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66"/>
    <a:srgbClr val="B5E6F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19199E-8885-4312-9CE6-CD326871D0F2}" v="8" dt="2026-05-10T09:57:49.7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15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non Chapman" userId="ad8c16a04c8c1d5e" providerId="LiveId" clId="{D81D8D81-5CE3-4CB4-9867-A48E7ABF25DE}"/>
    <pc:docChg chg="undo custSel addSld delSld modSld">
      <pc:chgData name="Shannon Chapman" userId="ad8c16a04c8c1d5e" providerId="LiveId" clId="{D81D8D81-5CE3-4CB4-9867-A48E7ABF25DE}" dt="2026-05-10T09:59:05.211" v="150" actId="1076"/>
      <pc:docMkLst>
        <pc:docMk/>
      </pc:docMkLst>
      <pc:sldChg chg="modSp mod">
        <pc:chgData name="Shannon Chapman" userId="ad8c16a04c8c1d5e" providerId="LiveId" clId="{D81D8D81-5CE3-4CB4-9867-A48E7ABF25DE}" dt="2026-05-10T09:50:07.336" v="52" actId="14100"/>
        <pc:sldMkLst>
          <pc:docMk/>
          <pc:sldMk cId="1500409507" sldId="256"/>
        </pc:sldMkLst>
        <pc:spChg chg="mod">
          <ac:chgData name="Shannon Chapman" userId="ad8c16a04c8c1d5e" providerId="LiveId" clId="{D81D8D81-5CE3-4CB4-9867-A48E7ABF25DE}" dt="2026-05-10T09:50:07.336" v="52" actId="14100"/>
          <ac:spMkLst>
            <pc:docMk/>
            <pc:sldMk cId="1500409507" sldId="256"/>
            <ac:spMk id="24" creationId="{44F59F61-CFA6-FBF2-DB1F-2EAA4A50EA92}"/>
          </ac:spMkLst>
        </pc:spChg>
      </pc:sldChg>
      <pc:sldChg chg="addSp delSp modSp add mod">
        <pc:chgData name="Shannon Chapman" userId="ad8c16a04c8c1d5e" providerId="LiveId" clId="{D81D8D81-5CE3-4CB4-9867-A48E7ABF25DE}" dt="2026-05-10T09:54:35.392" v="93" actId="2085"/>
        <pc:sldMkLst>
          <pc:docMk/>
          <pc:sldMk cId="1139020441" sldId="257"/>
        </pc:sldMkLst>
        <pc:spChg chg="add mod">
          <ac:chgData name="Shannon Chapman" userId="ad8c16a04c8c1d5e" providerId="LiveId" clId="{D81D8D81-5CE3-4CB4-9867-A48E7ABF25DE}" dt="2026-05-10T09:50:20.530" v="53" actId="113"/>
          <ac:spMkLst>
            <pc:docMk/>
            <pc:sldMk cId="1139020441" sldId="257"/>
            <ac:spMk id="2" creationId="{0BFA21F2-97E2-97BD-B1FA-50E9E4BC8CB9}"/>
          </ac:spMkLst>
        </pc:spChg>
        <pc:spChg chg="add mod">
          <ac:chgData name="Shannon Chapman" userId="ad8c16a04c8c1d5e" providerId="LiveId" clId="{D81D8D81-5CE3-4CB4-9867-A48E7ABF25DE}" dt="2026-05-10T09:54:35.392" v="93" actId="2085"/>
          <ac:spMkLst>
            <pc:docMk/>
            <pc:sldMk cId="1139020441" sldId="257"/>
            <ac:spMk id="3" creationId="{B5CF7E73-7EE9-0CB1-E95B-434644EE0381}"/>
          </ac:spMkLst>
        </pc:spChg>
        <pc:spChg chg="del">
          <ac:chgData name="Shannon Chapman" userId="ad8c16a04c8c1d5e" providerId="LiveId" clId="{D81D8D81-5CE3-4CB4-9867-A48E7ABF25DE}" dt="2026-05-10T09:48:17.505" v="3" actId="478"/>
          <ac:spMkLst>
            <pc:docMk/>
            <pc:sldMk cId="1139020441" sldId="257"/>
            <ac:spMk id="11" creationId="{AD3BA595-5B3D-3FEB-D48C-463EF5994F69}"/>
          </ac:spMkLst>
        </pc:spChg>
        <pc:spChg chg="del">
          <ac:chgData name="Shannon Chapman" userId="ad8c16a04c8c1d5e" providerId="LiveId" clId="{D81D8D81-5CE3-4CB4-9867-A48E7ABF25DE}" dt="2026-05-10T09:48:20.536" v="4" actId="478"/>
          <ac:spMkLst>
            <pc:docMk/>
            <pc:sldMk cId="1139020441" sldId="257"/>
            <ac:spMk id="13" creationId="{18B4F4E8-7590-77B5-B52B-DC43FF5EF4E0}"/>
          </ac:spMkLst>
        </pc:spChg>
        <pc:spChg chg="del">
          <ac:chgData name="Shannon Chapman" userId="ad8c16a04c8c1d5e" providerId="LiveId" clId="{D81D8D81-5CE3-4CB4-9867-A48E7ABF25DE}" dt="2026-05-10T09:48:23.267" v="5" actId="478"/>
          <ac:spMkLst>
            <pc:docMk/>
            <pc:sldMk cId="1139020441" sldId="257"/>
            <ac:spMk id="14" creationId="{5BF2FF57-E15C-7C27-379C-6331B63745FE}"/>
          </ac:spMkLst>
        </pc:spChg>
        <pc:spChg chg="del">
          <ac:chgData name="Shannon Chapman" userId="ad8c16a04c8c1d5e" providerId="LiveId" clId="{D81D8D81-5CE3-4CB4-9867-A48E7ABF25DE}" dt="2026-05-10T09:48:15.822" v="2" actId="478"/>
          <ac:spMkLst>
            <pc:docMk/>
            <pc:sldMk cId="1139020441" sldId="257"/>
            <ac:spMk id="18" creationId="{549037D0-658B-8A24-23EF-FEFAA2FEBF67}"/>
          </ac:spMkLst>
        </pc:spChg>
        <pc:spChg chg="del">
          <ac:chgData name="Shannon Chapman" userId="ad8c16a04c8c1d5e" providerId="LiveId" clId="{D81D8D81-5CE3-4CB4-9867-A48E7ABF25DE}" dt="2026-05-10T09:48:31.137" v="8" actId="478"/>
          <ac:spMkLst>
            <pc:docMk/>
            <pc:sldMk cId="1139020441" sldId="257"/>
            <ac:spMk id="20" creationId="{D72F2706-B736-4CA3-0B8A-3C767A47BA3B}"/>
          </ac:spMkLst>
        </pc:spChg>
        <pc:spChg chg="del">
          <ac:chgData name="Shannon Chapman" userId="ad8c16a04c8c1d5e" providerId="LiveId" clId="{D81D8D81-5CE3-4CB4-9867-A48E7ABF25DE}" dt="2026-05-10T09:48:27.320" v="7" actId="478"/>
          <ac:spMkLst>
            <pc:docMk/>
            <pc:sldMk cId="1139020441" sldId="257"/>
            <ac:spMk id="21" creationId="{C358FAA9-D316-ABEF-C29E-6048EB35049E}"/>
          </ac:spMkLst>
        </pc:spChg>
        <pc:spChg chg="del">
          <ac:chgData name="Shannon Chapman" userId="ad8c16a04c8c1d5e" providerId="LiveId" clId="{D81D8D81-5CE3-4CB4-9867-A48E7ABF25DE}" dt="2026-05-10T09:48:14.721" v="1" actId="478"/>
          <ac:spMkLst>
            <pc:docMk/>
            <pc:sldMk cId="1139020441" sldId="257"/>
            <ac:spMk id="24" creationId="{36F0B677-0352-4F49-A7DE-4A9CD2F27F55}"/>
          </ac:spMkLst>
        </pc:spChg>
        <pc:picChg chg="del">
          <ac:chgData name="Shannon Chapman" userId="ad8c16a04c8c1d5e" providerId="LiveId" clId="{D81D8D81-5CE3-4CB4-9867-A48E7ABF25DE}" dt="2026-05-10T09:48:24.419" v="6" actId="478"/>
          <ac:picMkLst>
            <pc:docMk/>
            <pc:sldMk cId="1139020441" sldId="257"/>
            <ac:picMk id="1027" creationId="{80082AF8-204A-8565-BC03-D339FBBC5D21}"/>
          </ac:picMkLst>
        </pc:picChg>
      </pc:sldChg>
      <pc:sldChg chg="modSp add mod">
        <pc:chgData name="Shannon Chapman" userId="ad8c16a04c8c1d5e" providerId="LiveId" clId="{D81D8D81-5CE3-4CB4-9867-A48E7ABF25DE}" dt="2026-05-10T09:56:58.594" v="121" actId="207"/>
        <pc:sldMkLst>
          <pc:docMk/>
          <pc:sldMk cId="1597046286" sldId="258"/>
        </pc:sldMkLst>
        <pc:spChg chg="mod">
          <ac:chgData name="Shannon Chapman" userId="ad8c16a04c8c1d5e" providerId="LiveId" clId="{D81D8D81-5CE3-4CB4-9867-A48E7ABF25DE}" dt="2026-05-10T09:56:58.594" v="121" actId="207"/>
          <ac:spMkLst>
            <pc:docMk/>
            <pc:sldMk cId="1597046286" sldId="258"/>
            <ac:spMk id="3" creationId="{DFB0DFFA-9BE9-8C42-82E9-27901C71A1D5}"/>
          </ac:spMkLst>
        </pc:spChg>
      </pc:sldChg>
      <pc:sldChg chg="modSp add mod">
        <pc:chgData name="Shannon Chapman" userId="ad8c16a04c8c1d5e" providerId="LiveId" clId="{D81D8D81-5CE3-4CB4-9867-A48E7ABF25DE}" dt="2026-05-10T09:59:05.211" v="150" actId="1076"/>
        <pc:sldMkLst>
          <pc:docMk/>
          <pc:sldMk cId="798033712" sldId="259"/>
        </pc:sldMkLst>
        <pc:spChg chg="mod">
          <ac:chgData name="Shannon Chapman" userId="ad8c16a04c8c1d5e" providerId="LiveId" clId="{D81D8D81-5CE3-4CB4-9867-A48E7ABF25DE}" dt="2026-05-10T09:59:05.211" v="150" actId="1076"/>
          <ac:spMkLst>
            <pc:docMk/>
            <pc:sldMk cId="798033712" sldId="259"/>
            <ac:spMk id="3" creationId="{FEA6FDEB-DB10-5CA0-6E20-99274300FDE0}"/>
          </ac:spMkLst>
        </pc:spChg>
      </pc:sldChg>
      <pc:sldChg chg="new del">
        <pc:chgData name="Shannon Chapman" userId="ad8c16a04c8c1d5e" providerId="LiveId" clId="{D81D8D81-5CE3-4CB4-9867-A48E7ABF25DE}" dt="2026-05-10T09:57:08.851" v="123" actId="680"/>
        <pc:sldMkLst>
          <pc:docMk/>
          <pc:sldMk cId="1071443230" sldId="259"/>
        </pc:sldMkLst>
      </pc:sldChg>
      <pc:sldChg chg="new del">
        <pc:chgData name="Shannon Chapman" userId="ad8c16a04c8c1d5e" providerId="LiveId" clId="{D81D8D81-5CE3-4CB4-9867-A48E7ABF25DE}" dt="2026-05-10T09:57:17.306" v="125" actId="680"/>
        <pc:sldMkLst>
          <pc:docMk/>
          <pc:sldMk cId="2223283289" sldId="25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BC362A-74BB-46B8-9CB1-DBDED85D7C61}" type="datetimeFigureOut">
              <a:rPr lang="en-GB" smtClean="0"/>
              <a:t>10/05/2026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19BAB9-7BF7-4088-B1B0-1E062347491E}" type="slidenum">
              <a:rPr lang="en-GB" smtClean="0"/>
              <a:t>‹#›</a:t>
            </a:fld>
            <a:endParaRPr lang="en-GB"/>
          </a:p>
        </p:txBody>
      </p:sp>
    </p:spTree>
    <p:extLst>
      <p:ext uri="{BB962C8B-B14F-4D97-AF65-F5344CB8AC3E}">
        <p14:creationId xmlns:p14="http://schemas.microsoft.com/office/powerpoint/2010/main" val="3064750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8E348-3907-2FA0-9D50-6D834155D8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2D21E73-A519-4671-1613-20C528D538D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A95C11D-EB81-F5BE-DE82-D0115E60A014}"/>
              </a:ext>
            </a:extLst>
          </p:cNvPr>
          <p:cNvSpPr>
            <a:spLocks noGrp="1"/>
          </p:cNvSpPr>
          <p:nvPr>
            <p:ph type="dt" sz="half" idx="10"/>
          </p:nvPr>
        </p:nvSpPr>
        <p:spPr/>
        <p:txBody>
          <a:bodyPr/>
          <a:lstStyle/>
          <a:p>
            <a:fld id="{4895ECFE-3056-4DE8-93E1-964048A5F933}" type="datetimeFigureOut">
              <a:rPr lang="en-GB" smtClean="0"/>
              <a:t>10/05/2026</a:t>
            </a:fld>
            <a:endParaRPr lang="en-GB"/>
          </a:p>
        </p:txBody>
      </p:sp>
      <p:sp>
        <p:nvSpPr>
          <p:cNvPr id="5" name="Footer Placeholder 4">
            <a:extLst>
              <a:ext uri="{FF2B5EF4-FFF2-40B4-BE49-F238E27FC236}">
                <a16:creationId xmlns:a16="http://schemas.microsoft.com/office/drawing/2014/main" id="{C6FFB072-4786-3D94-F8BE-DB03CBF7DF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E6F99D-DBF1-6E2B-6C30-8E84A90DF31F}"/>
              </a:ext>
            </a:extLst>
          </p:cNvPr>
          <p:cNvSpPr>
            <a:spLocks noGrp="1"/>
          </p:cNvSpPr>
          <p:nvPr>
            <p:ph type="sldNum" sz="quarter" idx="12"/>
          </p:nvPr>
        </p:nvSpPr>
        <p:spPr/>
        <p:txBody>
          <a:bodyPr/>
          <a:lstStyle/>
          <a:p>
            <a:fld id="{9FDDB9B7-ADBB-4E76-B517-C77F7C6D2CFB}" type="slidenum">
              <a:rPr lang="en-GB" smtClean="0"/>
              <a:t>‹#›</a:t>
            </a:fld>
            <a:endParaRPr lang="en-GB"/>
          </a:p>
        </p:txBody>
      </p:sp>
    </p:spTree>
    <p:extLst>
      <p:ext uri="{BB962C8B-B14F-4D97-AF65-F5344CB8AC3E}">
        <p14:creationId xmlns:p14="http://schemas.microsoft.com/office/powerpoint/2010/main" val="9092814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8869C-64B1-AEA6-366C-332A4F7A85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1814AD-3D2D-E4C9-5D6C-E52C370B928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A704FE-FC04-6D28-79B4-D29341428081}"/>
              </a:ext>
            </a:extLst>
          </p:cNvPr>
          <p:cNvSpPr>
            <a:spLocks noGrp="1"/>
          </p:cNvSpPr>
          <p:nvPr>
            <p:ph type="dt" sz="half" idx="10"/>
          </p:nvPr>
        </p:nvSpPr>
        <p:spPr/>
        <p:txBody>
          <a:bodyPr/>
          <a:lstStyle/>
          <a:p>
            <a:fld id="{4895ECFE-3056-4DE8-93E1-964048A5F933}" type="datetimeFigureOut">
              <a:rPr lang="en-GB" smtClean="0"/>
              <a:t>10/05/2026</a:t>
            </a:fld>
            <a:endParaRPr lang="en-GB"/>
          </a:p>
        </p:txBody>
      </p:sp>
      <p:sp>
        <p:nvSpPr>
          <p:cNvPr id="5" name="Footer Placeholder 4">
            <a:extLst>
              <a:ext uri="{FF2B5EF4-FFF2-40B4-BE49-F238E27FC236}">
                <a16:creationId xmlns:a16="http://schemas.microsoft.com/office/drawing/2014/main" id="{128F89BB-AA5A-F1AD-427A-D1ADBF7992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D39889-2EEF-66BC-04B5-3C14C219302E}"/>
              </a:ext>
            </a:extLst>
          </p:cNvPr>
          <p:cNvSpPr>
            <a:spLocks noGrp="1"/>
          </p:cNvSpPr>
          <p:nvPr>
            <p:ph type="sldNum" sz="quarter" idx="12"/>
          </p:nvPr>
        </p:nvSpPr>
        <p:spPr/>
        <p:txBody>
          <a:bodyPr/>
          <a:lstStyle/>
          <a:p>
            <a:fld id="{9FDDB9B7-ADBB-4E76-B517-C77F7C6D2CFB}" type="slidenum">
              <a:rPr lang="en-GB" smtClean="0"/>
              <a:t>‹#›</a:t>
            </a:fld>
            <a:endParaRPr lang="en-GB"/>
          </a:p>
        </p:txBody>
      </p:sp>
    </p:spTree>
    <p:extLst>
      <p:ext uri="{BB962C8B-B14F-4D97-AF65-F5344CB8AC3E}">
        <p14:creationId xmlns:p14="http://schemas.microsoft.com/office/powerpoint/2010/main" val="3065222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C6238-6AAC-3DB7-C6DE-0FC51D2230D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FC97887-7E6A-16BB-391E-8ABF35FDD67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7B6857-A081-9DFE-3513-88D6DF20E59F}"/>
              </a:ext>
            </a:extLst>
          </p:cNvPr>
          <p:cNvSpPr>
            <a:spLocks noGrp="1"/>
          </p:cNvSpPr>
          <p:nvPr>
            <p:ph type="dt" sz="half" idx="10"/>
          </p:nvPr>
        </p:nvSpPr>
        <p:spPr/>
        <p:txBody>
          <a:bodyPr/>
          <a:lstStyle/>
          <a:p>
            <a:fld id="{4895ECFE-3056-4DE8-93E1-964048A5F933}" type="datetimeFigureOut">
              <a:rPr lang="en-GB" smtClean="0"/>
              <a:t>10/05/2026</a:t>
            </a:fld>
            <a:endParaRPr lang="en-GB"/>
          </a:p>
        </p:txBody>
      </p:sp>
      <p:sp>
        <p:nvSpPr>
          <p:cNvPr id="5" name="Footer Placeholder 4">
            <a:extLst>
              <a:ext uri="{FF2B5EF4-FFF2-40B4-BE49-F238E27FC236}">
                <a16:creationId xmlns:a16="http://schemas.microsoft.com/office/drawing/2014/main" id="{A19E4038-C82E-02F1-6991-FE40A0B761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187199-548D-A431-478C-FF431E2F9BC3}"/>
              </a:ext>
            </a:extLst>
          </p:cNvPr>
          <p:cNvSpPr>
            <a:spLocks noGrp="1"/>
          </p:cNvSpPr>
          <p:nvPr>
            <p:ph type="sldNum" sz="quarter" idx="12"/>
          </p:nvPr>
        </p:nvSpPr>
        <p:spPr/>
        <p:txBody>
          <a:bodyPr/>
          <a:lstStyle/>
          <a:p>
            <a:fld id="{9FDDB9B7-ADBB-4E76-B517-C77F7C6D2CFB}" type="slidenum">
              <a:rPr lang="en-GB" smtClean="0"/>
              <a:t>‹#›</a:t>
            </a:fld>
            <a:endParaRPr lang="en-GB"/>
          </a:p>
        </p:txBody>
      </p:sp>
    </p:spTree>
    <p:extLst>
      <p:ext uri="{BB962C8B-B14F-4D97-AF65-F5344CB8AC3E}">
        <p14:creationId xmlns:p14="http://schemas.microsoft.com/office/powerpoint/2010/main" val="25743486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9B0A1-39CF-289A-57DB-E73F85BCA4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42F1EB-D86A-CFD5-3386-5E7E81A09C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73AD0AE-D411-E849-3E73-2ED8778B5B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A3DFE9A-7E1B-2FA9-712C-C2546065AF85}"/>
              </a:ext>
            </a:extLst>
          </p:cNvPr>
          <p:cNvSpPr>
            <a:spLocks noGrp="1"/>
          </p:cNvSpPr>
          <p:nvPr>
            <p:ph type="dt" sz="half" idx="10"/>
          </p:nvPr>
        </p:nvSpPr>
        <p:spPr/>
        <p:txBody>
          <a:bodyPr/>
          <a:lstStyle/>
          <a:p>
            <a:fld id="{4895ECFE-3056-4DE8-93E1-964048A5F933}" type="datetimeFigureOut">
              <a:rPr lang="en-GB" smtClean="0"/>
              <a:t>10/05/2026</a:t>
            </a:fld>
            <a:endParaRPr lang="en-GB"/>
          </a:p>
        </p:txBody>
      </p:sp>
      <p:sp>
        <p:nvSpPr>
          <p:cNvPr id="6" name="Footer Placeholder 5">
            <a:extLst>
              <a:ext uri="{FF2B5EF4-FFF2-40B4-BE49-F238E27FC236}">
                <a16:creationId xmlns:a16="http://schemas.microsoft.com/office/drawing/2014/main" id="{32B3F50D-976B-C761-6823-8926BE62E3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85FE28-4490-009F-D2FE-78928551DC49}"/>
              </a:ext>
            </a:extLst>
          </p:cNvPr>
          <p:cNvSpPr>
            <a:spLocks noGrp="1"/>
          </p:cNvSpPr>
          <p:nvPr>
            <p:ph type="sldNum" sz="quarter" idx="12"/>
          </p:nvPr>
        </p:nvSpPr>
        <p:spPr/>
        <p:txBody>
          <a:bodyPr/>
          <a:lstStyle/>
          <a:p>
            <a:fld id="{9FDDB9B7-ADBB-4E76-B517-C77F7C6D2CFB}" type="slidenum">
              <a:rPr lang="en-GB" smtClean="0"/>
              <a:t>‹#›</a:t>
            </a:fld>
            <a:endParaRPr lang="en-GB"/>
          </a:p>
        </p:txBody>
      </p:sp>
    </p:spTree>
    <p:extLst>
      <p:ext uri="{BB962C8B-B14F-4D97-AF65-F5344CB8AC3E}">
        <p14:creationId xmlns:p14="http://schemas.microsoft.com/office/powerpoint/2010/main" val="528637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C620C-3EAE-86F2-41DF-0EB262B9BBB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D042C03-D00D-2127-91D5-B3C7C5AB8B6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31D45EE-D12B-9C34-C99B-CACDD1E01A5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88364A-4731-DDAD-EA09-24DFB5FC134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4694D7D-E0DA-3DFD-E6E4-35C7CF638E1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F5E7AF4-24FE-CAA2-9250-D40C3B8F4424}"/>
              </a:ext>
            </a:extLst>
          </p:cNvPr>
          <p:cNvSpPr>
            <a:spLocks noGrp="1"/>
          </p:cNvSpPr>
          <p:nvPr>
            <p:ph type="dt" sz="half" idx="10"/>
          </p:nvPr>
        </p:nvSpPr>
        <p:spPr/>
        <p:txBody>
          <a:bodyPr/>
          <a:lstStyle/>
          <a:p>
            <a:fld id="{4895ECFE-3056-4DE8-93E1-964048A5F933}" type="datetimeFigureOut">
              <a:rPr lang="en-GB" smtClean="0"/>
              <a:t>10/05/2026</a:t>
            </a:fld>
            <a:endParaRPr lang="en-GB"/>
          </a:p>
        </p:txBody>
      </p:sp>
      <p:sp>
        <p:nvSpPr>
          <p:cNvPr id="8" name="Footer Placeholder 7">
            <a:extLst>
              <a:ext uri="{FF2B5EF4-FFF2-40B4-BE49-F238E27FC236}">
                <a16:creationId xmlns:a16="http://schemas.microsoft.com/office/drawing/2014/main" id="{77B943BA-D45C-A281-077E-D651D9B7AAE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6B05CA-92A9-FC6F-37FD-C2178E891842}"/>
              </a:ext>
            </a:extLst>
          </p:cNvPr>
          <p:cNvSpPr>
            <a:spLocks noGrp="1"/>
          </p:cNvSpPr>
          <p:nvPr>
            <p:ph type="sldNum" sz="quarter" idx="12"/>
          </p:nvPr>
        </p:nvSpPr>
        <p:spPr/>
        <p:txBody>
          <a:bodyPr/>
          <a:lstStyle/>
          <a:p>
            <a:fld id="{9FDDB9B7-ADBB-4E76-B517-C77F7C6D2CFB}" type="slidenum">
              <a:rPr lang="en-GB" smtClean="0"/>
              <a:t>‹#›</a:t>
            </a:fld>
            <a:endParaRPr lang="en-GB"/>
          </a:p>
        </p:txBody>
      </p:sp>
    </p:spTree>
    <p:extLst>
      <p:ext uri="{BB962C8B-B14F-4D97-AF65-F5344CB8AC3E}">
        <p14:creationId xmlns:p14="http://schemas.microsoft.com/office/powerpoint/2010/main" val="1887004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22C79-5138-B852-C7B0-F48CB9AEFF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7753D83-62D4-F85D-C889-939BB5DD241C}"/>
              </a:ext>
            </a:extLst>
          </p:cNvPr>
          <p:cNvSpPr>
            <a:spLocks noGrp="1"/>
          </p:cNvSpPr>
          <p:nvPr>
            <p:ph type="dt" sz="half" idx="10"/>
          </p:nvPr>
        </p:nvSpPr>
        <p:spPr/>
        <p:txBody>
          <a:bodyPr/>
          <a:lstStyle/>
          <a:p>
            <a:fld id="{4895ECFE-3056-4DE8-93E1-964048A5F933}" type="datetimeFigureOut">
              <a:rPr lang="en-GB" smtClean="0"/>
              <a:t>10/05/2026</a:t>
            </a:fld>
            <a:endParaRPr lang="en-GB"/>
          </a:p>
        </p:txBody>
      </p:sp>
      <p:sp>
        <p:nvSpPr>
          <p:cNvPr id="4" name="Footer Placeholder 3">
            <a:extLst>
              <a:ext uri="{FF2B5EF4-FFF2-40B4-BE49-F238E27FC236}">
                <a16:creationId xmlns:a16="http://schemas.microsoft.com/office/drawing/2014/main" id="{B3A2DF9F-97C9-2F61-A202-8DDEE41BBEC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9CDB223-D3DA-2CE4-48F4-E1AC54CA3E0D}"/>
              </a:ext>
            </a:extLst>
          </p:cNvPr>
          <p:cNvSpPr>
            <a:spLocks noGrp="1"/>
          </p:cNvSpPr>
          <p:nvPr>
            <p:ph type="sldNum" sz="quarter" idx="12"/>
          </p:nvPr>
        </p:nvSpPr>
        <p:spPr/>
        <p:txBody>
          <a:bodyPr/>
          <a:lstStyle/>
          <a:p>
            <a:fld id="{9FDDB9B7-ADBB-4E76-B517-C77F7C6D2CFB}" type="slidenum">
              <a:rPr lang="en-GB" smtClean="0"/>
              <a:t>‹#›</a:t>
            </a:fld>
            <a:endParaRPr lang="en-GB"/>
          </a:p>
        </p:txBody>
      </p:sp>
    </p:spTree>
    <p:extLst>
      <p:ext uri="{BB962C8B-B14F-4D97-AF65-F5344CB8AC3E}">
        <p14:creationId xmlns:p14="http://schemas.microsoft.com/office/powerpoint/2010/main" val="4160390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4522DD-D24A-47EE-852F-4B32DC92F58A}"/>
              </a:ext>
            </a:extLst>
          </p:cNvPr>
          <p:cNvSpPr>
            <a:spLocks noGrp="1"/>
          </p:cNvSpPr>
          <p:nvPr>
            <p:ph type="dt" sz="half" idx="10"/>
          </p:nvPr>
        </p:nvSpPr>
        <p:spPr/>
        <p:txBody>
          <a:bodyPr/>
          <a:lstStyle/>
          <a:p>
            <a:fld id="{4895ECFE-3056-4DE8-93E1-964048A5F933}" type="datetimeFigureOut">
              <a:rPr lang="en-GB" smtClean="0"/>
              <a:t>10/05/2026</a:t>
            </a:fld>
            <a:endParaRPr lang="en-GB"/>
          </a:p>
        </p:txBody>
      </p:sp>
      <p:sp>
        <p:nvSpPr>
          <p:cNvPr id="3" name="Footer Placeholder 2">
            <a:extLst>
              <a:ext uri="{FF2B5EF4-FFF2-40B4-BE49-F238E27FC236}">
                <a16:creationId xmlns:a16="http://schemas.microsoft.com/office/drawing/2014/main" id="{4644313F-DFB4-8103-1ED1-2F2FD9C4D4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5FF1F43-9EB5-A898-E23B-317967367243}"/>
              </a:ext>
            </a:extLst>
          </p:cNvPr>
          <p:cNvSpPr>
            <a:spLocks noGrp="1"/>
          </p:cNvSpPr>
          <p:nvPr>
            <p:ph type="sldNum" sz="quarter" idx="12"/>
          </p:nvPr>
        </p:nvSpPr>
        <p:spPr/>
        <p:txBody>
          <a:bodyPr/>
          <a:lstStyle/>
          <a:p>
            <a:fld id="{9FDDB9B7-ADBB-4E76-B517-C77F7C6D2CFB}" type="slidenum">
              <a:rPr lang="en-GB" smtClean="0"/>
              <a:t>‹#›</a:t>
            </a:fld>
            <a:endParaRPr lang="en-GB"/>
          </a:p>
        </p:txBody>
      </p:sp>
    </p:spTree>
    <p:extLst>
      <p:ext uri="{BB962C8B-B14F-4D97-AF65-F5344CB8AC3E}">
        <p14:creationId xmlns:p14="http://schemas.microsoft.com/office/powerpoint/2010/main" val="1200473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B60CB-15CC-21AF-E2F3-D1355DB09F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ADDC16C-7C72-43CF-1D48-65592E6378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0085F1D-88F9-01F9-9007-781700977B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C2F3CD-81BD-BD9E-54D6-8F7B9C1DCF2E}"/>
              </a:ext>
            </a:extLst>
          </p:cNvPr>
          <p:cNvSpPr>
            <a:spLocks noGrp="1"/>
          </p:cNvSpPr>
          <p:nvPr>
            <p:ph type="dt" sz="half" idx="10"/>
          </p:nvPr>
        </p:nvSpPr>
        <p:spPr/>
        <p:txBody>
          <a:bodyPr/>
          <a:lstStyle/>
          <a:p>
            <a:fld id="{4895ECFE-3056-4DE8-93E1-964048A5F933}" type="datetimeFigureOut">
              <a:rPr lang="en-GB" smtClean="0"/>
              <a:t>10/05/2026</a:t>
            </a:fld>
            <a:endParaRPr lang="en-GB"/>
          </a:p>
        </p:txBody>
      </p:sp>
      <p:sp>
        <p:nvSpPr>
          <p:cNvPr id="6" name="Footer Placeholder 5">
            <a:extLst>
              <a:ext uri="{FF2B5EF4-FFF2-40B4-BE49-F238E27FC236}">
                <a16:creationId xmlns:a16="http://schemas.microsoft.com/office/drawing/2014/main" id="{E8D03210-E4E0-E993-55B6-5FCCA6E618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51A3C8-4016-1B4C-8990-B20B0565502D}"/>
              </a:ext>
            </a:extLst>
          </p:cNvPr>
          <p:cNvSpPr>
            <a:spLocks noGrp="1"/>
          </p:cNvSpPr>
          <p:nvPr>
            <p:ph type="sldNum" sz="quarter" idx="12"/>
          </p:nvPr>
        </p:nvSpPr>
        <p:spPr/>
        <p:txBody>
          <a:bodyPr/>
          <a:lstStyle/>
          <a:p>
            <a:fld id="{9FDDB9B7-ADBB-4E76-B517-C77F7C6D2CFB}" type="slidenum">
              <a:rPr lang="en-GB" smtClean="0"/>
              <a:t>‹#›</a:t>
            </a:fld>
            <a:endParaRPr lang="en-GB"/>
          </a:p>
        </p:txBody>
      </p:sp>
    </p:spTree>
    <p:extLst>
      <p:ext uri="{BB962C8B-B14F-4D97-AF65-F5344CB8AC3E}">
        <p14:creationId xmlns:p14="http://schemas.microsoft.com/office/powerpoint/2010/main" val="5195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528BB-AFCB-9E91-94B6-6AFDD49D05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04FAAC6-79D7-F523-4CEC-307192750C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525D49-F929-43E2-BEAB-5B7AACE6F0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3C35E-8109-DB93-A3F8-37E10619B4FD}"/>
              </a:ext>
            </a:extLst>
          </p:cNvPr>
          <p:cNvSpPr>
            <a:spLocks noGrp="1"/>
          </p:cNvSpPr>
          <p:nvPr>
            <p:ph type="dt" sz="half" idx="10"/>
          </p:nvPr>
        </p:nvSpPr>
        <p:spPr/>
        <p:txBody>
          <a:bodyPr/>
          <a:lstStyle/>
          <a:p>
            <a:fld id="{4895ECFE-3056-4DE8-93E1-964048A5F933}" type="datetimeFigureOut">
              <a:rPr lang="en-GB" smtClean="0"/>
              <a:t>10/05/2026</a:t>
            </a:fld>
            <a:endParaRPr lang="en-GB"/>
          </a:p>
        </p:txBody>
      </p:sp>
      <p:sp>
        <p:nvSpPr>
          <p:cNvPr id="6" name="Footer Placeholder 5">
            <a:extLst>
              <a:ext uri="{FF2B5EF4-FFF2-40B4-BE49-F238E27FC236}">
                <a16:creationId xmlns:a16="http://schemas.microsoft.com/office/drawing/2014/main" id="{4BA8F7E5-075A-EC1C-979F-C31D859C25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B66EE5-20F4-B12C-621D-228E89245104}"/>
              </a:ext>
            </a:extLst>
          </p:cNvPr>
          <p:cNvSpPr>
            <a:spLocks noGrp="1"/>
          </p:cNvSpPr>
          <p:nvPr>
            <p:ph type="sldNum" sz="quarter" idx="12"/>
          </p:nvPr>
        </p:nvSpPr>
        <p:spPr/>
        <p:txBody>
          <a:bodyPr/>
          <a:lstStyle/>
          <a:p>
            <a:fld id="{9FDDB9B7-ADBB-4E76-B517-C77F7C6D2CFB}" type="slidenum">
              <a:rPr lang="en-GB" smtClean="0"/>
              <a:t>‹#›</a:t>
            </a:fld>
            <a:endParaRPr lang="en-GB"/>
          </a:p>
        </p:txBody>
      </p:sp>
    </p:spTree>
    <p:extLst>
      <p:ext uri="{BB962C8B-B14F-4D97-AF65-F5344CB8AC3E}">
        <p14:creationId xmlns:p14="http://schemas.microsoft.com/office/powerpoint/2010/main" val="4137103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93B2F-053E-4919-AEF3-BE3F0CB39B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5947A1-BD8E-7899-6A96-C7D3AC03B62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B98472-079A-7E9E-3435-0238CCF5131A}"/>
              </a:ext>
            </a:extLst>
          </p:cNvPr>
          <p:cNvSpPr>
            <a:spLocks noGrp="1"/>
          </p:cNvSpPr>
          <p:nvPr>
            <p:ph type="dt" sz="half" idx="10"/>
          </p:nvPr>
        </p:nvSpPr>
        <p:spPr/>
        <p:txBody>
          <a:bodyPr/>
          <a:lstStyle/>
          <a:p>
            <a:fld id="{4895ECFE-3056-4DE8-93E1-964048A5F933}" type="datetimeFigureOut">
              <a:rPr lang="en-GB" smtClean="0"/>
              <a:t>10/05/2026</a:t>
            </a:fld>
            <a:endParaRPr lang="en-GB"/>
          </a:p>
        </p:txBody>
      </p:sp>
      <p:sp>
        <p:nvSpPr>
          <p:cNvPr id="5" name="Footer Placeholder 4">
            <a:extLst>
              <a:ext uri="{FF2B5EF4-FFF2-40B4-BE49-F238E27FC236}">
                <a16:creationId xmlns:a16="http://schemas.microsoft.com/office/drawing/2014/main" id="{1B31B9B4-1324-E129-CD94-86F55AAF82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3F5C9C-54E5-A60F-7972-EB2F8585E80B}"/>
              </a:ext>
            </a:extLst>
          </p:cNvPr>
          <p:cNvSpPr>
            <a:spLocks noGrp="1"/>
          </p:cNvSpPr>
          <p:nvPr>
            <p:ph type="sldNum" sz="quarter" idx="12"/>
          </p:nvPr>
        </p:nvSpPr>
        <p:spPr/>
        <p:txBody>
          <a:bodyPr/>
          <a:lstStyle/>
          <a:p>
            <a:fld id="{9FDDB9B7-ADBB-4E76-B517-C77F7C6D2CFB}" type="slidenum">
              <a:rPr lang="en-GB" smtClean="0"/>
              <a:t>‹#›</a:t>
            </a:fld>
            <a:endParaRPr lang="en-GB"/>
          </a:p>
        </p:txBody>
      </p:sp>
    </p:spTree>
    <p:extLst>
      <p:ext uri="{BB962C8B-B14F-4D97-AF65-F5344CB8AC3E}">
        <p14:creationId xmlns:p14="http://schemas.microsoft.com/office/powerpoint/2010/main" val="12964725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72DB38-13B3-F74A-BC02-63C1EC337B4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D4895A-55D1-26BE-6A8D-35957D2FA78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2D6D63-4585-7DC2-8AE1-9FDA643BE38F}"/>
              </a:ext>
            </a:extLst>
          </p:cNvPr>
          <p:cNvSpPr>
            <a:spLocks noGrp="1"/>
          </p:cNvSpPr>
          <p:nvPr>
            <p:ph type="dt" sz="half" idx="10"/>
          </p:nvPr>
        </p:nvSpPr>
        <p:spPr/>
        <p:txBody>
          <a:bodyPr/>
          <a:lstStyle/>
          <a:p>
            <a:fld id="{4895ECFE-3056-4DE8-93E1-964048A5F933}" type="datetimeFigureOut">
              <a:rPr lang="en-GB" smtClean="0"/>
              <a:t>10/05/2026</a:t>
            </a:fld>
            <a:endParaRPr lang="en-GB"/>
          </a:p>
        </p:txBody>
      </p:sp>
      <p:sp>
        <p:nvSpPr>
          <p:cNvPr id="5" name="Footer Placeholder 4">
            <a:extLst>
              <a:ext uri="{FF2B5EF4-FFF2-40B4-BE49-F238E27FC236}">
                <a16:creationId xmlns:a16="http://schemas.microsoft.com/office/drawing/2014/main" id="{3A3C15B3-3EFA-EF3C-CB25-97BF4CAA2D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147D76-A57D-4FB9-DB9D-9200760C7244}"/>
              </a:ext>
            </a:extLst>
          </p:cNvPr>
          <p:cNvSpPr>
            <a:spLocks noGrp="1"/>
          </p:cNvSpPr>
          <p:nvPr>
            <p:ph type="sldNum" sz="quarter" idx="12"/>
          </p:nvPr>
        </p:nvSpPr>
        <p:spPr/>
        <p:txBody>
          <a:bodyPr/>
          <a:lstStyle/>
          <a:p>
            <a:fld id="{9FDDB9B7-ADBB-4E76-B517-C77F7C6D2CFB}" type="slidenum">
              <a:rPr lang="en-GB" smtClean="0"/>
              <a:t>‹#›</a:t>
            </a:fld>
            <a:endParaRPr lang="en-GB"/>
          </a:p>
        </p:txBody>
      </p:sp>
    </p:spTree>
    <p:extLst>
      <p:ext uri="{BB962C8B-B14F-4D97-AF65-F5344CB8AC3E}">
        <p14:creationId xmlns:p14="http://schemas.microsoft.com/office/powerpoint/2010/main" val="3132612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556EBB-D8FF-AD2B-6140-8AB9728C9B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F3EE3D-AA17-74B3-0B10-766C92DBA3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80172D-CDC6-ABA9-4666-BEBE0FDB29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895ECFE-3056-4DE8-93E1-964048A5F933}" type="datetimeFigureOut">
              <a:rPr lang="en-GB" smtClean="0"/>
              <a:t>10/05/2026</a:t>
            </a:fld>
            <a:endParaRPr lang="en-GB"/>
          </a:p>
        </p:txBody>
      </p:sp>
      <p:sp>
        <p:nvSpPr>
          <p:cNvPr id="5" name="Footer Placeholder 4">
            <a:extLst>
              <a:ext uri="{FF2B5EF4-FFF2-40B4-BE49-F238E27FC236}">
                <a16:creationId xmlns:a16="http://schemas.microsoft.com/office/drawing/2014/main" id="{CD13FC24-49BF-898A-5215-7C596A96CF0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233369E-11E6-0721-8DE4-3E841EB58E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FDDB9B7-ADBB-4E76-B517-C77F7C6D2CFB}" type="slidenum">
              <a:rPr lang="en-GB" smtClean="0"/>
              <a:t>‹#›</a:t>
            </a:fld>
            <a:endParaRPr lang="en-GB"/>
          </a:p>
        </p:txBody>
      </p:sp>
    </p:spTree>
    <p:extLst>
      <p:ext uri="{BB962C8B-B14F-4D97-AF65-F5344CB8AC3E}">
        <p14:creationId xmlns:p14="http://schemas.microsoft.com/office/powerpoint/2010/main" val="35793546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39000">
              <a:schemeClr val="tx2">
                <a:lumMod val="25000"/>
                <a:lumOff val="75000"/>
              </a:schemeClr>
            </a:gs>
            <a:gs pos="73000">
              <a:srgbClr val="FFFF66"/>
            </a:gs>
          </a:gsLst>
          <a:lin ang="5400000" scaled="1"/>
          <a:tileRect/>
        </a:gradFill>
        <a:effectLst/>
      </p:bgPr>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DD5D9D2D-319D-ACCF-B6F5-54BB8917FE82}"/>
              </a:ext>
            </a:extLst>
          </p:cNvPr>
          <p:cNvSpPr txBox="1"/>
          <p:nvPr/>
        </p:nvSpPr>
        <p:spPr>
          <a:xfrm>
            <a:off x="5181600" y="2237195"/>
            <a:ext cx="6636774" cy="3991896"/>
          </a:xfrm>
          <a:prstGeom prst="rect">
            <a:avLst/>
          </a:prstGeom>
          <a:noFill/>
        </p:spPr>
        <p:txBody>
          <a:bodyPr wrap="square" rtlCol="0">
            <a:spAutoFit/>
          </a:bodyPr>
          <a:lstStyle/>
          <a:p>
            <a:endParaRPr lang="en-GB" dirty="0"/>
          </a:p>
        </p:txBody>
      </p:sp>
      <p:sp>
        <p:nvSpPr>
          <p:cNvPr id="11" name="TextBox 10">
            <a:extLst>
              <a:ext uri="{FF2B5EF4-FFF2-40B4-BE49-F238E27FC236}">
                <a16:creationId xmlns:a16="http://schemas.microsoft.com/office/drawing/2014/main" id="{BF773EBE-6117-8D9B-FE04-8FC65DF26B14}"/>
              </a:ext>
            </a:extLst>
          </p:cNvPr>
          <p:cNvSpPr txBox="1"/>
          <p:nvPr/>
        </p:nvSpPr>
        <p:spPr>
          <a:xfrm>
            <a:off x="100675" y="1262270"/>
            <a:ext cx="3268690" cy="5506278"/>
          </a:xfrm>
          <a:prstGeom prst="rect">
            <a:avLst/>
          </a:prstGeom>
          <a:noFill/>
          <a:ln w="12700">
            <a:solidFill>
              <a:schemeClr val="tx1"/>
            </a:solidFill>
          </a:ln>
        </p:spPr>
        <p:txBody>
          <a:bodyPr wrap="square" rtlCol="0">
            <a:noAutofit/>
          </a:bodyPr>
          <a:lstStyle/>
          <a:p>
            <a:pPr algn="ctr"/>
            <a:r>
              <a:rPr lang="cy-GB" sz="1000" b="1" u="sng" dirty="0">
                <a:latin typeface="Arial" panose="020B0604020202020204" pitchFamily="34" charset="0"/>
                <a:cs typeface="Arial" panose="020B0604020202020204" pitchFamily="34" charset="0"/>
              </a:rPr>
              <a:t>Sut mae Syndrom Down yn cael ei adnabod a’i ddiagnosio?</a:t>
            </a:r>
            <a:endParaRPr lang="cy-GB" sz="1000" dirty="0">
              <a:latin typeface="Arial" panose="020B0604020202020204" pitchFamily="34" charset="0"/>
              <a:cs typeface="Arial" panose="020B0604020202020204" pitchFamily="34" charset="0"/>
            </a:endParaRPr>
          </a:p>
          <a:p>
            <a:endParaRPr lang="cy-GB" sz="800" u="sng" dirty="0">
              <a:latin typeface="Arial" panose="020B0604020202020204" pitchFamily="34" charset="0"/>
              <a:cs typeface="Arial" panose="020B0604020202020204" pitchFamily="34" charset="0"/>
            </a:endParaRPr>
          </a:p>
          <a:p>
            <a:r>
              <a:rPr lang="cy-GB" sz="700" dirty="0">
                <a:latin typeface="Arial" panose="020B0604020202020204" pitchFamily="34" charset="0"/>
                <a:cs typeface="Arial" panose="020B0604020202020204" pitchFamily="34" charset="0"/>
              </a:rPr>
              <a:t>Mae SD yn cael ei adnabod yn ystod beichiogrwydd cynenedigol trwy sgrinio, pan fydd menyw rhwng 11–14 wythnos yn feichiog. Gwneir y sgrinio trwy brawf gwaed a sgan uwchsain, gan ganfod marciau corfforol a gwahaniaethau strwythurol (Downs Syndrome Association, 2024). Nid yw’r sgrinio hwn yn rhoi diagnosis pendant ond yn dangos y tebygolrwydd bod y babi yn cael SD. Os yw’r canlyniadau’n dangos siawns uwch, gellir cynnig profion diagnostig pellach megis amniosentesis.</a:t>
            </a:r>
          </a:p>
          <a:p>
            <a:endParaRPr lang="cy-GB" sz="700" dirty="0">
              <a:latin typeface="Arial" panose="020B0604020202020204" pitchFamily="34" charset="0"/>
              <a:cs typeface="Arial" panose="020B0604020202020204" pitchFamily="34" charset="0"/>
            </a:endParaRPr>
          </a:p>
          <a:p>
            <a:r>
              <a:rPr lang="cy-GB" sz="700" dirty="0">
                <a:latin typeface="Arial" panose="020B0604020202020204" pitchFamily="34" charset="0"/>
                <a:cs typeface="Arial" panose="020B0604020202020204" pitchFamily="34" charset="0"/>
              </a:rPr>
              <a:t>Caiff SD ei ddiagnosio wedyn ar ôl genedigaeth drwy i feddygon gynnal archwiliadau corfforol ar y babi a nodi nodweddion cyffredin sy’n gysylltiedig â’r cyflwr. Cynhelir prawf gwaed caryoteip i ddadansoddi nifer a strwythur cromosomau’r babi er mwyn cadarnhau annormaleddau genetig (Pal a Daley, 2026). Yn ôl data, ym mis Ebrill 2025 cwblhaodd 94.8% o fenywod y profion sgrinio ar gyfer SD (NHS, 2026), sy’n dangos lefel uchel o gyfranogiad.</a:t>
            </a:r>
          </a:p>
          <a:p>
            <a:r>
              <a:rPr lang="cy-GB" sz="700" dirty="0">
                <a:latin typeface="Arial" panose="020B0604020202020204" pitchFamily="34" charset="0"/>
                <a:cs typeface="Arial" panose="020B0604020202020204" pitchFamily="34" charset="0"/>
              </a:rPr>
              <a:t> </a:t>
            </a:r>
          </a:p>
          <a:p>
            <a:pPr algn="ctr"/>
            <a:r>
              <a:rPr lang="cy-GB" sz="1000" b="1" u="sng" dirty="0">
                <a:latin typeface="Arial" panose="020B0604020202020204" pitchFamily="34" charset="0"/>
                <a:cs typeface="Arial" panose="020B0604020202020204" pitchFamily="34" charset="0"/>
              </a:rPr>
              <a:t>Heriau</a:t>
            </a:r>
            <a:endParaRPr lang="cy-GB" sz="800" dirty="0">
              <a:latin typeface="Arial" panose="020B0604020202020204" pitchFamily="34" charset="0"/>
              <a:cs typeface="Arial" panose="020B0604020202020204" pitchFamily="34" charset="0"/>
            </a:endParaRPr>
          </a:p>
          <a:p>
            <a:endParaRPr lang="cy-GB" sz="800" u="sng" dirty="0">
              <a:latin typeface="Arial" panose="020B0604020202020204" pitchFamily="34" charset="0"/>
              <a:cs typeface="Arial" panose="020B0604020202020204" pitchFamily="34" charset="0"/>
            </a:endParaRPr>
          </a:p>
          <a:p>
            <a:r>
              <a:rPr lang="cy-GB" sz="700" dirty="0">
                <a:latin typeface="Arial" panose="020B0604020202020204" pitchFamily="34" charset="0"/>
                <a:cs typeface="Arial" panose="020B0604020202020204" pitchFamily="34" charset="0"/>
              </a:rPr>
              <a:t>Mae nifer o heriau ynghlwm wrth sut mae SD yn cael ei adnabod a’i ddiagnosio. Un o’r prif broblemau yw’r posibilrwydd o ganlyniadau positif ffug, a all achosi straen a phryder diangen i fenywod beichiog a’u teuluoedd. Gall cael gwybod bod siawns uchel o’r cyflwr, pan nad yw hynny’n gywir, greu pwysau emosiynol sylweddol yn ystod cyfnod sensitif (NHS, 2022). Yn yr un modd, gall canlyniadau negyddol ffug ddigwydd, gan ddarparu gwybodaeth anghywir neu aneglur. Gall hyn arwain at deuluoedd yn teimlo’n annigonol o barod os caiff y babi ei ddiagnosio’n ddiweddarach. Mae’r ansicrwydd hwn yn cynyddu pryder ac yn gallu gwneud penderfyniadau yn fwy anodd (Richmond et al., 2017). Fodd bynnag, er bod sgrinio yn ddefnyddiol, nid yw’n gwbl gywir bob amser ac mae ganddo effaith emosiynol.</a:t>
            </a:r>
          </a:p>
          <a:p>
            <a:r>
              <a:rPr lang="cy-GB" sz="800" dirty="0">
                <a:latin typeface="Arial" panose="020B0604020202020204" pitchFamily="34" charset="0"/>
                <a:cs typeface="Arial" panose="020B0604020202020204" pitchFamily="34" charset="0"/>
              </a:rPr>
              <a:t> </a:t>
            </a:r>
          </a:p>
          <a:p>
            <a:r>
              <a:rPr lang="cy-GB" sz="800" dirty="0">
                <a:latin typeface="Arial" panose="020B0604020202020204" pitchFamily="34" charset="0"/>
                <a:cs typeface="Arial" panose="020B0604020202020204" pitchFamily="34" charset="0"/>
              </a:rPr>
              <a:t> </a:t>
            </a:r>
          </a:p>
          <a:p>
            <a:pPr algn="ctr"/>
            <a:r>
              <a:rPr lang="cy-GB" sz="1000" b="1" u="sng" dirty="0">
                <a:latin typeface="Arial" panose="020B0604020202020204" pitchFamily="34" charset="0"/>
                <a:cs typeface="Arial" panose="020B0604020202020204" pitchFamily="34" charset="0"/>
              </a:rPr>
              <a:t>Manteision</a:t>
            </a:r>
            <a:endParaRPr lang="cy-GB" sz="800" dirty="0">
              <a:latin typeface="Arial" panose="020B0604020202020204" pitchFamily="34" charset="0"/>
              <a:cs typeface="Arial" panose="020B0604020202020204" pitchFamily="34" charset="0"/>
            </a:endParaRPr>
          </a:p>
          <a:p>
            <a:endParaRPr lang="cy-GB" sz="700" dirty="0">
              <a:latin typeface="Arial" panose="020B0604020202020204" pitchFamily="34" charset="0"/>
              <a:cs typeface="Arial" panose="020B0604020202020204" pitchFamily="34" charset="0"/>
            </a:endParaRPr>
          </a:p>
          <a:p>
            <a:r>
              <a:rPr lang="cy-GB" sz="700" dirty="0">
                <a:latin typeface="Arial" panose="020B0604020202020204" pitchFamily="34" charset="0"/>
                <a:cs typeface="Arial" panose="020B0604020202020204" pitchFamily="34" charset="0"/>
              </a:rPr>
              <a:t>Fodd bynnag, er gwaethaf yr heriau, mae manteision i gwblhau sgrinio ar gyfer SD. Gall roi sicrwydd i deuluoedd os yw’r canlyniadau’n dangos tebygolrwydd isel, gan leihau pryder. Os yw’r canlyniadau’n bositif, mae’n rhoi amser i deuluoedd baratoi ac i gael mynediad at gefnogaeth briodol. Gellir trefnu gofal meddygol cynnar a monitro, sy’n hanfodol gan fod babanod â SD yn fwy tebygol o brofi cyflyrau fel diffygion y galon, problemau clyw a golwg a phroblemau’r thyroid. Mae canfod yn gynnar yn sicrhau bod triniaeth yn dechrau’n brydlon.  Yn ogystal, gellir darparu ymyriadau cynnar fel therapi lleferydd ac iaith, ffisiotherapi a therapi galwedigaethol. Mae’r rhain yn cefnogi datblygiad ac yn gwella canlyniadau. Gyda gofal a chefnogaeth gyson, gellir gweld gwelliant mewn cyfathrebu, datblygiad ac annibyniaeth (Warren et al., 2020). </a:t>
            </a:r>
          </a:p>
          <a:p>
            <a:r>
              <a:rPr lang="cy-GB" sz="800" dirty="0">
                <a:latin typeface="Arial" panose="020B0604020202020204" pitchFamily="34" charset="0"/>
                <a:cs typeface="Arial" panose="020B0604020202020204" pitchFamily="34" charset="0"/>
              </a:rPr>
              <a:t> </a:t>
            </a:r>
          </a:p>
        </p:txBody>
      </p:sp>
      <p:sp>
        <p:nvSpPr>
          <p:cNvPr id="13" name="TextBox 12">
            <a:extLst>
              <a:ext uri="{FF2B5EF4-FFF2-40B4-BE49-F238E27FC236}">
                <a16:creationId xmlns:a16="http://schemas.microsoft.com/office/drawing/2014/main" id="{F168EE89-9DF6-C5EE-5F62-D0A93CB10ABA}"/>
              </a:ext>
            </a:extLst>
          </p:cNvPr>
          <p:cNvSpPr txBox="1"/>
          <p:nvPr/>
        </p:nvSpPr>
        <p:spPr>
          <a:xfrm>
            <a:off x="3438938" y="1262270"/>
            <a:ext cx="8642447" cy="1878495"/>
          </a:xfrm>
          <a:prstGeom prst="rect">
            <a:avLst/>
          </a:prstGeom>
          <a:noFill/>
          <a:ln w="12700">
            <a:solidFill>
              <a:schemeClr val="tx1"/>
            </a:solidFill>
          </a:ln>
        </p:spPr>
        <p:txBody>
          <a:bodyPr wrap="square" rtlCol="0">
            <a:noAutofit/>
          </a:bodyPr>
          <a:lstStyle/>
          <a:p>
            <a:pPr algn="ctr"/>
            <a:r>
              <a:rPr lang="cy-GB" sz="1000" b="1" u="sng" dirty="0">
                <a:latin typeface="Arial" panose="020B0604020202020204" pitchFamily="34" charset="0"/>
                <a:cs typeface="Arial" panose="020B0604020202020204" pitchFamily="34" charset="0"/>
              </a:rPr>
              <a:t>Rhwystrau posibl sy’n gysylltiedig â Syndrom Down</a:t>
            </a:r>
            <a:endParaRPr lang="cy-GB" sz="1000" dirty="0">
              <a:latin typeface="Arial" panose="020B0604020202020204" pitchFamily="34" charset="0"/>
              <a:cs typeface="Arial" panose="020B0604020202020204" pitchFamily="34" charset="0"/>
            </a:endParaRPr>
          </a:p>
          <a:p>
            <a:endParaRPr lang="cy-GB" sz="800" u="sng" dirty="0">
              <a:latin typeface="Arial" panose="020B0604020202020204" pitchFamily="34" charset="0"/>
              <a:cs typeface="Arial" panose="020B0604020202020204" pitchFamily="34" charset="0"/>
            </a:endParaRPr>
          </a:p>
          <a:p>
            <a:r>
              <a:rPr lang="cy-GB" sz="700" dirty="0">
                <a:latin typeface="Arial" panose="020B0604020202020204" pitchFamily="34" charset="0"/>
                <a:cs typeface="Arial" panose="020B0604020202020204" pitchFamily="34" charset="0"/>
              </a:rPr>
              <a:t>Mae sawl rhwystr posibl yn gysylltiedig â SD. Mae rhwystrau iechyd ymhlith y rhai mwyaf cyffredin a sylweddol, gan fod plant â SD yn fwy tebygol o brofi cyflyrau fel diffygion y galon, problemau clyw a golwg a heintiau (Downs Syndrome Association, dim dyddiad). Gall y problemau hyn effeithio ar fywyd bob dydd, dysgu a chyfranogiad. O ganlyniad, gall plant brofi toriadau yn eu haddysg a llai o ymgysylltiad mewn gweithgareddau, gan effeithio ar ddatblygiad (Hendrix et al., 2021). Rhwystr arall yw stigma cymdeithasol a gwahaniaethu, a all arwain at fwlio, allgáu a disgwyliadau is. Yn ogystal, gall unigolion gael eu stereoteipio fel rhai llai galluog oherwydd eu nodweddion corfforol neu anawsterau dysgu. Gall y tybiaethau hyn greu camddealltwriaeth a chyfyngu ar gyfleoedd (Deakin a Jahoda, 2020), gan effeithio ar hyder ac ansawdd bywyd.</a:t>
            </a:r>
          </a:p>
          <a:p>
            <a:endParaRPr lang="cy-GB" sz="800" dirty="0">
              <a:latin typeface="Arial" panose="020B0604020202020204" pitchFamily="34" charset="0"/>
              <a:cs typeface="Arial" panose="020B0604020202020204" pitchFamily="34" charset="0"/>
            </a:endParaRPr>
          </a:p>
          <a:p>
            <a:pPr algn="ctr"/>
            <a:r>
              <a:rPr lang="cy-GB" sz="1000" b="1" u="sng" dirty="0">
                <a:latin typeface="Arial" panose="020B0604020202020204" pitchFamily="34" charset="0"/>
                <a:cs typeface="Arial" panose="020B0604020202020204" pitchFamily="34" charset="0"/>
              </a:rPr>
              <a:t>Effaith bosibl ar blant â Syndrom Down</a:t>
            </a:r>
            <a:endParaRPr lang="cy-GB" sz="1000" dirty="0">
              <a:latin typeface="Arial" panose="020B0604020202020204" pitchFamily="34" charset="0"/>
              <a:cs typeface="Arial" panose="020B0604020202020204" pitchFamily="34" charset="0"/>
            </a:endParaRPr>
          </a:p>
          <a:p>
            <a:endParaRPr lang="cy-GB" sz="800" u="sng" dirty="0">
              <a:latin typeface="Arial" panose="020B0604020202020204" pitchFamily="34" charset="0"/>
              <a:cs typeface="Arial" panose="020B0604020202020204" pitchFamily="34" charset="0"/>
            </a:endParaRPr>
          </a:p>
          <a:p>
            <a:r>
              <a:rPr lang="cy-GB" sz="700" dirty="0">
                <a:latin typeface="Arial" panose="020B0604020202020204" pitchFamily="34" charset="0"/>
                <a:cs typeface="Arial" panose="020B0604020202020204" pitchFamily="34" charset="0"/>
              </a:rPr>
              <a:t>Yn ôl Deddf Syndrom Down 2022 (GOV.UK, 2022), gall plant â SD wynebu effeithiau mewn addysg. Mae llawer yn profi anawsterau cyfathrebu, gan gynnwys deall a phrosesu iaith lafar. Gall rhai fod yn ddi-eiriau neu ei chael yn anodd mynegi eu hanghenion a’u teimladau. Gall hyn effeithio ar eu gallu i adeiladu perthnasoedd a chymryd rhan lawn mewn dysgu. Gall plant hefyd gael trafferth gyda darllen, ysgrifennu, cof, canolbwyntio a sgiliau modur, gan ei gwneud yn anodd cadw i fyny â’r cwricwlwm. Felly, mae angen cefnogaeth wedi’i theilwra, strategaethau addysgu addasedig ac amgylcheddau hyblyg. Mae’n hanfodol cefnogi eu haddysg gan fod gan bob plentyn hawl i addysg o dan Erthygl 28 y UNCRC, heb wahaniaethu o dan Erthygl 2 (Unicef, 1989). Fodd bynnag, er bod hawliau yma yn bodloni, nid yw pob plentyn bob amser yn cael y mynediad cyfartal ar gyfer y genogaeth penodol (Department of Education, 2015).</a:t>
            </a:r>
          </a:p>
          <a:p>
            <a:r>
              <a:rPr lang="cy-GB" sz="800" dirty="0">
                <a:latin typeface="Arial" panose="020B0604020202020204" pitchFamily="34" charset="0"/>
                <a:cs typeface="Arial" panose="020B0604020202020204" pitchFamily="34" charset="0"/>
              </a:rPr>
              <a:t> </a:t>
            </a:r>
          </a:p>
          <a:p>
            <a:r>
              <a:rPr lang="cy-GB" sz="800" dirty="0">
                <a:latin typeface="Arial" panose="020B0604020202020204" pitchFamily="34" charset="0"/>
                <a:cs typeface="Arial" panose="020B0604020202020204" pitchFamily="34" charset="0"/>
              </a:rPr>
              <a:t> </a:t>
            </a:r>
          </a:p>
        </p:txBody>
      </p:sp>
      <p:sp>
        <p:nvSpPr>
          <p:cNvPr id="14" name="TextBox 13">
            <a:extLst>
              <a:ext uri="{FF2B5EF4-FFF2-40B4-BE49-F238E27FC236}">
                <a16:creationId xmlns:a16="http://schemas.microsoft.com/office/drawing/2014/main" id="{FD71A0A9-80EB-B471-A8DE-C985105D1170}"/>
              </a:ext>
            </a:extLst>
          </p:cNvPr>
          <p:cNvSpPr txBox="1"/>
          <p:nvPr/>
        </p:nvSpPr>
        <p:spPr>
          <a:xfrm>
            <a:off x="3448878" y="3250096"/>
            <a:ext cx="8642447" cy="2126975"/>
          </a:xfrm>
          <a:prstGeom prst="rect">
            <a:avLst/>
          </a:prstGeom>
          <a:noFill/>
          <a:ln w="12700">
            <a:solidFill>
              <a:schemeClr val="tx1"/>
            </a:solidFill>
          </a:ln>
        </p:spPr>
        <p:txBody>
          <a:bodyPr wrap="square" rtlCol="0">
            <a:noAutofit/>
          </a:bodyPr>
          <a:lstStyle/>
          <a:p>
            <a:pPr algn="ctr"/>
            <a:r>
              <a:rPr lang="cy-GB" sz="1000" b="1" u="sng" dirty="0">
                <a:latin typeface="Arial" panose="020B0604020202020204" pitchFamily="34" charset="0"/>
                <a:cs typeface="Arial" panose="020B0604020202020204" pitchFamily="34" charset="0"/>
              </a:rPr>
              <a:t>Enghraifft fanwl o strategaeth i gefnogi plentyn â Syndrom Down</a:t>
            </a:r>
            <a:endParaRPr lang="cy-GB" sz="1000" dirty="0">
              <a:latin typeface="Arial" panose="020B0604020202020204" pitchFamily="34" charset="0"/>
              <a:cs typeface="Arial" panose="020B0604020202020204" pitchFamily="34" charset="0"/>
            </a:endParaRPr>
          </a:p>
          <a:p>
            <a:endParaRPr lang="cy-GB" sz="800" dirty="0">
              <a:latin typeface="Arial" panose="020B0604020202020204" pitchFamily="34" charset="0"/>
              <a:cs typeface="Arial" panose="020B0604020202020204" pitchFamily="34" charset="0"/>
            </a:endParaRPr>
          </a:p>
          <a:p>
            <a:r>
              <a:rPr lang="cy-GB" sz="700" dirty="0">
                <a:latin typeface="Arial" panose="020B0604020202020204" pitchFamily="34" charset="0"/>
                <a:cs typeface="Arial" panose="020B0604020202020204" pitchFamily="34" charset="0"/>
              </a:rPr>
              <a:t>Un strategaeth effeithiol yw Signalong, sy’n cyfuno lleferydd ag arwyddion i gefnogi dealltwriaeth a chyfathrebu. Mae hyn yn arbennig o ddefnyddiol i blant sy’n ddi-eiriau neu sydd ag anawsterau lleferydd (NHS, 2023). Mae Signalong yn defnyddio arwyddion syml, mynegiant ac iaith y corff i gefnogi cyfathrebu, ac fe’i cynlluniwyd i gefnogi lleferydd yn hytrach na’i ddisodli (Signalong, dim dyddiad). Mae hyn yn galluogi plant i fynegi eu hanghenion a rhyngweithio’n fwy effeithiol. Mae defnyddio Signalong yn cefnogi datblygiad cymdeithasol ac yn helpu plant i feithrin perthnasoedd. Mae cyfathrebu effeithiol yn sgil allweddol ar gyfer datblygiad (Clibbens, 2001).</a:t>
            </a:r>
          </a:p>
          <a:p>
            <a:pPr algn="ctr"/>
            <a:r>
              <a:rPr lang="cy-GB" sz="1000" b="1" u="sng" dirty="0">
                <a:latin typeface="Arial" panose="020B0604020202020204" pitchFamily="34" charset="0"/>
                <a:cs typeface="Arial" panose="020B0604020202020204" pitchFamily="34" charset="0"/>
              </a:rPr>
              <a:t>Materion / Heriau</a:t>
            </a:r>
            <a:endParaRPr lang="cy-GB" sz="1000" dirty="0">
              <a:latin typeface="Arial" panose="020B0604020202020204" pitchFamily="34" charset="0"/>
              <a:cs typeface="Arial" panose="020B0604020202020204" pitchFamily="34" charset="0"/>
            </a:endParaRPr>
          </a:p>
          <a:p>
            <a:endParaRPr lang="cy-GB" sz="800" u="sng" dirty="0">
              <a:latin typeface="Arial" panose="020B0604020202020204" pitchFamily="34" charset="0"/>
              <a:cs typeface="Arial" panose="020B0604020202020204" pitchFamily="34" charset="0"/>
            </a:endParaRPr>
          </a:p>
          <a:p>
            <a:r>
              <a:rPr lang="cy-GB" sz="700" dirty="0">
                <a:latin typeface="Arial" panose="020B0604020202020204" pitchFamily="34" charset="0"/>
                <a:cs typeface="Arial" panose="020B0604020202020204" pitchFamily="34" charset="0"/>
              </a:rPr>
              <a:t>Fodd bynnag, mae heriau wrth ddefnyddio Signalong. Un broblem yw diffyg cysondeb rhwng y cartref a lleoliadau addysgol. Gall hyn ddrysu’r plentyn a lleihau cynnydd (Butcher et al., 2020). Her arall yw diffyg staff hyfforddedig. Gall gwybodaeth gyfyngedig arwain at ddefnyddio arwyddion anghywir a lleihau effeithiolrwydd (Scougal et al., 2023). Gall staff hefyd golli sgiliau heb hyfforddiant parhaus. Mae cyllid yn rhwystr pellach, gan ei fod yn cyfyngu ar gyfleoedd hyfforddi fel cyrsiau Signalong (Total Communication, 2022).</a:t>
            </a:r>
          </a:p>
          <a:p>
            <a:r>
              <a:rPr lang="cy-GB" sz="800" dirty="0">
                <a:latin typeface="Arial" panose="020B0604020202020204" pitchFamily="34" charset="0"/>
                <a:cs typeface="Arial" panose="020B0604020202020204" pitchFamily="34" charset="0"/>
              </a:rPr>
              <a:t> </a:t>
            </a:r>
          </a:p>
          <a:p>
            <a:pPr algn="ctr"/>
            <a:r>
              <a:rPr lang="cy-GB" sz="1000" b="1" u="sng" dirty="0">
                <a:latin typeface="Arial" panose="020B0604020202020204" pitchFamily="34" charset="0"/>
                <a:cs typeface="Arial" panose="020B0604020202020204" pitchFamily="34" charset="0"/>
              </a:rPr>
              <a:t>Manteision</a:t>
            </a:r>
            <a:endParaRPr lang="cy-GB" sz="1000" dirty="0">
              <a:latin typeface="Arial" panose="020B0604020202020204" pitchFamily="34" charset="0"/>
              <a:cs typeface="Arial" panose="020B0604020202020204" pitchFamily="34" charset="0"/>
            </a:endParaRPr>
          </a:p>
          <a:p>
            <a:endParaRPr lang="cy-GB" sz="800" u="sng" dirty="0">
              <a:latin typeface="Arial" panose="020B0604020202020204" pitchFamily="34" charset="0"/>
              <a:cs typeface="Arial" panose="020B0604020202020204" pitchFamily="34" charset="0"/>
            </a:endParaRPr>
          </a:p>
          <a:p>
            <a:r>
              <a:rPr lang="cy-GB" sz="700" dirty="0">
                <a:latin typeface="Arial" panose="020B0604020202020204" pitchFamily="34" charset="0"/>
                <a:cs typeface="Arial" panose="020B0604020202020204" pitchFamily="34" charset="0"/>
              </a:rPr>
              <a:t>Serch hynny, mae Signalong yn cynnig manteision sylweddol. Mae’n cefnogi cyfathrebu drwy ddarparu dull amgen o fynegi anghenion, gan leihau rhwystredigaeth. Mae ymchwil gan Foreman a Crews (1998) yn dangos canlyniadau cadarnhaol yn seiliedig ar adborth rhieni ac arsylwadau. Mae hefyd yn cefnogi datblygiad cyffredinol plant. Yn ogystal, mae’n gwella hyder a rhyngweithio cymdeithasol, gan annog cyfranogiad a datblygu sgiliau fel cymryd tro (Light a McNaughton, 2014).</a:t>
            </a:r>
          </a:p>
          <a:p>
            <a:r>
              <a:rPr lang="cy-GB" sz="800" dirty="0">
                <a:latin typeface="Arial" panose="020B0604020202020204" pitchFamily="34" charset="0"/>
                <a:cs typeface="Arial" panose="020B0604020202020204" pitchFamily="34" charset="0"/>
              </a:rPr>
              <a:t> </a:t>
            </a:r>
          </a:p>
        </p:txBody>
      </p:sp>
      <p:sp>
        <p:nvSpPr>
          <p:cNvPr id="18" name="TextBox 17">
            <a:extLst>
              <a:ext uri="{FF2B5EF4-FFF2-40B4-BE49-F238E27FC236}">
                <a16:creationId xmlns:a16="http://schemas.microsoft.com/office/drawing/2014/main" id="{3D5883E8-C1C6-6D28-242B-4676F278BFC7}"/>
              </a:ext>
            </a:extLst>
          </p:cNvPr>
          <p:cNvSpPr txBox="1"/>
          <p:nvPr/>
        </p:nvSpPr>
        <p:spPr>
          <a:xfrm>
            <a:off x="100674" y="427703"/>
            <a:ext cx="11980712" cy="725236"/>
          </a:xfrm>
          <a:custGeom>
            <a:avLst/>
            <a:gdLst>
              <a:gd name="csX0" fmla="*/ 0 w 11970773"/>
              <a:gd name="csY0" fmla="*/ 0 h 1077218"/>
              <a:gd name="csX1" fmla="*/ 11970773 w 11970773"/>
              <a:gd name="csY1" fmla="*/ 0 h 1077218"/>
              <a:gd name="csX2" fmla="*/ 11970773 w 11970773"/>
              <a:gd name="csY2" fmla="*/ 1077218 h 1077218"/>
              <a:gd name="csX3" fmla="*/ 0 w 11970773"/>
              <a:gd name="csY3" fmla="*/ 1077218 h 1077218"/>
              <a:gd name="csX4" fmla="*/ 0 w 11970773"/>
              <a:gd name="csY4" fmla="*/ 0 h 1077218"/>
              <a:gd name="csX0" fmla="*/ 0 w 11980712"/>
              <a:gd name="csY0" fmla="*/ 0 h 1077218"/>
              <a:gd name="csX1" fmla="*/ 11970773 w 11980712"/>
              <a:gd name="csY1" fmla="*/ 0 h 1077218"/>
              <a:gd name="csX2" fmla="*/ 11980712 w 11980712"/>
              <a:gd name="csY2" fmla="*/ 1077218 h 1077218"/>
              <a:gd name="csX3" fmla="*/ 0 w 11980712"/>
              <a:gd name="csY3" fmla="*/ 1077218 h 1077218"/>
              <a:gd name="csX4" fmla="*/ 0 w 11980712"/>
              <a:gd name="csY4" fmla="*/ 0 h 1077218"/>
            </a:gdLst>
            <a:ahLst/>
            <a:cxnLst>
              <a:cxn ang="0">
                <a:pos x="csX0" y="csY0"/>
              </a:cxn>
              <a:cxn ang="0">
                <a:pos x="csX1" y="csY1"/>
              </a:cxn>
              <a:cxn ang="0">
                <a:pos x="csX2" y="csY2"/>
              </a:cxn>
              <a:cxn ang="0">
                <a:pos x="csX3" y="csY3"/>
              </a:cxn>
              <a:cxn ang="0">
                <a:pos x="csX4" y="csY4"/>
              </a:cxn>
            </a:cxnLst>
            <a:rect l="l" t="t" r="r" b="b"/>
            <a:pathLst>
              <a:path w="11980712" h="1077218">
                <a:moveTo>
                  <a:pt x="0" y="0"/>
                </a:moveTo>
                <a:lnTo>
                  <a:pt x="11970773" y="0"/>
                </a:lnTo>
                <a:lnTo>
                  <a:pt x="11980712" y="1077218"/>
                </a:lnTo>
                <a:lnTo>
                  <a:pt x="0" y="1077218"/>
                </a:lnTo>
                <a:lnTo>
                  <a:pt x="0" y="0"/>
                </a:lnTo>
                <a:close/>
              </a:path>
            </a:pathLst>
          </a:custGeom>
          <a:noFill/>
          <a:ln w="12700">
            <a:solidFill>
              <a:schemeClr val="tx1"/>
            </a:solidFill>
          </a:ln>
        </p:spPr>
        <p:txBody>
          <a:bodyPr wrap="square" rtlCol="0">
            <a:noAutofit/>
          </a:bodyPr>
          <a:lstStyle/>
          <a:p>
            <a:pPr algn="ctr"/>
            <a:r>
              <a:rPr lang="cy-GB" sz="1000" b="1" u="sng" dirty="0">
                <a:latin typeface="Arial" panose="020B0604020202020204" pitchFamily="34" charset="0"/>
                <a:cs typeface="Arial" panose="020B0604020202020204" pitchFamily="34" charset="0"/>
              </a:rPr>
              <a:t>Cyflwyniad</a:t>
            </a:r>
            <a:endParaRPr lang="cy-GB" sz="900" dirty="0">
              <a:latin typeface="Arial" panose="020B0604020202020204" pitchFamily="34" charset="0"/>
              <a:cs typeface="Arial" panose="020B0604020202020204" pitchFamily="34" charset="0"/>
            </a:endParaRPr>
          </a:p>
          <a:p>
            <a:endParaRPr lang="cy-GB" sz="900" b="1" u="sng" dirty="0"/>
          </a:p>
          <a:p>
            <a:r>
              <a:rPr lang="cy-GB" sz="700" dirty="0">
                <a:latin typeface="Arial" panose="020B0604020202020204" pitchFamily="34" charset="0"/>
                <a:cs typeface="Arial" panose="020B0604020202020204" pitchFamily="34" charset="0"/>
              </a:rPr>
              <a:t>Mae Syndrom Down (SD) yn gyflwr genetig sy’n digwydd pan fydd person yn cael ei eni gyda chopï ychwanegol o gromosom 21. Mae’r deunydd genetig ychwanegol hwn yn effeithio ar ddatblygiad ac yn arwain at ystod o nodweddion corfforol a gwybyddol. Mae data’n dangos bod tua 1 o bob 1000 o fabanod a anwyd yn y DU yn cael SD, a bod tua 60,000 o bobl yn y DU yn byw gyda’r cyflwr (Swansea Bay University Health Board, 2024). Mae’r cyflwr hwn yn effeithio ar ddatblygiad corfforol, dysgu a chyfathrebu, ond mae pob unigolyn yn unigryw gyda’i gryfderau a’i alluoedd ei hun. Gall rhai unigolion fod angen mwy o gefnogaeth nag eraill, tra gall eraill ddatblygu lefel uchel o annibyniaeth. Gyda’r gefnogaeth gywir, gofal iechyd priodol a chyfleoedd cynhwysol, gall pobl â SD fyw bywydau llawn ac ystyrlon a chyfrannu’n gadarnhaol at eu cymunedau.</a:t>
            </a:r>
          </a:p>
          <a:p>
            <a:r>
              <a:rPr lang="cy-GB" sz="900" dirty="0"/>
              <a:t> </a:t>
            </a:r>
          </a:p>
        </p:txBody>
      </p:sp>
      <p:sp>
        <p:nvSpPr>
          <p:cNvPr id="20" name="TextBox 19">
            <a:extLst>
              <a:ext uri="{FF2B5EF4-FFF2-40B4-BE49-F238E27FC236}">
                <a16:creationId xmlns:a16="http://schemas.microsoft.com/office/drawing/2014/main" id="{A9DFA0F3-F07C-20F0-21F1-7893EAD4ED97}"/>
              </a:ext>
            </a:extLst>
          </p:cNvPr>
          <p:cNvSpPr txBox="1"/>
          <p:nvPr/>
        </p:nvSpPr>
        <p:spPr>
          <a:xfrm>
            <a:off x="7215809" y="5486402"/>
            <a:ext cx="4875516" cy="1282146"/>
          </a:xfrm>
          <a:prstGeom prst="rect">
            <a:avLst/>
          </a:prstGeom>
          <a:noFill/>
          <a:ln w="12700">
            <a:solidFill>
              <a:schemeClr val="tx1"/>
            </a:solidFill>
          </a:ln>
        </p:spPr>
        <p:txBody>
          <a:bodyPr wrap="square" rtlCol="0">
            <a:noAutofit/>
          </a:bodyPr>
          <a:lstStyle/>
          <a:p>
            <a:r>
              <a:rPr lang="cy-GB" sz="1000" b="1" u="sng" dirty="0">
                <a:latin typeface="Arial" panose="020B0604020202020204" pitchFamily="34" charset="0"/>
                <a:cs typeface="Arial" panose="020B0604020202020204" pitchFamily="34" charset="0"/>
              </a:rPr>
              <a:t>Casgliad</a:t>
            </a:r>
            <a:endParaRPr lang="cy-GB" sz="700" b="1" u="sng" dirty="0">
              <a:latin typeface="Arial" panose="020B0604020202020204" pitchFamily="34" charset="0"/>
              <a:cs typeface="Arial" panose="020B0604020202020204" pitchFamily="34" charset="0"/>
            </a:endParaRPr>
          </a:p>
          <a:p>
            <a:endParaRPr lang="cy-GB" sz="700" dirty="0">
              <a:latin typeface="Arial" panose="020B0604020202020204" pitchFamily="34" charset="0"/>
              <a:cs typeface="Arial" panose="020B0604020202020204" pitchFamily="34" charset="0"/>
            </a:endParaRPr>
          </a:p>
          <a:p>
            <a:r>
              <a:rPr lang="cy-GB" sz="900" dirty="0">
                <a:latin typeface="Arial" panose="020B0604020202020204" pitchFamily="34" charset="0"/>
                <a:cs typeface="Arial" panose="020B0604020202020204" pitchFamily="34" charset="0"/>
              </a:rPr>
              <a:t>I gloi, gall SD greu heriau sy’n effeithio ar unigolion mewn gwahanol ffyrdd. Fodd bynnag, gyda strategaethau priodol, cefnogaeth a rhaglenni unigol, gellir rheoli’r rhwystrau hyn yn effeithiol. Drwy ddarparu amgylcheddau cynhwysol, cefnogaeth wedi’i phersonoli a hyfforddiant i weithwyr proffesiynol mewn dulliau fel Signalong, gellir cefnogi plant i ddatblygu hyder ac annibyniaeth. Yn y pen draw, gall plant â SD gyrraedd eu potensial llawn a byw bywydau ystyrlon.</a:t>
            </a:r>
          </a:p>
          <a:p>
            <a:r>
              <a:rPr lang="cy-GB" sz="700" dirty="0">
                <a:latin typeface="Arial" panose="020B0604020202020204" pitchFamily="34" charset="0"/>
                <a:cs typeface="Arial" panose="020B0604020202020204" pitchFamily="34" charset="0"/>
              </a:rPr>
              <a:t> </a:t>
            </a:r>
          </a:p>
        </p:txBody>
      </p:sp>
      <p:pic>
        <p:nvPicPr>
          <p:cNvPr id="1027" name="Picture 3" descr="a close up of 3 pairs of feet wearing dsuk socks. the feet are pointing towards each other in a circle, you can see two adult feet and one pair of children's feet">
            <a:extLst>
              <a:ext uri="{FF2B5EF4-FFF2-40B4-BE49-F238E27FC236}">
                <a16:creationId xmlns:a16="http://schemas.microsoft.com/office/drawing/2014/main" id="{A09B0DB0-D87B-F6D7-074F-3998AC0764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97357" y="5456644"/>
            <a:ext cx="1104959" cy="1282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21" name="TextBox 20">
            <a:extLst>
              <a:ext uri="{FF2B5EF4-FFF2-40B4-BE49-F238E27FC236}">
                <a16:creationId xmlns:a16="http://schemas.microsoft.com/office/drawing/2014/main" id="{175DC1FC-3A71-FB3F-A73F-DBDD9374C74A}"/>
              </a:ext>
            </a:extLst>
          </p:cNvPr>
          <p:cNvSpPr txBox="1"/>
          <p:nvPr/>
        </p:nvSpPr>
        <p:spPr>
          <a:xfrm>
            <a:off x="4802316" y="5844209"/>
            <a:ext cx="1732722" cy="400110"/>
          </a:xfrm>
          <a:prstGeom prst="rect">
            <a:avLst/>
          </a:prstGeom>
          <a:noFill/>
        </p:spPr>
        <p:txBody>
          <a:bodyPr wrap="square" rtlCol="0">
            <a:spAutoFit/>
          </a:bodyPr>
          <a:lstStyle/>
          <a:p>
            <a:pPr algn="ctr"/>
            <a:r>
              <a:rPr lang="cy-GB" sz="1000" dirty="0">
                <a:latin typeface="Arial" panose="020B0604020202020204" pitchFamily="34" charset="0"/>
                <a:cs typeface="Arial" panose="020B0604020202020204" pitchFamily="34" charset="0"/>
              </a:rPr>
              <a:t>Downs Syndrome UK,</a:t>
            </a:r>
          </a:p>
          <a:p>
            <a:pPr algn="ctr"/>
            <a:r>
              <a:rPr lang="cy-GB" sz="1000" dirty="0">
                <a:latin typeface="Arial" panose="020B0604020202020204" pitchFamily="34" charset="0"/>
                <a:cs typeface="Arial" panose="020B0604020202020204" pitchFamily="34" charset="0"/>
              </a:rPr>
              <a:t> (Dim dyddiad)</a:t>
            </a:r>
            <a:endParaRPr lang="en-GB" sz="1000"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D04789FC-C4C8-AB40-84D5-9F82CFDD9886}"/>
              </a:ext>
            </a:extLst>
          </p:cNvPr>
          <p:cNvSpPr txBox="1"/>
          <p:nvPr/>
        </p:nvSpPr>
        <p:spPr>
          <a:xfrm>
            <a:off x="178904" y="28028"/>
            <a:ext cx="2604053" cy="369332"/>
          </a:xfrm>
          <a:prstGeom prst="rect">
            <a:avLst/>
          </a:prstGeom>
          <a:noFill/>
        </p:spPr>
        <p:txBody>
          <a:bodyPr wrap="square" rtlCol="0">
            <a:spAutoFit/>
          </a:bodyPr>
          <a:lstStyle/>
          <a:p>
            <a:r>
              <a:rPr lang="cy-GB" sz="900" dirty="0">
                <a:latin typeface="Arial" panose="020B0604020202020204" pitchFamily="34" charset="0"/>
                <a:cs typeface="Arial" panose="020B0604020202020204" pitchFamily="34" charset="0"/>
              </a:rPr>
              <a:t>ECEY6006/C</a:t>
            </a:r>
          </a:p>
          <a:p>
            <a:r>
              <a:rPr lang="cy-GB" sz="900" dirty="0">
                <a:latin typeface="Arial" panose="020B0604020202020204" pitchFamily="34" charset="0"/>
                <a:cs typeface="Arial" panose="020B0604020202020204" pitchFamily="34" charset="0"/>
              </a:rPr>
              <a:t>1100 Oo eiriau</a:t>
            </a:r>
            <a:endParaRPr lang="en-GB" sz="10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F485F500-34A1-01F8-729D-433B8B85B15A}"/>
              </a:ext>
            </a:extLst>
          </p:cNvPr>
          <p:cNvSpPr txBox="1"/>
          <p:nvPr/>
        </p:nvSpPr>
        <p:spPr>
          <a:xfrm>
            <a:off x="9730409" y="28028"/>
            <a:ext cx="2282687" cy="246221"/>
          </a:xfrm>
          <a:prstGeom prst="rect">
            <a:avLst/>
          </a:prstGeom>
          <a:noFill/>
        </p:spPr>
        <p:txBody>
          <a:bodyPr wrap="square" rtlCol="0">
            <a:spAutoFit/>
          </a:bodyPr>
          <a:lstStyle/>
          <a:p>
            <a:pPr algn="r"/>
            <a:r>
              <a:rPr lang="cy-GB" sz="1000" dirty="0">
                <a:latin typeface="Arial" panose="020B0604020202020204" pitchFamily="34" charset="0"/>
                <a:cs typeface="Arial" panose="020B0604020202020204" pitchFamily="34" charset="0"/>
              </a:rPr>
              <a:t>2418869</a:t>
            </a:r>
            <a:endParaRPr lang="en-GB" sz="1000"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44F59F61-CFA6-FBF2-DB1F-2EAA4A50EA92}"/>
              </a:ext>
            </a:extLst>
          </p:cNvPr>
          <p:cNvSpPr txBox="1"/>
          <p:nvPr/>
        </p:nvSpPr>
        <p:spPr>
          <a:xfrm>
            <a:off x="2276061" y="-108155"/>
            <a:ext cx="7881730" cy="535858"/>
          </a:xfrm>
          <a:prstGeom prst="rect">
            <a:avLst/>
          </a:prstGeom>
          <a:noFill/>
        </p:spPr>
        <p:txBody>
          <a:bodyPr wrap="square" rtlCol="0">
            <a:noAutofit/>
          </a:bodyPr>
          <a:lstStyle/>
          <a:p>
            <a:pPr algn="ctr"/>
            <a:r>
              <a:rPr lang="cy-GB" sz="3000" b="1" dirty="0">
                <a:latin typeface="Arial" panose="020B0604020202020204" pitchFamily="34" charset="0"/>
                <a:cs typeface="Arial" panose="020B0604020202020204" pitchFamily="34" charset="0"/>
              </a:rPr>
              <a:t>Cefnogi plant gyda Syndrom Down</a:t>
            </a:r>
            <a:endParaRPr lang="en-GB" sz="3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00409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39000">
              <a:schemeClr val="tx2">
                <a:lumMod val="25000"/>
                <a:lumOff val="75000"/>
              </a:schemeClr>
            </a:gs>
            <a:gs pos="73000">
              <a:srgbClr val="FFFF66"/>
            </a:gs>
          </a:gsLst>
          <a:lin ang="5400000" scaled="1"/>
          <a:tileRect/>
        </a:gradFill>
        <a:effectLst/>
      </p:bgPr>
    </p:bg>
    <p:spTree>
      <p:nvGrpSpPr>
        <p:cNvPr id="1" name="">
          <a:extLst>
            <a:ext uri="{FF2B5EF4-FFF2-40B4-BE49-F238E27FC236}">
              <a16:creationId xmlns:a16="http://schemas.microsoft.com/office/drawing/2014/main" id="{E391B8AA-D47E-A43A-BF60-708DFB0BB9C6}"/>
            </a:ext>
          </a:extLst>
        </p:cNvPr>
        <p:cNvGrpSpPr/>
        <p:nvPr/>
      </p:nvGrpSpPr>
      <p:grpSpPr>
        <a:xfrm>
          <a:off x="0" y="0"/>
          <a:ext cx="0" cy="0"/>
          <a:chOff x="0" y="0"/>
          <a:chExt cx="0" cy="0"/>
        </a:xfrm>
      </p:grpSpPr>
      <p:sp>
        <p:nvSpPr>
          <p:cNvPr id="10" name="TextBox 9">
            <a:extLst>
              <a:ext uri="{FF2B5EF4-FFF2-40B4-BE49-F238E27FC236}">
                <a16:creationId xmlns:a16="http://schemas.microsoft.com/office/drawing/2014/main" id="{6F97716F-47A8-8A0C-BC37-AFB9AE31DC98}"/>
              </a:ext>
            </a:extLst>
          </p:cNvPr>
          <p:cNvSpPr txBox="1"/>
          <p:nvPr/>
        </p:nvSpPr>
        <p:spPr>
          <a:xfrm>
            <a:off x="5181600" y="2237195"/>
            <a:ext cx="6636774" cy="3991896"/>
          </a:xfrm>
          <a:prstGeom prst="rect">
            <a:avLst/>
          </a:prstGeom>
          <a:noFill/>
        </p:spPr>
        <p:txBody>
          <a:bodyPr wrap="square" rtlCol="0">
            <a:spAutoFit/>
          </a:bodyPr>
          <a:lstStyle/>
          <a:p>
            <a:endParaRPr lang="en-GB" dirty="0"/>
          </a:p>
        </p:txBody>
      </p:sp>
      <p:sp>
        <p:nvSpPr>
          <p:cNvPr id="22" name="TextBox 21">
            <a:extLst>
              <a:ext uri="{FF2B5EF4-FFF2-40B4-BE49-F238E27FC236}">
                <a16:creationId xmlns:a16="http://schemas.microsoft.com/office/drawing/2014/main" id="{A8D090C3-F661-C124-5641-0F32911D46C7}"/>
              </a:ext>
            </a:extLst>
          </p:cNvPr>
          <p:cNvSpPr txBox="1"/>
          <p:nvPr/>
        </p:nvSpPr>
        <p:spPr>
          <a:xfrm>
            <a:off x="178904" y="28028"/>
            <a:ext cx="2604053" cy="369332"/>
          </a:xfrm>
          <a:prstGeom prst="rect">
            <a:avLst/>
          </a:prstGeom>
          <a:noFill/>
        </p:spPr>
        <p:txBody>
          <a:bodyPr wrap="square" rtlCol="0">
            <a:spAutoFit/>
          </a:bodyPr>
          <a:lstStyle/>
          <a:p>
            <a:r>
              <a:rPr lang="cy-GB" sz="900" dirty="0">
                <a:latin typeface="Arial" panose="020B0604020202020204" pitchFamily="34" charset="0"/>
                <a:cs typeface="Arial" panose="020B0604020202020204" pitchFamily="34" charset="0"/>
              </a:rPr>
              <a:t>ECEY6006/C</a:t>
            </a:r>
          </a:p>
          <a:p>
            <a:r>
              <a:rPr lang="cy-GB" sz="900" dirty="0">
                <a:latin typeface="Arial" panose="020B0604020202020204" pitchFamily="34" charset="0"/>
                <a:cs typeface="Arial" panose="020B0604020202020204" pitchFamily="34" charset="0"/>
              </a:rPr>
              <a:t>1100 Oo eiriau</a:t>
            </a:r>
            <a:endParaRPr lang="en-GB" sz="10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DA3D1E42-3246-ACD8-439A-3BB16318779E}"/>
              </a:ext>
            </a:extLst>
          </p:cNvPr>
          <p:cNvSpPr txBox="1"/>
          <p:nvPr/>
        </p:nvSpPr>
        <p:spPr>
          <a:xfrm>
            <a:off x="9730409" y="28028"/>
            <a:ext cx="2282687" cy="246221"/>
          </a:xfrm>
          <a:prstGeom prst="rect">
            <a:avLst/>
          </a:prstGeom>
          <a:noFill/>
        </p:spPr>
        <p:txBody>
          <a:bodyPr wrap="square" rtlCol="0">
            <a:spAutoFit/>
          </a:bodyPr>
          <a:lstStyle/>
          <a:p>
            <a:pPr algn="r"/>
            <a:r>
              <a:rPr lang="cy-GB" sz="1000" dirty="0">
                <a:latin typeface="Arial" panose="020B0604020202020204" pitchFamily="34" charset="0"/>
                <a:cs typeface="Arial" panose="020B0604020202020204" pitchFamily="34" charset="0"/>
              </a:rPr>
              <a:t>2418869</a:t>
            </a:r>
            <a:endParaRPr lang="en-GB" sz="10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0BFA21F2-97E2-97BD-B1FA-50E9E4BC8CB9}"/>
              </a:ext>
            </a:extLst>
          </p:cNvPr>
          <p:cNvSpPr txBox="1"/>
          <p:nvPr/>
        </p:nvSpPr>
        <p:spPr>
          <a:xfrm>
            <a:off x="3116825" y="30798"/>
            <a:ext cx="5112775" cy="400110"/>
          </a:xfrm>
          <a:prstGeom prst="rect">
            <a:avLst/>
          </a:prstGeom>
          <a:noFill/>
        </p:spPr>
        <p:txBody>
          <a:bodyPr wrap="square" rtlCol="0">
            <a:spAutoFit/>
          </a:bodyPr>
          <a:lstStyle/>
          <a:p>
            <a:pPr algn="ctr"/>
            <a:r>
              <a:rPr lang="cy-GB" sz="2000" b="1" u="sng" dirty="0">
                <a:latin typeface="Arial" panose="020B0604020202020204" pitchFamily="34" charset="0"/>
                <a:cs typeface="Arial" panose="020B0604020202020204" pitchFamily="34" charset="0"/>
              </a:rPr>
              <a:t>Cyfeirnodi</a:t>
            </a:r>
            <a:endParaRPr lang="en-GB" sz="1600" b="1"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B5CF7E73-7EE9-0CB1-E95B-434644EE0381}"/>
              </a:ext>
            </a:extLst>
          </p:cNvPr>
          <p:cNvSpPr txBox="1"/>
          <p:nvPr/>
        </p:nvSpPr>
        <p:spPr>
          <a:xfrm>
            <a:off x="78658" y="609600"/>
            <a:ext cx="12044516" cy="6186309"/>
          </a:xfrm>
          <a:prstGeom prst="rect">
            <a:avLst/>
          </a:prstGeom>
          <a:noFill/>
          <a:ln w="12700">
            <a:noFill/>
          </a:ln>
        </p:spPr>
        <p:txBody>
          <a:bodyPr wrap="square" rtlCol="0">
            <a:noAutofit/>
          </a:bodyPr>
          <a:lstStyle/>
          <a:p>
            <a:r>
              <a:rPr lang="cy-GB" sz="1200" dirty="0">
                <a:latin typeface="Arial" panose="020B0604020202020204" pitchFamily="34" charset="0"/>
                <a:cs typeface="Arial" panose="020B0604020202020204" pitchFamily="34" charset="0"/>
              </a:rPr>
              <a:t>Adam, S. and Koutsoklenis, A. (2023). Who needs the social model of disability? </a:t>
            </a:r>
            <a:r>
              <a:rPr lang="cy-GB" sz="1200" i="1" dirty="0">
                <a:latin typeface="Arial" panose="020B0604020202020204" pitchFamily="34" charset="0"/>
                <a:cs typeface="Arial" panose="020B0604020202020204" pitchFamily="34" charset="0"/>
              </a:rPr>
              <a:t>Frontiers in Sociology</a:t>
            </a:r>
            <a:r>
              <a:rPr lang="cy-GB" sz="1200" dirty="0">
                <a:latin typeface="Arial" panose="020B0604020202020204" pitchFamily="34" charset="0"/>
                <a:cs typeface="Arial" panose="020B0604020202020204" pitchFamily="34" charset="0"/>
              </a:rPr>
              <a:t>, [online] 8, p.1305301. doi:https://doi.org/10.3389/fsoc.2023.1305301. (Darllenwyd: 4 Mai 2026). </a:t>
            </a:r>
            <a:r>
              <a:rPr lang="cy-GB" sz="1200" dirty="0">
                <a:solidFill>
                  <a:srgbClr val="FF0000"/>
                </a:solidFill>
                <a:latin typeface="Arial" panose="020B0604020202020204" pitchFamily="34" charset="0"/>
                <a:cs typeface="Arial" panose="020B0604020202020204" pitchFamily="34" charset="0"/>
              </a:rPr>
              <a:t>Ar lafar</a:t>
            </a:r>
          </a:p>
          <a:p>
            <a:endParaRPr lang="cy-GB"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Annemieke de Groot, Noortje Eijsvoogel, Gijs van Well, Roeland van Hout and Esther de Vries (2024). Evidence-based decision-making in the treatment of speech, language, and communication disorders in Down syndrome; a scoping review. </a:t>
            </a:r>
            <a:r>
              <a:rPr lang="cy-GB" sz="1200" i="1" dirty="0">
                <a:latin typeface="Arial" panose="020B0604020202020204" pitchFamily="34" charset="0"/>
                <a:cs typeface="Arial" panose="020B0604020202020204" pitchFamily="34" charset="0"/>
              </a:rPr>
              <a:t>PubMed, p.17446295241283659-17446295241283659. doi:https://doi.org/10.1177/17446295241283659.</a:t>
            </a:r>
            <a:r>
              <a:rPr lang="cy-GB" sz="1200" dirty="0">
                <a:latin typeface="Arial" panose="020B0604020202020204" pitchFamily="34" charset="0"/>
                <a:cs typeface="Arial" panose="020B0604020202020204" pitchFamily="34" charset="0"/>
              </a:rPr>
              <a:t> (Darllenwyd: 28 Ebrill 2026).</a:t>
            </a:r>
          </a:p>
          <a:p>
            <a:endParaRPr lang="cy-GB"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Butcher, R. (2020). </a:t>
            </a:r>
            <a:r>
              <a:rPr lang="cy-GB" sz="1200" i="1" dirty="0">
                <a:latin typeface="Arial" panose="020B0604020202020204" pitchFamily="34" charset="0"/>
                <a:cs typeface="Arial" panose="020B0604020202020204" pitchFamily="34" charset="0"/>
              </a:rPr>
              <a:t>Down's syndrome: language development and intervention. </a:t>
            </a:r>
            <a:r>
              <a:rPr lang="cy-GB" sz="1200" dirty="0">
                <a:latin typeface="Arial" panose="020B0604020202020204" pitchFamily="34" charset="0"/>
                <a:cs typeface="Arial" panose="020B0604020202020204" pitchFamily="34" charset="0"/>
              </a:rPr>
              <a:t>Ar gael: https://www.rcslt.org/wp-content/uploads/2022/04/Ask-the-Experts-Downs-syndrome-bulletin-august-2020.pdf. (Darllenwyd: 28 Ebrill 2026). </a:t>
            </a:r>
          </a:p>
          <a:p>
            <a:endParaRPr lang="cy-GB"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Clibbens, J. (2001). Signing and Lexical Development in Children with Down Syndrome. </a:t>
            </a:r>
            <a:r>
              <a:rPr lang="cy-GB" sz="1200" i="1" dirty="0">
                <a:latin typeface="Arial" panose="020B0604020202020204" pitchFamily="34" charset="0"/>
                <a:cs typeface="Arial" panose="020B0604020202020204" pitchFamily="34" charset="0"/>
              </a:rPr>
              <a:t>Down Syndrome Research and Practice</a:t>
            </a:r>
            <a:r>
              <a:rPr lang="cy-GB" sz="1200" dirty="0">
                <a:latin typeface="Arial" panose="020B0604020202020204" pitchFamily="34" charset="0"/>
                <a:cs typeface="Arial" panose="020B0604020202020204" pitchFamily="34" charset="0"/>
              </a:rPr>
              <a:t>, 7(3), pp.101–105. doi:https://doi.org/10.3104/reviews.119. (Darllenwyd: 28 Ebrill 2026).</a:t>
            </a:r>
          </a:p>
          <a:p>
            <a:r>
              <a:rPr lang="cy-GB" sz="1200" dirty="0">
                <a:latin typeface="Arial" panose="020B0604020202020204" pitchFamily="34" charset="0"/>
                <a:cs typeface="Arial" panose="020B0604020202020204" pitchFamily="34" charset="0"/>
              </a:rPr>
              <a:t>Dauncey, M. (2016). </a:t>
            </a:r>
            <a:r>
              <a:rPr lang="cy-GB" sz="1200" i="1" dirty="0">
                <a:latin typeface="Arial" panose="020B0604020202020204" pitchFamily="34" charset="0"/>
                <a:cs typeface="Arial" panose="020B0604020202020204" pitchFamily="34" charset="0"/>
              </a:rPr>
              <a:t>Additional Learning Needs (ALN) in Wales</a:t>
            </a:r>
            <a:r>
              <a:rPr lang="cy-GB" sz="1200" dirty="0">
                <a:latin typeface="Arial" panose="020B0604020202020204" pitchFamily="34" charset="0"/>
                <a:cs typeface="Arial" panose="020B0604020202020204" pitchFamily="34" charset="0"/>
              </a:rPr>
              <a:t>. Ar gael: https://research.senedd.wales/media/q2nduh4u/16-059-web-english.pdf. (Darllenwyd: 4 Mai 2026). </a:t>
            </a:r>
            <a:r>
              <a:rPr lang="cy-GB" sz="1200" dirty="0">
                <a:solidFill>
                  <a:srgbClr val="FF0000"/>
                </a:solidFill>
                <a:latin typeface="Arial" panose="020B0604020202020204" pitchFamily="34" charset="0"/>
                <a:cs typeface="Arial" panose="020B0604020202020204" pitchFamily="34" charset="0"/>
              </a:rPr>
              <a:t>Ar lafar</a:t>
            </a:r>
          </a:p>
          <a:p>
            <a:endParaRPr lang="cy-GB"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Deakin, K., &amp; Jahoda, A. (2020). A supporting role: Mothers’ perceptions of their child’s developing awareness of Down syndrome. </a:t>
            </a:r>
            <a:r>
              <a:rPr lang="cy-GB" sz="1200" i="1" dirty="0">
                <a:latin typeface="Arial" panose="020B0604020202020204" pitchFamily="34" charset="0"/>
                <a:cs typeface="Arial" panose="020B0604020202020204" pitchFamily="34" charset="0"/>
              </a:rPr>
              <a:t>Journal of Applied Research in Intellectual Disabilities, 33(6), 1380–1389. https://doi-org.uwtsd.idm.oclc.org/10.1111/jar.12765 </a:t>
            </a:r>
            <a:r>
              <a:rPr lang="cy-GB" sz="1200" dirty="0">
                <a:latin typeface="Arial" panose="020B0604020202020204" pitchFamily="34" charset="0"/>
                <a:cs typeface="Arial" panose="020B0604020202020204" pitchFamily="34" charset="0"/>
              </a:rPr>
              <a:t> (Darllenwyd: 28 Ebrill 2026).</a:t>
            </a:r>
          </a:p>
          <a:p>
            <a:endParaRPr lang="cy-GB"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Department of Education. (2015). </a:t>
            </a:r>
            <a:r>
              <a:rPr lang="cy-GB" sz="1200" i="1" dirty="0">
                <a:latin typeface="Arial" panose="020B0604020202020204" pitchFamily="34" charset="0"/>
                <a:cs typeface="Arial" panose="020B0604020202020204" pitchFamily="34" charset="0"/>
              </a:rPr>
              <a:t>Special educational needs and disability code of practice: 0 to 25 years</a:t>
            </a:r>
            <a:r>
              <a:rPr lang="cy-GB" sz="1200" dirty="0">
                <a:latin typeface="Arial" panose="020B0604020202020204" pitchFamily="34" charset="0"/>
                <a:cs typeface="Arial" panose="020B0604020202020204" pitchFamily="34" charset="0"/>
              </a:rPr>
              <a:t>. Ar gael: https://assets.publishing.service.gov.uk/media/5a7dcb85ed915d2ac884d995/SEND_Code_of_Practice_January_2015.pdf. (Darllenwyd: 6 Mai 2026).</a:t>
            </a:r>
          </a:p>
          <a:p>
            <a:endParaRPr lang="cy-GB"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Downs Syndrome Association. (2023). </a:t>
            </a:r>
            <a:r>
              <a:rPr lang="cy-GB" sz="1200" i="1" dirty="0">
                <a:latin typeface="Arial" panose="020B0604020202020204" pitchFamily="34" charset="0"/>
                <a:cs typeface="Arial" panose="020B0604020202020204" pitchFamily="34" charset="0"/>
              </a:rPr>
              <a:t>Mental Health - anxiety and stress. </a:t>
            </a:r>
            <a:r>
              <a:rPr lang="cy-GB" sz="1200" dirty="0">
                <a:latin typeface="Arial" panose="020B0604020202020204" pitchFamily="34" charset="0"/>
                <a:cs typeface="Arial" panose="020B0604020202020204" pitchFamily="34" charset="0"/>
              </a:rPr>
              <a:t>Ar gael: https://www.downs-syndrome.org.uk/wp-content/uploads/2023/03/Complex-needs-anxiety-stress-factsheet.pdf (Darllenwyd: 4 Mai 2026). </a:t>
            </a:r>
            <a:r>
              <a:rPr lang="cy-GB" sz="1200" dirty="0">
                <a:solidFill>
                  <a:srgbClr val="FF0000"/>
                </a:solidFill>
                <a:latin typeface="Arial" panose="020B0604020202020204" pitchFamily="34" charset="0"/>
                <a:cs typeface="Arial" panose="020B0604020202020204" pitchFamily="34" charset="0"/>
              </a:rPr>
              <a:t>Ar lafar</a:t>
            </a:r>
          </a:p>
          <a:p>
            <a:endParaRPr lang="cy-GB"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Downs Syndrome Association. (n.d.). </a:t>
            </a:r>
            <a:r>
              <a:rPr lang="cy-GB" sz="1200" i="1" dirty="0">
                <a:latin typeface="Arial" panose="020B0604020202020204" pitchFamily="34" charset="0"/>
                <a:cs typeface="Arial" panose="020B0604020202020204" pitchFamily="34" charset="0"/>
              </a:rPr>
              <a:t>Health and Wellbeing. </a:t>
            </a:r>
            <a:r>
              <a:rPr lang="cy-GB" sz="1200" dirty="0">
                <a:latin typeface="Arial" panose="020B0604020202020204" pitchFamily="34" charset="0"/>
                <a:cs typeface="Arial" panose="020B0604020202020204" pitchFamily="34" charset="0"/>
              </a:rPr>
              <a:t>Ar gael: https://www.downs-syndrome.org.uk/about-downs-syndrome/health-and-wellbeing (Darllenwyd: 28 Ebrill 2026). </a:t>
            </a:r>
          </a:p>
          <a:p>
            <a:endParaRPr lang="cy-GB"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Downs Syndrome Assosiation. (2024). </a:t>
            </a:r>
            <a:r>
              <a:rPr lang="cy-GB" sz="1200" i="1" dirty="0">
                <a:latin typeface="Arial" panose="020B0604020202020204" pitchFamily="34" charset="0"/>
                <a:cs typeface="Arial" panose="020B0604020202020204" pitchFamily="34" charset="0"/>
              </a:rPr>
              <a:t>Screening, Diagnosis and Support.. </a:t>
            </a:r>
            <a:r>
              <a:rPr lang="cy-GB" sz="1200" dirty="0">
                <a:latin typeface="Arial" panose="020B0604020202020204" pitchFamily="34" charset="0"/>
                <a:cs typeface="Arial" panose="020B0604020202020204" pitchFamily="34" charset="0"/>
              </a:rPr>
              <a:t>Ar gael: https://www.downs-syndrome.org.uk/wp-content/uploads/2024/11/28.11.2024-Screening-diagnosis-support-final.pdf (Darllenwyd: 28 Ebrill 2026). </a:t>
            </a:r>
          </a:p>
          <a:p>
            <a:endParaRPr lang="cy-GB"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Downs Syndrome UK. (n.d.). </a:t>
            </a:r>
            <a:r>
              <a:rPr lang="cy-GB" sz="1200" i="1" dirty="0">
                <a:latin typeface="Arial" panose="020B0604020202020204" pitchFamily="34" charset="0"/>
                <a:cs typeface="Arial" panose="020B0604020202020204" pitchFamily="34" charset="0"/>
              </a:rPr>
              <a:t>Home: DSUK</a:t>
            </a:r>
            <a:r>
              <a:rPr lang="cy-GB" sz="1200" dirty="0">
                <a:latin typeface="Arial" panose="020B0604020202020204" pitchFamily="34" charset="0"/>
                <a:cs typeface="Arial" panose="020B0604020202020204" pitchFamily="34" charset="0"/>
              </a:rPr>
              <a:t>. Ar gael: https://downsyndromeuk.co.uk/ (Darllenwyd: 3 Mai 2026).</a:t>
            </a:r>
          </a:p>
          <a:p>
            <a:r>
              <a:rPr lang="cy-GB" sz="1200" dirty="0">
                <a:latin typeface="Arial" panose="020B0604020202020204" pitchFamily="34" charset="0"/>
                <a:cs typeface="Arial" panose="020B0604020202020204" pitchFamily="34" charset="0"/>
              </a:rPr>
              <a:t>Fergus, K. (2023). </a:t>
            </a:r>
            <a:r>
              <a:rPr lang="cy-GB" sz="1200" i="1" dirty="0">
                <a:latin typeface="Arial" panose="020B0604020202020204" pitchFamily="34" charset="0"/>
                <a:cs typeface="Arial" panose="020B0604020202020204" pitchFamily="34" charset="0"/>
              </a:rPr>
              <a:t>Symptoms of Down Syndrome</a:t>
            </a:r>
            <a:r>
              <a:rPr lang="cy-GB" sz="1200" dirty="0">
                <a:latin typeface="Arial" panose="020B0604020202020204" pitchFamily="34" charset="0"/>
                <a:cs typeface="Arial" panose="020B0604020202020204" pitchFamily="34" charset="0"/>
              </a:rPr>
              <a:t>. Ar gael https://www.verywellhealth.com/symptoms-of-down-syndrome-1120463. (Darllenwyd: 4 Mai 2026). </a:t>
            </a:r>
            <a:r>
              <a:rPr lang="cy-GB" sz="1200" dirty="0">
                <a:solidFill>
                  <a:srgbClr val="FF0000"/>
                </a:solidFill>
                <a:latin typeface="Arial" panose="020B0604020202020204" pitchFamily="34" charset="0"/>
                <a:cs typeface="Arial" panose="020B0604020202020204" pitchFamily="34" charset="0"/>
              </a:rPr>
              <a:t>Ar lafar</a:t>
            </a:r>
          </a:p>
          <a:p>
            <a:r>
              <a:rPr lang="cy-GB"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1390204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39000">
              <a:schemeClr val="tx2">
                <a:lumMod val="25000"/>
                <a:lumOff val="75000"/>
              </a:schemeClr>
            </a:gs>
            <a:gs pos="73000">
              <a:srgbClr val="FFFF66"/>
            </a:gs>
          </a:gsLst>
          <a:lin ang="5400000" scaled="1"/>
          <a:tileRect/>
        </a:gradFill>
        <a:effectLst/>
      </p:bgPr>
    </p:bg>
    <p:spTree>
      <p:nvGrpSpPr>
        <p:cNvPr id="1" name="">
          <a:extLst>
            <a:ext uri="{FF2B5EF4-FFF2-40B4-BE49-F238E27FC236}">
              <a16:creationId xmlns:a16="http://schemas.microsoft.com/office/drawing/2014/main" id="{AA23E3B8-E38D-C9A9-CEC5-ADFB70449033}"/>
            </a:ext>
          </a:extLst>
        </p:cNvPr>
        <p:cNvGrpSpPr/>
        <p:nvPr/>
      </p:nvGrpSpPr>
      <p:grpSpPr>
        <a:xfrm>
          <a:off x="0" y="0"/>
          <a:ext cx="0" cy="0"/>
          <a:chOff x="0" y="0"/>
          <a:chExt cx="0" cy="0"/>
        </a:xfrm>
      </p:grpSpPr>
      <p:sp>
        <p:nvSpPr>
          <p:cNvPr id="10" name="TextBox 9">
            <a:extLst>
              <a:ext uri="{FF2B5EF4-FFF2-40B4-BE49-F238E27FC236}">
                <a16:creationId xmlns:a16="http://schemas.microsoft.com/office/drawing/2014/main" id="{3A563792-A5EA-A090-DBF6-31378EB0FC0C}"/>
              </a:ext>
            </a:extLst>
          </p:cNvPr>
          <p:cNvSpPr txBox="1"/>
          <p:nvPr/>
        </p:nvSpPr>
        <p:spPr>
          <a:xfrm>
            <a:off x="5181600" y="2237195"/>
            <a:ext cx="6636774" cy="3991896"/>
          </a:xfrm>
          <a:prstGeom prst="rect">
            <a:avLst/>
          </a:prstGeom>
          <a:noFill/>
        </p:spPr>
        <p:txBody>
          <a:bodyPr wrap="square" rtlCol="0">
            <a:spAutoFit/>
          </a:bodyPr>
          <a:lstStyle/>
          <a:p>
            <a:endParaRPr lang="en-GB" dirty="0"/>
          </a:p>
        </p:txBody>
      </p:sp>
      <p:sp>
        <p:nvSpPr>
          <p:cNvPr id="22" name="TextBox 21">
            <a:extLst>
              <a:ext uri="{FF2B5EF4-FFF2-40B4-BE49-F238E27FC236}">
                <a16:creationId xmlns:a16="http://schemas.microsoft.com/office/drawing/2014/main" id="{8942B0D6-54BF-76D9-1A78-68A146EA9FEF}"/>
              </a:ext>
            </a:extLst>
          </p:cNvPr>
          <p:cNvSpPr txBox="1"/>
          <p:nvPr/>
        </p:nvSpPr>
        <p:spPr>
          <a:xfrm>
            <a:off x="178904" y="28028"/>
            <a:ext cx="2604053" cy="369332"/>
          </a:xfrm>
          <a:prstGeom prst="rect">
            <a:avLst/>
          </a:prstGeom>
          <a:noFill/>
        </p:spPr>
        <p:txBody>
          <a:bodyPr wrap="square" rtlCol="0">
            <a:spAutoFit/>
          </a:bodyPr>
          <a:lstStyle/>
          <a:p>
            <a:r>
              <a:rPr lang="cy-GB" sz="900" dirty="0">
                <a:latin typeface="Arial" panose="020B0604020202020204" pitchFamily="34" charset="0"/>
                <a:cs typeface="Arial" panose="020B0604020202020204" pitchFamily="34" charset="0"/>
              </a:rPr>
              <a:t>ECEY6006/C</a:t>
            </a:r>
          </a:p>
          <a:p>
            <a:r>
              <a:rPr lang="cy-GB" sz="900" dirty="0">
                <a:latin typeface="Arial" panose="020B0604020202020204" pitchFamily="34" charset="0"/>
                <a:cs typeface="Arial" panose="020B0604020202020204" pitchFamily="34" charset="0"/>
              </a:rPr>
              <a:t>1100 Oo eiriau</a:t>
            </a:r>
            <a:endParaRPr lang="en-GB" sz="10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DEA1ADF8-AC71-C51B-F719-9F06457965FF}"/>
              </a:ext>
            </a:extLst>
          </p:cNvPr>
          <p:cNvSpPr txBox="1"/>
          <p:nvPr/>
        </p:nvSpPr>
        <p:spPr>
          <a:xfrm>
            <a:off x="9730409" y="28028"/>
            <a:ext cx="2282687" cy="246221"/>
          </a:xfrm>
          <a:prstGeom prst="rect">
            <a:avLst/>
          </a:prstGeom>
          <a:noFill/>
        </p:spPr>
        <p:txBody>
          <a:bodyPr wrap="square" rtlCol="0">
            <a:spAutoFit/>
          </a:bodyPr>
          <a:lstStyle/>
          <a:p>
            <a:pPr algn="r"/>
            <a:r>
              <a:rPr lang="cy-GB" sz="1000" dirty="0">
                <a:latin typeface="Arial" panose="020B0604020202020204" pitchFamily="34" charset="0"/>
                <a:cs typeface="Arial" panose="020B0604020202020204" pitchFamily="34" charset="0"/>
              </a:rPr>
              <a:t>2418869</a:t>
            </a:r>
            <a:endParaRPr lang="en-GB" sz="10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2634B403-1D04-3AC5-E8A2-4BB7DA89BE0B}"/>
              </a:ext>
            </a:extLst>
          </p:cNvPr>
          <p:cNvSpPr txBox="1"/>
          <p:nvPr/>
        </p:nvSpPr>
        <p:spPr>
          <a:xfrm>
            <a:off x="3116825" y="30798"/>
            <a:ext cx="5112775" cy="400110"/>
          </a:xfrm>
          <a:prstGeom prst="rect">
            <a:avLst/>
          </a:prstGeom>
          <a:noFill/>
        </p:spPr>
        <p:txBody>
          <a:bodyPr wrap="square" rtlCol="0">
            <a:spAutoFit/>
          </a:bodyPr>
          <a:lstStyle/>
          <a:p>
            <a:pPr algn="ctr"/>
            <a:r>
              <a:rPr lang="cy-GB" sz="2000" b="1" u="sng" dirty="0">
                <a:latin typeface="Arial" panose="020B0604020202020204" pitchFamily="34" charset="0"/>
                <a:cs typeface="Arial" panose="020B0604020202020204" pitchFamily="34" charset="0"/>
              </a:rPr>
              <a:t>Cyfeirnodi</a:t>
            </a:r>
            <a:endParaRPr lang="en-GB" sz="1600" b="1"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DFB0DFFA-9BE9-8C42-82E9-27901C71A1D5}"/>
              </a:ext>
            </a:extLst>
          </p:cNvPr>
          <p:cNvSpPr txBox="1"/>
          <p:nvPr/>
        </p:nvSpPr>
        <p:spPr>
          <a:xfrm>
            <a:off x="147484" y="430908"/>
            <a:ext cx="11946193" cy="6304189"/>
          </a:xfrm>
          <a:prstGeom prst="rect">
            <a:avLst/>
          </a:prstGeom>
          <a:noFill/>
        </p:spPr>
        <p:txBody>
          <a:bodyPr wrap="square" rtlCol="0">
            <a:noAutofit/>
          </a:bodyPr>
          <a:lstStyle/>
          <a:p>
            <a:r>
              <a:rPr lang="cy-GB" sz="1200" dirty="0">
                <a:latin typeface="Arial" panose="020B0604020202020204" pitchFamily="34" charset="0"/>
                <a:cs typeface="Arial" panose="020B0604020202020204" pitchFamily="34" charset="0"/>
              </a:rPr>
              <a:t>Foreman, P. and Crews, G. (1998). Using augmentative communication with infants and young children with Down syndrome. </a:t>
            </a:r>
            <a:r>
              <a:rPr lang="cy-GB" sz="1200" i="1" dirty="0">
                <a:latin typeface="Arial" panose="020B0604020202020204" pitchFamily="34" charset="0"/>
                <a:cs typeface="Arial" panose="020B0604020202020204" pitchFamily="34" charset="0"/>
              </a:rPr>
              <a:t>Down Syndrome Research and Practice</a:t>
            </a:r>
            <a:r>
              <a:rPr lang="cy-GB" sz="1200" dirty="0">
                <a:latin typeface="Arial" panose="020B0604020202020204" pitchFamily="34" charset="0"/>
                <a:cs typeface="Arial" panose="020B0604020202020204" pitchFamily="34" charset="0"/>
              </a:rPr>
              <a:t>, 5(1), pp.16–25. doi:https://doi.org/10.3104/reports.71. (Darllenwyd: 28 Ebrill 2026). </a:t>
            </a:r>
          </a:p>
          <a:p>
            <a:endParaRPr lang="cy-GB"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GOV.UK (2022). </a:t>
            </a:r>
            <a:r>
              <a:rPr lang="cy-GB" sz="1200" i="1" dirty="0">
                <a:latin typeface="Arial" panose="020B0604020202020204" pitchFamily="34" charset="0"/>
                <a:cs typeface="Arial" panose="020B0604020202020204" pitchFamily="34" charset="0"/>
              </a:rPr>
              <a:t>Down Syndrome Act 2022</a:t>
            </a:r>
            <a:r>
              <a:rPr lang="cy-GB" sz="1200" dirty="0">
                <a:latin typeface="Arial" panose="020B0604020202020204" pitchFamily="34" charset="0"/>
                <a:cs typeface="Arial" panose="020B0604020202020204" pitchFamily="34" charset="0"/>
              </a:rPr>
              <a:t>. Legislation.gov.uk. Ar gael: https://www.legislation.gov.uk/ukpga/2022/18. (Darllenwyd: 28 Ebrill 2026).</a:t>
            </a:r>
          </a:p>
          <a:p>
            <a:endParaRPr lang="cy-GB"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Hendrix, J.A., Amon, A., Abbeduto, L., Agiovlasitis, S., Alsaied, T., Anderson, H.A., Bain, L.J., Baumer, N., Bhattacharyya, A., Bogunovic, D., Botteron, K.N., Capone, G., Chandan, P., Chase, I., Chicoine, B., Cieuta-Walti, C., DeRuisseau, L.R., Durand, S., Esbensen, A. and Fortea, J. (2021). Opportunities, barriers, and recommendations in Down syndrome research. </a:t>
            </a:r>
            <a:r>
              <a:rPr lang="cy-GB" sz="1200" i="1" dirty="0">
                <a:latin typeface="Arial" panose="020B0604020202020204" pitchFamily="34" charset="0"/>
                <a:cs typeface="Arial" panose="020B0604020202020204" pitchFamily="34" charset="0"/>
              </a:rPr>
              <a:t>Translational Science of Rare Diseases</a:t>
            </a:r>
            <a:r>
              <a:rPr lang="cy-GB" sz="1200" dirty="0">
                <a:latin typeface="Arial" panose="020B0604020202020204" pitchFamily="34" charset="0"/>
                <a:cs typeface="Arial" panose="020B0604020202020204" pitchFamily="34" charset="0"/>
              </a:rPr>
              <a:t>, 5(3-4), pp.99–129. doi:https://doi.org/10.3233/trd-200090. (Darllenwyd: 28 Ebrill 2026).</a:t>
            </a:r>
          </a:p>
          <a:p>
            <a:endParaRPr lang="cy-GB"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Legislation.gov.uk. (2010). </a:t>
            </a:r>
            <a:r>
              <a:rPr lang="cy-GB" sz="1200" i="1" dirty="0">
                <a:latin typeface="Arial" panose="020B0604020202020204" pitchFamily="34" charset="0"/>
                <a:cs typeface="Arial" panose="020B0604020202020204" pitchFamily="34" charset="0"/>
              </a:rPr>
              <a:t>Equality Act 2010</a:t>
            </a:r>
            <a:r>
              <a:rPr lang="cy-GB" sz="1200" dirty="0">
                <a:latin typeface="Arial" panose="020B0604020202020204" pitchFamily="34" charset="0"/>
                <a:cs typeface="Arial" panose="020B0604020202020204" pitchFamily="34" charset="0"/>
              </a:rPr>
              <a:t>. Ar gael: https://www.legislation.gov.uk/ukpga/2010/15/contents (Darllenwyd: 4 Mai 2026). </a:t>
            </a:r>
            <a:r>
              <a:rPr lang="cy-GB" sz="1200" dirty="0">
                <a:solidFill>
                  <a:srgbClr val="FF0000"/>
                </a:solidFill>
                <a:latin typeface="Arial" panose="020B0604020202020204" pitchFamily="34" charset="0"/>
                <a:cs typeface="Arial" panose="020B0604020202020204" pitchFamily="34" charset="0"/>
              </a:rPr>
              <a:t>Ar lafar</a:t>
            </a:r>
          </a:p>
          <a:p>
            <a:endParaRPr lang="cy-GB"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Legislation.gov.uk. (2018). </a:t>
            </a:r>
            <a:r>
              <a:rPr lang="cy-GB" sz="1200" i="1" dirty="0">
                <a:latin typeface="Arial" panose="020B0604020202020204" pitchFamily="34" charset="0"/>
                <a:cs typeface="Arial" panose="020B0604020202020204" pitchFamily="34" charset="0"/>
              </a:rPr>
              <a:t>Additional Learning Needs and Education Tribunal (Wales) Act 2018</a:t>
            </a:r>
            <a:r>
              <a:rPr lang="cy-GB" sz="1200" dirty="0">
                <a:latin typeface="Arial" panose="020B0604020202020204" pitchFamily="34" charset="0"/>
                <a:cs typeface="Arial" panose="020B0604020202020204" pitchFamily="34" charset="0"/>
              </a:rPr>
              <a:t>. Ar gael: https://www.legislation.gov.uk/anaw/2018/2/section/1. (Darllenwyd: 4 Mai 2026). </a:t>
            </a:r>
            <a:r>
              <a:rPr lang="cy-GB" sz="1200" dirty="0">
                <a:solidFill>
                  <a:srgbClr val="FF0000"/>
                </a:solidFill>
                <a:latin typeface="Arial" panose="020B0604020202020204" pitchFamily="34" charset="0"/>
                <a:cs typeface="Arial" panose="020B0604020202020204" pitchFamily="34" charset="0"/>
              </a:rPr>
              <a:t>Ar lafar</a:t>
            </a:r>
          </a:p>
          <a:p>
            <a:endParaRPr lang="cy-GB"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Light, J. and McNaughton, D. (2014) ‘Communicative Competence for Individuals who require Augmentative and Alternative Communication: A New Definition for a New Era of Communication?’, </a:t>
            </a:r>
            <a:r>
              <a:rPr lang="cy-GB" sz="1200" i="1" dirty="0">
                <a:latin typeface="Arial" panose="020B0604020202020204" pitchFamily="34" charset="0"/>
                <a:cs typeface="Arial" panose="020B0604020202020204" pitchFamily="34" charset="0"/>
              </a:rPr>
              <a:t>Augmentative and Alternative Communication</a:t>
            </a:r>
            <a:r>
              <a:rPr lang="cy-GB" sz="1200" dirty="0">
                <a:latin typeface="Arial" panose="020B0604020202020204" pitchFamily="34" charset="0"/>
                <a:cs typeface="Arial" panose="020B0604020202020204" pitchFamily="34" charset="0"/>
              </a:rPr>
              <a:t>, 30(1), pp. 1–18. doi: 10.3109/07434618.2014.885080. (Darllenwyd: 28 Ebrill 2026).</a:t>
            </a:r>
          </a:p>
          <a:p>
            <a:endParaRPr lang="cy-GB"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Lukowski, A.F., Milojevich, H.M. and Eales, L. (2019). Cognitive Functioning in Children with Down Syndrome: Current Knowledge and Future Directions. </a:t>
            </a:r>
            <a:r>
              <a:rPr lang="cy-GB" sz="1200" i="1" dirty="0">
                <a:latin typeface="Arial" panose="020B0604020202020204" pitchFamily="34" charset="0"/>
                <a:cs typeface="Arial" panose="020B0604020202020204" pitchFamily="34" charset="0"/>
              </a:rPr>
              <a:t>Advances in Child Development and Behavior</a:t>
            </a:r>
            <a:r>
              <a:rPr lang="cy-GB" sz="1200" dirty="0">
                <a:latin typeface="Arial" panose="020B0604020202020204" pitchFamily="34" charset="0"/>
                <a:cs typeface="Arial" panose="020B0604020202020204" pitchFamily="34" charset="0"/>
              </a:rPr>
              <a:t>, 56, pp.257–289. doi:https://doi.org/10.1016/bs.acdb.2019.01.002. (Darllenwyd: 4 Mai 2026). </a:t>
            </a:r>
            <a:r>
              <a:rPr lang="cy-GB" sz="1200" dirty="0">
                <a:solidFill>
                  <a:srgbClr val="FF0000"/>
                </a:solidFill>
                <a:latin typeface="Arial" panose="020B0604020202020204" pitchFamily="34" charset="0"/>
                <a:cs typeface="Arial" panose="020B0604020202020204" pitchFamily="34" charset="0"/>
              </a:rPr>
              <a:t>Ar lafar</a:t>
            </a:r>
          </a:p>
          <a:p>
            <a:endParaRPr lang="cy-GB"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Llywodraeth Cymru (2022) Cwricwlwm ar gyfer lleoliadau meithrin nas cynhelir a ariennir. Caerdydd: Hawlfraint y Goron (Darlenwyd: 4 Mai 2026). </a:t>
            </a:r>
            <a:r>
              <a:rPr lang="cy-GB" sz="1200" dirty="0">
                <a:solidFill>
                  <a:srgbClr val="FF0000"/>
                </a:solidFill>
                <a:latin typeface="Arial" panose="020B0604020202020204" pitchFamily="34" charset="0"/>
                <a:cs typeface="Arial" panose="020B0604020202020204" pitchFamily="34" charset="0"/>
              </a:rPr>
              <a:t>Ar lafar</a:t>
            </a:r>
          </a:p>
          <a:p>
            <a:endParaRPr lang="cy-GB"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NHS (2019). </a:t>
            </a:r>
            <a:r>
              <a:rPr lang="cy-GB" sz="1200" i="1" dirty="0">
                <a:latin typeface="Arial" panose="020B0604020202020204" pitchFamily="34" charset="0"/>
                <a:cs typeface="Arial" panose="020B0604020202020204" pitchFamily="34" charset="0"/>
              </a:rPr>
              <a:t>How to help children and young people</a:t>
            </a:r>
            <a:r>
              <a:rPr lang="cy-GB" sz="1200" dirty="0">
                <a:latin typeface="Arial" panose="020B0604020202020204" pitchFamily="34" charset="0"/>
                <a:cs typeface="Arial" panose="020B0604020202020204" pitchFamily="34" charset="0"/>
              </a:rPr>
              <a:t>. Ar gael: https://www.nhs.uk/conditions/downs-syndrome/how-to-help-children-and-young-people/. (Darllenwyd: 28 Ebrill 2026).</a:t>
            </a:r>
          </a:p>
          <a:p>
            <a:endParaRPr lang="cy-GB"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NHS. (2022). </a:t>
            </a:r>
            <a:r>
              <a:rPr lang="cy-GB" sz="1200" i="1" dirty="0">
                <a:latin typeface="Arial" panose="020B0604020202020204" pitchFamily="34" charset="0"/>
                <a:cs typeface="Arial" panose="020B0604020202020204" pitchFamily="34" charset="0"/>
              </a:rPr>
              <a:t>Perintal mental health support</a:t>
            </a:r>
            <a:r>
              <a:rPr lang="cy-GB" sz="1200" dirty="0">
                <a:latin typeface="Arial" panose="020B0604020202020204" pitchFamily="34" charset="0"/>
                <a:cs typeface="Arial" panose="020B0604020202020204" pitchFamily="34" charset="0"/>
              </a:rPr>
              <a:t>: Ar gael: https://performanceandimprovement.nhs.wales/functions/strategic-programme-for-mental-health/perinatal-mental-health/pnmh-support/ (Darllenwyd: 4 Mai 2026). </a:t>
            </a:r>
          </a:p>
          <a:p>
            <a:endParaRPr lang="cy-GB"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NHS. (2026). </a:t>
            </a:r>
            <a:r>
              <a:rPr lang="cy-GB" sz="1200" i="1" dirty="0">
                <a:latin typeface="Arial" panose="020B0604020202020204" pitchFamily="34" charset="0"/>
                <a:cs typeface="Arial" panose="020B0604020202020204" pitchFamily="34" charset="0"/>
              </a:rPr>
              <a:t>Antenatal Screening Wales Annual Report . </a:t>
            </a:r>
            <a:r>
              <a:rPr lang="cy-GB" sz="1200" dirty="0">
                <a:latin typeface="Arial" panose="020B0604020202020204" pitchFamily="34" charset="0"/>
                <a:cs typeface="Arial" panose="020B0604020202020204" pitchFamily="34" charset="0"/>
              </a:rPr>
              <a:t>Ar gael: https://phw.nhs.wales/services-and-teams/screening/antenatal-screening-wales/programme-reports/annual-reports/antenatal-screening-wales-annual-report-2024-25/ (Darllenwyd: 28 Ebrill 2026). </a:t>
            </a:r>
          </a:p>
          <a:p>
            <a:endParaRPr lang="cy-GB"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Pal, A. and Daley, S.F. (2026). </a:t>
            </a:r>
            <a:r>
              <a:rPr lang="cy-GB" sz="1200" i="1" dirty="0">
                <a:latin typeface="Arial" panose="020B0604020202020204" pitchFamily="34" charset="0"/>
                <a:cs typeface="Arial" panose="020B0604020202020204" pitchFamily="34" charset="0"/>
              </a:rPr>
              <a:t>Down Syndrome</a:t>
            </a:r>
            <a:r>
              <a:rPr lang="cy-GB" sz="1200" dirty="0">
                <a:latin typeface="Arial" panose="020B0604020202020204" pitchFamily="34" charset="0"/>
                <a:cs typeface="Arial" panose="020B0604020202020204" pitchFamily="34" charset="0"/>
              </a:rPr>
              <a:t>. Ar gael: https://www.ncbi.nlm.nih.gov/sites/books/NBK526016/ (Darllenwyd: 28 Ebrill 2026).</a:t>
            </a:r>
          </a:p>
          <a:p>
            <a:r>
              <a:rPr lang="cy-GB" sz="1200" dirty="0">
                <a:latin typeface="Arial" panose="020B0604020202020204" pitchFamily="34" charset="0"/>
                <a:cs typeface="Arial" panose="020B0604020202020204" pitchFamily="34" charset="0"/>
              </a:rPr>
              <a:t>Pickard, B. (2018). </a:t>
            </a:r>
            <a:r>
              <a:rPr lang="cy-GB" sz="1200" i="1" dirty="0">
                <a:latin typeface="Arial" panose="020B0604020202020204" pitchFamily="34" charset="0"/>
                <a:cs typeface="Arial" panose="020B0604020202020204" pitchFamily="34" charset="0"/>
              </a:rPr>
              <a:t>Inclusive Practice and Sign Supported Communication</a:t>
            </a:r>
            <a:r>
              <a:rPr lang="cy-GB" sz="1200" dirty="0">
                <a:latin typeface="Arial" panose="020B0604020202020204" pitchFamily="34" charset="0"/>
                <a:cs typeface="Arial" panose="020B0604020202020204" pitchFamily="34" charset="0"/>
              </a:rPr>
              <a:t>. University of South Wales . Ar gael: https://pure.southwales.ac.uk/en/publications/inclusive-practice-and-sign-supported-communication/ (Darllenwyd: 4 Mai 2026). </a:t>
            </a:r>
            <a:r>
              <a:rPr lang="cy-GB" sz="1200" dirty="0">
                <a:solidFill>
                  <a:srgbClr val="FF0000"/>
                </a:solidFill>
                <a:latin typeface="Arial" panose="020B0604020202020204" pitchFamily="34" charset="0"/>
                <a:cs typeface="Arial" panose="020B0604020202020204" pitchFamily="34" charset="0"/>
              </a:rPr>
              <a:t>Ar lafar</a:t>
            </a:r>
          </a:p>
          <a:p>
            <a:r>
              <a:rPr lang="cy-GB" sz="1200" dirty="0">
                <a:latin typeface="Arial" panose="020B0604020202020204" pitchFamily="34" charset="0"/>
                <a:cs typeface="Arial" panose="020B0604020202020204" pitchFamily="34" charset="0"/>
              </a:rPr>
              <a:t> </a:t>
            </a:r>
            <a:endParaRPr lang="cy-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7046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39000">
              <a:schemeClr val="tx2">
                <a:lumMod val="25000"/>
                <a:lumOff val="75000"/>
              </a:schemeClr>
            </a:gs>
            <a:gs pos="73000">
              <a:srgbClr val="FFFF66"/>
            </a:gs>
          </a:gsLst>
          <a:lin ang="5400000" scaled="1"/>
          <a:tileRect/>
        </a:gradFill>
        <a:effectLst/>
      </p:bgPr>
    </p:bg>
    <p:spTree>
      <p:nvGrpSpPr>
        <p:cNvPr id="1" name="">
          <a:extLst>
            <a:ext uri="{FF2B5EF4-FFF2-40B4-BE49-F238E27FC236}">
              <a16:creationId xmlns:a16="http://schemas.microsoft.com/office/drawing/2014/main" id="{B47BB6B8-E1F0-6BC9-E650-A58476DFA150}"/>
            </a:ext>
          </a:extLst>
        </p:cNvPr>
        <p:cNvGrpSpPr/>
        <p:nvPr/>
      </p:nvGrpSpPr>
      <p:grpSpPr>
        <a:xfrm>
          <a:off x="0" y="0"/>
          <a:ext cx="0" cy="0"/>
          <a:chOff x="0" y="0"/>
          <a:chExt cx="0" cy="0"/>
        </a:xfrm>
      </p:grpSpPr>
      <p:sp>
        <p:nvSpPr>
          <p:cNvPr id="10" name="TextBox 9">
            <a:extLst>
              <a:ext uri="{FF2B5EF4-FFF2-40B4-BE49-F238E27FC236}">
                <a16:creationId xmlns:a16="http://schemas.microsoft.com/office/drawing/2014/main" id="{FC02D1FE-3454-A5C3-EEAC-54950A9B65BC}"/>
              </a:ext>
            </a:extLst>
          </p:cNvPr>
          <p:cNvSpPr txBox="1"/>
          <p:nvPr/>
        </p:nvSpPr>
        <p:spPr>
          <a:xfrm>
            <a:off x="5181600" y="2237195"/>
            <a:ext cx="6636774" cy="3991896"/>
          </a:xfrm>
          <a:prstGeom prst="rect">
            <a:avLst/>
          </a:prstGeom>
          <a:noFill/>
        </p:spPr>
        <p:txBody>
          <a:bodyPr wrap="square" rtlCol="0">
            <a:spAutoFit/>
          </a:bodyPr>
          <a:lstStyle/>
          <a:p>
            <a:endParaRPr lang="en-GB" dirty="0"/>
          </a:p>
        </p:txBody>
      </p:sp>
      <p:sp>
        <p:nvSpPr>
          <p:cNvPr id="22" name="TextBox 21">
            <a:extLst>
              <a:ext uri="{FF2B5EF4-FFF2-40B4-BE49-F238E27FC236}">
                <a16:creationId xmlns:a16="http://schemas.microsoft.com/office/drawing/2014/main" id="{4B7BB6BE-4507-8BBF-FBA5-F8B68B952D0F}"/>
              </a:ext>
            </a:extLst>
          </p:cNvPr>
          <p:cNvSpPr txBox="1"/>
          <p:nvPr/>
        </p:nvSpPr>
        <p:spPr>
          <a:xfrm>
            <a:off x="178904" y="28028"/>
            <a:ext cx="2604053" cy="369332"/>
          </a:xfrm>
          <a:prstGeom prst="rect">
            <a:avLst/>
          </a:prstGeom>
          <a:noFill/>
        </p:spPr>
        <p:txBody>
          <a:bodyPr wrap="square" rtlCol="0">
            <a:spAutoFit/>
          </a:bodyPr>
          <a:lstStyle/>
          <a:p>
            <a:r>
              <a:rPr lang="cy-GB" sz="900" dirty="0">
                <a:latin typeface="Arial" panose="020B0604020202020204" pitchFamily="34" charset="0"/>
                <a:cs typeface="Arial" panose="020B0604020202020204" pitchFamily="34" charset="0"/>
              </a:rPr>
              <a:t>ECEY6006/C</a:t>
            </a:r>
          </a:p>
          <a:p>
            <a:r>
              <a:rPr lang="cy-GB" sz="900" dirty="0">
                <a:latin typeface="Arial" panose="020B0604020202020204" pitchFamily="34" charset="0"/>
                <a:cs typeface="Arial" panose="020B0604020202020204" pitchFamily="34" charset="0"/>
              </a:rPr>
              <a:t>1100 Oo eiriau</a:t>
            </a:r>
            <a:endParaRPr lang="en-GB" sz="10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58AF773D-9044-F400-1C35-26D3E921BA2B}"/>
              </a:ext>
            </a:extLst>
          </p:cNvPr>
          <p:cNvSpPr txBox="1"/>
          <p:nvPr/>
        </p:nvSpPr>
        <p:spPr>
          <a:xfrm>
            <a:off x="9730409" y="28028"/>
            <a:ext cx="2282687" cy="246221"/>
          </a:xfrm>
          <a:prstGeom prst="rect">
            <a:avLst/>
          </a:prstGeom>
          <a:noFill/>
        </p:spPr>
        <p:txBody>
          <a:bodyPr wrap="square" rtlCol="0">
            <a:spAutoFit/>
          </a:bodyPr>
          <a:lstStyle/>
          <a:p>
            <a:pPr algn="r"/>
            <a:r>
              <a:rPr lang="cy-GB" sz="1000" dirty="0">
                <a:latin typeface="Arial" panose="020B0604020202020204" pitchFamily="34" charset="0"/>
                <a:cs typeface="Arial" panose="020B0604020202020204" pitchFamily="34" charset="0"/>
              </a:rPr>
              <a:t>2418869</a:t>
            </a:r>
            <a:endParaRPr lang="en-GB" sz="10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47E0E911-7821-C338-319B-7E164B2A7C8A}"/>
              </a:ext>
            </a:extLst>
          </p:cNvPr>
          <p:cNvSpPr txBox="1"/>
          <p:nvPr/>
        </p:nvSpPr>
        <p:spPr>
          <a:xfrm>
            <a:off x="3116825" y="30798"/>
            <a:ext cx="5112775" cy="400110"/>
          </a:xfrm>
          <a:prstGeom prst="rect">
            <a:avLst/>
          </a:prstGeom>
          <a:noFill/>
        </p:spPr>
        <p:txBody>
          <a:bodyPr wrap="square" rtlCol="0">
            <a:spAutoFit/>
          </a:bodyPr>
          <a:lstStyle/>
          <a:p>
            <a:pPr algn="ctr"/>
            <a:r>
              <a:rPr lang="cy-GB" sz="2000" b="1" u="sng" dirty="0">
                <a:latin typeface="Arial" panose="020B0604020202020204" pitchFamily="34" charset="0"/>
                <a:cs typeface="Arial" panose="020B0604020202020204" pitchFamily="34" charset="0"/>
              </a:rPr>
              <a:t>Cyfeirnodi</a:t>
            </a:r>
            <a:endParaRPr lang="en-GB" sz="1600" b="1"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EA6FDEB-DB10-5CA0-6E20-99274300FDE0}"/>
              </a:ext>
            </a:extLst>
          </p:cNvPr>
          <p:cNvSpPr txBox="1"/>
          <p:nvPr/>
        </p:nvSpPr>
        <p:spPr>
          <a:xfrm>
            <a:off x="122903" y="523013"/>
            <a:ext cx="11946193" cy="6304189"/>
          </a:xfrm>
          <a:prstGeom prst="rect">
            <a:avLst/>
          </a:prstGeom>
          <a:noFill/>
        </p:spPr>
        <p:txBody>
          <a:bodyPr wrap="square" rtlCol="0">
            <a:noAutofit/>
          </a:bodyPr>
          <a:lstStyle/>
          <a:p>
            <a:r>
              <a:rPr lang="cy-GB" sz="1200" dirty="0">
                <a:latin typeface="Arial" panose="020B0604020202020204" pitchFamily="34" charset="0"/>
                <a:cs typeface="Arial" panose="020B0604020202020204" pitchFamily="34" charset="0"/>
              </a:rPr>
              <a:t>Richmond, Z., Fleischer, R., Chopra, M., Pinner, J., D’Souza, M., Fridgant, Y. and Hyett, J. (2017). The impact of non-invasive prenatal testing on anxiety in women considered at high or low risk for aneuploidy after combined first trimester screening. </a:t>
            </a:r>
            <a:r>
              <a:rPr lang="cy-GB" sz="1200" i="1" dirty="0">
                <a:latin typeface="Arial" panose="020B0604020202020204" pitchFamily="34" charset="0"/>
                <a:cs typeface="Arial" panose="020B0604020202020204" pitchFamily="34" charset="0"/>
              </a:rPr>
              <a:t>Prenatal Diagnosis</a:t>
            </a:r>
            <a:r>
              <a:rPr lang="cy-GB" sz="1200" dirty="0">
                <a:latin typeface="Arial" panose="020B0604020202020204" pitchFamily="34" charset="0"/>
                <a:cs typeface="Arial" panose="020B0604020202020204" pitchFamily="34" charset="0"/>
              </a:rPr>
              <a:t>, 37(10), pp.975–982. doi:https://doi.org/10.1002/pd.5110. (Darllenwyd: 28 Ebrill 2026).</a:t>
            </a:r>
          </a:p>
          <a:p>
            <a:endParaRPr lang="cy-GB"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Scougal, E., Waller, A., Melinger, A. and Crabb, M. (2023). Perceived Communication Experiences of Children and Young People with Down Syndrome: The Impact of People, Places, and AAC Methods. doi:https://doi.org/10.1145/3544549.3585660. (Darllenwyd: 28 Ebrill 2026).</a:t>
            </a:r>
          </a:p>
          <a:p>
            <a:endParaRPr lang="cy-GB"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Signalong The Communication Charity. (n.d.). </a:t>
            </a:r>
            <a:r>
              <a:rPr lang="cy-GB" sz="1200" i="1" dirty="0">
                <a:latin typeface="Arial" panose="020B0604020202020204" pitchFamily="34" charset="0"/>
                <a:cs typeface="Arial" panose="020B0604020202020204" pitchFamily="34" charset="0"/>
              </a:rPr>
              <a:t>Why Signalong? </a:t>
            </a:r>
            <a:r>
              <a:rPr lang="cy-GB" sz="1200" dirty="0">
                <a:latin typeface="Arial" panose="020B0604020202020204" pitchFamily="34" charset="0"/>
                <a:cs typeface="Arial" panose="020B0604020202020204" pitchFamily="34" charset="0"/>
              </a:rPr>
              <a:t>Ar gael https: //signalong.org.uk/why-signalong (28 Ebrill 2026).</a:t>
            </a:r>
          </a:p>
          <a:p>
            <a:endParaRPr lang="cy-GB"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Swansea Bay University Health Board. (2024). </a:t>
            </a:r>
            <a:r>
              <a:rPr lang="cy-GB" sz="1200" i="1" dirty="0">
                <a:latin typeface="Arial" panose="020B0604020202020204" pitchFamily="34" charset="0"/>
                <a:cs typeface="Arial" panose="020B0604020202020204" pitchFamily="34" charset="0"/>
              </a:rPr>
              <a:t>Down’s Syndrome and other syndromes</a:t>
            </a:r>
            <a:r>
              <a:rPr lang="cy-GB" sz="1200" dirty="0">
                <a:latin typeface="Arial" panose="020B0604020202020204" pitchFamily="34" charset="0"/>
                <a:cs typeface="Arial" panose="020B0604020202020204" pitchFamily="34" charset="0"/>
              </a:rPr>
              <a:t>. Ar gael: https://sbuhb.nhs.wales/hospitals/a-z-services/children-young-people/hospital-and-community-services/community-services-for-children/ndd-and-therapies/therapy-services/difficulties-and-conditions1/difficulties-and-conditions/downs-syndrome-and-other-syndrome/. (Darllenwyd: 28 Ebrill 2026). </a:t>
            </a:r>
          </a:p>
          <a:p>
            <a:endParaRPr lang="cy-GB"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totalcommunication8 (2022). </a:t>
            </a:r>
            <a:r>
              <a:rPr lang="cy-GB" sz="1200" i="1" dirty="0">
                <a:latin typeface="Arial" panose="020B0604020202020204" pitchFamily="34" charset="0"/>
                <a:cs typeface="Arial" panose="020B0604020202020204" pitchFamily="34" charset="0"/>
              </a:rPr>
              <a:t>Signalong &amp; Makaton - The Great Debate</a:t>
            </a:r>
            <a:r>
              <a:rPr lang="cy-GB" sz="1200" dirty="0">
                <a:latin typeface="Arial" panose="020B0604020202020204" pitchFamily="34" charset="0"/>
                <a:cs typeface="Arial" panose="020B0604020202020204" pitchFamily="34" charset="0"/>
              </a:rPr>
              <a:t>. Ar gael: https://www.totalcommunication.org/single-post/signalong-makaton-the-great-debate. (Darllenwyd: 28 Ebrill 2026). </a:t>
            </a:r>
          </a:p>
          <a:p>
            <a:endParaRPr lang="cy-GB"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UNICEF. (1989). </a:t>
            </a:r>
            <a:r>
              <a:rPr lang="cy-GB" sz="1200" i="1" dirty="0">
                <a:latin typeface="Arial" panose="020B0604020202020204" pitchFamily="34" charset="0"/>
                <a:cs typeface="Arial" panose="020B0604020202020204" pitchFamily="34" charset="0"/>
              </a:rPr>
              <a:t>United Nations Convention on the Rights of the Child. </a:t>
            </a:r>
            <a:r>
              <a:rPr lang="cy-GB" sz="1200" dirty="0">
                <a:latin typeface="Arial" panose="020B0604020202020204" pitchFamily="34" charset="0"/>
                <a:cs typeface="Arial" panose="020B0604020202020204" pitchFamily="34" charset="0"/>
              </a:rPr>
              <a:t>Ar gael: https://www.unicef.org.uk/wp-content/uploads/2019/10/UNCRC_summary-1_1.pdf (Darllenwyd: 28 Ebrill 2026). </a:t>
            </a:r>
          </a:p>
          <a:p>
            <a:endParaRPr lang="cy-GB"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United Nations (2006) </a:t>
            </a:r>
            <a:r>
              <a:rPr lang="cy-GB" sz="1200" i="1" dirty="0">
                <a:latin typeface="Arial" panose="020B0604020202020204" pitchFamily="34" charset="0"/>
                <a:cs typeface="Arial" panose="020B0604020202020204" pitchFamily="34" charset="0"/>
              </a:rPr>
              <a:t>Convention on the Rights of Persons with Disabilities</a:t>
            </a:r>
            <a:r>
              <a:rPr lang="cy-GB" sz="1200" dirty="0">
                <a:latin typeface="Arial" panose="020B0604020202020204" pitchFamily="34" charset="0"/>
                <a:cs typeface="Arial" panose="020B0604020202020204" pitchFamily="34" charset="0"/>
              </a:rPr>
              <a:t>. New York: United Nations (Darllenwyd: 4 Mai 2026). </a:t>
            </a:r>
            <a:r>
              <a:rPr lang="cy-GB" sz="1200" dirty="0">
                <a:solidFill>
                  <a:srgbClr val="FF0000"/>
                </a:solidFill>
                <a:latin typeface="Arial" panose="020B0604020202020204" pitchFamily="34" charset="0"/>
                <a:cs typeface="Arial" panose="020B0604020202020204" pitchFamily="34" charset="0"/>
              </a:rPr>
              <a:t>Ar lafar</a:t>
            </a:r>
          </a:p>
          <a:p>
            <a:endParaRPr lang="cy-GB"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Warren, S.F., Bredin-Oja, S.L., Hahn, L.J. and Brady, N.C. (2020). </a:t>
            </a:r>
            <a:r>
              <a:rPr lang="cy-GB" sz="1200" i="1" dirty="0">
                <a:latin typeface="Arial" panose="020B0604020202020204" pitchFamily="34" charset="0"/>
                <a:cs typeface="Arial" panose="020B0604020202020204" pitchFamily="34" charset="0"/>
              </a:rPr>
              <a:t>Communication and Language Interventions for Children With Down Syndrome. </a:t>
            </a:r>
            <a:r>
              <a:rPr lang="cy-GB" sz="1200" dirty="0">
                <a:latin typeface="Arial" panose="020B0604020202020204" pitchFamily="34" charset="0"/>
                <a:cs typeface="Arial" panose="020B0604020202020204" pitchFamily="34" charset="0"/>
              </a:rPr>
              <a:t>doi:https://doi.org/10.1093/oxfordhb/9780190645441.013.26. (Darllenwyd: 28 Ebrill 2026).</a:t>
            </a:r>
          </a:p>
          <a:p>
            <a:r>
              <a:rPr lang="cy-GB" dirty="0"/>
              <a:t> </a:t>
            </a:r>
          </a:p>
        </p:txBody>
      </p:sp>
    </p:spTree>
    <p:extLst>
      <p:ext uri="{BB962C8B-B14F-4D97-AF65-F5344CB8AC3E}">
        <p14:creationId xmlns:p14="http://schemas.microsoft.com/office/powerpoint/2010/main" val="7980337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txDef>
      <a:spPr>
        <a:noFill/>
      </a:spPr>
      <a:bodyPr wrap="square" rtlCol="0">
        <a:spAutoFit/>
      </a:bodyPr>
      <a:lstStyle>
        <a:defPPr algn="ctr">
          <a:defRPr sz="1000" b="1" u="sng" dirty="0">
            <a:latin typeface="Arial" panose="020B0604020202020204" pitchFamily="34" charset="0"/>
            <a:cs typeface="Arial" panose="020B0604020202020204" pitchFamily="34" charset="0"/>
          </a:defRPr>
        </a:defPPr>
      </a:lstStyle>
    </a:tx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44</TotalTime>
  <Words>3062</Words>
  <Application>Microsoft Office PowerPoint</Application>
  <PresentationFormat>Widescreen</PresentationFormat>
  <Paragraphs>124</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Aptos</vt:lpstr>
      <vt:lpstr>Aptos Display</vt:lpstr>
      <vt:lpstr>Arial</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Shannon Chapman</dc:creator>
  <cp:lastModifiedBy>Shannon Chapman</cp:lastModifiedBy>
  <cp:revision>1</cp:revision>
  <dcterms:created xsi:type="dcterms:W3CDTF">2026-05-10T09:14:14Z</dcterms:created>
  <dcterms:modified xsi:type="dcterms:W3CDTF">2026-05-10T09:59:13Z</dcterms:modified>
</cp:coreProperties>
</file>