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5" r:id="rId5"/>
  </p:sldMasterIdLst>
  <p:notesMasterIdLst>
    <p:notesMasterId r:id="rId28"/>
  </p:notesMasterIdLst>
  <p:sldIdLst>
    <p:sldId id="256" r:id="rId6"/>
    <p:sldId id="280" r:id="rId7"/>
    <p:sldId id="314" r:id="rId8"/>
    <p:sldId id="292" r:id="rId9"/>
    <p:sldId id="329" r:id="rId10"/>
    <p:sldId id="311" r:id="rId11"/>
    <p:sldId id="260" r:id="rId12"/>
    <p:sldId id="287" r:id="rId13"/>
    <p:sldId id="327" r:id="rId14"/>
    <p:sldId id="330" r:id="rId15"/>
    <p:sldId id="328" r:id="rId16"/>
    <p:sldId id="317" r:id="rId17"/>
    <p:sldId id="316" r:id="rId18"/>
    <p:sldId id="318" r:id="rId19"/>
    <p:sldId id="331" r:id="rId20"/>
    <p:sldId id="332" r:id="rId21"/>
    <p:sldId id="297" r:id="rId22"/>
    <p:sldId id="295" r:id="rId23"/>
    <p:sldId id="288" r:id="rId24"/>
    <p:sldId id="322" r:id="rId25"/>
    <p:sldId id="282" r:id="rId26"/>
    <p:sldId id="32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45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778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181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3771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05457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9365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C884-AC5B-4953-9A1E-785013A12796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00CCA-7433-4122-9E15-192E6B344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94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7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thicsdialogues.eu/2021/05/11/governance-politics-policies-of-artificial-intelligenc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uwtsd.ac.uk/library/using-our-libraries/online-library/referencing-handbooks/referencing-ai/" TargetMode="Externa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LTJygQwYV84?feature=oembed" TargetMode="External"/><Relationship Id="rId4" Type="http://schemas.openxmlformats.org/officeDocument/2006/relationships/hyperlink" Target="https://youtu.be/LTJygQwYV8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uwtsd.ac.uk/libra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google.co.uk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9.jpeg"/><Relationship Id="rId7" Type="http://schemas.openxmlformats.org/officeDocument/2006/relationships/hyperlink" Target="https://www.uwtsd.ac.uk/media/uwtsd-website/content-assets/documents/library-and-learning-resources/infoskills/harvard_en_v.1.3_final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discovery/fulldisplay?docid=alma99100442902002421&amp;context=L&amp;vid=44WHELF_UWTSD:44WHELF_UWTSD_VU1&amp;lang=en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20.jpeg"/><Relationship Id="rId4" Type="http://schemas.openxmlformats.org/officeDocument/2006/relationships/hyperlink" Target="https://www-citethemrightonline-com.ezproxy.uwtsd.ac.uk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media/uwtsd-website/content-assets/documents/library-and-learning-resources/infoskills/apa-eng_v.1.3.pdf" TargetMode="External"/><Relationship Id="rId3" Type="http://schemas.openxmlformats.org/officeDocument/2006/relationships/hyperlink" Target="https://librarysearch.uwtsd.ac.uk/discovery/fulldisplay?docid=alma99100316659902421&amp;context=L&amp;vid=44WHELF_UWTSD:44WHELF_UWTSD_VU1&amp;lang=en&amp;search_scope=MyInst_and_CI&amp;adaptor=Local%20Search%20Engine&amp;tab=Everything&amp;query=any,contains,apa%20manual" TargetMode="External"/><Relationship Id="rId7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-citethemrightonline-com.ezproxy.uwtsd.ac.uk/" TargetMode="External"/><Relationship Id="rId5" Type="http://schemas.openxmlformats.org/officeDocument/2006/relationships/image" Target="../media/image19.jpeg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mailto:g.couch@uwtsd.ac.uk" TargetMode="External"/><Relationship Id="rId3" Type="http://schemas.openxmlformats.org/officeDocument/2006/relationships/hyperlink" Target="https://www.uwtsd.ac.uk/library/" TargetMode="External"/><Relationship Id="rId7" Type="http://schemas.openxmlformats.org/officeDocument/2006/relationships/hyperlink" Target="mailto:library@uwtsd.ac.uk" TargetMode="External"/><Relationship Id="rId12" Type="http://schemas.openxmlformats.org/officeDocument/2006/relationships/hyperlink" Target="https://www.uwtsd.ac.uk/library/need-more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jpeg"/><Relationship Id="rId11" Type="http://schemas.openxmlformats.org/officeDocument/2006/relationships/hyperlink" Target="https://moodle.uwtsd.ac.uk/course/view.php?id=11455&amp;section=2" TargetMode="External"/><Relationship Id="rId5" Type="http://schemas.openxmlformats.org/officeDocument/2006/relationships/image" Target="../media/image28.jpeg"/><Relationship Id="rId10" Type="http://schemas.openxmlformats.org/officeDocument/2006/relationships/hyperlink" Target="https://moodle.uwtsd.ac.uk/course/view.php?id=11455&amp;section=1" TargetMode="External"/><Relationship Id="rId4" Type="http://schemas.openxmlformats.org/officeDocument/2006/relationships/hyperlink" Target="mailto:alison.evans@uwtsd.ac.uk" TargetMode="External"/><Relationship Id="rId9" Type="http://schemas.openxmlformats.org/officeDocument/2006/relationships/hyperlink" Target="https://new.express.adobe.com/webpage/Hq1eFsKTCVm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n open computer sitting on a desk&#10;&#10;Description generated with very high confidence">
            <a:extLst>
              <a:ext uri="{FF2B5EF4-FFF2-40B4-BE49-F238E27FC236}">
                <a16:creationId xmlns:a16="http://schemas.microsoft.com/office/drawing/2014/main" id="{20211D3A-6272-4507-98C8-85F64506FD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51" r="20351"/>
          <a:stretch/>
        </p:blipFill>
        <p:spPr>
          <a:xfrm>
            <a:off x="0" y="0"/>
            <a:ext cx="6102350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Alison Evans.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Academic Liaison Librarian.</a:t>
            </a:r>
            <a:endParaRPr lang="en-US" dirty="0">
              <a:ea typeface="+mn-lt"/>
              <a:cs typeface="+mn-lt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9522" y="2447637"/>
            <a:ext cx="5440426" cy="1024673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18796-2A58-4809-A993-CBF158FEC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515" y="44466"/>
            <a:ext cx="8174700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The aim of today's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53A14-7E91-4054-918A-09A4CD8D3F5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3925" y="1442172"/>
            <a:ext cx="11476699" cy="4804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… is to provide an overview of a broad range of information sources and advanced, systematic search techniques to help you find relevant and appropriate literature which can be used in extended research projects.</a:t>
            </a:r>
          </a:p>
          <a:p>
            <a:pPr marL="0" indent="0">
              <a:buNone/>
            </a:pPr>
            <a:endParaRPr lang="en-GB" sz="2600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We will look at: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 Light"/>
              </a:rPr>
              <a:t>Evaluating information.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 Light"/>
              </a:rPr>
              <a:t>Defining your topic and b</a:t>
            </a:r>
            <a:r>
              <a:rPr lang="en-GB" sz="2600" dirty="0">
                <a:latin typeface="Calibri"/>
                <a:ea typeface="+mn-lt"/>
                <a:cs typeface="Calibri"/>
              </a:rPr>
              <a:t>uilding a targeted search strategy.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Searching the library catalogue, specialist databases and the internet.</a:t>
            </a: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cs typeface="Calibri Light"/>
              </a:rPr>
              <a:t>Saving and organising information.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cs typeface="Calibri Light"/>
              </a:rPr>
              <a:t>Where to find help.</a:t>
            </a:r>
          </a:p>
          <a:p>
            <a:endParaRPr lang="en-GB" sz="2600" dirty="0">
              <a:latin typeface="Calibri"/>
              <a:cs typeface="Calibri Light"/>
            </a:endParaRPr>
          </a:p>
          <a:p>
            <a:endParaRPr lang="en-GB" sz="2600" dirty="0">
              <a:latin typeface="Calibri"/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8577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9CAE8ED9-BCDD-4B2A-AD57-FB0FAA253EE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6620" b="16620"/>
          <a:stretch/>
        </p:blipFill>
        <p:spPr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627F484-3B2A-45DA-8312-B0F910E021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50313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>
                <a:latin typeface="Calibri"/>
                <a:cs typeface="Calibri Light"/>
              </a:rPr>
              <a:t>The only thing you absolutely need to know, is the location of the library …</a:t>
            </a:r>
            <a:endParaRPr lang="en-GB" sz="4400">
              <a:latin typeface="Calibri"/>
              <a:cs typeface="Calibri"/>
            </a:endParaRPr>
          </a:p>
          <a:p>
            <a:endParaRPr lang="en-GB" sz="4400">
              <a:latin typeface="Calibri"/>
              <a:cs typeface="Calibri Light"/>
            </a:endParaRPr>
          </a:p>
          <a:p>
            <a:r>
              <a:rPr lang="en-GB" sz="2800" i="0" dirty="0">
                <a:latin typeface="Calibri"/>
                <a:cs typeface="Calibri Light"/>
              </a:rPr>
              <a:t>               Albert Einstein.</a:t>
            </a:r>
          </a:p>
        </p:txBody>
      </p:sp>
    </p:spTree>
    <p:extLst>
      <p:ext uri="{BB962C8B-B14F-4D97-AF65-F5344CB8AC3E}">
        <p14:creationId xmlns:p14="http://schemas.microsoft.com/office/powerpoint/2010/main" val="52323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204" y="1480544"/>
            <a:ext cx="7186441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400" b="1" dirty="0">
                <a:latin typeface="Calibri"/>
                <a:cs typeface="Arial"/>
              </a:rPr>
              <a:t>urrency. 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Is it up-to-date? 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400" b="1" dirty="0">
                <a:latin typeface="Calibri"/>
                <a:cs typeface="Arial"/>
              </a:rPr>
              <a:t>elevance.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Who is the intended audience?  Will it help further your argument? 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uthority.</a:t>
            </a:r>
            <a:r>
              <a:rPr lang="en-GB" sz="2400" dirty="0">
                <a:latin typeface="Calibri"/>
                <a:cs typeface="Arial"/>
              </a:rPr>
              <a:t>                                                                                 What are the author’s credentials?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ccuracy.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Can it be verified? Is it supported by evidence?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400" b="1" dirty="0">
                <a:latin typeface="Calibri"/>
                <a:cs typeface="Arial"/>
              </a:rPr>
              <a:t>urpose.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  Why has it been produced? Is it objective?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9921" y="1531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pic>
        <p:nvPicPr>
          <p:cNvPr id="6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9692784-9902-44DC-95EA-5BFAB130DF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877" r="13877"/>
          <a:stretch/>
        </p:blipFill>
        <p:spPr>
          <a:xfrm>
            <a:off x="7582476" y="2096655"/>
            <a:ext cx="4153739" cy="3618923"/>
          </a:xfrm>
        </p:spPr>
      </p:pic>
    </p:spTree>
    <p:extLst>
      <p:ext uri="{BB962C8B-B14F-4D97-AF65-F5344CB8AC3E}">
        <p14:creationId xmlns:p14="http://schemas.microsoft.com/office/powerpoint/2010/main" val="1552762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23739-529E-7CC6-7565-03157745661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63069" y="1444780"/>
            <a:ext cx="7838712" cy="1308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 "/>
              </a:rPr>
              <a:t>Check your assignment brief or with your tutor to confirm if the use of AI is permitted.</a:t>
            </a:r>
          </a:p>
          <a:p>
            <a:pPr marL="0" indent="0">
              <a:buNone/>
            </a:pPr>
            <a:endParaRPr lang="en-GB" sz="2600" dirty="0">
              <a:latin typeface="Calibri 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E5B399-3978-6D05-0745-DA3782F506C7}"/>
              </a:ext>
            </a:extLst>
          </p:cNvPr>
          <p:cNvSpPr txBox="1"/>
          <p:nvPr/>
        </p:nvSpPr>
        <p:spPr>
          <a:xfrm>
            <a:off x="263068" y="2911554"/>
            <a:ext cx="1166586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600" dirty="0">
                <a:latin typeface="Calibri "/>
              </a:rPr>
              <a:t>If so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 "/>
              </a:rPr>
              <a:t>Use AI tools effectively, critically and ethically - good academic practice.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 "/>
              </a:rPr>
              <a:t>There can be benefits – e.g. summaries, idea generation, feedback, improvement of grammar and style, accessibility.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 "/>
              </a:rPr>
              <a:t>Be aware that there are also limitations - e.g. accountability, inaccuracy, bias, unintentional plagiarism, over reliance. Knowledge, not understanding.</a:t>
            </a:r>
          </a:p>
        </p:txBody>
      </p:sp>
      <p:pic>
        <p:nvPicPr>
          <p:cNvPr id="6" name="Picture 5" descr="A blue and white circuit board with a letter&#10;&#10;Description automatically generated">
            <a:extLst>
              <a:ext uri="{FF2B5EF4-FFF2-40B4-BE49-F238E27FC236}">
                <a16:creationId xmlns:a16="http://schemas.microsoft.com/office/drawing/2014/main" id="{4013BB10-8194-1839-6EE5-661E0C8A42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8754" y="1344708"/>
            <a:ext cx="2989067" cy="19927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EE09AA-D6EF-24CE-77E8-6CBD50CA7A92}"/>
              </a:ext>
            </a:extLst>
          </p:cNvPr>
          <p:cNvSpPr txBox="1"/>
          <p:nvPr/>
        </p:nvSpPr>
        <p:spPr>
          <a:xfrm rot="16200000">
            <a:off x="10629783" y="2156397"/>
            <a:ext cx="2137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ethicsdialogues.eu/2021/05/11/governance-politics-policies-of-artificial-intelligenc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A00C17-84FF-6C85-CBF2-8EDF92DFE359}"/>
              </a:ext>
            </a:extLst>
          </p:cNvPr>
          <p:cNvSpPr txBox="1"/>
          <p:nvPr/>
        </p:nvSpPr>
        <p:spPr>
          <a:xfrm>
            <a:off x="263068" y="5404544"/>
            <a:ext cx="1170279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b="1" dirty="0">
                <a:latin typeface="Calibri "/>
              </a:rPr>
              <a:t>Evaluate</a:t>
            </a:r>
            <a:r>
              <a:rPr lang="en-GB" sz="2600" dirty="0">
                <a:latin typeface="Calibri "/>
              </a:rPr>
              <a:t> all generated text critically.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b="1" dirty="0">
                <a:latin typeface="Calibri "/>
              </a:rPr>
              <a:t>Acknowledge</a:t>
            </a:r>
            <a:r>
              <a:rPr lang="en-GB" sz="2600" dirty="0">
                <a:latin typeface="Calibri "/>
              </a:rPr>
              <a:t> and appropriately reference all AI content – </a:t>
            </a:r>
            <a:r>
              <a:rPr lang="en-GB" sz="2600" dirty="0">
                <a:latin typeface="Calibri "/>
                <a:hlinkClick r:id="rId5"/>
              </a:rPr>
              <a:t>Referencing AI</a:t>
            </a:r>
            <a:r>
              <a:rPr lang="en-GB" sz="2600" dirty="0">
                <a:latin typeface="Calibri 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35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F26EC-D480-4882-B887-1F8E1F8F0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63" y="-49161"/>
            <a:ext cx="621011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Planning and preparation.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5ABFF-716D-4D3E-8569-BCFA640FBCB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21863" y="1558182"/>
            <a:ext cx="6210110" cy="39644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What topic do you wish to research?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  What types of information will you need? </a:t>
            </a:r>
          </a:p>
          <a:p>
            <a:pPr marL="342900" indent="-3429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Where will you find the information which you need? Will there be enough?</a:t>
            </a:r>
          </a:p>
          <a:p>
            <a:pPr marL="342900" indent="-342900">
              <a:buFont typeface="Arial"/>
              <a:buChar char="•"/>
            </a:pPr>
            <a:r>
              <a:rPr lang="en-GB" sz="2600" dirty="0">
                <a:latin typeface="Calibri"/>
                <a:cs typeface="Calibri Light"/>
              </a:rPr>
              <a:t>What key concepts will you need to consider?</a:t>
            </a:r>
          </a:p>
          <a:p>
            <a:pPr marL="342900" indent="-3429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What search terms or keywords will you use and how will you combine them effectively?</a:t>
            </a:r>
          </a:p>
          <a:p>
            <a:pPr marL="342900" indent="-342900">
              <a:buFont typeface="Arial"/>
              <a:buChar char="•"/>
            </a:pPr>
            <a:endParaRPr lang="en-GB" sz="2600" dirty="0">
              <a:latin typeface="Calibri"/>
              <a:cs typeface="Calibri Light"/>
            </a:endParaRPr>
          </a:p>
        </p:txBody>
      </p:sp>
      <p:pic>
        <p:nvPicPr>
          <p:cNvPr id="8" name="Picture 7" descr="A black board with white text&#10;&#10;Description automatically generated">
            <a:extLst>
              <a:ext uri="{FF2B5EF4-FFF2-40B4-BE49-F238E27FC236}">
                <a16:creationId xmlns:a16="http://schemas.microsoft.com/office/drawing/2014/main" id="{F5D6CAA0-23ED-BBF4-D66B-CDEED1E44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290" y="2346927"/>
            <a:ext cx="5580847" cy="2923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A884020-F3CB-B6F4-3511-518D6A9E823A}"/>
              </a:ext>
            </a:extLst>
          </p:cNvPr>
          <p:cNvSpPr txBox="1"/>
          <p:nvPr/>
        </p:nvSpPr>
        <p:spPr>
          <a:xfrm>
            <a:off x="121863" y="5775015"/>
            <a:ext cx="10343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 Light"/>
              </a:rPr>
              <a:t>How will you manage your information once you have found it?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32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3735" y="9832"/>
            <a:ext cx="10795518" cy="100391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What types of information will you need?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0F72A3-FFE9-4B8C-93CA-7782A9C09B85}"/>
              </a:ext>
            </a:extLst>
          </p:cNvPr>
          <p:cNvSpPr txBox="1"/>
          <p:nvPr/>
        </p:nvSpPr>
        <p:spPr>
          <a:xfrm>
            <a:off x="407558" y="1334615"/>
            <a:ext cx="104937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Quality and accuracy of sources is key. Get a good balance</a:t>
            </a:r>
            <a:r>
              <a:rPr lang="en-GB" sz="2400" dirty="0">
                <a:latin typeface="Calibri"/>
                <a:cs typeface="Calibri Light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B1E8A5-18F4-48C7-85B2-2709C0B9F943}"/>
              </a:ext>
            </a:extLst>
          </p:cNvPr>
          <p:cNvSpPr txBox="1"/>
          <p:nvPr/>
        </p:nvSpPr>
        <p:spPr>
          <a:xfrm>
            <a:off x="423240" y="2100919"/>
            <a:ext cx="52273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Books / book chapters. </a:t>
            </a:r>
            <a:endParaRPr lang="en-US" dirty="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1B80C2-BFFB-4823-9F3E-AD11D5676043}"/>
              </a:ext>
            </a:extLst>
          </p:cNvPr>
          <p:cNvSpPr txBox="1"/>
          <p:nvPr/>
        </p:nvSpPr>
        <p:spPr>
          <a:xfrm>
            <a:off x="407574" y="3284794"/>
            <a:ext cx="52376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Government reports and policy.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447630-D99B-4278-B867-6EF57D114D92}"/>
              </a:ext>
            </a:extLst>
          </p:cNvPr>
          <p:cNvSpPr txBox="1"/>
          <p:nvPr/>
        </p:nvSpPr>
        <p:spPr>
          <a:xfrm>
            <a:off x="403247" y="3840547"/>
            <a:ext cx="518210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Reports from professional or respected organisations. 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9C618C-75B3-4277-B86C-2EE84AA3B8E1}"/>
              </a:ext>
            </a:extLst>
          </p:cNvPr>
          <p:cNvSpPr txBox="1"/>
          <p:nvPr/>
        </p:nvSpPr>
        <p:spPr>
          <a:xfrm>
            <a:off x="421684" y="5321385"/>
            <a:ext cx="52316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Case studies. </a:t>
            </a:r>
            <a:endParaRPr lang="en-US" sz="2400" dirty="0"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613477-5534-4496-A614-558B2AFFA57A}"/>
              </a:ext>
            </a:extLst>
          </p:cNvPr>
          <p:cNvSpPr txBox="1"/>
          <p:nvPr/>
        </p:nvSpPr>
        <p:spPr>
          <a:xfrm>
            <a:off x="421684" y="4765632"/>
            <a:ext cx="52376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Newspaper articles.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ABC15E-DF2A-43DF-A1DB-F32D111B0E21}"/>
              </a:ext>
            </a:extLst>
          </p:cNvPr>
          <p:cNvSpPr txBox="1"/>
          <p:nvPr/>
        </p:nvSpPr>
        <p:spPr>
          <a:xfrm>
            <a:off x="404004" y="2668437"/>
            <a:ext cx="50004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Journal articles.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5D0BAD-AD2C-4FC5-A9A8-75EE67384971}"/>
              </a:ext>
            </a:extLst>
          </p:cNvPr>
          <p:cNvSpPr txBox="1"/>
          <p:nvPr/>
        </p:nvSpPr>
        <p:spPr>
          <a:xfrm>
            <a:off x="421684" y="5837532"/>
            <a:ext cx="523048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Reputable researcher accounts.</a:t>
            </a:r>
          </a:p>
        </p:txBody>
      </p:sp>
      <p:pic>
        <p:nvPicPr>
          <p:cNvPr id="10" name="Picture 11" descr="A picture containing text, book, shelf, indoor&#10;&#10;Description automatically generated">
            <a:extLst>
              <a:ext uri="{FF2B5EF4-FFF2-40B4-BE49-F238E27FC236}">
                <a16:creationId xmlns:a16="http://schemas.microsoft.com/office/drawing/2014/main" id="{42D96DAB-E618-44FF-AB62-CC16DCD1BE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9853" y="2056315"/>
            <a:ext cx="5963728" cy="3967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050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B155-F533-43A7-A439-8DFA35351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514" y="206101"/>
            <a:ext cx="11002517" cy="773007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Why use library resources?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5B961-6BDA-4866-88AA-A0256325C7D1}"/>
              </a:ext>
            </a:extLst>
          </p:cNvPr>
          <p:cNvSpPr txBox="1"/>
          <p:nvPr/>
        </p:nvSpPr>
        <p:spPr>
          <a:xfrm>
            <a:off x="1044678" y="1301171"/>
            <a:ext cx="4705927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 Light"/>
              </a:rPr>
              <a:t>Library resources.</a:t>
            </a:r>
          </a:p>
          <a:p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 Light"/>
              </a:rPr>
              <a:t>Academically credible.</a:t>
            </a:r>
          </a:p>
          <a:p>
            <a:pPr marL="457200" indent="-457200">
              <a:buFont typeface="Arial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 Light"/>
              </a:rPr>
              <a:t>Specialist content.</a:t>
            </a:r>
          </a:p>
          <a:p>
            <a:pPr marL="457200" indent="-457200">
              <a:buFont typeface="Arial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Most recent research.</a:t>
            </a: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 Light"/>
              </a:rPr>
              <a:t>Subscribed and O</a:t>
            </a:r>
            <a:r>
              <a:rPr lang="en-GB" sz="2600" dirty="0">
                <a:latin typeface="Calibri"/>
                <a:cs typeface="Calibri"/>
              </a:rPr>
              <a:t>pen Access materials.</a:t>
            </a:r>
          </a:p>
          <a:p>
            <a:pPr marL="457200" indent="-457200">
              <a:buFont typeface="Arial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Full text access, 24/7.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39CB64-42F2-4CA2-815A-CCCBBA526436}"/>
              </a:ext>
            </a:extLst>
          </p:cNvPr>
          <p:cNvSpPr txBox="1"/>
          <p:nvPr/>
        </p:nvSpPr>
        <p:spPr>
          <a:xfrm>
            <a:off x="5965537" y="1301174"/>
            <a:ext cx="556029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600" b="1" dirty="0" err="1">
                <a:latin typeface="Calibri"/>
                <a:cs typeface="Calibri"/>
              </a:rPr>
              <a:t>Organise</a:t>
            </a:r>
            <a:r>
              <a:rPr lang="en-US" sz="2600" b="1" dirty="0">
                <a:latin typeface="Calibri"/>
                <a:cs typeface="Calibri"/>
              </a:rPr>
              <a:t> and manage resources.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endParaRPr lang="en-US" sz="26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600" dirty="0">
                <a:latin typeface="Calibri"/>
                <a:cs typeface="Calibri"/>
              </a:rPr>
              <a:t>Refine results – good filtering.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endParaRPr lang="en-GB" sz="26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Organise and manage information – alerts, referencing, permalinks.</a:t>
            </a:r>
          </a:p>
          <a:p>
            <a:r>
              <a:rPr lang="en-GB" sz="2600" dirty="0">
                <a:latin typeface="Calibri"/>
                <a:ea typeface="+mn-lt"/>
                <a:cs typeface="Calibri"/>
              </a:rPr>
              <a:t>   </a:t>
            </a:r>
            <a:endParaRPr lang="en-GB"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99AFBD-B412-3DEA-55F9-1CD05874A45E}"/>
              </a:ext>
            </a:extLst>
          </p:cNvPr>
          <p:cNvSpPr txBox="1"/>
          <p:nvPr/>
        </p:nvSpPr>
        <p:spPr>
          <a:xfrm>
            <a:off x="6032500" y="5207000"/>
            <a:ext cx="565150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"/>
              </a:rPr>
              <a:t>Saves time and makes research easier</a:t>
            </a:r>
            <a:endParaRPr lang="en-GB" sz="2600" dirty="0">
              <a:latin typeface="Calibri"/>
              <a:cs typeface="Calibri"/>
            </a:endParaRPr>
          </a:p>
          <a:p>
            <a:r>
              <a:rPr lang="en-GB" sz="2600" b="1" dirty="0">
                <a:latin typeface="Calibri"/>
                <a:cs typeface="Calibri"/>
              </a:rPr>
              <a:t>to complete.</a:t>
            </a:r>
          </a:p>
        </p:txBody>
      </p:sp>
    </p:spTree>
    <p:extLst>
      <p:ext uri="{BB962C8B-B14F-4D97-AF65-F5344CB8AC3E}">
        <p14:creationId xmlns:p14="http://schemas.microsoft.com/office/powerpoint/2010/main" val="3661778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7619" y="1424984"/>
            <a:ext cx="7108371" cy="41846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 dirty="0">
                <a:latin typeface="Calibri"/>
                <a:cs typeface="Arial"/>
              </a:rPr>
              <a:t>Develop a </a:t>
            </a:r>
            <a:r>
              <a:rPr lang="en-US" sz="2400" b="1" dirty="0">
                <a:latin typeface="Calibri"/>
                <a:cs typeface="Arial"/>
              </a:rPr>
              <a:t>clear idea</a:t>
            </a:r>
            <a:r>
              <a:rPr lang="en-US" sz="2400" dirty="0">
                <a:latin typeface="Calibri"/>
                <a:cs typeface="Arial"/>
              </a:rPr>
              <a:t> of your subject. Do a scoping search to see what has been published, or if there are gaps in the topic area you wish to research.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US" sz="2400" dirty="0">
              <a:latin typeface="Calibri"/>
              <a:ea typeface="+mn-lt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 b="1" dirty="0">
                <a:latin typeface="Calibri"/>
                <a:cs typeface="Arial"/>
              </a:rPr>
              <a:t>Define </a:t>
            </a:r>
            <a:r>
              <a:rPr lang="en-US" sz="2400" dirty="0">
                <a:latin typeface="Calibri"/>
                <a:cs typeface="Arial"/>
              </a:rPr>
              <a:t>and clarify your topic area. Write out your research question. Identify key concepts and search terms. Think of </a:t>
            </a:r>
            <a:r>
              <a:rPr lang="en-US" sz="2400" b="1" dirty="0">
                <a:latin typeface="Calibri"/>
                <a:cs typeface="Arial"/>
              </a:rPr>
              <a:t>alternative words and phrases,</a:t>
            </a:r>
            <a:r>
              <a:rPr lang="en-US" sz="2400" dirty="0">
                <a:latin typeface="Calibri"/>
                <a:cs typeface="Arial"/>
              </a:rPr>
              <a:t> or differences in spelling.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US" sz="24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 dirty="0">
                <a:latin typeface="Calibri"/>
                <a:cs typeface="Arial"/>
              </a:rPr>
              <a:t>Consider how you will </a:t>
            </a:r>
            <a:r>
              <a:rPr lang="en-US" sz="2400" b="1" dirty="0">
                <a:latin typeface="Calibri"/>
                <a:cs typeface="Arial"/>
              </a:rPr>
              <a:t>compose</a:t>
            </a:r>
            <a:r>
              <a:rPr lang="en-US" sz="2400" dirty="0">
                <a:latin typeface="Calibri"/>
                <a:cs typeface="Arial"/>
              </a:rPr>
              <a:t> your search. Think about using truncation * and "phrase searching".  Consider how you can </a:t>
            </a:r>
            <a:r>
              <a:rPr lang="en-US" sz="2400" b="1" dirty="0">
                <a:latin typeface="Calibri"/>
                <a:cs typeface="Arial"/>
              </a:rPr>
              <a:t>link</a:t>
            </a:r>
            <a:r>
              <a:rPr lang="en-US" sz="2400" dirty="0">
                <a:latin typeface="Calibri"/>
                <a:cs typeface="Arial"/>
              </a:rPr>
              <a:t> your terms by using the </a:t>
            </a:r>
            <a:r>
              <a:rPr lang="en-US" sz="2400" dirty="0" err="1">
                <a:latin typeface="Calibri"/>
                <a:cs typeface="Arial"/>
              </a:rPr>
              <a:t>boolean</a:t>
            </a:r>
            <a:r>
              <a:rPr lang="en-US" sz="2400" dirty="0">
                <a:latin typeface="Calibri"/>
                <a:cs typeface="Arial"/>
              </a:rPr>
              <a:t> operators AND, OR, NOT.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dirty="0">
                <a:latin typeface="Calibri"/>
                <a:cs typeface="Arial"/>
              </a:rPr>
              <a:t>    </a:t>
            </a:r>
            <a:endParaRPr lang="en-US" sz="2000" dirty="0">
              <a:latin typeface="Calibri"/>
              <a:cs typeface="Calibri Ligh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US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US" sz="2400" dirty="0">
              <a:latin typeface="Calibri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194" y="2111"/>
            <a:ext cx="10981117" cy="102700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Think carefully when building a search strategy.</a:t>
            </a: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499781" y="1897626"/>
            <a:ext cx="4502130" cy="392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296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5" title="Online Research: Tips for Effective Search Strategies">
            <a:hlinkClick r:id="" action="ppaction://media"/>
            <a:extLst>
              <a:ext uri="{FF2B5EF4-FFF2-40B4-BE49-F238E27FC236}">
                <a16:creationId xmlns:a16="http://schemas.microsoft.com/office/drawing/2014/main" id="{D1B6F6F4-844B-9F11-85C1-B73A57F9C0C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17292" y="1498748"/>
            <a:ext cx="8129129" cy="45929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F35139-19F1-5B91-8DA0-E49AA0390883}"/>
              </a:ext>
            </a:extLst>
          </p:cNvPr>
          <p:cNvSpPr txBox="1"/>
          <p:nvPr/>
        </p:nvSpPr>
        <p:spPr>
          <a:xfrm>
            <a:off x="10274708" y="5445375"/>
            <a:ext cx="1632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latin typeface="Calibri"/>
                <a:cs typeface="Calibri"/>
                <a:hlinkClick r:id="rId4"/>
              </a:rPr>
              <a:t>Video</a:t>
            </a:r>
            <a:endParaRPr lang="en-US" sz="1800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Sarah Clark</a:t>
            </a:r>
            <a:endParaRPr lang="en-US" sz="1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4154958"/>
      </p:ext>
    </p:extLst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0650" y="1665324"/>
            <a:ext cx="7042150" cy="38382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 dirty="0">
                <a:latin typeface="Calibri"/>
                <a:cs typeface="Arial"/>
              </a:rPr>
              <a:t>Consider if there are </a:t>
            </a:r>
            <a:r>
              <a:rPr lang="en-US" sz="2400" b="1" dirty="0">
                <a:latin typeface="Calibri"/>
                <a:cs typeface="Arial"/>
              </a:rPr>
              <a:t>limits</a:t>
            </a:r>
            <a:r>
              <a:rPr lang="en-US" sz="2400" dirty="0">
                <a:latin typeface="Calibri"/>
                <a:cs typeface="Arial"/>
              </a:rPr>
              <a:t> you wish to place on your research – </a:t>
            </a:r>
            <a:r>
              <a:rPr lang="en-US" sz="2400" dirty="0" err="1">
                <a:latin typeface="Calibri"/>
                <a:cs typeface="Arial"/>
              </a:rPr>
              <a:t>eg.</a:t>
            </a:r>
            <a:r>
              <a:rPr lang="en-US" sz="2400" dirty="0">
                <a:latin typeface="Calibri"/>
                <a:cs typeface="Arial"/>
              </a:rPr>
              <a:t> date, place, age, gender.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 dirty="0">
                <a:latin typeface="Calibri"/>
                <a:cs typeface="Arial"/>
              </a:rPr>
              <a:t>Use </a:t>
            </a:r>
            <a:r>
              <a:rPr lang="en-US" sz="2400" b="1" dirty="0">
                <a:latin typeface="Calibri"/>
                <a:cs typeface="Arial"/>
              </a:rPr>
              <a:t>relevant articles</a:t>
            </a:r>
            <a:r>
              <a:rPr lang="en-US" sz="2400" dirty="0">
                <a:latin typeface="Calibri"/>
                <a:cs typeface="Arial"/>
              </a:rPr>
              <a:t> to find more resources - suggested alternative keywords and related information, analytics, or the reference list.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US" sz="2400" dirty="0">
                <a:latin typeface="Calibri"/>
                <a:cs typeface="Arial"/>
              </a:rPr>
              <a:t>Keep a consistent and accurate </a:t>
            </a:r>
            <a:r>
              <a:rPr lang="en-US" sz="2400" b="1" dirty="0">
                <a:latin typeface="Calibri"/>
                <a:cs typeface="Arial"/>
              </a:rPr>
              <a:t>record</a:t>
            </a:r>
            <a:r>
              <a:rPr lang="en-US" sz="2400" dirty="0">
                <a:latin typeface="Calibri"/>
                <a:cs typeface="Arial"/>
              </a:rPr>
              <a:t> of any resources you use. Save and </a:t>
            </a:r>
            <a:r>
              <a:rPr lang="en-US" sz="2400" dirty="0" err="1">
                <a:latin typeface="Calibri"/>
                <a:cs typeface="Arial"/>
              </a:rPr>
              <a:t>organise</a:t>
            </a:r>
            <a:r>
              <a:rPr lang="en-US" sz="2400" dirty="0">
                <a:latin typeface="Calibri"/>
                <a:cs typeface="Arial"/>
              </a:rPr>
              <a:t> your results – library catalogue or RefWorks.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US" sz="2400" dirty="0">
              <a:latin typeface="Calibri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" y="-775"/>
            <a:ext cx="11197017" cy="102700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Think carefully when building a search strategy.</a:t>
            </a: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522322" y="1762181"/>
            <a:ext cx="4402596" cy="38382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F5472C-178F-780F-98FC-99F1BD2ED4B6}"/>
              </a:ext>
            </a:extLst>
          </p:cNvPr>
          <p:cNvSpPr txBox="1"/>
          <p:nvPr/>
        </p:nvSpPr>
        <p:spPr>
          <a:xfrm>
            <a:off x="120650" y="5698248"/>
            <a:ext cx="731458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Calibri"/>
                <a:cs typeface="Calibri"/>
              </a:rPr>
              <a:t>Continually review</a:t>
            </a:r>
            <a:r>
              <a:rPr lang="en-US" sz="2400" dirty="0">
                <a:latin typeface="Calibri"/>
                <a:cs typeface="Calibri"/>
              </a:rPr>
              <a:t> your progress throughout. Be flexible. </a:t>
            </a:r>
            <a:endParaRPr lang="en-US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7688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47" y="1352489"/>
            <a:ext cx="569723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/>
                <a:cs typeface="Arial"/>
              </a:rPr>
              <a:t>Search for information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cs typeface="Arial"/>
              </a:rPr>
              <a:t> Books – electronic and print.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Arial"/>
              </a:rPr>
              <a:t>Peer reviewed journal articles.</a:t>
            </a:r>
            <a:endParaRPr lang="en-US" sz="2600" dirty="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/>
                <a:cs typeface="Arial"/>
              </a:rPr>
              <a:t>Manage information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Arial"/>
              </a:rPr>
              <a:t>Save favourite items and add labels.</a:t>
            </a:r>
            <a:endParaRPr lang="en-US" sz="2600" dirty="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ea typeface="+mn-lt"/>
                <a:cs typeface="Arial"/>
              </a:rPr>
              <a:t>Save queries and set alerts.</a:t>
            </a:r>
            <a:endParaRPr lang="en-GB" sz="26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Arial"/>
              </a:rPr>
              <a:t>Also  Online Resource Lists.            </a:t>
            </a:r>
            <a:endParaRPr lang="en-GB" sz="26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ea typeface="+mn-lt"/>
                <a:cs typeface="Calibri"/>
              </a:rPr>
              <a:t>          Database Search.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Calibri"/>
              </a:rPr>
              <a:t>          Need More?</a:t>
            </a:r>
            <a:endParaRPr lang="en-GB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20" y="-48364"/>
            <a:ext cx="7722119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Searching the library catalogue.</a:t>
            </a:r>
          </a:p>
        </p:txBody>
      </p:sp>
      <p:pic>
        <p:nvPicPr>
          <p:cNvPr id="5" name="Picture 5" descr="A hand holding a cell phone&#10;&#10;Description generated with high confidence">
            <a:extLst>
              <a:ext uri="{FF2B5EF4-FFF2-40B4-BE49-F238E27FC236}">
                <a16:creationId xmlns:a16="http://schemas.microsoft.com/office/drawing/2014/main" id="{06DB16E8-DFB1-46C4-9D48-BFBCB49CDD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759" r="9759"/>
          <a:stretch/>
        </p:blipFill>
        <p:spPr>
          <a:xfrm>
            <a:off x="6381728" y="1408870"/>
            <a:ext cx="5195272" cy="42938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10016792" y="5826054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4"/>
              </a:rPr>
              <a:t>Library Search</a:t>
            </a:r>
            <a:endParaRPr lang="en-GB" sz="2000" b="1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33567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9548" y="1505965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11" y="70182"/>
            <a:ext cx="1243278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Library catalogue or individual databases?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507774" y="2537589"/>
            <a:ext cx="574782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600" dirty="0">
                <a:latin typeface="Calibri"/>
                <a:cs typeface="Calibri Light"/>
              </a:rPr>
              <a:t>More specialised content – fewer, more relevant results.</a:t>
            </a:r>
          </a:p>
          <a:p>
            <a:pPr marL="342900" indent="-342900">
              <a:buFont typeface="Arial"/>
              <a:buChar char="•"/>
            </a:pPr>
            <a:endParaRPr lang="en-GB" sz="260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More controlled indexing – filter results in greater detail.</a:t>
            </a:r>
            <a:endParaRPr lang="en-GB" sz="2600" dirty="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dirty="0" err="1">
                <a:latin typeface="Calibri"/>
                <a:cs typeface="Calibri"/>
              </a:rPr>
              <a:t>eg.</a:t>
            </a:r>
            <a:r>
              <a:rPr lang="en-GB" sz="2600" dirty="0">
                <a:latin typeface="Calibri"/>
                <a:cs typeface="Calibri"/>
              </a:rPr>
              <a:t>  Cite them Right online.</a:t>
            </a: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673" y="2431986"/>
            <a:ext cx="5491017" cy="369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35" y="1101261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600" b="1" dirty="0">
                <a:latin typeface="Calibri"/>
                <a:ea typeface="+mn-lt"/>
                <a:cs typeface="Calibri"/>
              </a:rPr>
              <a:t>Library Search – Database Search tab.</a:t>
            </a:r>
            <a:endParaRPr lang="en-US" sz="26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Search by database name.</a:t>
            </a:r>
            <a:endParaRPr lang="en-US" sz="2600" dirty="0">
              <a:latin typeface="Calibri Light"/>
              <a:ea typeface="+mn-lt"/>
              <a:cs typeface="Calibri Light"/>
            </a:endParaRPr>
          </a:p>
          <a:p>
            <a:pPr marL="457200" indent="-457200">
              <a:lnSpc>
                <a:spcPct val="160000"/>
              </a:lnSpc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Browse databases by category.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>
              <a:latin typeface="Calibri"/>
              <a:cs typeface="Arial"/>
            </a:endParaRPr>
          </a:p>
          <a:p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36" y="2470"/>
            <a:ext cx="11201918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Finding and using the most relevant databases.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758843" y="5606764"/>
            <a:ext cx="14331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Databases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358604" y="3745153"/>
            <a:ext cx="4315161" cy="24057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 dirty="0">
                <a:latin typeface="Calibri"/>
                <a:ea typeface="+mn-lt"/>
                <a:cs typeface="Calibri"/>
              </a:rPr>
              <a:t>Databases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514350" indent="-5143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General: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Proquest</a:t>
            </a:r>
            <a:r>
              <a:rPr lang="en-GB" sz="2600" dirty="0">
                <a:latin typeface="Calibri"/>
                <a:ea typeface="+mn-lt"/>
                <a:cs typeface="Calibri"/>
              </a:rPr>
              <a:t> Central.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</a:rPr>
              <a:t>Primary: 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 err="1">
              <a:latin typeface="Calibri"/>
              <a:ea typeface="+mn-lt"/>
              <a:cs typeface="+mn-lt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49D5CA29-B7DF-AAD8-03E1-2433D7AE17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9664" y="1962845"/>
            <a:ext cx="6865504" cy="347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6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4282" y="1390618"/>
            <a:ext cx="12017718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Calibri"/>
              </a:rPr>
              <a:t>Evaluate </a:t>
            </a:r>
            <a:r>
              <a:rPr lang="en-GB" sz="2600" b="1" dirty="0">
                <a:latin typeface="Calibri"/>
                <a:cs typeface="Calibri"/>
              </a:rPr>
              <a:t>all</a:t>
            </a:r>
            <a:r>
              <a:rPr lang="en-GB" sz="2600" dirty="0">
                <a:latin typeface="Calibri"/>
                <a:cs typeface="Calibri"/>
              </a:rPr>
              <a:t> results – CRAAP test.  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en-GB" sz="2800" dirty="0">
                <a:latin typeface="Calibri"/>
                <a:cs typeface="Calibri Light"/>
              </a:rPr>
              <a:t>urrent 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 Light"/>
              </a:rPr>
              <a:t>R</a:t>
            </a:r>
            <a:r>
              <a:rPr lang="en-GB" sz="2800" dirty="0">
                <a:latin typeface="Calibri"/>
                <a:cs typeface="Calibri Light"/>
              </a:rPr>
              <a:t>elevant 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800" dirty="0">
                <a:latin typeface="Calibri"/>
                <a:cs typeface="Calibri Light"/>
              </a:rPr>
              <a:t>uthoritative 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en-GB" sz="2800" dirty="0">
                <a:latin typeface="Calibri"/>
                <a:cs typeface="Calibri Light"/>
              </a:rPr>
              <a:t>ccurate 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en-GB" sz="2800" dirty="0">
                <a:latin typeface="Calibri"/>
                <a:cs typeface="Calibri Light"/>
              </a:rPr>
              <a:t>urpose.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"/>
              </a:rPr>
              <a:t>Use only trustworthy sites</a:t>
            </a:r>
            <a:r>
              <a:rPr lang="en-US" sz="2800" dirty="0">
                <a:latin typeface="Calibri"/>
                <a:cs typeface="Calibri"/>
              </a:rPr>
              <a:t> - </a:t>
            </a:r>
            <a:r>
              <a:rPr lang="en-US" sz="2800" dirty="0" err="1">
                <a:latin typeface="Calibri"/>
                <a:cs typeface="Calibri"/>
              </a:rPr>
              <a:t>eg.</a:t>
            </a:r>
            <a:r>
              <a:rPr lang="en-US" sz="2800" dirty="0">
                <a:latin typeface="Calibri"/>
                <a:cs typeface="Calibri"/>
              </a:rPr>
              <a:t> professional, respected or government bodies.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82" y="0"/>
            <a:ext cx="5526422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Searching the internet.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174282" y="3156131"/>
            <a:ext cx="6478239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Domain searching – add to Google search:</a:t>
            </a:r>
            <a:endParaRPr lang="en-GB" sz="2600" dirty="0">
              <a:latin typeface="Calibri"/>
              <a:ea typeface="+mn-lt"/>
              <a:cs typeface="Calibri"/>
            </a:endParaRPr>
          </a:p>
          <a:p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6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6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600" dirty="0">
                <a:latin typeface="Calibri"/>
                <a:cs typeface="Calibri"/>
              </a:rPr>
              <a:t>(Academic)   </a:t>
            </a:r>
            <a:r>
              <a:rPr lang="en-US" sz="2600" dirty="0">
                <a:latin typeface="Calibri"/>
                <a:cs typeface="Calibri"/>
              </a:rPr>
              <a:t> 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      </a:t>
            </a:r>
            <a:r>
              <a:rPr lang="en-GB" sz="26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6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6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600" dirty="0">
                <a:latin typeface="Calibri"/>
                <a:cs typeface="Calibri"/>
              </a:rPr>
              <a:t>(UK government) 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        </a:t>
            </a:r>
            <a:r>
              <a:rPr lang="en-GB" sz="26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6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6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6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6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6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6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600" dirty="0">
                <a:latin typeface="Calibri"/>
                <a:cs typeface="Calibri"/>
              </a:rPr>
              <a:t>(Schools)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6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6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600" dirty="0">
                <a:latin typeface="Calibri"/>
                <a:cs typeface="Calibri"/>
              </a:rPr>
              <a:t>(National Health Service) </a:t>
            </a:r>
            <a:r>
              <a:rPr lang="en-US" sz="26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239" y="2849614"/>
            <a:ext cx="4411325" cy="29209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DCC4-B8EC-5DD7-F488-DCBD52BDF914}"/>
              </a:ext>
            </a:extLst>
          </p:cNvPr>
          <p:cNvSpPr txBox="1"/>
          <p:nvPr/>
        </p:nvSpPr>
        <p:spPr>
          <a:xfrm>
            <a:off x="11065164" y="5849176"/>
            <a:ext cx="11268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4"/>
              </a:rPr>
              <a:t>Google</a:t>
            </a:r>
            <a:r>
              <a:rPr lang="en-GB" sz="2000" dirty="0">
                <a:latin typeface="Calibri"/>
                <a:cs typeface="Calibri"/>
              </a:rPr>
              <a:t> 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7668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242" y="102193"/>
            <a:ext cx="9121427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Get on top of Harvard referencing ...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242" y="2231569"/>
            <a:ext cx="5294746" cy="28767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190242" y="4870361"/>
            <a:ext cx="510886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8855" y="1408511"/>
            <a:ext cx="2731654" cy="3608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5651499" y="5178137"/>
            <a:ext cx="307311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12th edition (2022).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Cite them Right 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CC790C-6340-E6AC-B179-0794E949C854}"/>
              </a:ext>
            </a:extLst>
          </p:cNvPr>
          <p:cNvSpPr txBox="1"/>
          <p:nvPr/>
        </p:nvSpPr>
        <p:spPr>
          <a:xfrm>
            <a:off x="8722593" y="5178137"/>
            <a:ext cx="34694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1.3. (August 2023).</a:t>
            </a: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7"/>
              </a:rPr>
              <a:t>Referencing handbook: Harvard</a:t>
            </a:r>
            <a:endParaRPr lang="en-GB" sz="2000" dirty="0">
              <a:latin typeface="Calibri"/>
              <a:cs typeface="Calibri Light"/>
            </a:endParaRPr>
          </a:p>
        </p:txBody>
      </p:sp>
      <p:pic>
        <p:nvPicPr>
          <p:cNvPr id="10" name="Picture 9" descr="A book cover with text&#10;&#10;Description automatically generated">
            <a:extLst>
              <a:ext uri="{FF2B5EF4-FFF2-40B4-BE49-F238E27FC236}">
                <a16:creationId xmlns:a16="http://schemas.microsoft.com/office/drawing/2014/main" id="{18758804-AC41-5869-9AA9-F03B0E8FB6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7343" y="1422095"/>
            <a:ext cx="2810653" cy="3580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23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DBE085-EE51-4634-B7E3-725495EE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87" y="58994"/>
            <a:ext cx="5530791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APA Referencing guides</a:t>
            </a:r>
            <a:endParaRPr lang="en-GB" dirty="0">
              <a:ea typeface="+mj-lt"/>
              <a:cs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3C6383-91D5-4279-9230-E57F2E5D8E5D}"/>
              </a:ext>
            </a:extLst>
          </p:cNvPr>
          <p:cNvSpPr txBox="1"/>
          <p:nvPr/>
        </p:nvSpPr>
        <p:spPr>
          <a:xfrm>
            <a:off x="6096000" y="4945067"/>
            <a:ext cx="293977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7</a:t>
            </a:r>
            <a:r>
              <a:rPr lang="en-GB" sz="2000" baseline="30000" dirty="0">
                <a:latin typeface="Calibri"/>
                <a:ea typeface="+mn-lt"/>
                <a:cs typeface="Calibri"/>
              </a:rPr>
              <a:t>th</a:t>
            </a:r>
            <a:r>
              <a:rPr lang="en-GB" sz="2000" dirty="0">
                <a:latin typeface="Calibri"/>
                <a:ea typeface="+mn-lt"/>
                <a:cs typeface="Calibri"/>
              </a:rPr>
              <a:t> edition (2020)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Calibri"/>
                <a:hlinkClick r:id="rId3"/>
              </a:rPr>
              <a:t>Publication Manual: APA </a:t>
            </a:r>
          </a:p>
          <a:p>
            <a:r>
              <a:rPr lang="en-GB" sz="2000" dirty="0">
                <a:latin typeface="Calibri"/>
                <a:ea typeface="+mn-lt"/>
                <a:cs typeface="Calibri"/>
                <a:hlinkClick r:id="rId3"/>
              </a:rPr>
              <a:t>print book</a:t>
            </a:r>
            <a:endParaRPr lang="en-GB" sz="2000" dirty="0"/>
          </a:p>
        </p:txBody>
      </p:sp>
      <p:pic>
        <p:nvPicPr>
          <p:cNvPr id="17" name="Picture 17">
            <a:extLst>
              <a:ext uri="{FF2B5EF4-FFF2-40B4-BE49-F238E27FC236}">
                <a16:creationId xmlns:a16="http://schemas.microsoft.com/office/drawing/2014/main" id="{134995D3-0C16-4B12-AE57-44CF1B7ECB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1022" b="1022"/>
          <a:stretch/>
        </p:blipFill>
        <p:spPr>
          <a:xfrm>
            <a:off x="6186762" y="1421350"/>
            <a:ext cx="2374864" cy="3458738"/>
          </a:xfrm>
        </p:spPr>
      </p:pic>
      <p:pic>
        <p:nvPicPr>
          <p:cNvPr id="7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AE97122-F5CC-C805-88A0-83AD6966CF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617" y="2080112"/>
            <a:ext cx="5420329" cy="294502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8B40B01-7205-34DE-8E35-FE8C5EFFFC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6585" y="5025137"/>
            <a:ext cx="5530791" cy="12433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+mn-lt"/>
                <a:cs typeface="Calibri"/>
              </a:rPr>
              <a:t>Choose APA 7</a:t>
            </a:r>
            <a:r>
              <a:rPr lang="en-GB" sz="2000" baseline="30000" dirty="0">
                <a:latin typeface="Calibri"/>
                <a:ea typeface="+mn-lt"/>
                <a:cs typeface="Calibri"/>
              </a:rPr>
              <a:t>th</a:t>
            </a:r>
            <a:r>
              <a:rPr lang="en-GB" sz="2000" dirty="0">
                <a:latin typeface="Calibri"/>
                <a:ea typeface="+mn-lt"/>
                <a:cs typeface="Calibri"/>
              </a:rPr>
              <a:t> style.</a:t>
            </a:r>
          </a:p>
          <a:p>
            <a:pPr marL="0" indent="0">
              <a:buNone/>
            </a:pPr>
            <a:endParaRPr lang="en-GB" sz="2000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Cite them Right database</a:t>
            </a:r>
            <a:endParaRPr lang="en-GB" sz="2000" dirty="0">
              <a:cs typeface="Calibri Light"/>
            </a:endParaRPr>
          </a:p>
        </p:txBody>
      </p:sp>
      <p:pic>
        <p:nvPicPr>
          <p:cNvPr id="6" name="Picture 5" descr="A book cover of a library handbook&#10;&#10;Description automatically generated">
            <a:extLst>
              <a:ext uri="{FF2B5EF4-FFF2-40B4-BE49-F238E27FC236}">
                <a16:creationId xmlns:a16="http://schemas.microsoft.com/office/drawing/2014/main" id="{69A284AF-4258-F053-297C-0A2653D4B9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1197" y="1421350"/>
            <a:ext cx="2576277" cy="33906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DD98B8-5F51-4A04-B23D-F35B8A42B169}"/>
              </a:ext>
            </a:extLst>
          </p:cNvPr>
          <p:cNvSpPr txBox="1"/>
          <p:nvPr/>
        </p:nvSpPr>
        <p:spPr>
          <a:xfrm>
            <a:off x="9061197" y="4945067"/>
            <a:ext cx="276700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 "/>
              </a:rPr>
              <a:t>Version 1.3. (2023).</a:t>
            </a:r>
          </a:p>
          <a:p>
            <a:endParaRPr lang="en-GB" sz="2000" dirty="0"/>
          </a:p>
          <a:p>
            <a:r>
              <a:rPr lang="en-GB" sz="2000" dirty="0">
                <a:latin typeface="Calibri "/>
                <a:hlinkClick r:id="rId8"/>
              </a:rPr>
              <a:t>Referencing handbook: APA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89432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187BCF-5A5A-4281-A9C8-7A460D43D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624" y="1445248"/>
            <a:ext cx="6886577" cy="41936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Arial"/>
              </a:rPr>
              <a:t>An online referencing management</a:t>
            </a:r>
            <a:r>
              <a:rPr lang="en-GB" sz="2400" b="1" dirty="0">
                <a:latin typeface="Calibri"/>
                <a:ea typeface="+mn-lt"/>
                <a:cs typeface="Arial"/>
              </a:rPr>
              <a:t> service 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b="1" dirty="0">
              <a:latin typeface="Calibri"/>
              <a:ea typeface="+mn-lt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latin typeface="Calibri"/>
                <a:ea typeface="+mn-lt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Arial"/>
              </a:rPr>
              <a:t>Supported by the library</a:t>
            </a:r>
            <a:endParaRPr lang="en-GB" sz="2400" dirty="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into a personal database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Manage, store, and share references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formatted bibliographies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571B7F-3744-4FFD-B82C-B2072F6E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87" y="-378"/>
            <a:ext cx="3090755" cy="1009688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RefWorks.</a:t>
            </a:r>
          </a:p>
        </p:txBody>
      </p:sp>
      <p:pic>
        <p:nvPicPr>
          <p:cNvPr id="8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80BA316A-62C5-4A40-A60B-1304091001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5681" b="5681"/>
          <a:stretch/>
        </p:blipFill>
        <p:spPr>
          <a:xfrm>
            <a:off x="6096000" y="1977937"/>
            <a:ext cx="5909829" cy="3545609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6E1B3E-1872-4DBC-980B-7AA045172D3B}"/>
              </a:ext>
            </a:extLst>
          </p:cNvPr>
          <p:cNvSpPr txBox="1"/>
          <p:nvPr/>
        </p:nvSpPr>
        <p:spPr>
          <a:xfrm>
            <a:off x="10775083" y="5796259"/>
            <a:ext cx="1230746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3"/>
              </a:rPr>
              <a:t>RefWorks</a:t>
            </a:r>
            <a:r>
              <a:rPr lang="en-GB" sz="2000" dirty="0">
                <a:latin typeface="Calibri"/>
                <a:cs typeface="Calibri"/>
              </a:rPr>
              <a:t> </a:t>
            </a:r>
            <a:r>
              <a:rPr lang="en-GB" dirty="0">
                <a:latin typeface="Calibri"/>
                <a:cs typeface="Calibri"/>
              </a:rPr>
              <a:t> 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4569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D42B-7133-4D26-BB6A-C71669F5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088" y="56589"/>
            <a:ext cx="7897609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Tips for Searching Databases.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E011-02E8-49B7-86BF-CE3C1980EA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8647" y="1223588"/>
            <a:ext cx="6133493" cy="50305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400">
              <a:latin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 dirty="0">
                <a:latin typeface="Calibri"/>
                <a:cs typeface="Calibri"/>
              </a:rPr>
              <a:t>Plan your search strategy – keywords, commands.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 dirty="0">
                <a:latin typeface="Calibri"/>
                <a:cs typeface="Calibri"/>
              </a:rPr>
              <a:t>Understand your sources – how to read a journal article, database specialisms.</a:t>
            </a:r>
          </a:p>
          <a:p>
            <a:pPr marL="457200" indent="-457200">
              <a:buFont typeface="Arial,Sans-Serif"/>
              <a:buChar char="•"/>
            </a:pPr>
            <a:r>
              <a:rPr lang="en-GB" sz="2400" dirty="0">
                <a:latin typeface="Calibri"/>
                <a:cs typeface="Calibri"/>
              </a:rPr>
              <a:t>Create an account – additional functions, save and organise your resources.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 dirty="0">
                <a:latin typeface="Calibri"/>
                <a:cs typeface="Calibri"/>
              </a:rPr>
              <a:t>Be flexible – filter results, use new information to expand your search.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 dirty="0">
                <a:latin typeface="Calibri"/>
                <a:cs typeface="Calibri"/>
              </a:rPr>
              <a:t>Investigate what each database can do – </a:t>
            </a:r>
            <a:r>
              <a:rPr lang="en-GB" sz="2400" dirty="0" err="1">
                <a:latin typeface="Calibri"/>
                <a:cs typeface="Calibri"/>
              </a:rPr>
              <a:t>eg.</a:t>
            </a:r>
            <a:r>
              <a:rPr lang="en-GB" sz="2400" dirty="0">
                <a:latin typeface="Calibri"/>
                <a:cs typeface="Calibri"/>
              </a:rPr>
              <a:t> alerts, referencing, permalinks.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 dirty="0">
                <a:latin typeface="Calibri"/>
                <a:cs typeface="Calibri"/>
              </a:rPr>
              <a:t>Look at the Help pages for guidance.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B70826-F01A-425E-84B6-B20795005EDE}"/>
              </a:ext>
            </a:extLst>
          </p:cNvPr>
          <p:cNvSpPr txBox="1"/>
          <p:nvPr/>
        </p:nvSpPr>
        <p:spPr>
          <a:xfrm>
            <a:off x="7230076" y="5493262"/>
            <a:ext cx="46394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 Light"/>
              </a:rPr>
              <a:t>Give yourself enough time to think!</a:t>
            </a:r>
          </a:p>
        </p:txBody>
      </p:sp>
      <p:pic>
        <p:nvPicPr>
          <p:cNvPr id="6" name="Picture 6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42EEFEF2-75D6-4E3B-8C9C-224A43A236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4854" y="1826160"/>
            <a:ext cx="5075381" cy="336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03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5F646A-B434-4ED1-A72B-9245331141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0416" y="1601385"/>
            <a:ext cx="11728104" cy="9435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Arial"/>
              </a:rPr>
              <a:t>We live in a </a:t>
            </a:r>
            <a:r>
              <a:rPr lang="en-GB" sz="2400" b="1" dirty="0">
                <a:latin typeface="Calibri"/>
                <a:cs typeface="Arial"/>
              </a:rPr>
              <a:t>Knowledge Economy</a:t>
            </a:r>
            <a:r>
              <a:rPr lang="en-GB" sz="2400" dirty="0">
                <a:latin typeface="Calibri"/>
                <a:cs typeface="Arial"/>
              </a:rPr>
              <a:t>, which is directly based on the production, distribution and use of information.   </a:t>
            </a:r>
            <a:r>
              <a:rPr lang="en-GB" sz="2400" dirty="0">
                <a:latin typeface="Calibri"/>
                <a:cs typeface="Calibri"/>
              </a:rPr>
              <a:t>Employers are looking for: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9B203E5-536B-4560-8A77-46AA8BA88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06" y="55931"/>
            <a:ext cx="4107848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Transferable skills.</a:t>
            </a: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8955678F-63F8-480B-AE88-74808D8562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3559" b="3559"/>
          <a:stretch/>
        </p:blipFill>
        <p:spPr>
          <a:xfrm>
            <a:off x="8870296" y="2423979"/>
            <a:ext cx="3180962" cy="23963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480EF5-65DE-40A0-959A-1B5D7F12E6D7}"/>
              </a:ext>
            </a:extLst>
          </p:cNvPr>
          <p:cNvSpPr txBox="1"/>
          <p:nvPr/>
        </p:nvSpPr>
        <p:spPr>
          <a:xfrm>
            <a:off x="270722" y="4322336"/>
            <a:ext cx="763226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2400">
              <a:latin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45FE02-D402-4DF7-B1CB-70D092E4E1D4}"/>
              </a:ext>
            </a:extLst>
          </p:cNvPr>
          <p:cNvSpPr txBox="1"/>
          <p:nvPr/>
        </p:nvSpPr>
        <p:spPr>
          <a:xfrm>
            <a:off x="267852" y="2698173"/>
            <a:ext cx="845358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Research skills and critical thinking.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Problem solving and working under pressure.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Communication - written reports, presentations, social media.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IT and technical skills - organisational and collaborative tools.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Personal management - reflection on skills and training needs.</a:t>
            </a:r>
            <a:r>
              <a:rPr lang="en-GB" sz="2200" dirty="0">
                <a:latin typeface="Calibri"/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8804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142519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Explore to find:  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5D242-7D0F-E115-1988-1DD510708E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0432" y="1894322"/>
            <a:ext cx="6384162" cy="3781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290" y="116063"/>
            <a:ext cx="5888700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Help is always available.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6371365" y="5785931"/>
            <a:ext cx="306138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Database of the Month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371365" y="1451674"/>
            <a:ext cx="572231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Search and subject related help:</a:t>
            </a:r>
          </a:p>
          <a:p>
            <a:pPr marL="457200" indent="-457200">
              <a:buFont typeface="Arial,Sans-Serif"/>
              <a:buChar char="•"/>
            </a:pPr>
            <a:r>
              <a:rPr lang="en-GB" sz="2400" b="1" dirty="0">
                <a:latin typeface="Calibri"/>
                <a:cs typeface="Calibri"/>
              </a:rPr>
              <a:t>Alison Evans  </a:t>
            </a:r>
            <a:r>
              <a:rPr lang="en-GB" sz="2400" dirty="0">
                <a:latin typeface="Calibri"/>
                <a:cs typeface="Calibri"/>
              </a:rPr>
              <a:t>Academic Liaison Librarian.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 </a:t>
            </a:r>
            <a:r>
              <a:rPr lang="en-GB" sz="2400" dirty="0">
                <a:latin typeface="Calibri"/>
                <a:cs typeface="Calibri"/>
                <a:hlinkClick r:id="rId4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t="2453" b="2453"/>
          <a:stretch/>
        </p:blipFill>
        <p:spPr>
          <a:xfrm>
            <a:off x="182774" y="1451674"/>
            <a:ext cx="5922318" cy="3793075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9760" y="5350260"/>
            <a:ext cx="1102787" cy="8285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82774" y="5397648"/>
            <a:ext cx="324695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Calibri"/>
              </a:rPr>
              <a:t>General queries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  <a:hlinkClick r:id="rId7"/>
              </a:rPr>
              <a:t>library@uwtsd.ac.uk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395121" y="2928251"/>
            <a:ext cx="47686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Calibri"/>
              </a:rPr>
              <a:t>Gwen Couch</a:t>
            </a:r>
            <a:r>
              <a:rPr lang="en-GB" sz="2400" dirty="0">
                <a:latin typeface="Calibri"/>
                <a:ea typeface="+mn-lt"/>
                <a:cs typeface="Calibri"/>
              </a:rPr>
              <a:t>, Digital Skills Advisor.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8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7328AE-35C0-F03E-0852-38A7E61702BC}"/>
              </a:ext>
            </a:extLst>
          </p:cNvPr>
          <p:cNvSpPr txBox="1"/>
          <p:nvPr/>
        </p:nvSpPr>
        <p:spPr>
          <a:xfrm>
            <a:off x="6395121" y="4386642"/>
            <a:ext cx="55355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9"/>
              </a:rPr>
              <a:t>Online </a:t>
            </a:r>
            <a:r>
              <a:rPr lang="en-GB" sz="2400" dirty="0" err="1">
                <a:latin typeface="Calibri "/>
                <a:hlinkClick r:id="rId9"/>
              </a:rPr>
              <a:t>Infoskills</a:t>
            </a:r>
            <a:r>
              <a:rPr lang="en-GB" sz="2400" dirty="0">
                <a:latin typeface="Calibri "/>
                <a:hlinkClick r:id="rId9"/>
              </a:rPr>
              <a:t> programme.</a:t>
            </a:r>
            <a:r>
              <a:rPr lang="en-GB" sz="2400" dirty="0">
                <a:latin typeface="Calibri 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10"/>
              </a:rPr>
              <a:t>Finding and Using Information.</a:t>
            </a:r>
            <a:endParaRPr lang="en-GB" sz="2400" dirty="0">
              <a:latin typeface="Calibri 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11"/>
              </a:rPr>
              <a:t>Referencing.</a:t>
            </a:r>
            <a:endParaRPr lang="en-GB" sz="2400" dirty="0">
              <a:latin typeface="Calibri 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8F62AE-A5EA-D55B-5814-39A8D19E69A6}"/>
              </a:ext>
            </a:extLst>
          </p:cNvPr>
          <p:cNvSpPr txBox="1"/>
          <p:nvPr/>
        </p:nvSpPr>
        <p:spPr>
          <a:xfrm>
            <a:off x="10284542" y="5766980"/>
            <a:ext cx="18091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hlinkClick r:id="rId12"/>
              </a:rPr>
              <a:t>Need More?</a:t>
            </a:r>
            <a:endParaRPr lang="en-GB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079F9E6E658E4F8D51CAD24AC44870" ma:contentTypeVersion="7" ma:contentTypeDescription="Create a new document." ma:contentTypeScope="" ma:versionID="f71239b9fa7bb985412d019af5c1787b">
  <xsd:schema xmlns:xsd="http://www.w3.org/2001/XMLSchema" xmlns:xs="http://www.w3.org/2001/XMLSchema" xmlns:p="http://schemas.microsoft.com/office/2006/metadata/properties" xmlns:ns3="0ff53c00-e326-45a7-a061-0f5487e81cfb" xmlns:ns4="a308fc74-0b47-4e21-bbf8-e3a69c4a2084" targetNamespace="http://schemas.microsoft.com/office/2006/metadata/properties" ma:root="true" ma:fieldsID="2bf678fe0598965ab622e43f931e2a30" ns3:_="" ns4:_="">
    <xsd:import namespace="0ff53c00-e326-45a7-a061-0f5487e81cfb"/>
    <xsd:import namespace="a308fc74-0b47-4e21-bbf8-e3a69c4a208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f53c00-e326-45a7-a061-0f5487e81c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08fc74-0b47-4e21-bbf8-e3a69c4a20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ff53c00-e326-45a7-a061-0f5487e81cfb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E59E92B-10D4-40E7-BF1F-40FD891F7FFB}">
  <ds:schemaRefs>
    <ds:schemaRef ds:uri="0ff53c00-e326-45a7-a061-0f5487e81cfb"/>
    <ds:schemaRef ds:uri="a308fc74-0b47-4e21-bbf8-e3a69c4a208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purl.org/dc/dcmitype/"/>
    <ds:schemaRef ds:uri="http://www.w3.org/XML/1998/namespace"/>
    <ds:schemaRef ds:uri="a308fc74-0b47-4e21-bbf8-e3a69c4a2084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0ff53c00-e326-45a7-a061-0f5487e81cfb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Presentation-mustard</Template>
  <TotalTime>0</TotalTime>
  <Words>1345</Words>
  <Application>Microsoft Office PowerPoint</Application>
  <PresentationFormat>Widescreen</PresentationFormat>
  <Paragraphs>239</Paragraphs>
  <Slides>22</Slides>
  <Notes>14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Arial,Sans-Serif</vt:lpstr>
      <vt:lpstr>Calibri </vt:lpstr>
      <vt:lpstr>Wingdings,Sans-Serif</vt:lpstr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Literature review.</vt:lpstr>
      <vt:lpstr>The aim of today's session ...</vt:lpstr>
      <vt:lpstr>PowerPoint Presentation</vt:lpstr>
      <vt:lpstr>Evaluate all information critically. </vt:lpstr>
      <vt:lpstr>What about Artificial Intelligence (AI)?</vt:lpstr>
      <vt:lpstr>Planning and preparation.</vt:lpstr>
      <vt:lpstr>What types of information will you need?</vt:lpstr>
      <vt:lpstr>Why use library resources?</vt:lpstr>
      <vt:lpstr>Think carefully when building a search strategy.</vt:lpstr>
      <vt:lpstr>PowerPoint Presentation</vt:lpstr>
      <vt:lpstr>Think carefully when building a search strategy.</vt:lpstr>
      <vt:lpstr>Searching the library catalogue.</vt:lpstr>
      <vt:lpstr>Library catalogue or individual databases?</vt:lpstr>
      <vt:lpstr>Finding and using the most relevant databases.</vt:lpstr>
      <vt:lpstr>Searching the internet.</vt:lpstr>
      <vt:lpstr>Get on top of Harvard referencing ...</vt:lpstr>
      <vt:lpstr>APA Referencing guides</vt:lpstr>
      <vt:lpstr>RefWorks.</vt:lpstr>
      <vt:lpstr>Tips for Searching Databases.</vt:lpstr>
      <vt:lpstr>Transferable skills.</vt:lpstr>
      <vt:lpstr>We also provide digital support. </vt:lpstr>
      <vt:lpstr>Help is always available.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Ruth Groff</cp:lastModifiedBy>
  <cp:revision>2658</cp:revision>
  <dcterms:created xsi:type="dcterms:W3CDTF">2019-08-13T11:11:50Z</dcterms:created>
  <dcterms:modified xsi:type="dcterms:W3CDTF">2023-10-30T14:37:16Z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0x010100AB079F9E6E658E4F8D51CAD24AC44870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