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bookmarkIdSeed="2">
  <p:sldMasterIdLst>
    <p:sldMasterId id="2147483648" r:id="rId1"/>
  </p:sldMasterIdLst>
  <p:sldIdLst>
    <p:sldId id="398" r:id="rId2"/>
    <p:sldId id="323" r:id="rId3"/>
    <p:sldId id="279" r:id="rId4"/>
    <p:sldId id="265" r:id="rId5"/>
    <p:sldId id="327" r:id="rId6"/>
    <p:sldId id="328" r:id="rId7"/>
    <p:sldId id="334" r:id="rId8"/>
    <p:sldId id="335" r:id="rId9"/>
    <p:sldId id="329" r:id="rId10"/>
    <p:sldId id="331" r:id="rId11"/>
    <p:sldId id="332" r:id="rId12"/>
    <p:sldId id="266" r:id="rId13"/>
    <p:sldId id="267" r:id="rId14"/>
    <p:sldId id="270" r:id="rId15"/>
    <p:sldId id="338" r:id="rId16"/>
    <p:sldId id="336" r:id="rId17"/>
    <p:sldId id="277" r:id="rId1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2" d="100"/>
          <a:sy n="82" d="100"/>
        </p:scale>
        <p:origin x="720" y="7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theme" Target="theme/theme1.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slide" Target="slides/slide14.xml"/><Relationship Id="rId10" Type="http://schemas.openxmlformats.org/officeDocument/2006/relationships/slide" Target="slides/slide9.xml"/><Relationship Id="rId19"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2DF735-52B7-8EBE-EFD3-0A26C04A4CC8}"/>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9C792592-E13B-3285-B0B9-028E32BA2C63}"/>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9365C64D-34E8-E7BC-E93A-C8C0FAE4DECD}"/>
              </a:ext>
            </a:extLst>
          </p:cNvPr>
          <p:cNvSpPr>
            <a:spLocks noGrp="1"/>
          </p:cNvSpPr>
          <p:nvPr>
            <p:ph type="dt" sz="half" idx="10"/>
          </p:nvPr>
        </p:nvSpPr>
        <p:spPr/>
        <p:txBody>
          <a:bodyPr/>
          <a:lstStyle/>
          <a:p>
            <a:fld id="{77D15F00-960E-4C96-8DBF-907D0E3F5355}" type="datetimeFigureOut">
              <a:rPr lang="en-GB" smtClean="0"/>
              <a:t>16/11/2023</a:t>
            </a:fld>
            <a:endParaRPr lang="en-GB"/>
          </a:p>
        </p:txBody>
      </p:sp>
      <p:sp>
        <p:nvSpPr>
          <p:cNvPr id="5" name="Footer Placeholder 4">
            <a:extLst>
              <a:ext uri="{FF2B5EF4-FFF2-40B4-BE49-F238E27FC236}">
                <a16:creationId xmlns:a16="http://schemas.microsoft.com/office/drawing/2014/main" id="{9F52A25F-8B55-A03B-64AF-F03ACB9B5487}"/>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1A64A73-B555-4315-1BD3-1FACEFD338D7}"/>
              </a:ext>
            </a:extLst>
          </p:cNvPr>
          <p:cNvSpPr>
            <a:spLocks noGrp="1"/>
          </p:cNvSpPr>
          <p:nvPr>
            <p:ph type="sldNum" sz="quarter" idx="12"/>
          </p:nvPr>
        </p:nvSpPr>
        <p:spPr/>
        <p:txBody>
          <a:bodyPr/>
          <a:lstStyle/>
          <a:p>
            <a:fld id="{2513A6D4-1CF5-4800-A374-259481D0F460}" type="slidenum">
              <a:rPr lang="en-GB" smtClean="0"/>
              <a:t>‹#›</a:t>
            </a:fld>
            <a:endParaRPr lang="en-GB"/>
          </a:p>
        </p:txBody>
      </p:sp>
    </p:spTree>
    <p:extLst>
      <p:ext uri="{BB962C8B-B14F-4D97-AF65-F5344CB8AC3E}">
        <p14:creationId xmlns:p14="http://schemas.microsoft.com/office/powerpoint/2010/main" val="374515382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58CE0F4-80A4-E8EF-0B3A-7C63B9DE7954}"/>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B8155497-8AA5-7588-30B5-2CA1446D9FF1}"/>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F292814-32E3-552E-4DC7-B10F192DFAEE}"/>
              </a:ext>
            </a:extLst>
          </p:cNvPr>
          <p:cNvSpPr>
            <a:spLocks noGrp="1"/>
          </p:cNvSpPr>
          <p:nvPr>
            <p:ph type="dt" sz="half" idx="10"/>
          </p:nvPr>
        </p:nvSpPr>
        <p:spPr/>
        <p:txBody>
          <a:bodyPr/>
          <a:lstStyle/>
          <a:p>
            <a:fld id="{77D15F00-960E-4C96-8DBF-907D0E3F5355}" type="datetimeFigureOut">
              <a:rPr lang="en-GB" smtClean="0"/>
              <a:t>16/11/2023</a:t>
            </a:fld>
            <a:endParaRPr lang="en-GB"/>
          </a:p>
        </p:txBody>
      </p:sp>
      <p:sp>
        <p:nvSpPr>
          <p:cNvPr id="5" name="Footer Placeholder 4">
            <a:extLst>
              <a:ext uri="{FF2B5EF4-FFF2-40B4-BE49-F238E27FC236}">
                <a16:creationId xmlns:a16="http://schemas.microsoft.com/office/drawing/2014/main" id="{F15F6AB0-C49E-71F2-DD47-D2E110C7CD6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F54045EB-E545-3D50-33CF-E053384C75E4}"/>
              </a:ext>
            </a:extLst>
          </p:cNvPr>
          <p:cNvSpPr>
            <a:spLocks noGrp="1"/>
          </p:cNvSpPr>
          <p:nvPr>
            <p:ph type="sldNum" sz="quarter" idx="12"/>
          </p:nvPr>
        </p:nvSpPr>
        <p:spPr/>
        <p:txBody>
          <a:bodyPr/>
          <a:lstStyle/>
          <a:p>
            <a:fld id="{2513A6D4-1CF5-4800-A374-259481D0F460}" type="slidenum">
              <a:rPr lang="en-GB" smtClean="0"/>
              <a:t>‹#›</a:t>
            </a:fld>
            <a:endParaRPr lang="en-GB"/>
          </a:p>
        </p:txBody>
      </p:sp>
    </p:spTree>
    <p:extLst>
      <p:ext uri="{BB962C8B-B14F-4D97-AF65-F5344CB8AC3E}">
        <p14:creationId xmlns:p14="http://schemas.microsoft.com/office/powerpoint/2010/main" val="112213764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ED882DA-B9D1-995A-FA5C-D74373DA628E}"/>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7D6363AA-4B80-D66D-79FA-541645257042}"/>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7F20044-AA02-5B60-F065-3FC8B8AB5DBE}"/>
              </a:ext>
            </a:extLst>
          </p:cNvPr>
          <p:cNvSpPr>
            <a:spLocks noGrp="1"/>
          </p:cNvSpPr>
          <p:nvPr>
            <p:ph type="dt" sz="half" idx="10"/>
          </p:nvPr>
        </p:nvSpPr>
        <p:spPr/>
        <p:txBody>
          <a:bodyPr/>
          <a:lstStyle/>
          <a:p>
            <a:fld id="{77D15F00-960E-4C96-8DBF-907D0E3F5355}" type="datetimeFigureOut">
              <a:rPr lang="en-GB" smtClean="0"/>
              <a:t>16/11/2023</a:t>
            </a:fld>
            <a:endParaRPr lang="en-GB"/>
          </a:p>
        </p:txBody>
      </p:sp>
      <p:sp>
        <p:nvSpPr>
          <p:cNvPr id="5" name="Footer Placeholder 4">
            <a:extLst>
              <a:ext uri="{FF2B5EF4-FFF2-40B4-BE49-F238E27FC236}">
                <a16:creationId xmlns:a16="http://schemas.microsoft.com/office/drawing/2014/main" id="{BD0F3C3B-715C-632C-9C33-6711B0C60FA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8E53017-7D65-1AD4-1292-76E839F852F9}"/>
              </a:ext>
            </a:extLst>
          </p:cNvPr>
          <p:cNvSpPr>
            <a:spLocks noGrp="1"/>
          </p:cNvSpPr>
          <p:nvPr>
            <p:ph type="sldNum" sz="quarter" idx="12"/>
          </p:nvPr>
        </p:nvSpPr>
        <p:spPr/>
        <p:txBody>
          <a:bodyPr/>
          <a:lstStyle/>
          <a:p>
            <a:fld id="{2513A6D4-1CF5-4800-A374-259481D0F460}" type="slidenum">
              <a:rPr lang="en-GB" smtClean="0"/>
              <a:t>‹#›</a:t>
            </a:fld>
            <a:endParaRPr lang="en-GB"/>
          </a:p>
        </p:txBody>
      </p:sp>
    </p:spTree>
    <p:extLst>
      <p:ext uri="{BB962C8B-B14F-4D97-AF65-F5344CB8AC3E}">
        <p14:creationId xmlns:p14="http://schemas.microsoft.com/office/powerpoint/2010/main" val="63160315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AB6353-989A-F899-5353-67A1798499B2}"/>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AD315D64-9E95-C26F-A62F-6BC178A38EF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39A924D-9C1A-7390-93B6-F412CDB410DF}"/>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8D8E6C2C-E8E2-2534-260A-CBD203D1BC24}"/>
              </a:ext>
            </a:extLst>
          </p:cNvPr>
          <p:cNvSpPr>
            <a:spLocks noGrp="1"/>
          </p:cNvSpPr>
          <p:nvPr>
            <p:ph type="dt" sz="half" idx="10"/>
          </p:nvPr>
        </p:nvSpPr>
        <p:spPr/>
        <p:txBody>
          <a:bodyPr/>
          <a:lstStyle/>
          <a:p>
            <a:fld id="{77D15F00-960E-4C96-8DBF-907D0E3F5355}" type="datetimeFigureOut">
              <a:rPr lang="en-GB" smtClean="0"/>
              <a:t>16/11/2023</a:t>
            </a:fld>
            <a:endParaRPr lang="en-GB"/>
          </a:p>
        </p:txBody>
      </p:sp>
      <p:sp>
        <p:nvSpPr>
          <p:cNvPr id="6" name="Footer Placeholder 5">
            <a:extLst>
              <a:ext uri="{FF2B5EF4-FFF2-40B4-BE49-F238E27FC236}">
                <a16:creationId xmlns:a16="http://schemas.microsoft.com/office/drawing/2014/main" id="{0A89819F-BEDE-C648-B4C2-683D3C38673D}"/>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77BBBB5-00D1-D666-CAEB-D039E2A3EA40}"/>
              </a:ext>
            </a:extLst>
          </p:cNvPr>
          <p:cNvSpPr>
            <a:spLocks noGrp="1"/>
          </p:cNvSpPr>
          <p:nvPr>
            <p:ph type="sldNum" sz="quarter" idx="12"/>
          </p:nvPr>
        </p:nvSpPr>
        <p:spPr/>
        <p:txBody>
          <a:bodyPr/>
          <a:lstStyle/>
          <a:p>
            <a:fld id="{2513A6D4-1CF5-4800-A374-259481D0F460}" type="slidenum">
              <a:rPr lang="en-GB" smtClean="0"/>
              <a:t>‹#›</a:t>
            </a:fld>
            <a:endParaRPr lang="en-GB"/>
          </a:p>
        </p:txBody>
      </p:sp>
    </p:spTree>
    <p:extLst>
      <p:ext uri="{BB962C8B-B14F-4D97-AF65-F5344CB8AC3E}">
        <p14:creationId xmlns:p14="http://schemas.microsoft.com/office/powerpoint/2010/main" val="298062495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AEBF86-7672-40A1-2E46-6656BE18162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415EFA28-15F0-41F3-F7F1-BD250E3647F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4E86B6B3-C419-2A5F-AD66-F71C83782509}"/>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E0AE2D7-3767-FB3A-C26B-C2EABAB4594C}"/>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BD8689CD-1126-5173-1505-3E628579B06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A65109A-010E-72E1-0E9A-8AAD858F9B1C}"/>
              </a:ext>
            </a:extLst>
          </p:cNvPr>
          <p:cNvSpPr>
            <a:spLocks noGrp="1"/>
          </p:cNvSpPr>
          <p:nvPr>
            <p:ph type="dt" sz="half" idx="10"/>
          </p:nvPr>
        </p:nvSpPr>
        <p:spPr/>
        <p:txBody>
          <a:bodyPr/>
          <a:lstStyle/>
          <a:p>
            <a:fld id="{77D15F00-960E-4C96-8DBF-907D0E3F5355}" type="datetimeFigureOut">
              <a:rPr lang="en-GB" smtClean="0"/>
              <a:t>16/11/2023</a:t>
            </a:fld>
            <a:endParaRPr lang="en-GB"/>
          </a:p>
        </p:txBody>
      </p:sp>
      <p:sp>
        <p:nvSpPr>
          <p:cNvPr id="8" name="Footer Placeholder 7">
            <a:extLst>
              <a:ext uri="{FF2B5EF4-FFF2-40B4-BE49-F238E27FC236}">
                <a16:creationId xmlns:a16="http://schemas.microsoft.com/office/drawing/2014/main" id="{E49EA6E0-E7DF-AA86-7E6E-6A287133AC16}"/>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454DCA82-D9B8-1948-7908-0F928126140E}"/>
              </a:ext>
            </a:extLst>
          </p:cNvPr>
          <p:cNvSpPr>
            <a:spLocks noGrp="1"/>
          </p:cNvSpPr>
          <p:nvPr>
            <p:ph type="sldNum" sz="quarter" idx="12"/>
          </p:nvPr>
        </p:nvSpPr>
        <p:spPr/>
        <p:txBody>
          <a:bodyPr/>
          <a:lstStyle/>
          <a:p>
            <a:fld id="{2513A6D4-1CF5-4800-A374-259481D0F460}" type="slidenum">
              <a:rPr lang="en-GB" smtClean="0"/>
              <a:t>‹#›</a:t>
            </a:fld>
            <a:endParaRPr lang="en-GB"/>
          </a:p>
        </p:txBody>
      </p:sp>
    </p:spTree>
    <p:extLst>
      <p:ext uri="{BB962C8B-B14F-4D97-AF65-F5344CB8AC3E}">
        <p14:creationId xmlns:p14="http://schemas.microsoft.com/office/powerpoint/2010/main" val="4591302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32EC96-DC96-1C5A-8212-173E12A458C4}"/>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E4B52269-A2D2-2D6D-51D2-14BCC1329558}"/>
              </a:ext>
            </a:extLst>
          </p:cNvPr>
          <p:cNvSpPr>
            <a:spLocks noGrp="1"/>
          </p:cNvSpPr>
          <p:nvPr>
            <p:ph type="dt" sz="half" idx="10"/>
          </p:nvPr>
        </p:nvSpPr>
        <p:spPr/>
        <p:txBody>
          <a:bodyPr/>
          <a:lstStyle/>
          <a:p>
            <a:fld id="{77D15F00-960E-4C96-8DBF-907D0E3F5355}" type="datetimeFigureOut">
              <a:rPr lang="en-GB" smtClean="0"/>
              <a:t>16/11/2023</a:t>
            </a:fld>
            <a:endParaRPr lang="en-GB"/>
          </a:p>
        </p:txBody>
      </p:sp>
      <p:sp>
        <p:nvSpPr>
          <p:cNvPr id="4" name="Footer Placeholder 3">
            <a:extLst>
              <a:ext uri="{FF2B5EF4-FFF2-40B4-BE49-F238E27FC236}">
                <a16:creationId xmlns:a16="http://schemas.microsoft.com/office/drawing/2014/main" id="{F6E91202-910C-BB83-1BB4-8A2104BD4C7E}"/>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0DB0C5CB-6DA7-77EE-B7DA-11AA002B6D47}"/>
              </a:ext>
            </a:extLst>
          </p:cNvPr>
          <p:cNvSpPr>
            <a:spLocks noGrp="1"/>
          </p:cNvSpPr>
          <p:nvPr>
            <p:ph type="sldNum" sz="quarter" idx="12"/>
          </p:nvPr>
        </p:nvSpPr>
        <p:spPr/>
        <p:txBody>
          <a:bodyPr/>
          <a:lstStyle/>
          <a:p>
            <a:fld id="{2513A6D4-1CF5-4800-A374-259481D0F460}" type="slidenum">
              <a:rPr lang="en-GB" smtClean="0"/>
              <a:t>‹#›</a:t>
            </a:fld>
            <a:endParaRPr lang="en-GB"/>
          </a:p>
        </p:txBody>
      </p:sp>
    </p:spTree>
    <p:extLst>
      <p:ext uri="{BB962C8B-B14F-4D97-AF65-F5344CB8AC3E}">
        <p14:creationId xmlns:p14="http://schemas.microsoft.com/office/powerpoint/2010/main" val="43784875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A8E21DE-DD3D-A97E-0F3B-002945639739}"/>
              </a:ext>
            </a:extLst>
          </p:cNvPr>
          <p:cNvSpPr>
            <a:spLocks noGrp="1"/>
          </p:cNvSpPr>
          <p:nvPr>
            <p:ph type="dt" sz="half" idx="10"/>
          </p:nvPr>
        </p:nvSpPr>
        <p:spPr/>
        <p:txBody>
          <a:bodyPr/>
          <a:lstStyle/>
          <a:p>
            <a:fld id="{77D15F00-960E-4C96-8DBF-907D0E3F5355}" type="datetimeFigureOut">
              <a:rPr lang="en-GB" smtClean="0"/>
              <a:t>16/11/2023</a:t>
            </a:fld>
            <a:endParaRPr lang="en-GB"/>
          </a:p>
        </p:txBody>
      </p:sp>
      <p:sp>
        <p:nvSpPr>
          <p:cNvPr id="3" name="Footer Placeholder 2">
            <a:extLst>
              <a:ext uri="{FF2B5EF4-FFF2-40B4-BE49-F238E27FC236}">
                <a16:creationId xmlns:a16="http://schemas.microsoft.com/office/drawing/2014/main" id="{5AB2AA66-140A-5B34-D398-70ABBC4CA8D8}"/>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DC73875C-17A0-DCBA-7CBD-4B807A45DAD8}"/>
              </a:ext>
            </a:extLst>
          </p:cNvPr>
          <p:cNvSpPr>
            <a:spLocks noGrp="1"/>
          </p:cNvSpPr>
          <p:nvPr>
            <p:ph type="sldNum" sz="quarter" idx="12"/>
          </p:nvPr>
        </p:nvSpPr>
        <p:spPr/>
        <p:txBody>
          <a:bodyPr/>
          <a:lstStyle/>
          <a:p>
            <a:fld id="{2513A6D4-1CF5-4800-A374-259481D0F460}" type="slidenum">
              <a:rPr lang="en-GB" smtClean="0"/>
              <a:t>‹#›</a:t>
            </a:fld>
            <a:endParaRPr lang="en-GB"/>
          </a:p>
        </p:txBody>
      </p:sp>
    </p:spTree>
    <p:extLst>
      <p:ext uri="{BB962C8B-B14F-4D97-AF65-F5344CB8AC3E}">
        <p14:creationId xmlns:p14="http://schemas.microsoft.com/office/powerpoint/2010/main" val="327911473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CE146F8-35E2-2F58-37ED-8ED4D99470C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9D3F215E-14CD-7631-BEC9-8463F26C7803}"/>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8A75CABE-4379-BE6B-8664-AE340689279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48B325A-A165-6BBE-B653-004462B0864A}"/>
              </a:ext>
            </a:extLst>
          </p:cNvPr>
          <p:cNvSpPr>
            <a:spLocks noGrp="1"/>
          </p:cNvSpPr>
          <p:nvPr>
            <p:ph type="dt" sz="half" idx="10"/>
          </p:nvPr>
        </p:nvSpPr>
        <p:spPr/>
        <p:txBody>
          <a:bodyPr/>
          <a:lstStyle/>
          <a:p>
            <a:fld id="{77D15F00-960E-4C96-8DBF-907D0E3F5355}" type="datetimeFigureOut">
              <a:rPr lang="en-GB" smtClean="0"/>
              <a:t>16/11/2023</a:t>
            </a:fld>
            <a:endParaRPr lang="en-GB"/>
          </a:p>
        </p:txBody>
      </p:sp>
      <p:sp>
        <p:nvSpPr>
          <p:cNvPr id="6" name="Footer Placeholder 5">
            <a:extLst>
              <a:ext uri="{FF2B5EF4-FFF2-40B4-BE49-F238E27FC236}">
                <a16:creationId xmlns:a16="http://schemas.microsoft.com/office/drawing/2014/main" id="{0502B50D-B16E-FD07-3872-92D9410083BC}"/>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F7BB924-70B9-D2BD-A344-6A9F19C02642}"/>
              </a:ext>
            </a:extLst>
          </p:cNvPr>
          <p:cNvSpPr>
            <a:spLocks noGrp="1"/>
          </p:cNvSpPr>
          <p:nvPr>
            <p:ph type="sldNum" sz="quarter" idx="12"/>
          </p:nvPr>
        </p:nvSpPr>
        <p:spPr/>
        <p:txBody>
          <a:bodyPr/>
          <a:lstStyle/>
          <a:p>
            <a:fld id="{2513A6D4-1CF5-4800-A374-259481D0F460}" type="slidenum">
              <a:rPr lang="en-GB" smtClean="0"/>
              <a:t>‹#›</a:t>
            </a:fld>
            <a:endParaRPr lang="en-GB"/>
          </a:p>
        </p:txBody>
      </p:sp>
    </p:spTree>
    <p:extLst>
      <p:ext uri="{BB962C8B-B14F-4D97-AF65-F5344CB8AC3E}">
        <p14:creationId xmlns:p14="http://schemas.microsoft.com/office/powerpoint/2010/main" val="316667331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0B9F3E-8C4C-9FBA-7FED-EAFCF494AE2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5731F704-F5FF-194D-EF0C-A412C2B0DC11}"/>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9546A1CC-9CD9-3FD0-64F9-F10978F78BF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5F1C08AA-2F4E-EC0B-8014-5119295134B8}"/>
              </a:ext>
            </a:extLst>
          </p:cNvPr>
          <p:cNvSpPr>
            <a:spLocks noGrp="1"/>
          </p:cNvSpPr>
          <p:nvPr>
            <p:ph type="dt" sz="half" idx="10"/>
          </p:nvPr>
        </p:nvSpPr>
        <p:spPr/>
        <p:txBody>
          <a:bodyPr/>
          <a:lstStyle/>
          <a:p>
            <a:fld id="{77D15F00-960E-4C96-8DBF-907D0E3F5355}" type="datetimeFigureOut">
              <a:rPr lang="en-GB" smtClean="0"/>
              <a:t>16/11/2023</a:t>
            </a:fld>
            <a:endParaRPr lang="en-GB"/>
          </a:p>
        </p:txBody>
      </p:sp>
      <p:sp>
        <p:nvSpPr>
          <p:cNvPr id="6" name="Footer Placeholder 5">
            <a:extLst>
              <a:ext uri="{FF2B5EF4-FFF2-40B4-BE49-F238E27FC236}">
                <a16:creationId xmlns:a16="http://schemas.microsoft.com/office/drawing/2014/main" id="{1157F67D-A310-D175-165D-1FA4F728CC9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8A0AE0AC-59E1-CE26-9C02-8453FF442F21}"/>
              </a:ext>
            </a:extLst>
          </p:cNvPr>
          <p:cNvSpPr>
            <a:spLocks noGrp="1"/>
          </p:cNvSpPr>
          <p:nvPr>
            <p:ph type="sldNum" sz="quarter" idx="12"/>
          </p:nvPr>
        </p:nvSpPr>
        <p:spPr/>
        <p:txBody>
          <a:bodyPr/>
          <a:lstStyle/>
          <a:p>
            <a:fld id="{2513A6D4-1CF5-4800-A374-259481D0F460}" type="slidenum">
              <a:rPr lang="en-GB" smtClean="0"/>
              <a:t>‹#›</a:t>
            </a:fld>
            <a:endParaRPr lang="en-GB"/>
          </a:p>
        </p:txBody>
      </p:sp>
    </p:spTree>
    <p:extLst>
      <p:ext uri="{BB962C8B-B14F-4D97-AF65-F5344CB8AC3E}">
        <p14:creationId xmlns:p14="http://schemas.microsoft.com/office/powerpoint/2010/main" val="79276583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CED4C7-F74B-75CC-0B9C-54086B038E37}"/>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E7F47CFE-5A9D-7D89-885B-465B5B36EB83}"/>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3B3B68D-1573-B4A6-D9AD-5B3C6D989C8F}"/>
              </a:ext>
            </a:extLst>
          </p:cNvPr>
          <p:cNvSpPr>
            <a:spLocks noGrp="1"/>
          </p:cNvSpPr>
          <p:nvPr>
            <p:ph type="dt" sz="half" idx="10"/>
          </p:nvPr>
        </p:nvSpPr>
        <p:spPr/>
        <p:txBody>
          <a:bodyPr/>
          <a:lstStyle/>
          <a:p>
            <a:fld id="{77D15F00-960E-4C96-8DBF-907D0E3F5355}" type="datetimeFigureOut">
              <a:rPr lang="en-GB" smtClean="0"/>
              <a:t>16/11/2023</a:t>
            </a:fld>
            <a:endParaRPr lang="en-GB"/>
          </a:p>
        </p:txBody>
      </p:sp>
      <p:sp>
        <p:nvSpPr>
          <p:cNvPr id="5" name="Footer Placeholder 4">
            <a:extLst>
              <a:ext uri="{FF2B5EF4-FFF2-40B4-BE49-F238E27FC236}">
                <a16:creationId xmlns:a16="http://schemas.microsoft.com/office/drawing/2014/main" id="{A12C7094-E93D-A6B6-2DB1-A6DB91A2668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1FFF76-C33E-6756-E688-B50069F0DE74}"/>
              </a:ext>
            </a:extLst>
          </p:cNvPr>
          <p:cNvSpPr>
            <a:spLocks noGrp="1"/>
          </p:cNvSpPr>
          <p:nvPr>
            <p:ph type="sldNum" sz="quarter" idx="12"/>
          </p:nvPr>
        </p:nvSpPr>
        <p:spPr/>
        <p:txBody>
          <a:bodyPr/>
          <a:lstStyle/>
          <a:p>
            <a:fld id="{2513A6D4-1CF5-4800-A374-259481D0F460}" type="slidenum">
              <a:rPr lang="en-GB" smtClean="0"/>
              <a:t>‹#›</a:t>
            </a:fld>
            <a:endParaRPr lang="en-GB"/>
          </a:p>
        </p:txBody>
      </p:sp>
    </p:spTree>
    <p:extLst>
      <p:ext uri="{BB962C8B-B14F-4D97-AF65-F5344CB8AC3E}">
        <p14:creationId xmlns:p14="http://schemas.microsoft.com/office/powerpoint/2010/main" val="15770439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E1F3ED4-320D-FB4E-DA83-AA4CD8BD6ECA}"/>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F4760357-8820-D9CB-5FCB-8BA1D8146428}"/>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AE4F013-A6C6-4BC1-8D96-100226EBBBB5}"/>
              </a:ext>
            </a:extLst>
          </p:cNvPr>
          <p:cNvSpPr>
            <a:spLocks noGrp="1"/>
          </p:cNvSpPr>
          <p:nvPr>
            <p:ph type="dt" sz="half" idx="10"/>
          </p:nvPr>
        </p:nvSpPr>
        <p:spPr/>
        <p:txBody>
          <a:bodyPr/>
          <a:lstStyle/>
          <a:p>
            <a:fld id="{77D15F00-960E-4C96-8DBF-907D0E3F5355}" type="datetimeFigureOut">
              <a:rPr lang="en-GB" smtClean="0"/>
              <a:t>16/11/2023</a:t>
            </a:fld>
            <a:endParaRPr lang="en-GB"/>
          </a:p>
        </p:txBody>
      </p:sp>
      <p:sp>
        <p:nvSpPr>
          <p:cNvPr id="5" name="Footer Placeholder 4">
            <a:extLst>
              <a:ext uri="{FF2B5EF4-FFF2-40B4-BE49-F238E27FC236}">
                <a16:creationId xmlns:a16="http://schemas.microsoft.com/office/drawing/2014/main" id="{A97D74D8-24DC-48C7-0AE8-32FE358BD9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C9508AF-D8D3-CC6F-DC33-32FB84D99AC3}"/>
              </a:ext>
            </a:extLst>
          </p:cNvPr>
          <p:cNvSpPr>
            <a:spLocks noGrp="1"/>
          </p:cNvSpPr>
          <p:nvPr>
            <p:ph type="sldNum" sz="quarter" idx="12"/>
          </p:nvPr>
        </p:nvSpPr>
        <p:spPr/>
        <p:txBody>
          <a:bodyPr/>
          <a:lstStyle/>
          <a:p>
            <a:fld id="{2513A6D4-1CF5-4800-A374-259481D0F460}" type="slidenum">
              <a:rPr lang="en-GB" smtClean="0"/>
              <a:t>‹#›</a:t>
            </a:fld>
            <a:endParaRPr lang="en-GB"/>
          </a:p>
        </p:txBody>
      </p:sp>
    </p:spTree>
    <p:extLst>
      <p:ext uri="{BB962C8B-B14F-4D97-AF65-F5344CB8AC3E}">
        <p14:creationId xmlns:p14="http://schemas.microsoft.com/office/powerpoint/2010/main" val="1294542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2E65F4FA-9460-CB02-A34F-E11EA1F55C6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7C852465-5527-DF78-9934-384A79B28977}"/>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B8FD928-0A53-2771-BD74-47DCC89A844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77D15F00-960E-4C96-8DBF-907D0E3F5355}" type="datetimeFigureOut">
              <a:rPr lang="en-GB" smtClean="0"/>
              <a:t>16/11/2023</a:t>
            </a:fld>
            <a:endParaRPr lang="en-GB"/>
          </a:p>
        </p:txBody>
      </p:sp>
      <p:sp>
        <p:nvSpPr>
          <p:cNvPr id="5" name="Footer Placeholder 4">
            <a:extLst>
              <a:ext uri="{FF2B5EF4-FFF2-40B4-BE49-F238E27FC236}">
                <a16:creationId xmlns:a16="http://schemas.microsoft.com/office/drawing/2014/main" id="{B05D33DD-B023-C441-C209-C5B36CC8E1CD}"/>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EF95E04D-A69D-754B-CF44-0D9BDAA7E0F5}"/>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2513A6D4-1CF5-4800-A374-259481D0F460}" type="slidenum">
              <a:rPr lang="en-GB" smtClean="0"/>
              <a:t>‹#›</a:t>
            </a:fld>
            <a:endParaRPr lang="en-GB"/>
          </a:p>
        </p:txBody>
      </p:sp>
    </p:spTree>
    <p:extLst>
      <p:ext uri="{BB962C8B-B14F-4D97-AF65-F5344CB8AC3E}">
        <p14:creationId xmlns:p14="http://schemas.microsoft.com/office/powerpoint/2010/main" val="940800687"/>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hyperlink" Target="https://hbr.org/2007/09/demystifying-strategy-the-what" TargetMode="External"/><Relationship Id="rId2" Type="http://schemas.openxmlformats.org/officeDocument/2006/relationships/hyperlink" Target="http://hbr.org/product/what-is-strategy/an/96608-PDF-ENG" TargetMode="External"/><Relationship Id="rId1" Type="http://schemas.openxmlformats.org/officeDocument/2006/relationships/slideLayout" Target="../slideLayouts/slideLayout7.xml"/><Relationship Id="rId4" Type="http://schemas.openxmlformats.org/officeDocument/2006/relationships/hyperlink" Target="https://rankings.ft.com/home/masters-in-business-administration" TargetMode="Externa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3" Type="http://schemas.openxmlformats.org/officeDocument/2006/relationships/hyperlink" Target="https://www.sciencedirect.com/journal/business-horizons/vol/60/issue/3" TargetMode="External"/><Relationship Id="rId2" Type="http://schemas.openxmlformats.org/officeDocument/2006/relationships/hyperlink" Target="https://www.sciencedirect.com/journal/business-horizons" TargetMode="External"/><Relationship Id="rId1" Type="http://schemas.openxmlformats.org/officeDocument/2006/relationships/slideLayout" Target="../slideLayouts/slideLayout2.xml"/><Relationship Id="rId4" Type="http://schemas.openxmlformats.org/officeDocument/2006/relationships/hyperlink" Target="https://doi.org/10.1016/j.bushor.2017.01.011" TargetMode="Externa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hyperlink" Target="https://www.sciencedirect.com/science/article/pii/S0007681317300113#bib0175" TargetMode="Externa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hyperlink" Target="https://businesstrainingexperts.com/eleven-signs-your-organization-has-ineffective-leaders/" TargetMode="External"/><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hyperlink" Target="https://youtu.be/lavD-FgpRVk" TargetMode="External"/><Relationship Id="rId2" Type="http://schemas.openxmlformats.org/officeDocument/2006/relationships/hyperlink" Target="https://sloanreview.mit.edu/video/digital-transformation-after-the-pandemic/" TargetMode="External"/><Relationship Id="rId1" Type="http://schemas.openxmlformats.org/officeDocument/2006/relationships/slideLayout" Target="../slideLayouts/slideLayout2.xml"/><Relationship Id="rId4" Type="http://schemas.openxmlformats.org/officeDocument/2006/relationships/hyperlink" Target="https://sloanreview.mit.edu/article/the-new-elements-of-digital-transformation/" TargetMode="Externa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15120AE-E47C-B949-0E3F-8BDC51B4592D}"/>
              </a:ext>
            </a:extLst>
          </p:cNvPr>
          <p:cNvSpPr>
            <a:spLocks noGrp="1"/>
          </p:cNvSpPr>
          <p:nvPr>
            <p:ph type="ctrTitle"/>
          </p:nvPr>
        </p:nvSpPr>
        <p:spPr>
          <a:xfrm>
            <a:off x="359617" y="1132735"/>
            <a:ext cx="11122090" cy="2732003"/>
          </a:xfrm>
        </p:spPr>
        <p:txBody>
          <a:bodyPr>
            <a:normAutofit fontScale="90000"/>
          </a:bodyPr>
          <a:lstStyle/>
          <a:p>
            <a:pPr algn="l"/>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dirty="0"/>
            </a:br>
            <a:br>
              <a:rPr lang="en-GB" sz="4900" dirty="0"/>
            </a:br>
            <a:br>
              <a:rPr lang="en-GB" sz="4900" dirty="0"/>
            </a:br>
            <a:br>
              <a:rPr lang="en-GB" sz="4900" dirty="0"/>
            </a:br>
            <a:br>
              <a:rPr lang="en-GB" sz="4900" dirty="0"/>
            </a:br>
            <a:br>
              <a:rPr lang="en-GB" sz="4900" dirty="0"/>
            </a:br>
            <a:br>
              <a:rPr lang="en-GB" sz="49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br>
            <a:br>
              <a:rPr lang="en-GB" sz="3600" dirty="0">
                <a:effectLst/>
                <a:latin typeface="Times New Roman" panose="02020603050405020304" pitchFamily="18" charset="0"/>
                <a:ea typeface="Times New Roman" panose="02020603050405020304" pitchFamily="18" charset="0"/>
              </a:rPr>
            </a:br>
            <a:br>
              <a:rPr lang="en-GB" sz="4000" dirty="0"/>
            </a:br>
            <a:br>
              <a:rPr lang="en-GB" sz="4000" dirty="0"/>
            </a:br>
            <a:br>
              <a:rPr lang="en-GB" sz="4000" dirty="0"/>
            </a:br>
            <a:br>
              <a:rPr lang="en-GB" sz="4000" dirty="0"/>
            </a:br>
            <a:r>
              <a:rPr lang="en-GB" sz="4000" b="1" kern="0" dirty="0">
                <a:solidFill>
                  <a:srgbClr val="000000"/>
                </a:solidFill>
                <a:effectLst/>
                <a:latin typeface="Lato" panose="020F0502020204030203" pitchFamily="34" charset="0"/>
                <a:ea typeface="Times New Roman" panose="02020603050405020304" pitchFamily="18" charset="0"/>
                <a:cs typeface="Times New Roman" panose="02020603050405020304" pitchFamily="18" charset="0"/>
              </a:rPr>
              <a:t>Visions for the Future </a:t>
            </a:r>
            <a:r>
              <a:rPr lang="en-GB" sz="3100" kern="0" dirty="0">
                <a:solidFill>
                  <a:srgbClr val="000000"/>
                </a:solidFill>
                <a:effectLst/>
                <a:latin typeface="Lato" panose="020F0502020204030203" pitchFamily="34" charset="0"/>
                <a:ea typeface="Times New Roman" panose="02020603050405020304" pitchFamily="18" charset="0"/>
                <a:cs typeface="Times New Roman" panose="02020603050405020304" pitchFamily="18" charset="0"/>
              </a:rPr>
              <a:t>–</a:t>
            </a:r>
            <a:r>
              <a:rPr lang="en-GB" sz="3100" b="1" kern="0" dirty="0">
                <a:effectLst/>
                <a:latin typeface="Arial" panose="020B0604020202020204" pitchFamily="34" charset="0"/>
                <a:ea typeface="Times New Roman" panose="02020603050405020304" pitchFamily="18" charset="0"/>
              </a:rPr>
              <a:t>LCDB7008</a:t>
            </a:r>
            <a:br>
              <a:rPr lang="en-GB" sz="4000" kern="0" dirty="0">
                <a:solidFill>
                  <a:srgbClr val="000000"/>
                </a:solidFill>
                <a:effectLst/>
                <a:latin typeface="Lato" panose="020F0502020204030203" pitchFamily="34" charset="0"/>
                <a:ea typeface="Times New Roman" panose="02020603050405020304" pitchFamily="18" charset="0"/>
                <a:cs typeface="Times New Roman" panose="02020603050405020304" pitchFamily="18" charset="0"/>
              </a:rPr>
            </a:br>
            <a:r>
              <a:rPr lang="en-GB" sz="4000" b="1" dirty="0"/>
              <a:t> (DBA Programme)</a:t>
            </a:r>
            <a:br>
              <a:rPr lang="en-GB" sz="4000" b="1" dirty="0"/>
            </a:br>
            <a:br>
              <a:rPr lang="en-GB" sz="4000" b="1" dirty="0"/>
            </a:br>
            <a:br>
              <a:rPr lang="en-GB" sz="4400" b="1" dirty="0"/>
            </a:br>
            <a:r>
              <a:rPr lang="en-GB" sz="4400" b="1" dirty="0">
                <a:latin typeface="+mn-lt"/>
              </a:rPr>
              <a:t>Lecture 6.1: Leadership and Organisational Culture.</a:t>
            </a:r>
            <a:br>
              <a:rPr lang="en-GB" sz="4400" b="1" dirty="0">
                <a:latin typeface="+mn-lt"/>
              </a:rPr>
            </a:br>
            <a:endParaRPr lang="en-GB" sz="4400" b="1" dirty="0">
              <a:latin typeface="+mn-lt"/>
            </a:endParaRPr>
          </a:p>
        </p:txBody>
      </p:sp>
      <p:sp>
        <p:nvSpPr>
          <p:cNvPr id="3" name="Subtitle 2">
            <a:extLst>
              <a:ext uri="{FF2B5EF4-FFF2-40B4-BE49-F238E27FC236}">
                <a16:creationId xmlns:a16="http://schemas.microsoft.com/office/drawing/2014/main" id="{0DCF5AB9-BAD7-E6A5-11A6-6081D58D7A69}"/>
              </a:ext>
            </a:extLst>
          </p:cNvPr>
          <p:cNvSpPr>
            <a:spLocks noGrp="1"/>
          </p:cNvSpPr>
          <p:nvPr>
            <p:ph type="subTitle" idx="1"/>
          </p:nvPr>
        </p:nvSpPr>
        <p:spPr>
          <a:xfrm>
            <a:off x="766354" y="4384766"/>
            <a:ext cx="10659292" cy="1471749"/>
          </a:xfrm>
        </p:spPr>
        <p:txBody>
          <a:bodyPr>
            <a:normAutofit fontScale="92500"/>
          </a:bodyPr>
          <a:lstStyle/>
          <a:p>
            <a:pPr algn="l"/>
            <a:r>
              <a:rPr lang="en-GB" sz="4700" b="1" i="1" dirty="0"/>
              <a:t>Lecturer: Steve </a:t>
            </a:r>
            <a:r>
              <a:rPr lang="en-GB" sz="4700" b="1" i="1"/>
              <a:t>Griffiths     </a:t>
            </a:r>
            <a:r>
              <a:rPr lang="en-GB" sz="4400" i="1"/>
              <a:t>17 </a:t>
            </a:r>
            <a:r>
              <a:rPr lang="en-GB" sz="4400" i="1" dirty="0"/>
              <a:t>November</a:t>
            </a:r>
            <a:r>
              <a:rPr lang="en-GB" sz="4400" dirty="0"/>
              <a:t> 2023</a:t>
            </a:r>
          </a:p>
          <a:p>
            <a:pPr algn="l"/>
            <a:r>
              <a:rPr lang="en-GB" sz="4400" dirty="0">
                <a:solidFill>
                  <a:srgbClr val="FF0000"/>
                </a:solidFill>
              </a:rPr>
              <a:t>Why Leadership must be seen in context?</a:t>
            </a:r>
          </a:p>
        </p:txBody>
      </p:sp>
      <p:pic>
        <p:nvPicPr>
          <p:cNvPr id="4" name="Picture 3" descr="uwtsd-logo-bilingual">
            <a:extLst>
              <a:ext uri="{FF2B5EF4-FFF2-40B4-BE49-F238E27FC236}">
                <a16:creationId xmlns:a16="http://schemas.microsoft.com/office/drawing/2014/main" id="{FEF12B7E-C1FE-71E0-3982-36465B9861CF}"/>
              </a:ext>
            </a:extLst>
          </p:cNvPr>
          <p:cNvPicPr>
            <a:picLocks noChangeAspect="1"/>
          </p:cNvPicPr>
          <p:nvPr/>
        </p:nvPicPr>
        <p:blipFill>
          <a:blip r:embed="rId2" cstate="print">
            <a:extLst>
              <a:ext uri="{28A0092B-C50C-407E-A947-70E740481C1C}">
                <a14:useLocalDpi xmlns:a14="http://schemas.microsoft.com/office/drawing/2010/main" val="0"/>
              </a:ext>
            </a:extLst>
          </a:blip>
          <a:srcRect/>
          <a:stretch>
            <a:fillRect/>
          </a:stretch>
        </p:blipFill>
        <p:spPr bwMode="auto">
          <a:xfrm>
            <a:off x="7473289" y="265611"/>
            <a:ext cx="4359094" cy="1471749"/>
          </a:xfrm>
          <a:prstGeom prst="rect">
            <a:avLst/>
          </a:prstGeom>
          <a:noFill/>
          <a:ln>
            <a:noFill/>
          </a:ln>
        </p:spPr>
      </p:pic>
    </p:spTree>
    <p:extLst>
      <p:ext uri="{BB962C8B-B14F-4D97-AF65-F5344CB8AC3E}">
        <p14:creationId xmlns:p14="http://schemas.microsoft.com/office/powerpoint/2010/main" val="1228069344"/>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2F836D7-8A1C-32F0-6D1A-3AD208F92139}"/>
              </a:ext>
            </a:extLst>
          </p:cNvPr>
          <p:cNvSpPr>
            <a:spLocks noGrp="1"/>
          </p:cNvSpPr>
          <p:nvPr>
            <p:ph type="title"/>
          </p:nvPr>
        </p:nvSpPr>
        <p:spPr/>
        <p:txBody>
          <a:bodyPr/>
          <a:lstStyle/>
          <a:p>
            <a:r>
              <a:rPr lang="en-GB" dirty="0"/>
              <a:t>Recap from last lecture.</a:t>
            </a:r>
          </a:p>
        </p:txBody>
      </p:sp>
      <p:sp>
        <p:nvSpPr>
          <p:cNvPr id="3" name="Content Placeholder 2">
            <a:extLst>
              <a:ext uri="{FF2B5EF4-FFF2-40B4-BE49-F238E27FC236}">
                <a16:creationId xmlns:a16="http://schemas.microsoft.com/office/drawing/2014/main" id="{2DFF6D29-4EBE-B361-A24A-C29FDA0B5797}"/>
              </a:ext>
            </a:extLst>
          </p:cNvPr>
          <p:cNvSpPr>
            <a:spLocks noGrp="1"/>
          </p:cNvSpPr>
          <p:nvPr>
            <p:ph idx="1"/>
          </p:nvPr>
        </p:nvSpPr>
        <p:spPr/>
        <p:txBody>
          <a:bodyPr/>
          <a:lstStyle/>
          <a:p>
            <a:r>
              <a:rPr lang="en-GB" dirty="0">
                <a:latin typeface="Arial" panose="020B0604020202020204" pitchFamily="34" charset="0"/>
                <a:cs typeface="Arial" panose="020B0604020202020204" pitchFamily="34" charset="0"/>
              </a:rPr>
              <a:t>Leadership definitions are problematic.</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Different writers all have slightly different acronyms and angles (they are branding their ideas and status!!!)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Different conditions will change your analysis.</a:t>
            </a:r>
          </a:p>
          <a:p>
            <a:endParaRPr lang="en-GB" dirty="0">
              <a:latin typeface="Arial" panose="020B0604020202020204" pitchFamily="34" charset="0"/>
              <a:cs typeface="Arial" panose="020B0604020202020204" pitchFamily="34" charset="0"/>
            </a:endParaRPr>
          </a:p>
          <a:p>
            <a:r>
              <a:rPr lang="en-GB" dirty="0">
                <a:latin typeface="Arial" panose="020B0604020202020204" pitchFamily="34" charset="0"/>
                <a:cs typeface="Arial" panose="020B0604020202020204" pitchFamily="34" charset="0"/>
              </a:rPr>
              <a:t>Some concepts do not travel well between cultures and industries.</a:t>
            </a:r>
          </a:p>
        </p:txBody>
      </p:sp>
    </p:spTree>
    <p:extLst>
      <p:ext uri="{BB962C8B-B14F-4D97-AF65-F5344CB8AC3E}">
        <p14:creationId xmlns:p14="http://schemas.microsoft.com/office/powerpoint/2010/main" val="41671539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752F90A7-421A-8558-20B8-312E5FDE8067}"/>
              </a:ext>
            </a:extLst>
          </p:cNvPr>
          <p:cNvSpPr txBox="1"/>
          <p:nvPr/>
        </p:nvSpPr>
        <p:spPr>
          <a:xfrm>
            <a:off x="506963" y="367232"/>
            <a:ext cx="11178073" cy="6123536"/>
          </a:xfrm>
          <a:prstGeom prst="rect">
            <a:avLst/>
          </a:prstGeom>
          <a:noFill/>
        </p:spPr>
        <p:txBody>
          <a:bodyPr wrap="square">
            <a:spAutoFit/>
          </a:bodyPr>
          <a:lstStyle/>
          <a:p>
            <a:pPr marL="0" indent="0">
              <a:lnSpc>
                <a:spcPct val="107000"/>
              </a:lnSpc>
              <a:spcAft>
                <a:spcPts val="800"/>
              </a:spcAft>
              <a:buNone/>
            </a:pPr>
            <a:r>
              <a:rPr lang="en-GB" sz="1800" dirty="0">
                <a:solidFill>
                  <a:srgbClr val="181818"/>
                </a:solidFill>
                <a:effectLst/>
                <a:latin typeface="Arial" panose="020B0604020202020204" pitchFamily="34" charset="0"/>
                <a:ea typeface="Calibri" panose="020F0502020204030204" pitchFamily="34" charset="0"/>
                <a:cs typeface="Times New Roman" panose="02020603050405020304" pitchFamily="18" charset="0"/>
              </a:rPr>
              <a:t>Porter, M. E. </a:t>
            </a:r>
            <a:r>
              <a:rPr lang="en-GB" sz="1800" u="sng" dirty="0">
                <a:solidFill>
                  <a:srgbClr val="A41034"/>
                </a:solidFill>
                <a:effectLst/>
                <a:latin typeface="Arial" panose="020B0604020202020204" pitchFamily="34" charset="0"/>
                <a:ea typeface="Calibri" panose="020F0502020204030204" pitchFamily="34" charset="0"/>
                <a:cs typeface="Times New Roman" panose="02020603050405020304" pitchFamily="18" charset="0"/>
                <a:hlinkClick r:id="rId2"/>
              </a:rPr>
              <a:t>"What Is Strategy?"</a:t>
            </a:r>
            <a:r>
              <a:rPr lang="en-GB" sz="1800" dirty="0">
                <a:solidFill>
                  <a:srgbClr val="181818"/>
                </a:solidFill>
                <a:effectLst/>
                <a:latin typeface="Arial" panose="020B0604020202020204" pitchFamily="34" charset="0"/>
                <a:ea typeface="Calibri" panose="020F0502020204030204" pitchFamily="34" charset="0"/>
                <a:cs typeface="Times New Roman" panose="02020603050405020304" pitchFamily="18" charset="0"/>
              </a:rPr>
              <a:t> Harvard Business Review 74, no. 6 (November–December 1996): 61–78.</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dirty="0">
                <a:solidFill>
                  <a:srgbClr val="181818"/>
                </a:solidFill>
                <a:effectLst/>
                <a:latin typeface="Arial" panose="020B0604020202020204" pitchFamily="34" charset="0"/>
                <a:ea typeface="Calibri" panose="020F0502020204030204" pitchFamily="34" charset="0"/>
                <a:cs typeface="Times New Roman" panose="02020603050405020304" pitchFamily="18" charset="0"/>
              </a:rPr>
              <a:t>Michael Porter argues that operational effectiveness, although necessary to superior performance, is not sufficient, because its techniques are easy to imitate. In contrast, the essence of strategy is choosing a unique and valuable position rooted in systems of activities that are much more difficult to match.</a:t>
            </a:r>
            <a:endParaRPr lang="en-GB" sz="18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800"/>
              </a:spcAft>
              <a:buNone/>
            </a:pPr>
            <a:r>
              <a:rPr lang="en-GB" sz="1800" kern="1800" spc="-1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Watkins, M.D. (2007) Demystifying Strategy: The What, Who, How, and Why? </a:t>
            </a:r>
            <a:r>
              <a:rPr lang="en-GB" sz="1800" spc="20"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September 10, 2007, Harvard Business Review,</a:t>
            </a:r>
            <a:r>
              <a:rPr lang="en-GB" sz="1800" b="1" dirty="0">
                <a:solidFill>
                  <a:srgbClr val="000000"/>
                </a:solidFill>
                <a:effectLst/>
                <a:latin typeface="Arial" panose="020B0604020202020204" pitchFamily="34" charset="0"/>
                <a:ea typeface="Times New Roman" panose="02020603050405020304" pitchFamily="18" charset="0"/>
                <a:cs typeface="Arial" panose="020B0604020202020204" pitchFamily="34" charset="0"/>
              </a:rPr>
              <a:t> </a:t>
            </a:r>
            <a:r>
              <a:rPr lang="en-GB" sz="1800" u="sng" dirty="0">
                <a:solidFill>
                  <a:srgbClr val="000000"/>
                </a:solidFill>
                <a:effectLst/>
                <a:latin typeface="Arial" panose="020B0604020202020204" pitchFamily="34" charset="0"/>
                <a:ea typeface="Calibri" panose="020F0502020204030204" pitchFamily="34" charset="0"/>
                <a:cs typeface="Arial" panose="020B0604020202020204" pitchFamily="34" charset="0"/>
                <a:hlinkClick r:id="rId3"/>
              </a:rPr>
              <a:t>https://hbr.org/2007/09/demystifying-strategy-the-what</a:t>
            </a:r>
            <a:r>
              <a:rPr lang="en-GB" sz="1800" dirty="0">
                <a:solidFill>
                  <a:srgbClr val="000000"/>
                </a:solidFill>
                <a:effectLst/>
                <a:latin typeface="Arial" panose="020B0604020202020204" pitchFamily="34" charset="0"/>
                <a:ea typeface="Calibri" panose="020F0502020204030204" pitchFamily="34" charset="0"/>
                <a:cs typeface="Arial" panose="020B0604020202020204" pitchFamily="34" charset="0"/>
              </a:rPr>
              <a:t> (Cited 21-06-22)</a:t>
            </a:r>
            <a:endParaRPr lang="en-GB" sz="1800" dirty="0">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None/>
            </a:pPr>
            <a:r>
              <a:rPr lang="en-GB" sz="1800" dirty="0">
                <a:solidFill>
                  <a:srgbClr val="282828"/>
                </a:solidFill>
                <a:effectLst/>
                <a:latin typeface="Arial" panose="020B0604020202020204" pitchFamily="34" charset="0"/>
                <a:ea typeface="Calibri" panose="020F0502020204030204" pitchFamily="34" charset="0"/>
                <a:cs typeface="Arial" panose="020B0604020202020204" pitchFamily="34" charset="0"/>
              </a:rPr>
              <a:t>A business strategy is a set of guiding principles that, when communicated and adopted in the organization, generates a desired pattern of decision making. </a:t>
            </a:r>
          </a:p>
          <a:p>
            <a:pPr marL="0" indent="0">
              <a:lnSpc>
                <a:spcPct val="107000"/>
              </a:lnSpc>
              <a:spcAft>
                <a:spcPts val="800"/>
              </a:spcAft>
              <a:buNone/>
            </a:pPr>
            <a:endParaRPr lang="en-GB" dirty="0">
              <a:solidFill>
                <a:srgbClr val="282828"/>
              </a:solidFill>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None/>
            </a:pPr>
            <a:r>
              <a:rPr lang="en-GB" sz="1800" dirty="0">
                <a:solidFill>
                  <a:srgbClr val="282828"/>
                </a:solidFill>
                <a:effectLst/>
                <a:latin typeface="Arial" panose="020B0604020202020204" pitchFamily="34" charset="0"/>
                <a:ea typeface="Calibri" panose="020F0502020204030204" pitchFamily="34" charset="0"/>
                <a:cs typeface="Arial" panose="020B0604020202020204" pitchFamily="34" charset="0"/>
              </a:rPr>
              <a:t>Certain authors and institutions will keep being referred to. Academics and cases based in the USA dominate. Porter, Kotler, Mintzberg, Drucker, etc. Harvard Business School, MIT, UCLA etc. However in university rating cites there are more newer universities in newer countries beginning to have more impact. UM and NUS are of particular note for this class. Do “name drop” the big names!</a:t>
            </a:r>
          </a:p>
          <a:p>
            <a:pPr marL="0" indent="0">
              <a:lnSpc>
                <a:spcPct val="107000"/>
              </a:lnSpc>
              <a:spcAft>
                <a:spcPts val="800"/>
              </a:spcAft>
              <a:buNone/>
            </a:pPr>
            <a:endParaRPr lang="en-GB" dirty="0">
              <a:solidFill>
                <a:srgbClr val="282828"/>
              </a:solidFill>
              <a:latin typeface="Arial" panose="020B0604020202020204" pitchFamily="34" charset="0"/>
              <a:ea typeface="Calibri" panose="020F0502020204030204" pitchFamily="34" charset="0"/>
              <a:cs typeface="Arial" panose="020B0604020202020204" pitchFamily="34" charset="0"/>
            </a:endParaRPr>
          </a:p>
          <a:p>
            <a:pPr marL="0" indent="0">
              <a:lnSpc>
                <a:spcPct val="107000"/>
              </a:lnSpc>
              <a:spcAft>
                <a:spcPts val="800"/>
              </a:spcAft>
              <a:buNone/>
            </a:pPr>
            <a:r>
              <a:rPr lang="en-GB" sz="1800" dirty="0">
                <a:solidFill>
                  <a:srgbClr val="282828"/>
                </a:solidFill>
                <a:effectLst/>
                <a:latin typeface="Arial" panose="020B0604020202020204" pitchFamily="34" charset="0"/>
                <a:ea typeface="Calibri" panose="020F0502020204030204" pitchFamily="34" charset="0"/>
                <a:cs typeface="Arial" panose="020B0604020202020204" pitchFamily="34" charset="0"/>
              </a:rPr>
              <a:t>Do access their websites where they often give free information to help their Professors have improved “impact”. My particular favourites include, London Business School, Warwick University, NUS, Sloan Management School, etc. Ranking is not everything however here are some lists: </a:t>
            </a:r>
            <a:r>
              <a:rPr lang="en-GB" sz="1800" dirty="0">
                <a:solidFill>
                  <a:srgbClr val="282828"/>
                </a:solidFill>
                <a:effectLst/>
                <a:latin typeface="Arial" panose="020B0604020202020204" pitchFamily="34" charset="0"/>
                <a:ea typeface="Calibri" panose="020F0502020204030204" pitchFamily="34" charset="0"/>
                <a:cs typeface="Arial" panose="020B0604020202020204" pitchFamily="34" charset="0"/>
                <a:hlinkClick r:id="rId4"/>
              </a:rPr>
              <a:t>https://rankings.ft.com/home/masters-in-business-administration</a:t>
            </a:r>
            <a:r>
              <a:rPr lang="en-GB" sz="1800" dirty="0">
                <a:solidFill>
                  <a:srgbClr val="282828"/>
                </a:solidFill>
                <a:effectLst/>
                <a:latin typeface="Arial" panose="020B0604020202020204" pitchFamily="34" charset="0"/>
                <a:ea typeface="Calibri" panose="020F0502020204030204" pitchFamily="34" charset="0"/>
                <a:cs typeface="Arial" panose="020B0604020202020204" pitchFamily="34" charset="0"/>
              </a:rPr>
              <a:t> </a:t>
            </a:r>
          </a:p>
        </p:txBody>
      </p:sp>
    </p:spTree>
    <p:extLst>
      <p:ext uri="{BB962C8B-B14F-4D97-AF65-F5344CB8AC3E}">
        <p14:creationId xmlns:p14="http://schemas.microsoft.com/office/powerpoint/2010/main" val="346192891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D944F88-43C8-44F4-0DCB-D3EE8A3D6641}"/>
              </a:ext>
            </a:extLst>
          </p:cNvPr>
          <p:cNvSpPr>
            <a:spLocks noGrp="1"/>
          </p:cNvSpPr>
          <p:nvPr>
            <p:ph type="title"/>
          </p:nvPr>
        </p:nvSpPr>
        <p:spPr/>
        <p:txBody>
          <a:bodyPr/>
          <a:lstStyle/>
          <a:p>
            <a:r>
              <a:rPr lang="en-GB" altLang="en-US" b="1" dirty="0"/>
              <a:t>Corporate Culture</a:t>
            </a:r>
            <a:endParaRPr lang="en-GB" b="1" dirty="0"/>
          </a:p>
        </p:txBody>
      </p:sp>
      <p:sp>
        <p:nvSpPr>
          <p:cNvPr id="3" name="Content Placeholder 2">
            <a:extLst>
              <a:ext uri="{FF2B5EF4-FFF2-40B4-BE49-F238E27FC236}">
                <a16:creationId xmlns:a16="http://schemas.microsoft.com/office/drawing/2014/main" id="{E649A45E-2A06-A067-F561-42CC0027B86F}"/>
              </a:ext>
            </a:extLst>
          </p:cNvPr>
          <p:cNvSpPr>
            <a:spLocks noGrp="1"/>
          </p:cNvSpPr>
          <p:nvPr>
            <p:ph idx="1"/>
          </p:nvPr>
        </p:nvSpPr>
        <p:spPr/>
        <p:txBody>
          <a:bodyPr>
            <a:normAutofit fontScale="92500" lnSpcReduction="20000"/>
          </a:bodyPr>
          <a:lstStyle/>
          <a:p>
            <a:pPr marL="0" indent="0" eaLnBrk="1" hangingPunct="1">
              <a:lnSpc>
                <a:spcPct val="90000"/>
              </a:lnSpc>
              <a:buNone/>
            </a:pPr>
            <a:r>
              <a:rPr lang="en-GB" altLang="en-US" sz="3200" dirty="0"/>
              <a:t>The beliefs and values shared by people who work in an organisation</a:t>
            </a:r>
          </a:p>
          <a:p>
            <a:pPr lvl="1" eaLnBrk="1" hangingPunct="1">
              <a:lnSpc>
                <a:spcPct val="90000"/>
              </a:lnSpc>
            </a:pPr>
            <a:r>
              <a:rPr lang="en-GB" altLang="en-US" sz="3200" dirty="0"/>
              <a:t>How people behave with each other</a:t>
            </a:r>
          </a:p>
          <a:p>
            <a:pPr lvl="1" eaLnBrk="1" hangingPunct="1">
              <a:lnSpc>
                <a:spcPct val="90000"/>
              </a:lnSpc>
            </a:pPr>
            <a:r>
              <a:rPr lang="en-GB" altLang="en-US" sz="3200" dirty="0"/>
              <a:t>How people behave with customers/clients</a:t>
            </a:r>
          </a:p>
          <a:p>
            <a:pPr lvl="1" eaLnBrk="1" hangingPunct="1">
              <a:lnSpc>
                <a:spcPct val="90000"/>
              </a:lnSpc>
            </a:pPr>
            <a:r>
              <a:rPr lang="en-GB" altLang="en-US" sz="3200" dirty="0"/>
              <a:t>How people view their relationship with stakeholders</a:t>
            </a:r>
          </a:p>
          <a:p>
            <a:pPr lvl="1" eaLnBrk="1" hangingPunct="1">
              <a:lnSpc>
                <a:spcPct val="90000"/>
              </a:lnSpc>
            </a:pPr>
            <a:r>
              <a:rPr lang="en-GB" altLang="en-US" sz="3200" dirty="0"/>
              <a:t>People’s responses to energy use, community involvement, absence, work ethic, etc.</a:t>
            </a:r>
          </a:p>
          <a:p>
            <a:pPr lvl="1" eaLnBrk="1" hangingPunct="1">
              <a:lnSpc>
                <a:spcPct val="90000"/>
              </a:lnSpc>
            </a:pPr>
            <a:r>
              <a:rPr lang="en-GB" altLang="en-US" sz="3200" dirty="0"/>
              <a:t>How the organisation behaves to its employees – training, professional development, etc.</a:t>
            </a:r>
          </a:p>
          <a:p>
            <a:pPr marL="457200" lvl="1" indent="0" eaLnBrk="1" hangingPunct="1">
              <a:lnSpc>
                <a:spcPct val="90000"/>
              </a:lnSpc>
              <a:buNone/>
            </a:pPr>
            <a:endParaRPr lang="en-GB" altLang="en-US" sz="3200" b="1" dirty="0">
              <a:solidFill>
                <a:srgbClr val="FF0000"/>
              </a:solidFill>
            </a:endParaRPr>
          </a:p>
          <a:p>
            <a:pPr marL="457200" lvl="1" indent="0" eaLnBrk="1" hangingPunct="1">
              <a:lnSpc>
                <a:spcPct val="90000"/>
              </a:lnSpc>
              <a:buNone/>
            </a:pPr>
            <a:r>
              <a:rPr lang="en-GB" altLang="en-US" sz="3200" b="1" dirty="0">
                <a:solidFill>
                  <a:srgbClr val="FF0000"/>
                </a:solidFill>
              </a:rPr>
              <a:t>How do leaders influence corporate culture?</a:t>
            </a:r>
          </a:p>
          <a:p>
            <a:endParaRPr lang="en-GB" dirty="0"/>
          </a:p>
        </p:txBody>
      </p:sp>
    </p:spTree>
    <p:extLst>
      <p:ext uri="{BB962C8B-B14F-4D97-AF65-F5344CB8AC3E}">
        <p14:creationId xmlns:p14="http://schemas.microsoft.com/office/powerpoint/2010/main" val="15419116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2FDF25-E75A-276F-FF08-F5197B7C91F7}"/>
              </a:ext>
            </a:extLst>
          </p:cNvPr>
          <p:cNvSpPr>
            <a:spLocks noGrp="1"/>
          </p:cNvSpPr>
          <p:nvPr>
            <p:ph type="title"/>
          </p:nvPr>
        </p:nvSpPr>
        <p:spPr>
          <a:xfrm>
            <a:off x="838200" y="365125"/>
            <a:ext cx="10515600" cy="1874222"/>
          </a:xfrm>
        </p:spPr>
        <p:txBody>
          <a:bodyPr>
            <a:normAutofit fontScale="90000"/>
          </a:bodyPr>
          <a:lstStyle/>
          <a:p>
            <a:pPr>
              <a:lnSpc>
                <a:spcPct val="107000"/>
              </a:lnSpc>
              <a:spcAft>
                <a:spcPts val="800"/>
              </a:spcAft>
            </a:pPr>
            <a:r>
              <a:rPr lang="en-GB" sz="2700" dirty="0" err="1">
                <a:solidFill>
                  <a:srgbClr val="2E2E2E"/>
                </a:solidFill>
                <a:effectLst/>
                <a:latin typeface="Arial" panose="020B0604020202020204" pitchFamily="34" charset="0"/>
                <a:ea typeface="Times New Roman" panose="02020603050405020304" pitchFamily="18" charset="0"/>
                <a:cs typeface="Times New Roman" panose="02020603050405020304" pitchFamily="18" charset="0"/>
              </a:rPr>
              <a:t>Warrick</a:t>
            </a:r>
            <a:r>
              <a:rPr lang="en-GB" sz="2700" dirty="0">
                <a:solidFill>
                  <a:srgbClr val="2E2E2E"/>
                </a:solidFill>
                <a:effectLst/>
                <a:latin typeface="Arial" panose="020B0604020202020204" pitchFamily="34" charset="0"/>
                <a:ea typeface="Times New Roman" panose="02020603050405020304" pitchFamily="18" charset="0"/>
                <a:cs typeface="Times New Roman" panose="02020603050405020304" pitchFamily="18" charset="0"/>
              </a:rPr>
              <a:t>, D. D. (2017) </a:t>
            </a:r>
            <a:r>
              <a:rPr lang="en-GB" sz="2700" kern="1800" dirty="0">
                <a:solidFill>
                  <a:srgbClr val="2E2E2E"/>
                </a:solidFill>
                <a:effectLst/>
                <a:latin typeface="Arial" panose="020B0604020202020204" pitchFamily="34" charset="0"/>
                <a:ea typeface="Times New Roman" panose="02020603050405020304" pitchFamily="18" charset="0"/>
                <a:cs typeface="Times New Roman" panose="02020603050405020304" pitchFamily="18" charset="0"/>
              </a:rPr>
              <a:t>What leaders need to know about organizational culture. </a:t>
            </a:r>
            <a:r>
              <a:rPr lang="en-GB" sz="2700" u="none" strike="noStrike" dirty="0">
                <a:solidFill>
                  <a:srgbClr val="2E2E2E"/>
                </a:solidFill>
                <a:effectLst/>
                <a:latin typeface="Arial" panose="020B0604020202020204" pitchFamily="34" charset="0"/>
                <a:ea typeface="Times New Roman" panose="02020603050405020304" pitchFamily="18" charset="0"/>
                <a:cs typeface="Times New Roman" panose="02020603050405020304" pitchFamily="18" charset="0"/>
                <a:hlinkClick r:id="rId2" tooltip="Go to Business Horizons on ScienceDirect"/>
              </a:rPr>
              <a:t>Business Horizons</a:t>
            </a:r>
            <a:r>
              <a:rPr lang="en-GB" sz="2700" dirty="0">
                <a:solidFill>
                  <a:srgbClr val="2E2E2E"/>
                </a:solidFill>
                <a:effectLst/>
                <a:latin typeface="Arial" panose="020B0604020202020204" pitchFamily="34" charset="0"/>
                <a:ea typeface="Times New Roman" panose="02020603050405020304" pitchFamily="18" charset="0"/>
                <a:cs typeface="Times New Roman" panose="02020603050405020304" pitchFamily="18" charset="0"/>
              </a:rPr>
              <a:t>. </a:t>
            </a:r>
            <a:r>
              <a:rPr lang="en-GB" sz="2700" u="none" strike="noStrike" dirty="0">
                <a:solidFill>
                  <a:srgbClr val="007398"/>
                </a:solidFill>
                <a:effectLst/>
                <a:latin typeface="Arial" panose="020B0604020202020204" pitchFamily="34" charset="0"/>
                <a:ea typeface="Times New Roman" panose="02020603050405020304" pitchFamily="18" charset="0"/>
                <a:cs typeface="Times New Roman" panose="02020603050405020304" pitchFamily="18" charset="0"/>
                <a:hlinkClick r:id="rId3" tooltip="Go to table of contents for this volume/issue"/>
              </a:rPr>
              <a:t>Volume 60, Issue 3</a:t>
            </a:r>
            <a:r>
              <a:rPr lang="en-GB" sz="2700" dirty="0">
                <a:solidFill>
                  <a:srgbClr val="2E2E2E"/>
                </a:solidFill>
                <a:effectLst/>
                <a:latin typeface="Arial" panose="020B0604020202020204" pitchFamily="34" charset="0"/>
                <a:ea typeface="Times New Roman" panose="02020603050405020304" pitchFamily="18" charset="0"/>
                <a:cs typeface="Times New Roman" panose="02020603050405020304" pitchFamily="18" charset="0"/>
              </a:rPr>
              <a:t>, May–June 2017, Pages 395-404</a:t>
            </a:r>
            <a:br>
              <a:rPr lang="en-GB" sz="2700" dirty="0">
                <a:effectLst/>
                <a:latin typeface="Calibri" panose="020F0502020204030204" pitchFamily="34" charset="0"/>
                <a:ea typeface="Calibri" panose="020F0502020204030204" pitchFamily="34" charset="0"/>
                <a:cs typeface="Times New Roman" panose="02020603050405020304" pitchFamily="18" charset="0"/>
              </a:rPr>
            </a:br>
            <a:r>
              <a:rPr lang="en-GB" sz="2700" u="sng" dirty="0">
                <a:solidFill>
                  <a:srgbClr val="007398"/>
                </a:solidFill>
                <a:effectLst/>
                <a:latin typeface="Arial" panose="020B0604020202020204" pitchFamily="34" charset="0"/>
                <a:ea typeface="Times New Roman" panose="02020603050405020304" pitchFamily="18" charset="0"/>
                <a:cs typeface="Times New Roman" panose="02020603050405020304" pitchFamily="18" charset="0"/>
                <a:hlinkClick r:id="rId4"/>
              </a:rPr>
              <a:t>https://doi.org/10.1016/j.bushor.2017.01.011</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6724ABC7-9883-9DD1-CCAD-838CA2A4D70F}"/>
              </a:ext>
            </a:extLst>
          </p:cNvPr>
          <p:cNvSpPr>
            <a:spLocks noGrp="1"/>
          </p:cNvSpPr>
          <p:nvPr>
            <p:ph idx="1"/>
          </p:nvPr>
        </p:nvSpPr>
        <p:spPr/>
        <p:txBody>
          <a:bodyPr>
            <a:normAutofit fontScale="85000" lnSpcReduction="10000"/>
          </a:bodyPr>
          <a:lstStyle/>
          <a:p>
            <a:pPr marL="0" indent="0">
              <a:lnSpc>
                <a:spcPct val="107000"/>
              </a:lnSpc>
              <a:spcAft>
                <a:spcPts val="600"/>
              </a:spcAft>
              <a:buNone/>
            </a:pPr>
            <a:r>
              <a:rPr lang="en-GB" sz="2400" dirty="0">
                <a:solidFill>
                  <a:srgbClr val="2E2E2E"/>
                </a:solidFill>
                <a:effectLst/>
                <a:latin typeface="Arial" panose="020B0604020202020204" pitchFamily="34" charset="0"/>
                <a:ea typeface="Times New Roman" panose="02020603050405020304" pitchFamily="18" charset="0"/>
                <a:cs typeface="Times New Roman" panose="02020603050405020304" pitchFamily="18" charset="0"/>
              </a:rPr>
              <a:t>Abstract</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gn="just">
              <a:lnSpc>
                <a:spcPct val="107000"/>
              </a:lnSpc>
              <a:spcAft>
                <a:spcPts val="1200"/>
              </a:spcAft>
              <a:buNone/>
            </a:pPr>
            <a:r>
              <a:rPr lang="en-GB" sz="2400" dirty="0">
                <a:solidFill>
                  <a:srgbClr val="2E2E2E"/>
                </a:solidFill>
                <a:effectLst/>
                <a:latin typeface="Arial" panose="020B0604020202020204" pitchFamily="34" charset="0"/>
                <a:ea typeface="Times New Roman" panose="02020603050405020304" pitchFamily="18" charset="0"/>
                <a:cs typeface="Times New Roman" panose="02020603050405020304" pitchFamily="18" charset="0"/>
              </a:rPr>
              <a:t>A major factor in the success of an organization is its culture. Organizational culture can significantly influence the performance and effectiveness of a company; the morale and productivity of its employees; and its ability to attract, motivate, and retain talented people. Unfortunately, many leaders are either unaware of the significant impact culture can have, are aware but overwhelmed by the extensive and sometimes conflicting information available on culture, or are not well informed about how to build and sustain cultures effectively. This article integrates the most consistent findings that leaders need to know about culture and what they can do to build strong, successful cultures that bring out the best in people. Developing organizational culture requires far more than talk about culture and emphasis on its importance. In order to achieve the best results, culture development requires leaders who see it as one of their key tasks and who understand the importance of aligning organization strategies and decision making with cultural ideals.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223943841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CF6107-D7AA-9525-F41B-F432A8D7A36C}"/>
              </a:ext>
            </a:extLst>
          </p:cNvPr>
          <p:cNvSpPr>
            <a:spLocks noGrp="1"/>
          </p:cNvSpPr>
          <p:nvPr>
            <p:ph type="title"/>
          </p:nvPr>
        </p:nvSpPr>
        <p:spPr>
          <a:xfrm>
            <a:off x="838200" y="-223935"/>
            <a:ext cx="10515600" cy="1914623"/>
          </a:xfrm>
        </p:spPr>
        <p:txBody>
          <a:bodyPr/>
          <a:lstStyle/>
          <a:p>
            <a:r>
              <a:rPr lang="en-GB" dirty="0"/>
              <a:t>The ideal?</a:t>
            </a:r>
          </a:p>
        </p:txBody>
      </p:sp>
      <p:sp>
        <p:nvSpPr>
          <p:cNvPr id="3" name="Content Placeholder 2">
            <a:extLst>
              <a:ext uri="{FF2B5EF4-FFF2-40B4-BE49-F238E27FC236}">
                <a16:creationId xmlns:a16="http://schemas.microsoft.com/office/drawing/2014/main" id="{4973F96B-A437-8101-611F-B7918108BB79}"/>
              </a:ext>
            </a:extLst>
          </p:cNvPr>
          <p:cNvSpPr>
            <a:spLocks noGrp="1"/>
          </p:cNvSpPr>
          <p:nvPr>
            <p:ph idx="1"/>
          </p:nvPr>
        </p:nvSpPr>
        <p:spPr>
          <a:xfrm>
            <a:off x="838200" y="1231641"/>
            <a:ext cx="10515600" cy="4945322"/>
          </a:xfrm>
        </p:spPr>
        <p:txBody>
          <a:bodyPr>
            <a:normAutofit fontScale="92500"/>
          </a:bodyPr>
          <a:lstStyle/>
          <a:p>
            <a:pPr>
              <a:lnSpc>
                <a:spcPct val="107000"/>
              </a:lnSpc>
              <a:spcAft>
                <a:spcPts val="800"/>
              </a:spcAft>
            </a:pPr>
            <a:r>
              <a:rPr lang="en-GB" dirty="0">
                <a:solidFill>
                  <a:srgbClr val="000000"/>
                </a:solidFill>
                <a:effectLst/>
                <a:latin typeface="Arial" panose="020B0604020202020204" pitchFamily="34" charset="0"/>
                <a:ea typeface="Calibri" panose="020F0502020204030204" pitchFamily="34" charset="0"/>
                <a:cs typeface="Times New Roman" panose="02020603050405020304" pitchFamily="18" charset="0"/>
              </a:rPr>
              <a:t>Leaders have an impact on company culture. They set the agenda, prioritise work, manage, lead, and delegate. Strong leaders provide a sense of vision, purpose, mentorship, and inspiration to those they lead.</a:t>
            </a:r>
            <a:endParaRPr lang="en-GB" dirty="0">
              <a:effectLst/>
              <a:latin typeface="Calibri" panose="020F0502020204030204" pitchFamily="34" charset="0"/>
              <a:ea typeface="Calibri" panose="020F0502020204030204" pitchFamily="34" charset="0"/>
              <a:cs typeface="Times New Roman" panose="02020603050405020304" pitchFamily="18" charset="0"/>
            </a:endParaRPr>
          </a:p>
          <a:p>
            <a:pPr>
              <a:lnSpc>
                <a:spcPct val="107000"/>
              </a:lnSpc>
              <a:spcAft>
                <a:spcPts val="800"/>
              </a:spcAft>
            </a:pPr>
            <a:r>
              <a:rPr lang="en-GB"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Leaders can reinforce values while simultaneously holding people accountable. This influence over others can be either </a:t>
            </a:r>
            <a:r>
              <a:rPr lang="en-GB" dirty="0">
                <a:effectLst/>
                <a:latin typeface="Arial" panose="020B0604020202020204" pitchFamily="34" charset="0"/>
                <a:ea typeface="Times New Roman" panose="02020603050405020304" pitchFamily="18" charset="0"/>
                <a:cs typeface="Times New Roman" panose="02020603050405020304" pitchFamily="18" charset="0"/>
              </a:rPr>
              <a:t>positive or negative based on the leadership style and execution of strategy, but both effective and ineffective leadership will influence and build a </a:t>
            </a:r>
            <a:r>
              <a:rPr lang="en-GB" dirty="0">
                <a:effectLst/>
                <a:latin typeface="Arial" panose="020B0604020202020204" pitchFamily="34" charset="0"/>
                <a:ea typeface="Times New Roman" panose="02020603050405020304" pitchFamily="18" charset="0"/>
                <a:cs typeface="Arial" panose="020B0604020202020204" pitchFamily="34" charset="0"/>
              </a:rPr>
              <a:t>progressive organisational culture in the workplace. </a:t>
            </a:r>
            <a:endParaRPr lang="en-GB" dirty="0">
              <a:effectLst/>
              <a:latin typeface="Arial" panose="020B0604020202020204" pitchFamily="34" charset="0"/>
              <a:ea typeface="Calibri" panose="020F0502020204030204" pitchFamily="34" charset="0"/>
              <a:cs typeface="Arial" panose="020B0604020202020204" pitchFamily="34" charset="0"/>
            </a:endParaRPr>
          </a:p>
          <a:p>
            <a:r>
              <a:rPr lang="en-GB" dirty="0">
                <a:solidFill>
                  <a:srgbClr val="FF0000"/>
                </a:solidFill>
                <a:latin typeface="Arial" panose="020B0604020202020204" pitchFamily="34" charset="0"/>
                <a:cs typeface="Arial" panose="020B0604020202020204" pitchFamily="34" charset="0"/>
              </a:rPr>
              <a:t>Go to table on </a:t>
            </a:r>
            <a:r>
              <a:rPr lang="en-GB" dirty="0" err="1">
                <a:solidFill>
                  <a:srgbClr val="FF0000"/>
                </a:solidFill>
                <a:latin typeface="Arial" panose="020B0604020202020204" pitchFamily="34" charset="0"/>
                <a:cs typeface="Arial" panose="020B0604020202020204" pitchFamily="34" charset="0"/>
              </a:rPr>
              <a:t>Warrick</a:t>
            </a:r>
            <a:r>
              <a:rPr lang="en-GB" dirty="0">
                <a:solidFill>
                  <a:srgbClr val="FF0000"/>
                </a:solidFill>
                <a:latin typeface="Arial" panose="020B0604020202020204" pitchFamily="34" charset="0"/>
                <a:cs typeface="Arial" panose="020B0604020202020204" pitchFamily="34" charset="0"/>
              </a:rPr>
              <a:t> (2017) PDF</a:t>
            </a:r>
            <a:r>
              <a:rPr lang="en-GB" dirty="0">
                <a:latin typeface="Arial" panose="020B0604020202020204" pitchFamily="34" charset="0"/>
                <a:cs typeface="Arial" panose="020B0604020202020204" pitchFamily="34" charset="0"/>
              </a:rPr>
              <a:t>.</a:t>
            </a:r>
          </a:p>
        </p:txBody>
      </p:sp>
    </p:spTree>
    <p:extLst>
      <p:ext uri="{BB962C8B-B14F-4D97-AF65-F5344CB8AC3E}">
        <p14:creationId xmlns:p14="http://schemas.microsoft.com/office/powerpoint/2010/main" val="179162715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B0848E-4943-E705-7C85-925FBF7A8EB5}"/>
              </a:ext>
            </a:extLst>
          </p:cNvPr>
          <p:cNvSpPr>
            <a:spLocks noGrp="1"/>
          </p:cNvSpPr>
          <p:nvPr>
            <p:ph type="title"/>
          </p:nvPr>
        </p:nvSpPr>
        <p:spPr>
          <a:xfrm>
            <a:off x="838200" y="-606489"/>
            <a:ext cx="10515600" cy="2297178"/>
          </a:xfrm>
        </p:spPr>
        <p:txBody>
          <a:bodyPr>
            <a:normAutofit/>
          </a:bodyPr>
          <a:lstStyle/>
          <a:p>
            <a:r>
              <a:rPr kumimoji="0" lang="en-US" altLang="en-US" sz="1800" b="0" i="0" u="none" strike="noStrike" cap="none" normalizeH="0" baseline="0" dirty="0">
                <a:ln>
                  <a:noFill/>
                </a:ln>
                <a:solidFill>
                  <a:srgbClr val="2E2E2E"/>
                </a:solidFill>
                <a:effectLst/>
                <a:latin typeface="Arial" panose="020B0604020202020204" pitchFamily="34" charset="0"/>
                <a:cs typeface="Arial" panose="020B0604020202020204" pitchFamily="34" charset="0"/>
              </a:rPr>
              <a:t>Characteristics of high and low performance cultures</a:t>
            </a:r>
            <a:r>
              <a:rPr lang="en-US" altLang="en-US" sz="1800" dirty="0">
                <a:latin typeface="Arial" panose="020B0604020202020204" pitchFamily="34" charset="0"/>
                <a:cs typeface="Arial" panose="020B0604020202020204" pitchFamily="34" charset="0"/>
              </a:rPr>
              <a:t> </a:t>
            </a:r>
            <a:r>
              <a:rPr kumimoji="0" lang="en-US" altLang="en-US" sz="1800" b="0" i="0" u="none" strike="noStrike" cap="none" normalizeH="0" baseline="0" dirty="0">
                <a:ln>
                  <a:noFill/>
                </a:ln>
                <a:solidFill>
                  <a:srgbClr val="2E2E2E"/>
                </a:solidFill>
                <a:effectLst/>
                <a:latin typeface="Arial" panose="020B0604020202020204" pitchFamily="34" charset="0"/>
                <a:cs typeface="Arial" panose="020B0604020202020204" pitchFamily="34" charset="0"/>
              </a:rPr>
              <a:t>Source: Adapted from </a:t>
            </a:r>
            <a:r>
              <a:rPr kumimoji="0" lang="en-US" altLang="en-US" sz="1800" b="0" i="0" u="none" strike="noStrike" cap="none" normalizeH="0" baseline="0" dirty="0">
                <a:ln>
                  <a:noFill/>
                </a:ln>
                <a:solidFill>
                  <a:srgbClr val="0C7DBB"/>
                </a:solidFill>
                <a:effectLst/>
                <a:latin typeface="Arial" panose="020B0604020202020204" pitchFamily="34" charset="0"/>
                <a:cs typeface="Arial" panose="020B0604020202020204" pitchFamily="34" charset="0"/>
                <a:hlinkClick r:id="rId2"/>
              </a:rPr>
              <a:t>W</a:t>
            </a:r>
            <a:r>
              <a:rPr kumimoji="0" lang="en-US" altLang="en-US" sz="1800" b="0" i="0" u="none" strike="noStrike" cap="none" normalizeH="0" baseline="0" dirty="0" bmk="">
                <a:ln>
                  <a:noFill/>
                </a:ln>
                <a:solidFill>
                  <a:srgbClr val="0C7DBB"/>
                </a:solidFill>
                <a:effectLst/>
                <a:latin typeface="Arial" panose="020B0604020202020204" pitchFamily="34" charset="0"/>
                <a:cs typeface="Arial" panose="020B0604020202020204" pitchFamily="34" charset="0"/>
                <a:hlinkClick r:id="rId2"/>
              </a:rPr>
              <a:t>arrick (2017)</a:t>
            </a:r>
            <a:br>
              <a:rPr kumimoji="0" lang="en-US" altLang="en-US" sz="1800" b="0" i="0" u="none" strike="noStrike" cap="none" normalizeH="0" baseline="0" dirty="0">
                <a:ln>
                  <a:noFill/>
                </a:ln>
                <a:solidFill>
                  <a:schemeClr val="tx1"/>
                </a:solidFill>
                <a:effectLst/>
                <a:latin typeface="Arial" panose="020B0604020202020204" pitchFamily="34" charset="0"/>
              </a:rPr>
            </a:br>
            <a:endParaRPr lang="en-GB" sz="1800" dirty="0"/>
          </a:p>
        </p:txBody>
      </p:sp>
      <p:graphicFrame>
        <p:nvGraphicFramePr>
          <p:cNvPr id="4" name="Content Placeholder 3">
            <a:extLst>
              <a:ext uri="{FF2B5EF4-FFF2-40B4-BE49-F238E27FC236}">
                <a16:creationId xmlns:a16="http://schemas.microsoft.com/office/drawing/2014/main" id="{EA3C58DA-952A-62E6-045F-06DBB1591E76}"/>
              </a:ext>
            </a:extLst>
          </p:cNvPr>
          <p:cNvGraphicFramePr>
            <a:graphicFrameLocks noGrp="1"/>
          </p:cNvGraphicFramePr>
          <p:nvPr>
            <p:ph idx="1"/>
          </p:nvPr>
        </p:nvGraphicFramePr>
        <p:xfrm>
          <a:off x="714375" y="628650"/>
          <a:ext cx="10839450" cy="6006175"/>
        </p:xfrm>
        <a:graphic>
          <a:graphicData uri="http://schemas.openxmlformats.org/drawingml/2006/table">
            <a:tbl>
              <a:tblPr firstRow="1" firstCol="1" bandRow="1">
                <a:tableStyleId>{5C22544A-7EE6-4342-B048-85BDC9FD1C3A}</a:tableStyleId>
              </a:tblPr>
              <a:tblGrid>
                <a:gridCol w="10839450">
                  <a:extLst>
                    <a:ext uri="{9D8B030D-6E8A-4147-A177-3AD203B41FA5}">
                      <a16:colId xmlns:a16="http://schemas.microsoft.com/office/drawing/2014/main" val="2591528150"/>
                    </a:ext>
                  </a:extLst>
                </a:gridCol>
              </a:tblGrid>
              <a:tr h="469053">
                <a:tc>
                  <a:txBody>
                    <a:bodyPr/>
                    <a:lstStyle/>
                    <a:p>
                      <a:pPr>
                        <a:lnSpc>
                          <a:spcPct val="107000"/>
                        </a:lnSpc>
                        <a:spcAft>
                          <a:spcPts val="800"/>
                        </a:spcAft>
                      </a:pPr>
                      <a:r>
                        <a:rPr lang="en-GB" sz="1800">
                          <a:effectLst/>
                          <a:latin typeface="Arial" panose="020B0604020202020204" pitchFamily="34" charset="0"/>
                          <a:cs typeface="Arial" panose="020B0604020202020204" pitchFamily="34" charset="0"/>
                        </a:rPr>
                        <a:t>High Performance Cultures</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47625" marR="47625" marT="47625" marB="47625" anchor="ctr"/>
                </a:tc>
                <a:extLst>
                  <a:ext uri="{0D108BD9-81ED-4DB2-BD59-A6C34878D82A}">
                    <a16:rowId xmlns:a16="http://schemas.microsoft.com/office/drawing/2014/main" val="4039030470"/>
                  </a:ext>
                </a:extLst>
              </a:tr>
              <a:tr h="779302">
                <a:tc>
                  <a:txBody>
                    <a:bodyPr/>
                    <a:lstStyle/>
                    <a:p>
                      <a:pPr>
                        <a:lnSpc>
                          <a:spcPct val="107000"/>
                        </a:lnSpc>
                        <a:spcAft>
                          <a:spcPts val="800"/>
                        </a:spcAft>
                      </a:pPr>
                      <a:r>
                        <a:rPr lang="en-GB" sz="1800">
                          <a:effectLst/>
                          <a:latin typeface="Arial" panose="020B0604020202020204" pitchFamily="34" charset="0"/>
                          <a:cs typeface="Arial" panose="020B0604020202020204" pitchFamily="34" charset="0"/>
                        </a:rPr>
                        <a:t>Leaders are skilled, admired, and build organizations that excel at results and at taking excellent care of their people and their customers</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47625" marR="47625" marT="47625" marB="47625" anchor="ctr"/>
                </a:tc>
                <a:extLst>
                  <a:ext uri="{0D108BD9-81ED-4DB2-BD59-A6C34878D82A}">
                    <a16:rowId xmlns:a16="http://schemas.microsoft.com/office/drawing/2014/main" val="1718736681"/>
                  </a:ext>
                </a:extLst>
              </a:tr>
              <a:tr h="469053">
                <a:tc>
                  <a:txBody>
                    <a:bodyPr/>
                    <a:lstStyle/>
                    <a:p>
                      <a:pPr>
                        <a:lnSpc>
                          <a:spcPct val="107000"/>
                        </a:lnSpc>
                        <a:spcAft>
                          <a:spcPts val="800"/>
                        </a:spcAft>
                      </a:pPr>
                      <a:r>
                        <a:rPr lang="en-GB" sz="1800">
                          <a:effectLst/>
                          <a:latin typeface="Arial" panose="020B0604020202020204" pitchFamily="34" charset="0"/>
                          <a:cs typeface="Arial" panose="020B0604020202020204" pitchFamily="34" charset="0"/>
                        </a:rPr>
                        <a:t>Clear and compelling vision, mission, goals, and strategy</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47625" marR="47625" marT="47625" marB="47625" anchor="ctr"/>
                </a:tc>
                <a:extLst>
                  <a:ext uri="{0D108BD9-81ED-4DB2-BD59-A6C34878D82A}">
                    <a16:rowId xmlns:a16="http://schemas.microsoft.com/office/drawing/2014/main" val="1155806498"/>
                  </a:ext>
                </a:extLst>
              </a:tr>
              <a:tr h="469053">
                <a:tc>
                  <a:txBody>
                    <a:bodyPr/>
                    <a:lstStyle/>
                    <a:p>
                      <a:pPr>
                        <a:lnSpc>
                          <a:spcPct val="107000"/>
                        </a:lnSpc>
                        <a:spcAft>
                          <a:spcPts val="800"/>
                        </a:spcAft>
                      </a:pPr>
                      <a:r>
                        <a:rPr lang="en-GB" sz="1800">
                          <a:effectLst/>
                          <a:latin typeface="Arial" panose="020B0604020202020204" pitchFamily="34" charset="0"/>
                          <a:cs typeface="Arial" panose="020B0604020202020204" pitchFamily="34" charset="0"/>
                        </a:rPr>
                        <a:t>Core values drive the culture and are used in decision making</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47625" marR="47625" marT="47625" marB="47625" anchor="ctr"/>
                </a:tc>
                <a:extLst>
                  <a:ext uri="{0D108BD9-81ED-4DB2-BD59-A6C34878D82A}">
                    <a16:rowId xmlns:a16="http://schemas.microsoft.com/office/drawing/2014/main" val="1270926755"/>
                  </a:ext>
                </a:extLst>
              </a:tr>
              <a:tr h="469053">
                <a:tc>
                  <a:txBody>
                    <a:bodyPr/>
                    <a:lstStyle/>
                    <a:p>
                      <a:pPr>
                        <a:lnSpc>
                          <a:spcPct val="107000"/>
                        </a:lnSpc>
                        <a:spcAft>
                          <a:spcPts val="800"/>
                        </a:spcAft>
                      </a:pPr>
                      <a:r>
                        <a:rPr lang="en-GB" sz="1800">
                          <a:effectLst/>
                          <a:latin typeface="Arial" panose="020B0604020202020204" pitchFamily="34" charset="0"/>
                          <a:cs typeface="Arial" panose="020B0604020202020204" pitchFamily="34" charset="0"/>
                        </a:rPr>
                        <a:t>Committed to excellence, ethics, and doing things right</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47625" marR="47625" marT="47625" marB="47625" anchor="ctr"/>
                </a:tc>
                <a:extLst>
                  <a:ext uri="{0D108BD9-81ED-4DB2-BD59-A6C34878D82A}">
                    <a16:rowId xmlns:a16="http://schemas.microsoft.com/office/drawing/2014/main" val="3402592228"/>
                  </a:ext>
                </a:extLst>
              </a:tr>
              <a:tr h="779302">
                <a:tc>
                  <a:txBody>
                    <a:bodyPr/>
                    <a:lstStyle/>
                    <a:p>
                      <a:pPr>
                        <a:lnSpc>
                          <a:spcPct val="107000"/>
                        </a:lnSpc>
                        <a:spcAft>
                          <a:spcPts val="800"/>
                        </a:spcAft>
                      </a:pPr>
                      <a:r>
                        <a:rPr lang="en-GB" sz="1800" dirty="0">
                          <a:effectLst/>
                          <a:latin typeface="Arial" panose="020B0604020202020204" pitchFamily="34" charset="0"/>
                          <a:cs typeface="Arial" panose="020B0604020202020204" pitchFamily="34" charset="0"/>
                        </a:rPr>
                        <a:t>Clear roles, responsibilities, and success criteria, and strong commitment to engaging, empowering, and developing people</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47625" marR="47625" marT="47625" marB="47625" anchor="ctr"/>
                </a:tc>
                <a:extLst>
                  <a:ext uri="{0D108BD9-81ED-4DB2-BD59-A6C34878D82A}">
                    <a16:rowId xmlns:a16="http://schemas.microsoft.com/office/drawing/2014/main" val="1147421177"/>
                  </a:ext>
                </a:extLst>
              </a:tr>
              <a:tr h="469053">
                <a:tc>
                  <a:txBody>
                    <a:bodyPr/>
                    <a:lstStyle/>
                    <a:p>
                      <a:pPr>
                        <a:lnSpc>
                          <a:spcPct val="107000"/>
                        </a:lnSpc>
                        <a:spcAft>
                          <a:spcPts val="800"/>
                        </a:spcAft>
                      </a:pPr>
                      <a:r>
                        <a:rPr lang="en-GB" sz="1800">
                          <a:effectLst/>
                          <a:latin typeface="Arial" panose="020B0604020202020204" pitchFamily="34" charset="0"/>
                          <a:cs typeface="Arial" panose="020B0604020202020204" pitchFamily="34" charset="0"/>
                        </a:rPr>
                        <a:t>Positive, can-do work environment</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47625" marR="47625" marT="47625" marB="47625" anchor="ctr"/>
                </a:tc>
                <a:extLst>
                  <a:ext uri="{0D108BD9-81ED-4DB2-BD59-A6C34878D82A}">
                    <a16:rowId xmlns:a16="http://schemas.microsoft.com/office/drawing/2014/main" val="3306991726"/>
                  </a:ext>
                </a:extLst>
              </a:tr>
              <a:tr h="469053">
                <a:tc>
                  <a:txBody>
                    <a:bodyPr/>
                    <a:lstStyle/>
                    <a:p>
                      <a:pPr>
                        <a:lnSpc>
                          <a:spcPct val="107000"/>
                        </a:lnSpc>
                        <a:spcAft>
                          <a:spcPts val="800"/>
                        </a:spcAft>
                      </a:pPr>
                      <a:r>
                        <a:rPr lang="en-GB" sz="1800">
                          <a:effectLst/>
                          <a:latin typeface="Arial" panose="020B0604020202020204" pitchFamily="34" charset="0"/>
                          <a:cs typeface="Arial" panose="020B0604020202020204" pitchFamily="34" charset="0"/>
                        </a:rPr>
                        <a:t>Open, candid, straightforward, and transparent communication</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47625" marR="47625" marT="47625" marB="47625" anchor="ctr"/>
                </a:tc>
                <a:extLst>
                  <a:ext uri="{0D108BD9-81ED-4DB2-BD59-A6C34878D82A}">
                    <a16:rowId xmlns:a16="http://schemas.microsoft.com/office/drawing/2014/main" val="1907472109"/>
                  </a:ext>
                </a:extLst>
              </a:tr>
              <a:tr h="469053">
                <a:tc>
                  <a:txBody>
                    <a:bodyPr/>
                    <a:lstStyle/>
                    <a:p>
                      <a:pPr>
                        <a:lnSpc>
                          <a:spcPct val="107000"/>
                        </a:lnSpc>
                        <a:spcAft>
                          <a:spcPts val="800"/>
                        </a:spcAft>
                      </a:pPr>
                      <a:r>
                        <a:rPr lang="en-GB" sz="1800">
                          <a:effectLst/>
                          <a:latin typeface="Arial" panose="020B0604020202020204" pitchFamily="34" charset="0"/>
                          <a:cs typeface="Arial" panose="020B0604020202020204" pitchFamily="34" charset="0"/>
                        </a:rPr>
                        <a:t>Teamwork, collaboration, and involvement are the norm</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47625" marR="47625" marT="47625" marB="47625" anchor="ctr"/>
                </a:tc>
                <a:extLst>
                  <a:ext uri="{0D108BD9-81ED-4DB2-BD59-A6C34878D82A}">
                    <a16:rowId xmlns:a16="http://schemas.microsoft.com/office/drawing/2014/main" val="3145270580"/>
                  </a:ext>
                </a:extLst>
              </a:tr>
              <a:tr h="469053">
                <a:tc>
                  <a:txBody>
                    <a:bodyPr/>
                    <a:lstStyle/>
                    <a:p>
                      <a:pPr>
                        <a:lnSpc>
                          <a:spcPct val="107000"/>
                        </a:lnSpc>
                        <a:spcAft>
                          <a:spcPts val="800"/>
                        </a:spcAft>
                      </a:pPr>
                      <a:r>
                        <a:rPr lang="en-GB" sz="1800">
                          <a:effectLst/>
                          <a:latin typeface="Arial" panose="020B0604020202020204" pitchFamily="34" charset="0"/>
                          <a:cs typeface="Arial" panose="020B0604020202020204" pitchFamily="34" charset="0"/>
                        </a:rPr>
                        <a:t>Emphasis on constant improvement and state-of-the-art knowledge and practices</a:t>
                      </a:r>
                      <a:endParaRPr lang="en-GB" sz="1800">
                        <a:effectLst/>
                        <a:latin typeface="Arial" panose="020B0604020202020204" pitchFamily="34" charset="0"/>
                        <a:ea typeface="Calibri" panose="020F0502020204030204" pitchFamily="34" charset="0"/>
                        <a:cs typeface="Arial" panose="020B0604020202020204" pitchFamily="34" charset="0"/>
                      </a:endParaRPr>
                    </a:p>
                  </a:txBody>
                  <a:tcPr marL="47625" marR="47625" marT="47625" marB="47625" anchor="ctr"/>
                </a:tc>
                <a:extLst>
                  <a:ext uri="{0D108BD9-81ED-4DB2-BD59-A6C34878D82A}">
                    <a16:rowId xmlns:a16="http://schemas.microsoft.com/office/drawing/2014/main" val="3711158095"/>
                  </a:ext>
                </a:extLst>
              </a:tr>
              <a:tr h="695147">
                <a:tc>
                  <a:txBody>
                    <a:bodyPr/>
                    <a:lstStyle/>
                    <a:p>
                      <a:pPr>
                        <a:lnSpc>
                          <a:spcPct val="107000"/>
                        </a:lnSpc>
                        <a:spcAft>
                          <a:spcPts val="800"/>
                        </a:spcAft>
                      </a:pPr>
                      <a:r>
                        <a:rPr lang="en-GB" sz="1800" dirty="0">
                          <a:effectLst/>
                          <a:latin typeface="Arial" panose="020B0604020202020204" pitchFamily="34" charset="0"/>
                          <a:cs typeface="Arial" panose="020B0604020202020204" pitchFamily="34" charset="0"/>
                        </a:rPr>
                        <a:t>Willingness to change, adapt, learn from successes and mistakes, take reasonable risk, and try new things</a:t>
                      </a:r>
                      <a:endParaRPr lang="en-GB" sz="1800" dirty="0">
                        <a:effectLst/>
                        <a:latin typeface="Arial" panose="020B0604020202020204" pitchFamily="34" charset="0"/>
                        <a:ea typeface="Calibri" panose="020F0502020204030204" pitchFamily="34" charset="0"/>
                        <a:cs typeface="Arial" panose="020B0604020202020204" pitchFamily="34" charset="0"/>
                      </a:endParaRPr>
                    </a:p>
                  </a:txBody>
                  <a:tcPr marL="47625" marR="47625" marT="47625" marB="47625" anchor="ctr"/>
                </a:tc>
                <a:extLst>
                  <a:ext uri="{0D108BD9-81ED-4DB2-BD59-A6C34878D82A}">
                    <a16:rowId xmlns:a16="http://schemas.microsoft.com/office/drawing/2014/main" val="1098562116"/>
                  </a:ext>
                </a:extLst>
              </a:tr>
            </a:tbl>
          </a:graphicData>
        </a:graphic>
      </p:graphicFrame>
    </p:spTree>
    <p:extLst>
      <p:ext uri="{BB962C8B-B14F-4D97-AF65-F5344CB8AC3E}">
        <p14:creationId xmlns:p14="http://schemas.microsoft.com/office/powerpoint/2010/main" val="280303344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6F3F9B1-81F2-CC27-466C-C234902D4332}"/>
              </a:ext>
            </a:extLst>
          </p:cNvPr>
          <p:cNvSpPr>
            <a:spLocks noGrp="1"/>
          </p:cNvSpPr>
          <p:nvPr>
            <p:ph type="title"/>
          </p:nvPr>
        </p:nvSpPr>
        <p:spPr/>
        <p:txBody>
          <a:bodyPr/>
          <a:lstStyle/>
          <a:p>
            <a:endParaRPr lang="en-GB"/>
          </a:p>
        </p:txBody>
      </p:sp>
      <p:graphicFrame>
        <p:nvGraphicFramePr>
          <p:cNvPr id="4" name="Content Placeholder 3">
            <a:extLst>
              <a:ext uri="{FF2B5EF4-FFF2-40B4-BE49-F238E27FC236}">
                <a16:creationId xmlns:a16="http://schemas.microsoft.com/office/drawing/2014/main" id="{70CA3749-02A1-0FD1-F12C-88E6489BAAC0}"/>
              </a:ext>
            </a:extLst>
          </p:cNvPr>
          <p:cNvGraphicFramePr>
            <a:graphicFrameLocks noGrp="1"/>
          </p:cNvGraphicFramePr>
          <p:nvPr>
            <p:ph idx="1"/>
          </p:nvPr>
        </p:nvGraphicFramePr>
        <p:xfrm>
          <a:off x="542925" y="276225"/>
          <a:ext cx="11010900" cy="6226263"/>
        </p:xfrm>
        <a:graphic>
          <a:graphicData uri="http://schemas.openxmlformats.org/drawingml/2006/table">
            <a:tbl>
              <a:tblPr firstRow="1" firstCol="1" bandRow="1">
                <a:tableStyleId>{5C22544A-7EE6-4342-B048-85BDC9FD1C3A}</a:tableStyleId>
              </a:tblPr>
              <a:tblGrid>
                <a:gridCol w="11010900">
                  <a:extLst>
                    <a:ext uri="{9D8B030D-6E8A-4147-A177-3AD203B41FA5}">
                      <a16:colId xmlns:a16="http://schemas.microsoft.com/office/drawing/2014/main" val="2494397477"/>
                    </a:ext>
                  </a:extLst>
                </a:gridCol>
              </a:tblGrid>
              <a:tr h="434513">
                <a:tc>
                  <a:txBody>
                    <a:bodyPr/>
                    <a:lstStyle/>
                    <a:p>
                      <a:pPr>
                        <a:lnSpc>
                          <a:spcPct val="107000"/>
                        </a:lnSpc>
                        <a:spcAft>
                          <a:spcPts val="800"/>
                        </a:spcAft>
                      </a:pPr>
                      <a:r>
                        <a:rPr lang="en-GB" sz="2000">
                          <a:effectLst/>
                          <a:latin typeface="Arial" panose="020B0604020202020204" pitchFamily="34" charset="0"/>
                          <a:cs typeface="Arial" panose="020B0604020202020204" pitchFamily="34" charset="0"/>
                        </a:rPr>
                        <a:t>Low Performance Cultures</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47625" marR="47625" marT="47625" marB="47625" anchor="ctr"/>
                </a:tc>
                <a:extLst>
                  <a:ext uri="{0D108BD9-81ED-4DB2-BD59-A6C34878D82A}">
                    <a16:rowId xmlns:a16="http://schemas.microsoft.com/office/drawing/2014/main" val="804770673"/>
                  </a:ext>
                </a:extLst>
              </a:tr>
              <a:tr h="721914">
                <a:tc>
                  <a:txBody>
                    <a:bodyPr/>
                    <a:lstStyle/>
                    <a:p>
                      <a:pPr>
                        <a:lnSpc>
                          <a:spcPct val="107000"/>
                        </a:lnSpc>
                        <a:spcAft>
                          <a:spcPts val="800"/>
                        </a:spcAft>
                      </a:pPr>
                      <a:r>
                        <a:rPr lang="en-GB" sz="2000">
                          <a:effectLst/>
                          <a:latin typeface="Arial" panose="020B0604020202020204" pitchFamily="34" charset="0"/>
                          <a:cs typeface="Arial" panose="020B0604020202020204" pitchFamily="34" charset="0"/>
                        </a:rPr>
                        <a:t>Leaders provide minimal leadership, are not trusted and admired, and do little to engage and involve their people</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47625" marR="47625" marT="47625" marB="47625" anchor="ctr"/>
                </a:tc>
                <a:extLst>
                  <a:ext uri="{0D108BD9-81ED-4DB2-BD59-A6C34878D82A}">
                    <a16:rowId xmlns:a16="http://schemas.microsoft.com/office/drawing/2014/main" val="169874390"/>
                  </a:ext>
                </a:extLst>
              </a:tr>
              <a:tr h="434513">
                <a:tc>
                  <a:txBody>
                    <a:bodyPr/>
                    <a:lstStyle/>
                    <a:p>
                      <a:pPr>
                        <a:lnSpc>
                          <a:spcPct val="107000"/>
                        </a:lnSpc>
                        <a:spcAft>
                          <a:spcPts val="800"/>
                        </a:spcAft>
                      </a:pPr>
                      <a:r>
                        <a:rPr lang="en-GB" sz="2000">
                          <a:effectLst/>
                          <a:latin typeface="Arial" panose="020B0604020202020204" pitchFamily="34" charset="0"/>
                          <a:cs typeface="Arial" panose="020B0604020202020204" pitchFamily="34" charset="0"/>
                        </a:rPr>
                        <a:t>Vision, mission, goals, and strategy are unclear, not compelling, not used, or do not exist</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47625" marR="47625" marT="47625" marB="47625" anchor="ctr"/>
                </a:tc>
                <a:extLst>
                  <a:ext uri="{0D108BD9-81ED-4DB2-BD59-A6C34878D82A}">
                    <a16:rowId xmlns:a16="http://schemas.microsoft.com/office/drawing/2014/main" val="999348457"/>
                  </a:ext>
                </a:extLst>
              </a:tr>
              <a:tr h="434513">
                <a:tc>
                  <a:txBody>
                    <a:bodyPr/>
                    <a:lstStyle/>
                    <a:p>
                      <a:pPr>
                        <a:lnSpc>
                          <a:spcPct val="107000"/>
                        </a:lnSpc>
                        <a:spcAft>
                          <a:spcPts val="800"/>
                        </a:spcAft>
                      </a:pPr>
                      <a:r>
                        <a:rPr lang="en-GB" sz="2000">
                          <a:effectLst/>
                          <a:latin typeface="Arial" panose="020B0604020202020204" pitchFamily="34" charset="0"/>
                          <a:cs typeface="Arial" panose="020B0604020202020204" pitchFamily="34" charset="0"/>
                        </a:rPr>
                        <a:t>Core values are unclear, not compelling, not used, or do not exist</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47625" marR="47625" marT="47625" marB="47625" anchor="ctr"/>
                </a:tc>
                <a:extLst>
                  <a:ext uri="{0D108BD9-81ED-4DB2-BD59-A6C34878D82A}">
                    <a16:rowId xmlns:a16="http://schemas.microsoft.com/office/drawing/2014/main" val="2676154062"/>
                  </a:ext>
                </a:extLst>
              </a:tr>
              <a:tr h="721914">
                <a:tc>
                  <a:txBody>
                    <a:bodyPr/>
                    <a:lstStyle/>
                    <a:p>
                      <a:pPr>
                        <a:lnSpc>
                          <a:spcPct val="107000"/>
                        </a:lnSpc>
                        <a:spcAft>
                          <a:spcPts val="800"/>
                        </a:spcAft>
                      </a:pPr>
                      <a:r>
                        <a:rPr lang="en-GB" sz="2000">
                          <a:effectLst/>
                          <a:latin typeface="Arial" panose="020B0604020202020204" pitchFamily="34" charset="0"/>
                          <a:cs typeface="Arial" panose="020B0604020202020204" pitchFamily="34" charset="0"/>
                        </a:rPr>
                        <a:t>Lack of commitment to excellence, questionable ethics, and a reputation for doing what is expedient rather than what is right</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47625" marR="47625" marT="47625" marB="47625" anchor="ctr"/>
                </a:tc>
                <a:extLst>
                  <a:ext uri="{0D108BD9-81ED-4DB2-BD59-A6C34878D82A}">
                    <a16:rowId xmlns:a16="http://schemas.microsoft.com/office/drawing/2014/main" val="2046129513"/>
                  </a:ext>
                </a:extLst>
              </a:tr>
              <a:tr h="721914">
                <a:tc>
                  <a:txBody>
                    <a:bodyPr/>
                    <a:lstStyle/>
                    <a:p>
                      <a:pPr>
                        <a:lnSpc>
                          <a:spcPct val="107000"/>
                        </a:lnSpc>
                        <a:spcAft>
                          <a:spcPts val="800"/>
                        </a:spcAft>
                      </a:pPr>
                      <a:r>
                        <a:rPr lang="en-GB" sz="2000">
                          <a:effectLst/>
                          <a:latin typeface="Arial" panose="020B0604020202020204" pitchFamily="34" charset="0"/>
                          <a:cs typeface="Arial" panose="020B0604020202020204" pitchFamily="34" charset="0"/>
                        </a:rPr>
                        <a:t>Unclear roles and responsibilities and little interest in fully utilizing and developing the capabilities and potential of people</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47625" marR="47625" marT="47625" marB="47625" anchor="ctr"/>
                </a:tc>
                <a:extLst>
                  <a:ext uri="{0D108BD9-81ED-4DB2-BD59-A6C34878D82A}">
                    <a16:rowId xmlns:a16="http://schemas.microsoft.com/office/drawing/2014/main" val="3786206615"/>
                  </a:ext>
                </a:extLst>
              </a:tr>
              <a:tr h="434513">
                <a:tc>
                  <a:txBody>
                    <a:bodyPr/>
                    <a:lstStyle/>
                    <a:p>
                      <a:pPr>
                        <a:lnSpc>
                          <a:spcPct val="107000"/>
                        </a:lnSpc>
                        <a:spcAft>
                          <a:spcPts val="800"/>
                        </a:spcAft>
                      </a:pPr>
                      <a:r>
                        <a:rPr lang="en-GB" sz="2000">
                          <a:effectLst/>
                          <a:latin typeface="Arial" panose="020B0604020202020204" pitchFamily="34" charset="0"/>
                          <a:cs typeface="Arial" panose="020B0604020202020204" pitchFamily="34" charset="0"/>
                        </a:rPr>
                        <a:t>Negative, tense, stressful, and/or resistant work environment</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47625" marR="47625" marT="47625" marB="47625" anchor="ctr"/>
                </a:tc>
                <a:extLst>
                  <a:ext uri="{0D108BD9-81ED-4DB2-BD59-A6C34878D82A}">
                    <a16:rowId xmlns:a16="http://schemas.microsoft.com/office/drawing/2014/main" val="2854128578"/>
                  </a:ext>
                </a:extLst>
              </a:tr>
              <a:tr h="721914">
                <a:tc>
                  <a:txBody>
                    <a:bodyPr/>
                    <a:lstStyle/>
                    <a:p>
                      <a:pPr>
                        <a:lnSpc>
                          <a:spcPct val="107000"/>
                        </a:lnSpc>
                        <a:spcAft>
                          <a:spcPts val="800"/>
                        </a:spcAft>
                      </a:pPr>
                      <a:r>
                        <a:rPr lang="en-GB" sz="2000">
                          <a:effectLst/>
                          <a:latin typeface="Arial" panose="020B0604020202020204" pitchFamily="34" charset="0"/>
                          <a:cs typeface="Arial" panose="020B0604020202020204" pitchFamily="34" charset="0"/>
                        </a:rPr>
                        <a:t>Guarded communication, reluctance to be open and straightforward, and consequences for saying things leaders do not want to hear</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47625" marR="47625" marT="47625" marB="47625" anchor="ctr"/>
                </a:tc>
                <a:extLst>
                  <a:ext uri="{0D108BD9-81ED-4DB2-BD59-A6C34878D82A}">
                    <a16:rowId xmlns:a16="http://schemas.microsoft.com/office/drawing/2014/main" val="2278624977"/>
                  </a:ext>
                </a:extLst>
              </a:tr>
              <a:tr h="434513">
                <a:tc>
                  <a:txBody>
                    <a:bodyPr/>
                    <a:lstStyle/>
                    <a:p>
                      <a:pPr>
                        <a:lnSpc>
                          <a:spcPct val="107000"/>
                        </a:lnSpc>
                        <a:spcAft>
                          <a:spcPts val="800"/>
                        </a:spcAft>
                      </a:pPr>
                      <a:r>
                        <a:rPr lang="en-GB" sz="2000">
                          <a:effectLst/>
                          <a:latin typeface="Arial" panose="020B0604020202020204" pitchFamily="34" charset="0"/>
                          <a:cs typeface="Arial" panose="020B0604020202020204" pitchFamily="34" charset="0"/>
                        </a:rPr>
                        <a:t>Top-down decision making with minimal teamwork, collaboration, and involvement</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47625" marR="47625" marT="47625" marB="47625" anchor="ctr"/>
                </a:tc>
                <a:extLst>
                  <a:ext uri="{0D108BD9-81ED-4DB2-BD59-A6C34878D82A}">
                    <a16:rowId xmlns:a16="http://schemas.microsoft.com/office/drawing/2014/main" val="1072249354"/>
                  </a:ext>
                </a:extLst>
              </a:tr>
              <a:tr h="434513">
                <a:tc>
                  <a:txBody>
                    <a:bodyPr/>
                    <a:lstStyle/>
                    <a:p>
                      <a:pPr>
                        <a:lnSpc>
                          <a:spcPct val="107000"/>
                        </a:lnSpc>
                        <a:spcAft>
                          <a:spcPts val="800"/>
                        </a:spcAft>
                      </a:pPr>
                      <a:r>
                        <a:rPr lang="en-GB" sz="2000">
                          <a:effectLst/>
                          <a:latin typeface="Arial" panose="020B0604020202020204" pitchFamily="34" charset="0"/>
                          <a:cs typeface="Arial" panose="020B0604020202020204" pitchFamily="34" charset="0"/>
                        </a:rPr>
                        <a:t>Slow to make needed improvements and behind times in knowledge and practices</a:t>
                      </a:r>
                      <a:endParaRPr lang="en-GB" sz="2000">
                        <a:effectLst/>
                        <a:latin typeface="Arial" panose="020B0604020202020204" pitchFamily="34" charset="0"/>
                        <a:ea typeface="Calibri" panose="020F0502020204030204" pitchFamily="34" charset="0"/>
                        <a:cs typeface="Arial" panose="020B0604020202020204" pitchFamily="34" charset="0"/>
                      </a:endParaRPr>
                    </a:p>
                  </a:txBody>
                  <a:tcPr marL="47625" marR="47625" marT="47625" marB="47625" anchor="ctr"/>
                </a:tc>
                <a:extLst>
                  <a:ext uri="{0D108BD9-81ED-4DB2-BD59-A6C34878D82A}">
                    <a16:rowId xmlns:a16="http://schemas.microsoft.com/office/drawing/2014/main" val="1894808616"/>
                  </a:ext>
                </a:extLst>
              </a:tr>
              <a:tr h="721914">
                <a:tc>
                  <a:txBody>
                    <a:bodyPr/>
                    <a:lstStyle/>
                    <a:p>
                      <a:pPr>
                        <a:lnSpc>
                          <a:spcPct val="107000"/>
                        </a:lnSpc>
                        <a:spcAft>
                          <a:spcPts val="800"/>
                        </a:spcAft>
                      </a:pPr>
                      <a:r>
                        <a:rPr lang="en-GB" sz="2000" dirty="0">
                          <a:effectLst/>
                          <a:latin typeface="Arial" panose="020B0604020202020204" pitchFamily="34" charset="0"/>
                          <a:cs typeface="Arial" panose="020B0604020202020204" pitchFamily="34" charset="0"/>
                        </a:rPr>
                        <a:t>Poorly planned change, resistance to change, minimal learning from successes and mistakes, and either risk averse or risk foolish</a:t>
                      </a:r>
                      <a:endParaRPr lang="en-GB" sz="2000" dirty="0">
                        <a:effectLst/>
                        <a:latin typeface="Arial" panose="020B0604020202020204" pitchFamily="34" charset="0"/>
                        <a:ea typeface="Calibri" panose="020F0502020204030204" pitchFamily="34" charset="0"/>
                        <a:cs typeface="Arial" panose="020B0604020202020204" pitchFamily="34" charset="0"/>
                      </a:endParaRPr>
                    </a:p>
                  </a:txBody>
                  <a:tcPr marL="47625" marR="47625" marT="47625" marB="47625" anchor="ctr"/>
                </a:tc>
                <a:extLst>
                  <a:ext uri="{0D108BD9-81ED-4DB2-BD59-A6C34878D82A}">
                    <a16:rowId xmlns:a16="http://schemas.microsoft.com/office/drawing/2014/main" val="1463093216"/>
                  </a:ext>
                </a:extLst>
              </a:tr>
            </a:tbl>
          </a:graphicData>
        </a:graphic>
      </p:graphicFrame>
    </p:spTree>
    <p:extLst>
      <p:ext uri="{BB962C8B-B14F-4D97-AF65-F5344CB8AC3E}">
        <p14:creationId xmlns:p14="http://schemas.microsoft.com/office/powerpoint/2010/main" val="17899694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01A331-6FEF-005C-B77D-DB3186776FF4}"/>
              </a:ext>
            </a:extLst>
          </p:cNvPr>
          <p:cNvSpPr>
            <a:spLocks noGrp="1"/>
          </p:cNvSpPr>
          <p:nvPr>
            <p:ph type="title"/>
          </p:nvPr>
        </p:nvSpPr>
        <p:spPr/>
        <p:txBody>
          <a:bodyPr/>
          <a:lstStyle/>
          <a:p>
            <a:r>
              <a:rPr lang="en-GB" sz="2800" b="1" dirty="0">
                <a:solidFill>
                  <a:srgbClr val="000000"/>
                </a:solidFill>
                <a:latin typeface="Arial" panose="020B0604020202020204" pitchFamily="34" charset="0"/>
                <a:ea typeface="Times New Roman" panose="02020603050405020304" pitchFamily="18" charset="0"/>
                <a:cs typeface="Times New Roman" panose="02020603050405020304" pitchFamily="18" charset="0"/>
              </a:rPr>
              <a:t>7 Ways Leaders Can Focus on Culture</a:t>
            </a:r>
            <a:br>
              <a:rPr lang="en-GB" dirty="0">
                <a:latin typeface="Calibri" panose="020F0502020204030204" pitchFamily="34" charset="0"/>
                <a:ea typeface="Calibri" panose="020F0502020204030204" pitchFamily="34" charset="0"/>
                <a:cs typeface="Times New Roman" panose="02020603050405020304" pitchFamily="18" charset="0"/>
              </a:rPr>
            </a:br>
            <a:endParaRPr lang="en-GB" dirty="0"/>
          </a:p>
        </p:txBody>
      </p:sp>
      <p:sp>
        <p:nvSpPr>
          <p:cNvPr id="3" name="Content Placeholder 2">
            <a:extLst>
              <a:ext uri="{FF2B5EF4-FFF2-40B4-BE49-F238E27FC236}">
                <a16:creationId xmlns:a16="http://schemas.microsoft.com/office/drawing/2014/main" id="{8AADD41F-816E-F676-C607-321AF495688D}"/>
              </a:ext>
            </a:extLst>
          </p:cNvPr>
          <p:cNvSpPr>
            <a:spLocks noGrp="1"/>
          </p:cNvSpPr>
          <p:nvPr>
            <p:ph idx="1"/>
          </p:nvPr>
        </p:nvSpPr>
        <p:spPr>
          <a:xfrm>
            <a:off x="419877" y="1073020"/>
            <a:ext cx="11392677" cy="5103943"/>
          </a:xfrm>
        </p:spPr>
        <p:txBody>
          <a:bodyPr>
            <a:normAutofit fontScale="25000" lnSpcReduction="20000"/>
          </a:bodyPr>
          <a:lstStyle/>
          <a:p>
            <a:pPr marL="0" indent="0">
              <a:lnSpc>
                <a:spcPct val="107000"/>
              </a:lnSpc>
              <a:spcAft>
                <a:spcPts val="3375"/>
              </a:spcAft>
              <a:buNone/>
            </a:pPr>
            <a:r>
              <a:rPr lang="en-GB" sz="112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Leaders can affect an organisation’s culture, inspiring others part of every effective leadership strategy. </a:t>
            </a:r>
            <a:endParaRPr lang="en-GB" sz="112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20000"/>
              </a:lnSpc>
              <a:spcAft>
                <a:spcPts val="3375"/>
              </a:spcAft>
              <a:buNone/>
            </a:pPr>
            <a:r>
              <a:rPr lang="en-GB" sz="80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1. Be a role model. </a:t>
            </a:r>
          </a:p>
          <a:p>
            <a:pPr marL="0" indent="0">
              <a:lnSpc>
                <a:spcPct val="120000"/>
              </a:lnSpc>
              <a:spcAft>
                <a:spcPts val="3375"/>
              </a:spcAft>
              <a:buNone/>
            </a:pPr>
            <a:r>
              <a:rPr lang="en-GB" sz="80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2. Observe for insights. </a:t>
            </a:r>
            <a:endParaRPr lang="en-GB" sz="8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20000"/>
              </a:lnSpc>
              <a:spcAft>
                <a:spcPts val="3375"/>
              </a:spcAft>
              <a:buNone/>
            </a:pPr>
            <a:r>
              <a:rPr lang="en-GB" sz="80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3. Provide an open communication platform</a:t>
            </a:r>
            <a:endParaRPr lang="en-GB" sz="8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20000"/>
              </a:lnSpc>
              <a:spcAft>
                <a:spcPts val="3375"/>
              </a:spcAft>
              <a:buNone/>
            </a:pPr>
            <a:r>
              <a:rPr lang="en-GB" sz="80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4. Take meaningful action on feedback. </a:t>
            </a:r>
            <a:endParaRPr lang="en-GB" sz="80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20000"/>
              </a:lnSpc>
              <a:spcAft>
                <a:spcPts val="3375"/>
              </a:spcAft>
              <a:buNone/>
            </a:pPr>
            <a:r>
              <a:rPr lang="en-GB" sz="8000" dirty="0">
                <a:solidFill>
                  <a:srgbClr val="000000"/>
                </a:solidFill>
                <a:effectLst/>
                <a:latin typeface="Arial" panose="020B0604020202020204" pitchFamily="34" charset="0"/>
                <a:ea typeface="Times New Roman" panose="02020603050405020304" pitchFamily="18" charset="0"/>
                <a:cs typeface="Times New Roman" panose="02020603050405020304" pitchFamily="18" charset="0"/>
              </a:rPr>
              <a:t>5. Empower employees. </a:t>
            </a:r>
            <a:endParaRPr lang="en-GB" sz="80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spTree>
    <p:extLst>
      <p:ext uri="{BB962C8B-B14F-4D97-AF65-F5344CB8AC3E}">
        <p14:creationId xmlns:p14="http://schemas.microsoft.com/office/powerpoint/2010/main" val="3304861712"/>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CD30C1-B794-EBE8-4D0A-53F5DBEA885C}"/>
              </a:ext>
            </a:extLst>
          </p:cNvPr>
          <p:cNvSpPr>
            <a:spLocks noGrp="1"/>
          </p:cNvSpPr>
          <p:nvPr>
            <p:ph type="title"/>
          </p:nvPr>
        </p:nvSpPr>
        <p:spPr>
          <a:xfrm>
            <a:off x="838200" y="-606489"/>
            <a:ext cx="10515600" cy="2297178"/>
          </a:xfrm>
        </p:spPr>
        <p:txBody>
          <a:bodyPr>
            <a:normAutofit/>
          </a:bodyPr>
          <a:lstStyle/>
          <a:p>
            <a:r>
              <a:rPr lang="en-GB" sz="3200" b="1" dirty="0">
                <a:latin typeface="Arial" panose="020B0604020202020204" pitchFamily="34" charset="0"/>
                <a:cs typeface="Arial" panose="020B0604020202020204" pitchFamily="34" charset="0"/>
              </a:rPr>
              <a:t>Leaders and culture continued</a:t>
            </a:r>
            <a:endParaRPr lang="en-GB" sz="3200" dirty="0"/>
          </a:p>
        </p:txBody>
      </p:sp>
      <p:sp>
        <p:nvSpPr>
          <p:cNvPr id="3" name="Content Placeholder 2">
            <a:extLst>
              <a:ext uri="{FF2B5EF4-FFF2-40B4-BE49-F238E27FC236}">
                <a16:creationId xmlns:a16="http://schemas.microsoft.com/office/drawing/2014/main" id="{1F2779C2-5A79-84F5-17BF-119611A74C7E}"/>
              </a:ext>
            </a:extLst>
          </p:cNvPr>
          <p:cNvSpPr>
            <a:spLocks noGrp="1"/>
          </p:cNvSpPr>
          <p:nvPr>
            <p:ph idx="1"/>
          </p:nvPr>
        </p:nvSpPr>
        <p:spPr>
          <a:xfrm>
            <a:off x="838200" y="989045"/>
            <a:ext cx="10515600" cy="5187918"/>
          </a:xfrm>
        </p:spPr>
        <p:txBody>
          <a:bodyPr>
            <a:normAutofit fontScale="92500" lnSpcReduction="10000"/>
          </a:bodyPr>
          <a:lstStyle/>
          <a:p>
            <a:pPr marL="0" indent="0">
              <a:lnSpc>
                <a:spcPct val="107000"/>
              </a:lnSpc>
              <a:spcAft>
                <a:spcPts val="3375"/>
              </a:spcAft>
              <a:buNone/>
            </a:pPr>
            <a:r>
              <a:rPr lang="en-GB" sz="2400" dirty="0">
                <a:effectLst/>
                <a:latin typeface="Arial" panose="020B0604020202020204" pitchFamily="34" charset="0"/>
                <a:ea typeface="Times New Roman" panose="02020603050405020304" pitchFamily="18" charset="0"/>
                <a:cs typeface="Times New Roman" panose="02020603050405020304" pitchFamily="18" charset="0"/>
              </a:rPr>
              <a:t>6. Reassure workers that failing isn’t fatal. It is how and why failure happens that matters. A learning organisation can be stronger from failure if it is proactive. See Stephen Brown (2007)</a:t>
            </a:r>
          </a:p>
          <a:p>
            <a:pPr marL="0" indent="0">
              <a:lnSpc>
                <a:spcPct val="107000"/>
              </a:lnSpc>
              <a:spcAft>
                <a:spcPts val="3375"/>
              </a:spcAft>
              <a:buNone/>
            </a:pPr>
            <a:r>
              <a:rPr lang="en-GB" sz="2400" dirty="0">
                <a:effectLst/>
                <a:latin typeface="Arial" panose="020B0604020202020204" pitchFamily="34" charset="0"/>
                <a:ea typeface="Times New Roman" panose="02020603050405020304" pitchFamily="18" charset="0"/>
                <a:cs typeface="Times New Roman" panose="02020603050405020304" pitchFamily="18" charset="0"/>
              </a:rPr>
              <a:t>7. Recognition and reward. </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3375"/>
              </a:spcAft>
              <a:buNone/>
            </a:pPr>
            <a:r>
              <a:rPr lang="en-GB" sz="2400" dirty="0">
                <a:effectLst/>
                <a:latin typeface="Arial" panose="020B0604020202020204" pitchFamily="34" charset="0"/>
                <a:ea typeface="Times New Roman" panose="02020603050405020304" pitchFamily="18" charset="0"/>
                <a:cs typeface="Times New Roman" panose="02020603050405020304" pitchFamily="18" charset="0"/>
              </a:rPr>
              <a:t>8. Mentor team members.</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3375"/>
              </a:spcAft>
              <a:buNone/>
            </a:pPr>
            <a:r>
              <a:rPr lang="en-GB" sz="2400" dirty="0">
                <a:effectLst/>
                <a:latin typeface="Arial" panose="020B0604020202020204" pitchFamily="34" charset="0"/>
                <a:ea typeface="Times New Roman" panose="02020603050405020304" pitchFamily="18" charset="0"/>
                <a:cs typeface="Times New Roman" panose="02020603050405020304" pitchFamily="18" charset="0"/>
              </a:rPr>
              <a:t>9. Feedback to motivate.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pPr marL="0" indent="0">
              <a:lnSpc>
                <a:spcPct val="107000"/>
              </a:lnSpc>
              <a:spcAft>
                <a:spcPts val="3375"/>
              </a:spcAft>
              <a:buNone/>
            </a:pPr>
            <a:r>
              <a:rPr lang="en-GB" sz="2400" dirty="0">
                <a:effectLst/>
                <a:latin typeface="Arial" panose="020B0604020202020204" pitchFamily="34" charset="0"/>
                <a:ea typeface="Times New Roman" panose="02020603050405020304" pitchFamily="18" charset="0"/>
                <a:cs typeface="Times New Roman" panose="02020603050405020304" pitchFamily="18" charset="0"/>
              </a:rPr>
              <a:t>10. Recognition programmes are effective.</a:t>
            </a:r>
            <a:endParaRPr lang="en-GB" sz="2400" dirty="0">
              <a:effectLst/>
              <a:latin typeface="Calibri" panose="020F0502020204030204" pitchFamily="34" charset="0"/>
              <a:ea typeface="Calibri" panose="020F0502020204030204" pitchFamily="34" charset="0"/>
              <a:cs typeface="Times New Roman" panose="02020603050405020304" pitchFamily="18" charset="0"/>
            </a:endParaRPr>
          </a:p>
          <a:p>
            <a:endParaRPr lang="en-GB" dirty="0"/>
          </a:p>
        </p:txBody>
      </p:sp>
      <p:pic>
        <p:nvPicPr>
          <p:cNvPr id="4" name="Picture 3">
            <a:extLst>
              <a:ext uri="{FF2B5EF4-FFF2-40B4-BE49-F238E27FC236}">
                <a16:creationId xmlns:a16="http://schemas.microsoft.com/office/drawing/2014/main" id="{B3EE02C9-FE55-FE6D-5274-BAD3590324E6}"/>
              </a:ext>
            </a:extLst>
          </p:cNvPr>
          <p:cNvPicPr>
            <a:picLocks noChangeAspect="1"/>
          </p:cNvPicPr>
          <p:nvPr/>
        </p:nvPicPr>
        <p:blipFill>
          <a:blip r:embed="rId2">
            <a:extLst>
              <a:ext uri="{28A0092B-C50C-407E-A947-70E740481C1C}">
                <a14:useLocalDpi xmlns:a14="http://schemas.microsoft.com/office/drawing/2010/main" val="0"/>
              </a:ext>
            </a:extLst>
          </a:blip>
          <a:srcRect/>
          <a:stretch>
            <a:fillRect/>
          </a:stretch>
        </p:blipFill>
        <p:spPr bwMode="auto">
          <a:xfrm>
            <a:off x="7483151" y="1690689"/>
            <a:ext cx="4292082" cy="4762500"/>
          </a:xfrm>
          <a:prstGeom prst="rect">
            <a:avLst/>
          </a:prstGeom>
          <a:noFill/>
        </p:spPr>
      </p:pic>
    </p:spTree>
    <p:extLst>
      <p:ext uri="{BB962C8B-B14F-4D97-AF65-F5344CB8AC3E}">
        <p14:creationId xmlns:p14="http://schemas.microsoft.com/office/powerpoint/2010/main" val="10856287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B3B974-ED0B-52AA-7AE1-9384B91FBEED}"/>
              </a:ext>
            </a:extLst>
          </p:cNvPr>
          <p:cNvSpPr>
            <a:spLocks noGrp="1"/>
          </p:cNvSpPr>
          <p:nvPr>
            <p:ph type="title"/>
          </p:nvPr>
        </p:nvSpPr>
        <p:spPr>
          <a:xfrm>
            <a:off x="838200" y="167951"/>
            <a:ext cx="10515600" cy="1522737"/>
          </a:xfrm>
        </p:spPr>
        <p:txBody>
          <a:bodyPr>
            <a:noAutofit/>
          </a:bodyPr>
          <a:lstStyle/>
          <a:p>
            <a:pPr>
              <a:lnSpc>
                <a:spcPct val="107000"/>
              </a:lnSpc>
              <a:spcAft>
                <a:spcPts val="1200"/>
              </a:spcAft>
            </a:pPr>
            <a:r>
              <a:rPr lang="en-GB" sz="2800" dirty="0" err="1">
                <a:latin typeface="Arial" panose="020B0604020202020204" pitchFamily="34" charset="0"/>
                <a:ea typeface="Calibri" panose="020F0502020204030204" pitchFamily="34" charset="0"/>
                <a:cs typeface="Arial" panose="020B0604020202020204" pitchFamily="34" charset="0"/>
              </a:rPr>
              <a:t>Warrick</a:t>
            </a:r>
            <a:r>
              <a:rPr lang="en-GB" sz="2800" dirty="0">
                <a:latin typeface="Arial" panose="020B0604020202020204" pitchFamily="34" charset="0"/>
                <a:ea typeface="Calibri" panose="020F0502020204030204" pitchFamily="34" charset="0"/>
                <a:cs typeface="Arial" panose="020B0604020202020204" pitchFamily="34" charset="0"/>
              </a:rPr>
              <a:t> (2017) Table 2. Guidelines for building and sustaining cultures </a:t>
            </a:r>
            <a:br>
              <a:rPr lang="en-GB" sz="2800" dirty="0">
                <a:latin typeface="Arial" panose="020B0604020202020204" pitchFamily="34" charset="0"/>
                <a:ea typeface="Calibri" panose="020F0502020204030204" pitchFamily="34" charset="0"/>
                <a:cs typeface="Arial" panose="020B0604020202020204" pitchFamily="34" charset="0"/>
              </a:rPr>
            </a:br>
            <a:endParaRPr lang="en-GB" sz="2800" dirty="0">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870A30C4-16EE-92BE-B3E0-4E23AE1A22EF}"/>
              </a:ext>
            </a:extLst>
          </p:cNvPr>
          <p:cNvSpPr>
            <a:spLocks noGrp="1"/>
          </p:cNvSpPr>
          <p:nvPr>
            <p:ph idx="1"/>
          </p:nvPr>
        </p:nvSpPr>
        <p:spPr>
          <a:xfrm>
            <a:off x="531845" y="1268964"/>
            <a:ext cx="10821955" cy="4908000"/>
          </a:xfrm>
        </p:spPr>
        <p:txBody>
          <a:bodyPr>
            <a:normAutofit fontScale="25000" lnSpcReduction="20000"/>
          </a:bodyPr>
          <a:lstStyle/>
          <a:p>
            <a:pPr marL="0" indent="0" algn="just">
              <a:lnSpc>
                <a:spcPct val="107000"/>
              </a:lnSpc>
              <a:spcAft>
                <a:spcPts val="1200"/>
              </a:spcAft>
              <a:buNone/>
            </a:pPr>
            <a:r>
              <a:rPr lang="en-GB" sz="8000" dirty="0">
                <a:effectLst/>
                <a:latin typeface="Arial" panose="020B0604020202020204" pitchFamily="34" charset="0"/>
                <a:ea typeface="Calibri" panose="020F0502020204030204" pitchFamily="34" charset="0"/>
                <a:cs typeface="Arial" panose="020B0604020202020204" pitchFamily="34" charset="0"/>
              </a:rPr>
              <a:t>1. Make strategy and culture important leadership priorities </a:t>
            </a:r>
          </a:p>
          <a:p>
            <a:pPr marL="0" indent="0" algn="just">
              <a:lnSpc>
                <a:spcPct val="107000"/>
              </a:lnSpc>
              <a:spcAft>
                <a:spcPts val="1200"/>
              </a:spcAft>
              <a:buNone/>
            </a:pPr>
            <a:r>
              <a:rPr lang="en-GB" sz="8000" dirty="0">
                <a:effectLst/>
                <a:latin typeface="Arial" panose="020B0604020202020204" pitchFamily="34" charset="0"/>
                <a:ea typeface="Calibri" panose="020F0502020204030204" pitchFamily="34" charset="0"/>
                <a:cs typeface="Arial" panose="020B0604020202020204" pitchFamily="34" charset="0"/>
              </a:rPr>
              <a:t>2. Develop a clear understanding of the present culture </a:t>
            </a:r>
          </a:p>
          <a:p>
            <a:pPr marL="0" indent="0" algn="just">
              <a:lnSpc>
                <a:spcPct val="107000"/>
              </a:lnSpc>
              <a:spcAft>
                <a:spcPts val="1200"/>
              </a:spcAft>
              <a:buNone/>
            </a:pPr>
            <a:r>
              <a:rPr lang="en-GB" sz="8000" dirty="0">
                <a:effectLst/>
                <a:latin typeface="Arial" panose="020B0604020202020204" pitchFamily="34" charset="0"/>
                <a:ea typeface="Calibri" panose="020F0502020204030204" pitchFamily="34" charset="0"/>
                <a:cs typeface="Arial" panose="020B0604020202020204" pitchFamily="34" charset="0"/>
              </a:rPr>
              <a:t>3. Identify, communicate, educate, and engage employees in the cultural ideals </a:t>
            </a:r>
          </a:p>
          <a:p>
            <a:pPr marL="0" indent="0" algn="just">
              <a:lnSpc>
                <a:spcPct val="107000"/>
              </a:lnSpc>
              <a:spcAft>
                <a:spcPts val="1200"/>
              </a:spcAft>
              <a:buNone/>
            </a:pPr>
            <a:r>
              <a:rPr lang="en-GB" sz="8000" dirty="0">
                <a:effectLst/>
                <a:latin typeface="Arial" panose="020B0604020202020204" pitchFamily="34" charset="0"/>
                <a:ea typeface="Calibri" panose="020F0502020204030204" pitchFamily="34" charset="0"/>
                <a:cs typeface="Arial" panose="020B0604020202020204" pitchFamily="34" charset="0"/>
              </a:rPr>
              <a:t>4. Role model desired </a:t>
            </a:r>
            <a:r>
              <a:rPr lang="en-GB" sz="8000" dirty="0" err="1">
                <a:effectLst/>
                <a:latin typeface="Arial" panose="020B0604020202020204" pitchFamily="34" charset="0"/>
                <a:ea typeface="Calibri" panose="020F0502020204030204" pitchFamily="34" charset="0"/>
                <a:cs typeface="Arial" panose="020B0604020202020204" pitchFamily="34" charset="0"/>
              </a:rPr>
              <a:t>behaviors</a:t>
            </a:r>
            <a:r>
              <a:rPr lang="en-GB" sz="8000" dirty="0">
                <a:effectLst/>
                <a:latin typeface="Arial" panose="020B0604020202020204" pitchFamily="34" charset="0"/>
                <a:ea typeface="Calibri" panose="020F0502020204030204" pitchFamily="34" charset="0"/>
                <a:cs typeface="Arial" panose="020B0604020202020204" pitchFamily="34" charset="0"/>
              </a:rPr>
              <a:t> </a:t>
            </a:r>
          </a:p>
          <a:p>
            <a:pPr marL="0" indent="0" algn="just">
              <a:lnSpc>
                <a:spcPct val="107000"/>
              </a:lnSpc>
              <a:spcAft>
                <a:spcPts val="1200"/>
              </a:spcAft>
              <a:buNone/>
            </a:pPr>
            <a:r>
              <a:rPr lang="en-GB" sz="8000" dirty="0">
                <a:effectLst/>
                <a:latin typeface="Arial" panose="020B0604020202020204" pitchFamily="34" charset="0"/>
                <a:ea typeface="Calibri" panose="020F0502020204030204" pitchFamily="34" charset="0"/>
                <a:cs typeface="Arial" panose="020B0604020202020204" pitchFamily="34" charset="0"/>
              </a:rPr>
              <a:t>5. Recruit and develop for culture </a:t>
            </a:r>
          </a:p>
          <a:p>
            <a:pPr marL="0" indent="0" algn="just">
              <a:lnSpc>
                <a:spcPct val="107000"/>
              </a:lnSpc>
              <a:spcAft>
                <a:spcPts val="1200"/>
              </a:spcAft>
              <a:buNone/>
            </a:pPr>
            <a:r>
              <a:rPr lang="en-GB" sz="8000" dirty="0">
                <a:effectLst/>
                <a:latin typeface="Arial" panose="020B0604020202020204" pitchFamily="34" charset="0"/>
                <a:ea typeface="Calibri" panose="020F0502020204030204" pitchFamily="34" charset="0"/>
                <a:cs typeface="Arial" panose="020B0604020202020204" pitchFamily="34" charset="0"/>
              </a:rPr>
              <a:t>6. Align for consistency between strategy and culture </a:t>
            </a:r>
          </a:p>
          <a:p>
            <a:pPr marL="0" indent="0" algn="just">
              <a:lnSpc>
                <a:spcPct val="107000"/>
              </a:lnSpc>
              <a:spcAft>
                <a:spcPts val="1200"/>
              </a:spcAft>
              <a:buNone/>
            </a:pPr>
            <a:r>
              <a:rPr lang="en-GB" sz="8000" dirty="0">
                <a:effectLst/>
                <a:latin typeface="Arial" panose="020B0604020202020204" pitchFamily="34" charset="0"/>
                <a:ea typeface="Calibri" panose="020F0502020204030204" pitchFamily="34" charset="0"/>
                <a:cs typeface="Arial" panose="020B0604020202020204" pitchFamily="34" charset="0"/>
              </a:rPr>
              <a:t>7. Recognize and reward desired </a:t>
            </a:r>
            <a:r>
              <a:rPr lang="en-GB" sz="8000" dirty="0" err="1">
                <a:effectLst/>
                <a:latin typeface="Arial" panose="020B0604020202020204" pitchFamily="34" charset="0"/>
                <a:ea typeface="Calibri" panose="020F0502020204030204" pitchFamily="34" charset="0"/>
                <a:cs typeface="Arial" panose="020B0604020202020204" pitchFamily="34" charset="0"/>
              </a:rPr>
              <a:t>behaviors</a:t>
            </a:r>
            <a:r>
              <a:rPr lang="en-GB" sz="8000" dirty="0">
                <a:effectLst/>
                <a:latin typeface="Arial" panose="020B0604020202020204" pitchFamily="34" charset="0"/>
                <a:ea typeface="Calibri" panose="020F0502020204030204" pitchFamily="34" charset="0"/>
                <a:cs typeface="Arial" panose="020B0604020202020204" pitchFamily="34" charset="0"/>
              </a:rPr>
              <a:t> and practices </a:t>
            </a:r>
          </a:p>
          <a:p>
            <a:pPr marL="0" indent="0" algn="just">
              <a:lnSpc>
                <a:spcPct val="107000"/>
              </a:lnSpc>
              <a:spcAft>
                <a:spcPts val="1200"/>
              </a:spcAft>
              <a:buNone/>
            </a:pPr>
            <a:r>
              <a:rPr lang="en-GB" sz="8000" dirty="0">
                <a:effectLst/>
                <a:latin typeface="Arial" panose="020B0604020202020204" pitchFamily="34" charset="0"/>
                <a:ea typeface="Calibri" panose="020F0502020204030204" pitchFamily="34" charset="0"/>
                <a:cs typeface="Arial" panose="020B0604020202020204" pitchFamily="34" charset="0"/>
              </a:rPr>
              <a:t>8. Use symbols, ceremonies, socialization, and stories to reinforce culture </a:t>
            </a:r>
          </a:p>
          <a:p>
            <a:pPr marL="0" indent="0" algn="just">
              <a:lnSpc>
                <a:spcPct val="107000"/>
              </a:lnSpc>
              <a:spcAft>
                <a:spcPts val="1200"/>
              </a:spcAft>
              <a:buNone/>
            </a:pPr>
            <a:r>
              <a:rPr lang="en-GB" sz="8000" dirty="0">
                <a:effectLst/>
                <a:latin typeface="Arial" panose="020B0604020202020204" pitchFamily="34" charset="0"/>
                <a:ea typeface="Calibri" panose="020F0502020204030204" pitchFamily="34" charset="0"/>
                <a:cs typeface="Arial" panose="020B0604020202020204" pitchFamily="34" charset="0"/>
              </a:rPr>
              <a:t>9. Appoint a culture team </a:t>
            </a:r>
          </a:p>
          <a:p>
            <a:pPr marL="0" indent="0" algn="just">
              <a:lnSpc>
                <a:spcPct val="107000"/>
              </a:lnSpc>
              <a:spcAft>
                <a:spcPts val="1200"/>
              </a:spcAft>
              <a:buNone/>
            </a:pPr>
            <a:r>
              <a:rPr lang="en-GB" sz="8000" dirty="0">
                <a:effectLst/>
                <a:latin typeface="Arial" panose="020B0604020202020204" pitchFamily="34" charset="0"/>
                <a:ea typeface="Calibri" panose="020F0502020204030204" pitchFamily="34" charset="0"/>
                <a:cs typeface="Arial" panose="020B0604020202020204" pitchFamily="34" charset="0"/>
              </a:rPr>
              <a:t>10. Monitor and manage the culture</a:t>
            </a:r>
          </a:p>
          <a:p>
            <a:endParaRPr lang="en-GB" dirty="0"/>
          </a:p>
        </p:txBody>
      </p:sp>
    </p:spTree>
    <p:extLst>
      <p:ext uri="{BB962C8B-B14F-4D97-AF65-F5344CB8AC3E}">
        <p14:creationId xmlns:p14="http://schemas.microsoft.com/office/powerpoint/2010/main" val="2613388023"/>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D87C0A9-F365-DC41-0BD4-47FC1AFAF431}"/>
              </a:ext>
            </a:extLst>
          </p:cNvPr>
          <p:cNvSpPr>
            <a:spLocks noGrp="1"/>
          </p:cNvSpPr>
          <p:nvPr>
            <p:ph type="title"/>
          </p:nvPr>
        </p:nvSpPr>
        <p:spPr/>
        <p:txBody>
          <a:bodyPr/>
          <a:lstStyle/>
          <a:p>
            <a:r>
              <a:rPr lang="en-GB" altLang="en-US" sz="3200" dirty="0">
                <a:latin typeface="Arial" panose="020B0604020202020204" pitchFamily="34" charset="0"/>
                <a:cs typeface="Arial" panose="020B0604020202020204" pitchFamily="34" charset="0"/>
              </a:rPr>
              <a:t>Corporate culture may be driven by:</a:t>
            </a:r>
            <a:br>
              <a:rPr lang="en-GB" altLang="en-US" dirty="0"/>
            </a:br>
            <a:endParaRPr lang="en-GB" dirty="0"/>
          </a:p>
        </p:txBody>
      </p:sp>
      <p:sp>
        <p:nvSpPr>
          <p:cNvPr id="3" name="Content Placeholder 2">
            <a:extLst>
              <a:ext uri="{FF2B5EF4-FFF2-40B4-BE49-F238E27FC236}">
                <a16:creationId xmlns:a16="http://schemas.microsoft.com/office/drawing/2014/main" id="{AACD7222-E1CA-122D-E8B7-E4AD5A1D8F4C}"/>
              </a:ext>
            </a:extLst>
          </p:cNvPr>
          <p:cNvSpPr>
            <a:spLocks noGrp="1"/>
          </p:cNvSpPr>
          <p:nvPr>
            <p:ph idx="1"/>
          </p:nvPr>
        </p:nvSpPr>
        <p:spPr>
          <a:xfrm>
            <a:off x="838200" y="1119673"/>
            <a:ext cx="10515600" cy="5057290"/>
          </a:xfrm>
        </p:spPr>
        <p:txBody>
          <a:bodyPr>
            <a:normAutofit fontScale="92500"/>
          </a:bodyPr>
          <a:lstStyle/>
          <a:p>
            <a:pPr eaLnBrk="1" hangingPunct="1"/>
            <a:r>
              <a:rPr lang="en-GB" altLang="en-US" sz="4000" b="1" dirty="0">
                <a:solidFill>
                  <a:srgbClr val="003366"/>
                </a:solidFill>
              </a:rPr>
              <a:t>Vision</a:t>
            </a:r>
            <a:r>
              <a:rPr lang="en-GB" altLang="en-US" sz="4000" dirty="0"/>
              <a:t> – where the organisation wants to go in the future</a:t>
            </a:r>
          </a:p>
          <a:p>
            <a:pPr eaLnBrk="1" hangingPunct="1"/>
            <a:r>
              <a:rPr lang="en-GB" altLang="en-US" sz="4000" b="1" dirty="0">
                <a:solidFill>
                  <a:srgbClr val="003366"/>
                </a:solidFill>
              </a:rPr>
              <a:t>Mission Statement</a:t>
            </a:r>
            <a:r>
              <a:rPr lang="en-GB" altLang="en-US" sz="4000" dirty="0"/>
              <a:t> – summary </a:t>
            </a:r>
            <a:br>
              <a:rPr lang="en-GB" altLang="en-US" sz="4000" dirty="0"/>
            </a:br>
            <a:r>
              <a:rPr lang="en-GB" altLang="en-US" sz="4000" dirty="0"/>
              <a:t>of the beliefs of the organisation and where it is now</a:t>
            </a:r>
          </a:p>
          <a:p>
            <a:pPr marL="0" indent="0" eaLnBrk="1" hangingPunct="1">
              <a:buNone/>
            </a:pPr>
            <a:r>
              <a:rPr lang="en-GB" altLang="en-US" sz="4000" dirty="0">
                <a:solidFill>
                  <a:srgbClr val="FF0000"/>
                </a:solidFill>
              </a:rPr>
              <a:t>Who decides what these are? Who should decide? </a:t>
            </a:r>
          </a:p>
          <a:p>
            <a:pPr marL="0" indent="0" eaLnBrk="1" hangingPunct="1">
              <a:buNone/>
            </a:pPr>
            <a:r>
              <a:rPr lang="en-GB" altLang="en-US" sz="4000" dirty="0">
                <a:solidFill>
                  <a:srgbClr val="FF0000"/>
                </a:solidFill>
              </a:rPr>
              <a:t>Are the answers different depending on sector, size of operation and regional location?</a:t>
            </a:r>
          </a:p>
          <a:p>
            <a:pPr marL="0" indent="0" eaLnBrk="1" hangingPunct="1">
              <a:buNone/>
            </a:pPr>
            <a:r>
              <a:rPr lang="en-GB" altLang="en-US" sz="4000" dirty="0">
                <a:solidFill>
                  <a:srgbClr val="FF0000"/>
                </a:solidFill>
              </a:rPr>
              <a:t>Who knows what they are?</a:t>
            </a:r>
          </a:p>
          <a:p>
            <a:endParaRPr lang="en-GB" dirty="0"/>
          </a:p>
        </p:txBody>
      </p:sp>
    </p:spTree>
    <p:extLst>
      <p:ext uri="{BB962C8B-B14F-4D97-AF65-F5344CB8AC3E}">
        <p14:creationId xmlns:p14="http://schemas.microsoft.com/office/powerpoint/2010/main" val="3719162758"/>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0F35714-4626-8963-70AC-A9DF87649DBB}"/>
              </a:ext>
            </a:extLst>
          </p:cNvPr>
          <p:cNvSpPr>
            <a:spLocks noGrp="1"/>
          </p:cNvSpPr>
          <p:nvPr>
            <p:ph type="title"/>
          </p:nvPr>
        </p:nvSpPr>
        <p:spPr/>
        <p:txBody>
          <a:bodyPr/>
          <a:lstStyle/>
          <a:p>
            <a:r>
              <a:rPr lang="en-GB" altLang="en-US" b="1" dirty="0">
                <a:solidFill>
                  <a:srgbClr val="003366"/>
                </a:solidFill>
              </a:rPr>
              <a:t>May be reflected in:</a:t>
            </a:r>
            <a:br>
              <a:rPr lang="en-GB" altLang="en-US" b="1" dirty="0">
                <a:solidFill>
                  <a:srgbClr val="003366"/>
                </a:solidFill>
              </a:rPr>
            </a:br>
            <a:endParaRPr lang="en-GB" dirty="0"/>
          </a:p>
        </p:txBody>
      </p:sp>
      <p:sp>
        <p:nvSpPr>
          <p:cNvPr id="3" name="Content Placeholder 2">
            <a:extLst>
              <a:ext uri="{FF2B5EF4-FFF2-40B4-BE49-F238E27FC236}">
                <a16:creationId xmlns:a16="http://schemas.microsoft.com/office/drawing/2014/main" id="{3C473997-FAF6-23CC-B28B-747B9FD52EBD}"/>
              </a:ext>
            </a:extLst>
          </p:cNvPr>
          <p:cNvSpPr>
            <a:spLocks noGrp="1"/>
          </p:cNvSpPr>
          <p:nvPr>
            <p:ph idx="1"/>
          </p:nvPr>
        </p:nvSpPr>
        <p:spPr/>
        <p:txBody>
          <a:bodyPr/>
          <a:lstStyle/>
          <a:p>
            <a:pPr lvl="1" eaLnBrk="1" hangingPunct="1"/>
            <a:r>
              <a:rPr lang="en-GB" altLang="en-US" sz="3200" dirty="0"/>
              <a:t>Attitude and behaviour of the leadership</a:t>
            </a:r>
          </a:p>
          <a:p>
            <a:pPr lvl="1" eaLnBrk="1" hangingPunct="1"/>
            <a:r>
              <a:rPr lang="en-GB" altLang="en-US" sz="3200" dirty="0"/>
              <a:t>Attitude to the role of individuals in the workplace – open plan offices, team-based working, etc.</a:t>
            </a:r>
          </a:p>
          <a:p>
            <a:pPr lvl="1" eaLnBrk="1" hangingPunct="1"/>
            <a:r>
              <a:rPr lang="en-GB" altLang="en-US" sz="3200" dirty="0"/>
              <a:t>Logo of the organisation </a:t>
            </a:r>
          </a:p>
          <a:p>
            <a:pPr lvl="1" eaLnBrk="1" hangingPunct="1"/>
            <a:r>
              <a:rPr lang="en-GB" altLang="en-US" sz="3200" dirty="0"/>
              <a:t>The image it presents to the outside world</a:t>
            </a:r>
          </a:p>
          <a:p>
            <a:pPr lvl="1" eaLnBrk="1" hangingPunct="1"/>
            <a:r>
              <a:rPr lang="en-GB" altLang="en-US" sz="3200" dirty="0"/>
              <a:t>Its attitude to change</a:t>
            </a:r>
          </a:p>
          <a:p>
            <a:endParaRPr lang="en-GB" dirty="0"/>
          </a:p>
        </p:txBody>
      </p:sp>
    </p:spTree>
    <p:extLst>
      <p:ext uri="{BB962C8B-B14F-4D97-AF65-F5344CB8AC3E}">
        <p14:creationId xmlns:p14="http://schemas.microsoft.com/office/powerpoint/2010/main" val="157918153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BD498B-E628-203E-2C32-7B6DD2FEE1D5}"/>
              </a:ext>
            </a:extLst>
          </p:cNvPr>
          <p:cNvSpPr>
            <a:spLocks noGrp="1"/>
          </p:cNvSpPr>
          <p:nvPr>
            <p:ph type="title"/>
          </p:nvPr>
        </p:nvSpPr>
        <p:spPr/>
        <p:txBody>
          <a:bodyPr/>
          <a:lstStyle/>
          <a:p>
            <a:r>
              <a:rPr lang="en-GB" dirty="0"/>
              <a:t>Getting started on your case.</a:t>
            </a:r>
          </a:p>
        </p:txBody>
      </p:sp>
      <p:sp>
        <p:nvSpPr>
          <p:cNvPr id="3" name="Content Placeholder 2">
            <a:extLst>
              <a:ext uri="{FF2B5EF4-FFF2-40B4-BE49-F238E27FC236}">
                <a16:creationId xmlns:a16="http://schemas.microsoft.com/office/drawing/2014/main" id="{FA630194-EA52-30E4-A5E0-C6E95AC40944}"/>
              </a:ext>
            </a:extLst>
          </p:cNvPr>
          <p:cNvSpPr>
            <a:spLocks noGrp="1"/>
          </p:cNvSpPr>
          <p:nvPr>
            <p:ph idx="1"/>
          </p:nvPr>
        </p:nvSpPr>
        <p:spPr/>
        <p:txBody>
          <a:bodyPr/>
          <a:lstStyle/>
          <a:p>
            <a:pPr eaLnBrk="1" hangingPunct="1">
              <a:lnSpc>
                <a:spcPct val="90000"/>
              </a:lnSpc>
            </a:pPr>
            <a:r>
              <a:rPr lang="en-GB" altLang="en-US" b="1" dirty="0">
                <a:solidFill>
                  <a:srgbClr val="003366"/>
                </a:solidFill>
              </a:rPr>
              <a:t>The Vision</a:t>
            </a:r>
          </a:p>
          <a:p>
            <a:pPr lvl="1" eaLnBrk="1" hangingPunct="1">
              <a:lnSpc>
                <a:spcPct val="90000"/>
              </a:lnSpc>
            </a:pPr>
            <a:r>
              <a:rPr lang="en-GB" altLang="en-US" dirty="0"/>
              <a:t>Communicating to all staff where the organisation is going and where</a:t>
            </a:r>
            <a:br>
              <a:rPr lang="en-GB" altLang="en-US" dirty="0"/>
            </a:br>
            <a:r>
              <a:rPr lang="en-GB" altLang="en-US" dirty="0"/>
              <a:t>it intends to be in the future</a:t>
            </a:r>
          </a:p>
          <a:p>
            <a:pPr lvl="1" eaLnBrk="1" hangingPunct="1">
              <a:lnSpc>
                <a:spcPct val="90000"/>
              </a:lnSpc>
            </a:pPr>
            <a:r>
              <a:rPr lang="en-GB" altLang="en-US" dirty="0"/>
              <a:t>Allows the firm to set goals</a:t>
            </a:r>
          </a:p>
          <a:p>
            <a:pPr eaLnBrk="1" hangingPunct="1">
              <a:lnSpc>
                <a:spcPct val="90000"/>
              </a:lnSpc>
            </a:pPr>
            <a:r>
              <a:rPr lang="en-GB" altLang="en-US" b="1" dirty="0">
                <a:solidFill>
                  <a:srgbClr val="003366"/>
                </a:solidFill>
              </a:rPr>
              <a:t>Aims and Objectives:</a:t>
            </a:r>
          </a:p>
          <a:p>
            <a:pPr lvl="1" eaLnBrk="1" hangingPunct="1">
              <a:lnSpc>
                <a:spcPct val="90000"/>
              </a:lnSpc>
            </a:pPr>
            <a:r>
              <a:rPr lang="en-GB" altLang="en-US" b="1" dirty="0">
                <a:solidFill>
                  <a:srgbClr val="003366"/>
                </a:solidFill>
              </a:rPr>
              <a:t>Aims</a:t>
            </a:r>
            <a:r>
              <a:rPr lang="en-GB" altLang="en-US" b="1" dirty="0">
                <a:solidFill>
                  <a:schemeClr val="accent2"/>
                </a:solidFill>
              </a:rPr>
              <a:t> </a:t>
            </a:r>
            <a:r>
              <a:rPr lang="en-GB" altLang="en-US" dirty="0"/>
              <a:t>– long term target</a:t>
            </a:r>
          </a:p>
          <a:p>
            <a:pPr lvl="1" eaLnBrk="1" hangingPunct="1">
              <a:lnSpc>
                <a:spcPct val="90000"/>
              </a:lnSpc>
            </a:pPr>
            <a:r>
              <a:rPr lang="en-GB" altLang="en-US" b="1" dirty="0">
                <a:solidFill>
                  <a:srgbClr val="003366"/>
                </a:solidFill>
              </a:rPr>
              <a:t>Objectives</a:t>
            </a:r>
            <a:r>
              <a:rPr lang="en-GB" altLang="en-US" dirty="0"/>
              <a:t> – the way in which you are going to achieve the aim</a:t>
            </a:r>
          </a:p>
          <a:p>
            <a:endParaRPr lang="en-GB" dirty="0"/>
          </a:p>
        </p:txBody>
      </p:sp>
    </p:spTree>
    <p:extLst>
      <p:ext uri="{BB962C8B-B14F-4D97-AF65-F5344CB8AC3E}">
        <p14:creationId xmlns:p14="http://schemas.microsoft.com/office/powerpoint/2010/main" val="1476871571"/>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4DAB78-A043-E358-FEB4-A42D4D46B883}"/>
              </a:ext>
            </a:extLst>
          </p:cNvPr>
          <p:cNvSpPr>
            <a:spLocks noGrp="1"/>
          </p:cNvSpPr>
          <p:nvPr>
            <p:ph type="title"/>
          </p:nvPr>
        </p:nvSpPr>
        <p:spPr/>
        <p:txBody>
          <a:bodyPr>
            <a:normAutofit fontScale="90000"/>
          </a:bodyPr>
          <a:lstStyle/>
          <a:p>
            <a:pPr>
              <a:lnSpc>
                <a:spcPct val="107000"/>
              </a:lnSpc>
              <a:spcAft>
                <a:spcPts val="800"/>
              </a:spcAft>
            </a:pPr>
            <a:r>
              <a:rPr lang="en-GB" sz="1800" b="1" u="sng" dirty="0">
                <a:solidFill>
                  <a:srgbClr val="0563C1"/>
                </a:solidFill>
                <a:effectLst/>
                <a:latin typeface="Calibri" panose="020F0502020204030204" pitchFamily="34" charset="0"/>
                <a:ea typeface="Calibri" panose="020F0502020204030204" pitchFamily="34" charset="0"/>
                <a:cs typeface="Times New Roman" panose="02020603050405020304" pitchFamily="18" charset="0"/>
                <a:hlinkClick r:id="rId2"/>
              </a:rPr>
              <a:t>https://businesstrainingexperts.com/eleven-signs-your-organization-has-ineffective-leaders/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r>
              <a:rPr lang="en-GB" sz="3600" b="1" dirty="0">
                <a:effectLst/>
                <a:latin typeface="Calibri" panose="020F0502020204030204" pitchFamily="34" charset="0"/>
                <a:ea typeface="Calibri" panose="020F0502020204030204" pitchFamily="34" charset="0"/>
                <a:cs typeface="Times New Roman" panose="02020603050405020304" pitchFamily="18" charset="0"/>
              </a:rPr>
              <a:t>Ineffective leaders</a:t>
            </a:r>
            <a:br>
              <a:rPr lang="en-GB" sz="1800" dirty="0">
                <a:effectLst/>
                <a:latin typeface="Calibri" panose="020F0502020204030204" pitchFamily="34" charset="0"/>
                <a:ea typeface="Calibri" panose="020F0502020204030204" pitchFamily="34" charset="0"/>
                <a:cs typeface="Times New Roman" panose="02020603050405020304" pitchFamily="18" charset="0"/>
              </a:rPr>
            </a:br>
            <a:endParaRPr lang="en-GB" dirty="0"/>
          </a:p>
        </p:txBody>
      </p:sp>
      <p:pic>
        <p:nvPicPr>
          <p:cNvPr id="4" name="Content Placeholder 3" descr="eleven signs of an ineffective leader">
            <a:extLst>
              <a:ext uri="{FF2B5EF4-FFF2-40B4-BE49-F238E27FC236}">
                <a16:creationId xmlns:a16="http://schemas.microsoft.com/office/drawing/2014/main" id="{2B152EAE-202C-F197-88CA-7F1879F21881}"/>
              </a:ext>
            </a:extLst>
          </p:cNvPr>
          <p:cNvPicPr>
            <a:picLocks noGrp="1" noChangeAspect="1"/>
          </p:cNvPicPr>
          <p:nvPr>
            <p:ph idx="1"/>
          </p:nvPr>
        </p:nvPicPr>
        <p:blipFill>
          <a:blip r:embed="rId3">
            <a:extLst>
              <a:ext uri="{28A0092B-C50C-407E-A947-70E740481C1C}">
                <a14:useLocalDpi xmlns:a14="http://schemas.microsoft.com/office/drawing/2010/main" val="0"/>
              </a:ext>
            </a:extLst>
          </a:blip>
          <a:srcRect/>
          <a:stretch>
            <a:fillRect/>
          </a:stretch>
        </p:blipFill>
        <p:spPr bwMode="auto">
          <a:xfrm>
            <a:off x="391886" y="1175657"/>
            <a:ext cx="10618235" cy="5570376"/>
          </a:xfrm>
          <a:prstGeom prst="rect">
            <a:avLst/>
          </a:prstGeom>
          <a:noFill/>
          <a:ln>
            <a:noFill/>
          </a:ln>
        </p:spPr>
      </p:pic>
    </p:spTree>
    <p:extLst>
      <p:ext uri="{BB962C8B-B14F-4D97-AF65-F5344CB8AC3E}">
        <p14:creationId xmlns:p14="http://schemas.microsoft.com/office/powerpoint/2010/main" val="112019588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1002A5-21DE-5963-1590-F5E7CCB804BB}"/>
              </a:ext>
            </a:extLst>
          </p:cNvPr>
          <p:cNvSpPr>
            <a:spLocks noGrp="1"/>
          </p:cNvSpPr>
          <p:nvPr>
            <p:ph type="title"/>
          </p:nvPr>
        </p:nvSpPr>
        <p:spPr>
          <a:xfrm>
            <a:off x="838200" y="1091682"/>
            <a:ext cx="10515600" cy="599006"/>
          </a:xfrm>
        </p:spPr>
        <p:txBody>
          <a:bodyPr>
            <a:normAutofit fontScale="90000"/>
          </a:bodyPr>
          <a:lstStyle/>
          <a:p>
            <a:r>
              <a:rPr lang="en-GB" sz="3100" b="1" dirty="0">
                <a:latin typeface="Arial" panose="020B0604020202020204" pitchFamily="34" charset="0"/>
                <a:cs typeface="Arial" panose="020B0604020202020204" pitchFamily="34" charset="0"/>
              </a:rPr>
              <a:t>For next time: Please watch</a:t>
            </a:r>
            <a:br>
              <a:rPr lang="en-GB" sz="3100" dirty="0"/>
            </a:br>
            <a:r>
              <a:rPr lang="en-GB" sz="1800" dirty="0">
                <a:hlinkClick r:id="rId2"/>
              </a:rPr>
              <a:t>https://sloanreview.mit.edu/video/digital-transformation-after-the-pandemic/</a:t>
            </a:r>
            <a:br>
              <a:rPr lang="en-GB" sz="1800" dirty="0"/>
            </a:br>
            <a:r>
              <a:rPr lang="en-GB" sz="1800" dirty="0">
                <a:hlinkClick r:id="rId3"/>
              </a:rPr>
              <a:t>https://youtu.be/lavD-FgpRVk</a:t>
            </a:r>
            <a:br>
              <a:rPr lang="en-GB" sz="1800" dirty="0"/>
            </a:br>
            <a:br>
              <a:rPr lang="en-GB" dirty="0"/>
            </a:br>
            <a:endParaRPr lang="en-GB" dirty="0"/>
          </a:p>
        </p:txBody>
      </p:sp>
      <p:sp>
        <p:nvSpPr>
          <p:cNvPr id="3" name="Content Placeholder 2">
            <a:extLst>
              <a:ext uri="{FF2B5EF4-FFF2-40B4-BE49-F238E27FC236}">
                <a16:creationId xmlns:a16="http://schemas.microsoft.com/office/drawing/2014/main" id="{BFF0A28E-D389-8C24-1470-DEDE5413B2AF}"/>
              </a:ext>
            </a:extLst>
          </p:cNvPr>
          <p:cNvSpPr>
            <a:spLocks noGrp="1"/>
          </p:cNvSpPr>
          <p:nvPr>
            <p:ph idx="1"/>
          </p:nvPr>
        </p:nvSpPr>
        <p:spPr>
          <a:xfrm>
            <a:off x="634481" y="1391184"/>
            <a:ext cx="11234057" cy="5466815"/>
          </a:xfrm>
        </p:spPr>
        <p:txBody>
          <a:bodyPr>
            <a:normAutofit fontScale="47500" lnSpcReduction="20000"/>
          </a:bodyPr>
          <a:lstStyle/>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800" b="1" i="0" u="none" strike="noStrike" cap="none" normalizeH="0" baseline="0" dirty="0">
                <a:ln>
                  <a:noFill/>
                </a:ln>
                <a:solidFill>
                  <a:srgbClr val="000000"/>
                </a:solidFill>
                <a:effectLst/>
                <a:latin typeface="Arial" panose="020B0604020202020204" pitchFamily="34" charset="0"/>
                <a:cs typeface="Arial" panose="020B0604020202020204" pitchFamily="34" charset="0"/>
              </a:rPr>
              <a:t>Organizations should challenge their pre-pandemic assumptions about conducting business digitally.</a:t>
            </a:r>
            <a:endParaRPr kumimoji="0" lang="en-US" altLang="en-US" sz="3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3800" b="1"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800" b="1" i="0" u="none" strike="noStrike" cap="none" normalizeH="0" baseline="0" dirty="0">
                <a:ln>
                  <a:noFill/>
                </a:ln>
                <a:solidFill>
                  <a:schemeClr val="tx1"/>
                </a:solidFill>
                <a:effectLst/>
                <a:latin typeface="Arial" panose="020B0604020202020204" pitchFamily="34" charset="0"/>
                <a:cs typeface="Arial" panose="020B0604020202020204" pitchFamily="34" charset="0"/>
              </a:rPr>
              <a:t>Related Reading</a:t>
            </a: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D. Bonnet and G. </a:t>
            </a:r>
            <a:r>
              <a:rPr kumimoji="0" lang="en-US" altLang="en-US" sz="3800" b="0" i="0" u="none" strike="noStrike" cap="none" normalizeH="0" baseline="0" dirty="0" err="1">
                <a:ln>
                  <a:noFill/>
                </a:ln>
                <a:solidFill>
                  <a:schemeClr val="tx1"/>
                </a:solidFill>
                <a:effectLst/>
                <a:latin typeface="Arial" panose="020B0604020202020204" pitchFamily="34" charset="0"/>
                <a:cs typeface="Arial" panose="020B0604020202020204" pitchFamily="34" charset="0"/>
              </a:rPr>
              <a:t>Westerman</a:t>
            </a:r>
            <a:r>
              <a:rPr kumimoji="0" lang="en-US" altLang="en-US" sz="3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3800" b="0" i="0" u="none" strike="noStrike" cap="none" normalizeH="0" baseline="0" dirty="0">
                <a:ln>
                  <a:noFill/>
                </a:ln>
                <a:solidFill>
                  <a:srgbClr val="000000"/>
                </a:solidFill>
                <a:effectLst/>
                <a:latin typeface="Arial" panose="020B0604020202020204" pitchFamily="34" charset="0"/>
                <a:cs typeface="Arial" panose="020B0604020202020204" pitchFamily="34" charset="0"/>
                <a:hlinkClick r:id="rId4"/>
              </a:rPr>
              <a:t>The New Elements of Digital Transformation</a:t>
            </a:r>
            <a:r>
              <a:rPr kumimoji="0" lang="en-US" altLang="en-US" sz="3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a:t>
            </a:r>
            <a:r>
              <a:rPr kumimoji="0" lang="en-US" altLang="en-US" sz="3800" b="0" i="1" u="none" strike="noStrike" cap="none" normalizeH="0" baseline="0" dirty="0">
                <a:ln>
                  <a:noFill/>
                </a:ln>
                <a:solidFill>
                  <a:schemeClr val="tx1"/>
                </a:solidFill>
                <a:effectLst/>
                <a:latin typeface="Arial" panose="020B0604020202020204" pitchFamily="34" charset="0"/>
                <a:cs typeface="Arial" panose="020B0604020202020204" pitchFamily="34" charset="0"/>
              </a:rPr>
              <a:t>MIT Sloan Management Review</a:t>
            </a:r>
            <a:r>
              <a:rPr kumimoji="0" lang="en-US" altLang="en-US" sz="3800" b="0" i="0" u="none" strike="noStrike" cap="none" normalizeH="0" baseline="0" dirty="0">
                <a:ln>
                  <a:noFill/>
                </a:ln>
                <a:solidFill>
                  <a:schemeClr val="tx1"/>
                </a:solidFill>
                <a:effectLst/>
                <a:latin typeface="Arial" panose="020B0604020202020204" pitchFamily="34" charset="0"/>
                <a:cs typeface="Arial" panose="020B0604020202020204" pitchFamily="34" charset="0"/>
              </a:rPr>
              <a:t>, Nov. 19, 2020.</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3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The COVID-19 pandemic has forced organizations to transform themselves almost overnight and overturned long-held assumptions about how we work, where we work, and the tools we use to get work done. How do we ensure that we capture the best of what we’ve learned and keep the digital momentum going in the post-COVID-19 world?</a:t>
            </a:r>
            <a:endParaRPr kumimoji="0" lang="en-US" altLang="en-US" sz="3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Please join MIT Sloan School senior lecturer George </a:t>
            </a:r>
            <a:r>
              <a:rPr kumimoji="0" lang="en-US" altLang="en-US" sz="3800" b="0" i="0" u="none" strike="noStrike" cap="none" normalizeH="0" baseline="0" dirty="0" err="1">
                <a:ln>
                  <a:noFill/>
                </a:ln>
                <a:solidFill>
                  <a:srgbClr val="000000"/>
                </a:solidFill>
                <a:effectLst/>
                <a:latin typeface="Arial" panose="020B0604020202020204" pitchFamily="34" charset="0"/>
                <a:cs typeface="Arial" panose="020B0604020202020204" pitchFamily="34" charset="0"/>
              </a:rPr>
              <a:t>Westerman</a:t>
            </a:r>
            <a:r>
              <a:rPr kumimoji="0" lang="en-US" altLang="en-US" sz="3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coauthor of the </a:t>
            </a:r>
            <a:r>
              <a:rPr kumimoji="0" lang="en-US" altLang="en-US" sz="3800" b="0" i="1" u="none" strike="noStrike" cap="none" normalizeH="0" baseline="0" dirty="0">
                <a:ln>
                  <a:noFill/>
                </a:ln>
                <a:solidFill>
                  <a:srgbClr val="000000"/>
                </a:solidFill>
                <a:effectLst/>
                <a:latin typeface="Arial" panose="020B0604020202020204" pitchFamily="34" charset="0"/>
                <a:cs typeface="Arial" panose="020B0604020202020204" pitchFamily="34" charset="0"/>
              </a:rPr>
              <a:t>MIT SMR</a:t>
            </a:r>
            <a:r>
              <a:rPr kumimoji="0" lang="en-US" altLang="en-US" sz="3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article “</a:t>
            </a:r>
            <a:r>
              <a:rPr kumimoji="0" lang="en-US" altLang="en-US" sz="3800" b="0" i="0" u="none" strike="noStrike" cap="none" normalizeH="0" baseline="0" dirty="0">
                <a:ln>
                  <a:noFill/>
                </a:ln>
                <a:solidFill>
                  <a:srgbClr val="000000"/>
                </a:solidFill>
                <a:effectLst/>
                <a:latin typeface="Arial" panose="020B0604020202020204" pitchFamily="34" charset="0"/>
                <a:cs typeface="Arial" panose="020B0604020202020204" pitchFamily="34" charset="0"/>
                <a:hlinkClick r:id="rId4"/>
              </a:rPr>
              <a:t>The New Elements of Digital Transformation</a:t>
            </a:r>
            <a:r>
              <a:rPr kumimoji="0" lang="en-US" altLang="en-US" sz="3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 as he discusses his research into what digital transformation means now and offers examples and guidance for leading in the new landscape.</a:t>
            </a:r>
            <a:endParaRPr kumimoji="0" lang="en-US" altLang="en-US" sz="3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3800" b="0" i="0" u="none" strike="noStrike" cap="none" normalizeH="0" baseline="0" dirty="0">
              <a:ln>
                <a:noFill/>
              </a:ln>
              <a:solidFill>
                <a:srgbClr val="000000"/>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endParaRPr lang="en-US" altLang="en-US" sz="3800" dirty="0">
              <a:solidFill>
                <a:srgbClr val="000000"/>
              </a:solidFill>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None/>
              <a:tabLst/>
            </a:pPr>
            <a:r>
              <a:rPr kumimoji="0" lang="en-US" altLang="en-US" sz="3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In this webinar, you’ll learn:</a:t>
            </a:r>
          </a:p>
          <a:p>
            <a:pPr marL="0" marR="0" lvl="0" indent="0" algn="l" defTabSz="914400" rtl="0" eaLnBrk="0" fontAlgn="base" latinLnBrk="0" hangingPunct="0">
              <a:lnSpc>
                <a:spcPct val="100000"/>
              </a:lnSpc>
              <a:spcBef>
                <a:spcPct val="0"/>
              </a:spcBef>
              <a:spcAft>
                <a:spcPct val="0"/>
              </a:spcAft>
              <a:buClrTx/>
              <a:buSzTx/>
              <a:buFontTx/>
              <a:buNone/>
              <a:tabLst/>
            </a:pPr>
            <a:endParaRPr kumimoji="0" lang="en-US" altLang="en-US" sz="3800" b="0" i="0" u="none" strike="noStrike" cap="none" normalizeH="0" baseline="0" dirty="0">
              <a:ln>
                <a:noFill/>
              </a:ln>
              <a:solidFill>
                <a:schemeClr val="tx1"/>
              </a:solidFill>
              <a:effectLst/>
              <a:latin typeface="Arial" panose="020B0604020202020204" pitchFamily="34" charset="0"/>
              <a:cs typeface="Arial" panose="020B0604020202020204" pitchFamily="34" charset="0"/>
            </a:endParaRP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3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Why the spoils of the new world will go to those who are able to leave behind their pre-COVID-19 assumptions.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3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What has changed about companies’ efforts to transform business models and digital platforms.</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3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How customer experience, operations, and employee experience are crucial to digital evolution.</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3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Why leadership matters even more now.</a:t>
            </a:r>
          </a:p>
          <a:p>
            <a:pPr marL="0" marR="0" lvl="0" indent="0" algn="l" defTabSz="914400" rtl="0" eaLnBrk="0" fontAlgn="base" latinLnBrk="0" hangingPunct="0">
              <a:lnSpc>
                <a:spcPct val="100000"/>
              </a:lnSpc>
              <a:spcBef>
                <a:spcPct val="0"/>
              </a:spcBef>
              <a:spcAft>
                <a:spcPct val="0"/>
              </a:spcAft>
              <a:buClrTx/>
              <a:buSzTx/>
              <a:buFontTx/>
              <a:buChar char="•"/>
              <a:tabLst/>
            </a:pPr>
            <a:r>
              <a:rPr kumimoji="0" lang="en-US" altLang="en-US" sz="3800" b="0" i="0" u="none" strike="noStrike" cap="none" normalizeH="0" baseline="0" dirty="0">
                <a:ln>
                  <a:noFill/>
                </a:ln>
                <a:solidFill>
                  <a:srgbClr val="000000"/>
                </a:solidFill>
                <a:effectLst/>
                <a:latin typeface="Arial" panose="020B0604020202020204" pitchFamily="34" charset="0"/>
                <a:cs typeface="Arial" panose="020B0604020202020204" pitchFamily="34" charset="0"/>
              </a:rPr>
              <a:t>How to frame your approach to digital mastery during an era of continuous technology innovation.</a:t>
            </a:r>
          </a:p>
          <a:p>
            <a:pPr marL="0" indent="0">
              <a:buNone/>
            </a:pPr>
            <a:endParaRPr lang="en-GB" dirty="0"/>
          </a:p>
        </p:txBody>
      </p:sp>
    </p:spTree>
    <p:extLst>
      <p:ext uri="{BB962C8B-B14F-4D97-AF65-F5344CB8AC3E}">
        <p14:creationId xmlns:p14="http://schemas.microsoft.com/office/powerpoint/2010/main" val="237484024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719898-C3A8-9474-6904-56BE4F21ED0C}"/>
              </a:ext>
            </a:extLst>
          </p:cNvPr>
          <p:cNvSpPr>
            <a:spLocks noGrp="1"/>
          </p:cNvSpPr>
          <p:nvPr>
            <p:ph type="title"/>
          </p:nvPr>
        </p:nvSpPr>
        <p:spPr/>
        <p:txBody>
          <a:bodyPr>
            <a:normAutofit fontScale="90000"/>
          </a:bodyPr>
          <a:lstStyle/>
          <a:p>
            <a:r>
              <a:rPr lang="en-GB" b="1" dirty="0"/>
              <a:t>Past student reports were issued for information. </a:t>
            </a:r>
            <a:r>
              <a:rPr lang="en-GB" b="1" dirty="0">
                <a:solidFill>
                  <a:srgbClr val="FF0000"/>
                </a:solidFill>
              </a:rPr>
              <a:t>What did you think of the reading exercise?</a:t>
            </a:r>
          </a:p>
        </p:txBody>
      </p:sp>
      <p:sp>
        <p:nvSpPr>
          <p:cNvPr id="3" name="Content Placeholder 2">
            <a:extLst>
              <a:ext uri="{FF2B5EF4-FFF2-40B4-BE49-F238E27FC236}">
                <a16:creationId xmlns:a16="http://schemas.microsoft.com/office/drawing/2014/main" id="{FCA91331-009C-C14D-9479-11E02DE4D88D}"/>
              </a:ext>
            </a:extLst>
          </p:cNvPr>
          <p:cNvSpPr>
            <a:spLocks noGrp="1"/>
          </p:cNvSpPr>
          <p:nvPr>
            <p:ph idx="1"/>
          </p:nvPr>
        </p:nvSpPr>
        <p:spPr>
          <a:xfrm>
            <a:off x="838200" y="1825625"/>
            <a:ext cx="10515600" cy="4780448"/>
          </a:xfrm>
        </p:spPr>
        <p:txBody>
          <a:bodyPr>
            <a:normAutofit fontScale="92500" lnSpcReduction="20000"/>
          </a:bodyPr>
          <a:lstStyle/>
          <a:p>
            <a:r>
              <a:rPr lang="en-GB" sz="4000" dirty="0"/>
              <a:t>Content? Grades go to analysis and evaluation, NOT description. How many tools did they use?</a:t>
            </a:r>
          </a:p>
          <a:p>
            <a:r>
              <a:rPr lang="en-GB" sz="4000" dirty="0"/>
              <a:t>Style?</a:t>
            </a:r>
          </a:p>
          <a:p>
            <a:r>
              <a:rPr lang="en-GB" sz="4000" dirty="0"/>
              <a:t>Referencing? UWTSD asks you to use Harvard referencing systems.</a:t>
            </a:r>
          </a:p>
          <a:p>
            <a:r>
              <a:rPr lang="en-GB" sz="4000" dirty="0"/>
              <a:t>Length of reports? The same word target as your report.</a:t>
            </a:r>
          </a:p>
          <a:p>
            <a:r>
              <a:rPr lang="en-GB" sz="4000" dirty="0"/>
              <a:t>Description v Analysis?</a:t>
            </a:r>
          </a:p>
          <a:p>
            <a:r>
              <a:rPr lang="en-GB" sz="4000" dirty="0"/>
              <a:t>Relevance?</a:t>
            </a:r>
          </a:p>
        </p:txBody>
      </p:sp>
    </p:spTree>
    <p:extLst>
      <p:ext uri="{BB962C8B-B14F-4D97-AF65-F5344CB8AC3E}">
        <p14:creationId xmlns:p14="http://schemas.microsoft.com/office/powerpoint/2010/main" val="176321700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2013 - 2022"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722</TotalTime>
  <Words>1863</Words>
  <Application>Microsoft Office PowerPoint</Application>
  <PresentationFormat>Widescreen</PresentationFormat>
  <Paragraphs>126</Paragraphs>
  <Slides>17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17</vt:i4>
      </vt:variant>
    </vt:vector>
  </HeadingPairs>
  <TitlesOfParts>
    <vt:vector size="23" baseType="lpstr">
      <vt:lpstr>Arial</vt:lpstr>
      <vt:lpstr>Calibri</vt:lpstr>
      <vt:lpstr>Calibri Light</vt:lpstr>
      <vt:lpstr>Lato</vt:lpstr>
      <vt:lpstr>Times New Roman</vt:lpstr>
      <vt:lpstr>Office Theme</vt:lpstr>
      <vt:lpstr>                                  Visions for the Future –LCDB7008  (DBA Programme)   Lecture 6.1: Leadership and Organisational Culture. </vt:lpstr>
      <vt:lpstr>Recap from last lecture.</vt:lpstr>
      <vt:lpstr>PowerPoint Presentation</vt:lpstr>
      <vt:lpstr>Corporate Culture</vt:lpstr>
      <vt:lpstr>Warrick, D. D. (2017) What leaders need to know about organizational culture. Business Horizons. Volume 60, Issue 3, May–June 2017, Pages 395-404 https://doi.org/10.1016/j.bushor.2017.01.011 </vt:lpstr>
      <vt:lpstr>The ideal?</vt:lpstr>
      <vt:lpstr>Characteristics of high and low performance cultures Source: Adapted from Warrick (2017) </vt:lpstr>
      <vt:lpstr>PowerPoint Presentation</vt:lpstr>
      <vt:lpstr>7 Ways Leaders Can Focus on Culture </vt:lpstr>
      <vt:lpstr>Leaders and culture continued</vt:lpstr>
      <vt:lpstr>Warrick (2017) Table 2. Guidelines for building and sustaining cultures  </vt:lpstr>
      <vt:lpstr>Corporate culture may be driven by: </vt:lpstr>
      <vt:lpstr>May be reflected in: </vt:lpstr>
      <vt:lpstr>Getting started on your case.</vt:lpstr>
      <vt:lpstr>https://businesstrainingexperts.com/eleven-signs-your-organization-has-ineffective-leaders/ Ineffective leaders </vt:lpstr>
      <vt:lpstr>For next time: Please watch https://sloanreview.mit.edu/video/digital-transformation-after-the-pandemic/ https://youtu.be/lavD-FgpRVk  </vt:lpstr>
      <vt:lpstr>Past student reports were issued for information. What did you think of the reading exercise?</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Leading Digital and Strategic Change   BMSW7003  (MA Leadership Programme)  Lecture 2: Strategy what is it? Does it matter?</dc:title>
  <dc:creator>Stephen</dc:creator>
  <cp:lastModifiedBy>Stephen Griffiths</cp:lastModifiedBy>
  <cp:revision>18</cp:revision>
  <dcterms:created xsi:type="dcterms:W3CDTF">2023-01-30T20:57:44Z</dcterms:created>
  <dcterms:modified xsi:type="dcterms:W3CDTF">2023-11-16T17:48:04Z</dcterms:modified>
</cp:coreProperties>
</file>