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0B9FDF-282B-4D24-8AA6-1855DD367F07}" v="2" dt="2026-02-19T20:24:52.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tina Neal" userId="6dbd49b9c15f1bc7" providerId="LiveId" clId="{9F56108C-6551-4F2C-8B84-B7AD8A3E64BF}"/>
    <pc:docChg chg="undo custSel modSld">
      <pc:chgData name="Kristina Neal" userId="6dbd49b9c15f1bc7" providerId="LiveId" clId="{9F56108C-6551-4F2C-8B84-B7AD8A3E64BF}" dt="2026-02-19T20:24:56.781" v="3292" actId="20577"/>
      <pc:docMkLst>
        <pc:docMk/>
      </pc:docMkLst>
      <pc:sldChg chg="addSp delSp modSp mod setBg">
        <pc:chgData name="Kristina Neal" userId="6dbd49b9c15f1bc7" providerId="LiveId" clId="{9F56108C-6551-4F2C-8B84-B7AD8A3E64BF}" dt="2026-02-19T20:24:56.781" v="3292" actId="20577"/>
        <pc:sldMkLst>
          <pc:docMk/>
          <pc:sldMk cId="4082862508" sldId="256"/>
        </pc:sldMkLst>
        <pc:spChg chg="add mod">
          <ac:chgData name="Kristina Neal" userId="6dbd49b9c15f1bc7" providerId="LiveId" clId="{9F56108C-6551-4F2C-8B84-B7AD8A3E64BF}" dt="2026-02-12T18:22:09.889" v="3105" actId="1076"/>
          <ac:spMkLst>
            <pc:docMk/>
            <pc:sldMk cId="4082862508" sldId="256"/>
            <ac:spMk id="2" creationId="{3E3CB711-168A-E2B6-30A9-CDAB913E38B0}"/>
          </ac:spMkLst>
        </pc:spChg>
        <pc:spChg chg="add del mod">
          <ac:chgData name="Kristina Neal" userId="6dbd49b9c15f1bc7" providerId="LiveId" clId="{9F56108C-6551-4F2C-8B84-B7AD8A3E64BF}" dt="2026-02-19T20:16:10.474" v="3166" actId="1076"/>
          <ac:spMkLst>
            <pc:docMk/>
            <pc:sldMk cId="4082862508" sldId="256"/>
            <ac:spMk id="8" creationId="{2876DFB8-A51C-7744-0C27-F38E1BB0F6EF}"/>
          </ac:spMkLst>
        </pc:spChg>
        <pc:spChg chg="add del mod">
          <ac:chgData name="Kristina Neal" userId="6dbd49b9c15f1bc7" providerId="LiveId" clId="{9F56108C-6551-4F2C-8B84-B7AD8A3E64BF}" dt="2026-02-19T20:24:56.781" v="3292" actId="20577"/>
          <ac:spMkLst>
            <pc:docMk/>
            <pc:sldMk cId="4082862508" sldId="256"/>
            <ac:spMk id="20" creationId="{01E4B53D-C920-2DB3-BB66-F4564B89086C}"/>
          </ac:spMkLst>
        </pc:spChg>
        <pc:spChg chg="add mod">
          <ac:chgData name="Kristina Neal" userId="6dbd49b9c15f1bc7" providerId="LiveId" clId="{9F56108C-6551-4F2C-8B84-B7AD8A3E64BF}" dt="2026-02-12T18:15:01.101" v="3059" actId="1076"/>
          <ac:spMkLst>
            <pc:docMk/>
            <pc:sldMk cId="4082862508" sldId="256"/>
            <ac:spMk id="22" creationId="{C13C0196-6FF5-1D07-D453-51E92DE2270D}"/>
          </ac:spMkLst>
        </pc:spChg>
        <pc:spChg chg="add">
          <ac:chgData name="Kristina Neal" userId="6dbd49b9c15f1bc7" providerId="LiveId" clId="{9F56108C-6551-4F2C-8B84-B7AD8A3E64BF}" dt="2026-02-08T19:22:17.798" v="345"/>
          <ac:spMkLst>
            <pc:docMk/>
            <pc:sldMk cId="4082862508" sldId="256"/>
            <ac:spMk id="28" creationId="{25E391B0-1FB6-9E21-4572-7F2C8CF31FF5}"/>
          </ac:spMkLst>
        </pc:spChg>
        <pc:spChg chg="add mod">
          <ac:chgData name="Kristina Neal" userId="6dbd49b9c15f1bc7" providerId="LiveId" clId="{9F56108C-6551-4F2C-8B84-B7AD8A3E64BF}" dt="2026-02-08T20:13:57.031" v="737" actId="1076"/>
          <ac:spMkLst>
            <pc:docMk/>
            <pc:sldMk cId="4082862508" sldId="256"/>
            <ac:spMk id="32" creationId="{8A6502C3-D764-AB94-8AE2-6790C4AA94F0}"/>
          </ac:spMkLst>
        </pc:spChg>
        <pc:spChg chg="add mod">
          <ac:chgData name="Kristina Neal" userId="6dbd49b9c15f1bc7" providerId="LiveId" clId="{9F56108C-6551-4F2C-8B84-B7AD8A3E64BF}" dt="2026-02-12T18:15:38.286" v="3061" actId="1076"/>
          <ac:spMkLst>
            <pc:docMk/>
            <pc:sldMk cId="4082862508" sldId="256"/>
            <ac:spMk id="33" creationId="{92DE42AC-3CF0-BAF6-5433-34D190E6B43D}"/>
          </ac:spMkLst>
        </pc:spChg>
        <pc:spChg chg="add mod">
          <ac:chgData name="Kristina Neal" userId="6dbd49b9c15f1bc7" providerId="LiveId" clId="{9F56108C-6551-4F2C-8B84-B7AD8A3E64BF}" dt="2026-02-12T18:25:53.638" v="3127" actId="1076"/>
          <ac:spMkLst>
            <pc:docMk/>
            <pc:sldMk cId="4082862508" sldId="256"/>
            <ac:spMk id="40" creationId="{32F069C6-C00D-E9C8-DE76-B5737AE6B799}"/>
          </ac:spMkLst>
        </pc:spChg>
        <pc:spChg chg="add mod">
          <ac:chgData name="Kristina Neal" userId="6dbd49b9c15f1bc7" providerId="LiveId" clId="{9F56108C-6551-4F2C-8B84-B7AD8A3E64BF}" dt="2026-02-12T18:30:03.166" v="3144" actId="1076"/>
          <ac:spMkLst>
            <pc:docMk/>
            <pc:sldMk cId="4082862508" sldId="256"/>
            <ac:spMk id="41" creationId="{3995B8E9-095D-BC92-38B7-D4A1F329F2CD}"/>
          </ac:spMkLst>
        </pc:spChg>
        <pc:spChg chg="add mod">
          <ac:chgData name="Kristina Neal" userId="6dbd49b9c15f1bc7" providerId="LiveId" clId="{9F56108C-6551-4F2C-8B84-B7AD8A3E64BF}" dt="2026-02-12T18:26:23.681" v="3131" actId="14100"/>
          <ac:spMkLst>
            <pc:docMk/>
            <pc:sldMk cId="4082862508" sldId="256"/>
            <ac:spMk id="43" creationId="{D9427C88-14C9-E381-0E3C-42BDEAC46114}"/>
          </ac:spMkLst>
        </pc:spChg>
        <pc:spChg chg="add mod">
          <ac:chgData name="Kristina Neal" userId="6dbd49b9c15f1bc7" providerId="LiveId" clId="{9F56108C-6551-4F2C-8B84-B7AD8A3E64BF}" dt="2026-02-12T18:26:38.006" v="3133" actId="1076"/>
          <ac:spMkLst>
            <pc:docMk/>
            <pc:sldMk cId="4082862508" sldId="256"/>
            <ac:spMk id="44" creationId="{2381C8A1-5B96-EB06-1D4B-98355E2D4A8F}"/>
          </ac:spMkLst>
        </pc:spChg>
        <pc:spChg chg="add mod">
          <ac:chgData name="Kristina Neal" userId="6dbd49b9c15f1bc7" providerId="LiveId" clId="{9F56108C-6551-4F2C-8B84-B7AD8A3E64BF}" dt="2026-02-12T18:15:14.003" v="3060" actId="1076"/>
          <ac:spMkLst>
            <pc:docMk/>
            <pc:sldMk cId="4082862508" sldId="256"/>
            <ac:spMk id="46" creationId="{E07CBCB2-25AB-10F8-02AB-40E036E60888}"/>
          </ac:spMkLst>
        </pc:spChg>
        <pc:spChg chg="add mod">
          <ac:chgData name="Kristina Neal" userId="6dbd49b9c15f1bc7" providerId="LiveId" clId="{9F56108C-6551-4F2C-8B84-B7AD8A3E64BF}" dt="2026-02-12T18:22:01.049" v="3104" actId="1076"/>
          <ac:spMkLst>
            <pc:docMk/>
            <pc:sldMk cId="4082862508" sldId="256"/>
            <ac:spMk id="51" creationId="{DD3A2BF4-D62E-8B63-0980-586653A90C41}"/>
          </ac:spMkLst>
        </pc:spChg>
        <pc:spChg chg="add mod">
          <ac:chgData name="Kristina Neal" userId="6dbd49b9c15f1bc7" providerId="LiveId" clId="{9F56108C-6551-4F2C-8B84-B7AD8A3E64BF}" dt="2026-02-12T18:11:25.411" v="3038" actId="1076"/>
          <ac:spMkLst>
            <pc:docMk/>
            <pc:sldMk cId="4082862508" sldId="256"/>
            <ac:spMk id="52" creationId="{0A969471-1B38-242A-15D2-2995B5A7FF5C}"/>
          </ac:spMkLst>
        </pc:spChg>
        <pc:spChg chg="add mod">
          <ac:chgData name="Kristina Neal" userId="6dbd49b9c15f1bc7" providerId="LiveId" clId="{9F56108C-6551-4F2C-8B84-B7AD8A3E64BF}" dt="2026-02-11T22:30:14.787" v="3020" actId="1076"/>
          <ac:spMkLst>
            <pc:docMk/>
            <pc:sldMk cId="4082862508" sldId="256"/>
            <ac:spMk id="1025" creationId="{F97FA062-1C2C-CE88-C6D2-AB060ECA6119}"/>
          </ac:spMkLst>
        </pc:spChg>
        <pc:spChg chg="add mod">
          <ac:chgData name="Kristina Neal" userId="6dbd49b9c15f1bc7" providerId="LiveId" clId="{9F56108C-6551-4F2C-8B84-B7AD8A3E64BF}" dt="2026-02-09T21:00:01.531" v="2373" actId="20577"/>
          <ac:spMkLst>
            <pc:docMk/>
            <pc:sldMk cId="4082862508" sldId="256"/>
            <ac:spMk id="1027" creationId="{3171DFDC-50A4-81AD-5806-570DF3E3150B}"/>
          </ac:spMkLst>
        </pc:spChg>
        <pc:spChg chg="add mod">
          <ac:chgData name="Kristina Neal" userId="6dbd49b9c15f1bc7" providerId="LiveId" clId="{9F56108C-6551-4F2C-8B84-B7AD8A3E64BF}" dt="2026-02-12T18:10:38.447" v="3032" actId="1076"/>
          <ac:spMkLst>
            <pc:docMk/>
            <pc:sldMk cId="4082862508" sldId="256"/>
            <ac:spMk id="1031" creationId="{41829E02-78C2-71D3-C5A0-A13F0A67FC9E}"/>
          </ac:spMkLst>
        </pc:spChg>
        <pc:picChg chg="mod">
          <ac:chgData name="Kristina Neal" userId="6dbd49b9c15f1bc7" providerId="LiveId" clId="{9F56108C-6551-4F2C-8B84-B7AD8A3E64BF}" dt="2026-02-12T18:27:06.373" v="3136" actId="14100"/>
          <ac:picMkLst>
            <pc:docMk/>
            <pc:sldMk cId="4082862508" sldId="256"/>
            <ac:picMk id="24" creationId="{5D56F49A-B896-EBAC-6040-F03D594E1A83}"/>
          </ac:picMkLst>
        </pc:picChg>
        <pc:picChg chg="add mod">
          <ac:chgData name="Kristina Neal" userId="6dbd49b9c15f1bc7" providerId="LiveId" clId="{9F56108C-6551-4F2C-8B84-B7AD8A3E64BF}" dt="2026-02-08T20:14:11.624" v="739" actId="14100"/>
          <ac:picMkLst>
            <pc:docMk/>
            <pc:sldMk cId="4082862508" sldId="256"/>
            <ac:picMk id="31" creationId="{1F9F04AC-13EF-9C39-5326-1AE12CB8564A}"/>
          </ac:picMkLst>
        </pc:picChg>
        <pc:picChg chg="add mod">
          <ac:chgData name="Kristina Neal" userId="6dbd49b9c15f1bc7" providerId="LiveId" clId="{9F56108C-6551-4F2C-8B84-B7AD8A3E64BF}" dt="2026-02-12T18:23:15.226" v="3112" actId="14100"/>
          <ac:picMkLst>
            <pc:docMk/>
            <pc:sldMk cId="4082862508" sldId="256"/>
            <ac:picMk id="1032" creationId="{2DEFA6ED-3F4A-373C-A021-D874FEC2AEB9}"/>
          </ac:picMkLst>
        </pc:picChg>
        <pc:cxnChg chg="add mod">
          <ac:chgData name="Kristina Neal" userId="6dbd49b9c15f1bc7" providerId="LiveId" clId="{9F56108C-6551-4F2C-8B84-B7AD8A3E64BF}" dt="2026-02-12T18:23:08.325" v="3111" actId="1076"/>
          <ac:cxnSpMkLst>
            <pc:docMk/>
            <pc:sldMk cId="4082862508" sldId="256"/>
            <ac:cxnSpMk id="5" creationId="{B8A710A1-1FBD-95A4-C601-5D22BA91E9B2}"/>
          </ac:cxnSpMkLst>
        </pc:cxnChg>
        <pc:cxnChg chg="add mod">
          <ac:chgData name="Kristina Neal" userId="6dbd49b9c15f1bc7" providerId="LiveId" clId="{9F56108C-6551-4F2C-8B84-B7AD8A3E64BF}" dt="2026-02-12T18:22:51.387" v="3109" actId="14100"/>
          <ac:cxnSpMkLst>
            <pc:docMk/>
            <pc:sldMk cId="4082862508" sldId="256"/>
            <ac:cxnSpMk id="7" creationId="{B0D68B37-B080-7A16-970D-818114B12B49}"/>
          </ac:cxnSpMkLst>
        </pc:cxnChg>
        <pc:cxnChg chg="add mod">
          <ac:chgData name="Kristina Neal" userId="6dbd49b9c15f1bc7" providerId="LiveId" clId="{9F56108C-6551-4F2C-8B84-B7AD8A3E64BF}" dt="2026-02-12T18:22:46.073" v="3108" actId="14100"/>
          <ac:cxnSpMkLst>
            <pc:docMk/>
            <pc:sldMk cId="4082862508" sldId="256"/>
            <ac:cxnSpMk id="10" creationId="{84BF3ECF-4BDD-08DB-7670-FFF4E6BD3A88}"/>
          </ac:cxnSpMkLst>
        </pc:cxnChg>
        <pc:cxnChg chg="add mod">
          <ac:chgData name="Kristina Neal" userId="6dbd49b9c15f1bc7" providerId="LiveId" clId="{9F56108C-6551-4F2C-8B84-B7AD8A3E64BF}" dt="2026-02-12T18:18:13.179" v="3074" actId="14100"/>
          <ac:cxnSpMkLst>
            <pc:docMk/>
            <pc:sldMk cId="4082862508" sldId="256"/>
            <ac:cxnSpMk id="12" creationId="{47E94D00-7A94-C42C-15B9-04F545565515}"/>
          </ac:cxnSpMkLst>
        </pc:cxnChg>
        <pc:cxnChg chg="add mod">
          <ac:chgData name="Kristina Neal" userId="6dbd49b9c15f1bc7" providerId="LiveId" clId="{9F56108C-6551-4F2C-8B84-B7AD8A3E64BF}" dt="2026-02-12T18:10:52.693" v="3035" actId="14100"/>
          <ac:cxnSpMkLst>
            <pc:docMk/>
            <pc:sldMk cId="4082862508" sldId="256"/>
            <ac:cxnSpMk id="14" creationId="{EBA5BF93-6CBE-8826-BDE7-FB9EE50A065A}"/>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8019F-C1D5-F154-C14E-C53C53BC79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F6D2DA-EF5A-2095-58D5-ED4803E9DA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2CC1B9-CCEC-D211-6408-F5D3511C277E}"/>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5" name="Footer Placeholder 4">
            <a:extLst>
              <a:ext uri="{FF2B5EF4-FFF2-40B4-BE49-F238E27FC236}">
                <a16:creationId xmlns:a16="http://schemas.microsoft.com/office/drawing/2014/main" id="{562A10B7-37D7-D2BD-6391-D6C59680B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DC849D-D02A-4C87-2DB2-D8AA26860B42}"/>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1959759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90346-3C42-F82A-3305-5A53860DD7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AEDCBB-8AC8-CEBD-462A-42FDC87ABB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C78E50-8A50-6CB1-6E9B-27F8F3F097CC}"/>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5" name="Footer Placeholder 4">
            <a:extLst>
              <a:ext uri="{FF2B5EF4-FFF2-40B4-BE49-F238E27FC236}">
                <a16:creationId xmlns:a16="http://schemas.microsoft.com/office/drawing/2014/main" id="{2C581911-69BE-8E3C-9B04-17DB0AE037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EE4263-393B-1717-8EB9-5E365A66A31A}"/>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1000321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8034-654E-1D28-B05E-D489E3EF78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6D48A4-5CBD-F9CA-E922-11B1904086A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10AEFF-4E1A-3D8E-FDD8-19AC900B2E0A}"/>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5" name="Footer Placeholder 4">
            <a:extLst>
              <a:ext uri="{FF2B5EF4-FFF2-40B4-BE49-F238E27FC236}">
                <a16:creationId xmlns:a16="http://schemas.microsoft.com/office/drawing/2014/main" id="{86A2DEC0-6309-86DE-E881-8AA2E64B1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66989-139F-F955-3401-2B2A1DB14DEC}"/>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859694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FCFBB-A121-C5E2-6D37-57443DBEDE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501DF3-0DF9-441B-7DDB-0C2DF1D200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09DAC7-DDBE-A432-D97C-752958290A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D9EAA4-A726-F473-391F-3F0D248C03BE}"/>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6" name="Footer Placeholder 5">
            <a:extLst>
              <a:ext uri="{FF2B5EF4-FFF2-40B4-BE49-F238E27FC236}">
                <a16:creationId xmlns:a16="http://schemas.microsoft.com/office/drawing/2014/main" id="{DDFBAC16-9C0D-A1E0-53BA-3F8178AD3D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427F49-0723-A985-3F90-A9B2220556AF}"/>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242899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21688-0EFD-5F15-9B88-91FF1EAB04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81F9AE-BD25-38B8-E4BB-2484638938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4D7B77-4141-E538-95DE-8A4AE7AC30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960CA7-092E-9D0B-CC3A-04222D3DBC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C3DC8E-F1FF-1959-9CB8-DD555A5E31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52AACD-FBD3-2795-FB49-250D7467B3E6}"/>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8" name="Footer Placeholder 7">
            <a:extLst>
              <a:ext uri="{FF2B5EF4-FFF2-40B4-BE49-F238E27FC236}">
                <a16:creationId xmlns:a16="http://schemas.microsoft.com/office/drawing/2014/main" id="{5687046A-147E-238E-408E-E3872E15A1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F441E1-648B-75EC-FAB7-CCA2F246DF99}"/>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2852631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E9E94-1C73-6571-7614-2431FCA855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D89FAA-F6B1-ECB8-8CAD-9365EC28281F}"/>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4" name="Footer Placeholder 3">
            <a:extLst>
              <a:ext uri="{FF2B5EF4-FFF2-40B4-BE49-F238E27FC236}">
                <a16:creationId xmlns:a16="http://schemas.microsoft.com/office/drawing/2014/main" id="{312C4D19-4BFB-C5CA-AB08-6B12D0587A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BBF4D-886D-B8E9-F54C-B8277086A693}"/>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3620702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8784E3-EC47-9C6E-A54F-850BDE0519C4}"/>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3" name="Footer Placeholder 2">
            <a:extLst>
              <a:ext uri="{FF2B5EF4-FFF2-40B4-BE49-F238E27FC236}">
                <a16:creationId xmlns:a16="http://schemas.microsoft.com/office/drawing/2014/main" id="{032D9EBB-FBF2-69C4-6F5F-051D8A09BB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A1BAA9-1102-DD0D-B608-DAEA2AF7316A}"/>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1250076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16B81-AFA2-B123-6084-076C7E10BF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B5DF09-F811-8539-13E2-21EE486C83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D0A074-44AA-5C92-51D5-4A9FA9B9C7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C437A4-D56F-D95B-196E-FC5207468A28}"/>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6" name="Footer Placeholder 5">
            <a:extLst>
              <a:ext uri="{FF2B5EF4-FFF2-40B4-BE49-F238E27FC236}">
                <a16:creationId xmlns:a16="http://schemas.microsoft.com/office/drawing/2014/main" id="{8E7A8E19-1578-0896-081F-95212424AB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FD92E7-6DC2-4198-F195-4660BFDFF764}"/>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1511278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BF655-0510-8449-222B-9F452E0401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2F1753-EAD5-25E0-3779-EAF6485402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DD06C9-EF82-4556-E304-B6DBC3D178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ACEAB-1B66-C2B1-AEE7-6BD0F39C3B11}"/>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6" name="Footer Placeholder 5">
            <a:extLst>
              <a:ext uri="{FF2B5EF4-FFF2-40B4-BE49-F238E27FC236}">
                <a16:creationId xmlns:a16="http://schemas.microsoft.com/office/drawing/2014/main" id="{CD653503-7253-448C-384A-E81F118BA2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300A58-3ACF-0633-DBE6-D64DE91A3C43}"/>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3264682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5890D-8004-C95D-6708-9124AC2BC5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CDF101-9440-F376-804E-344215ED92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BE7C1B-0437-5262-1F52-82F189AF5583}"/>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5" name="Footer Placeholder 4">
            <a:extLst>
              <a:ext uri="{FF2B5EF4-FFF2-40B4-BE49-F238E27FC236}">
                <a16:creationId xmlns:a16="http://schemas.microsoft.com/office/drawing/2014/main" id="{FC65163E-B3E6-690B-0ECC-16E74AD761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C01A8B-E12E-E772-BFBB-0196595D5669}"/>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3186541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1A3B95-B758-8830-957B-9AD05BA7D7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273C46-B7CC-B681-D42B-D39225A80E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94E52B-3F8F-985D-D395-5D0E733C72B0}"/>
              </a:ext>
            </a:extLst>
          </p:cNvPr>
          <p:cNvSpPr>
            <a:spLocks noGrp="1"/>
          </p:cNvSpPr>
          <p:nvPr>
            <p:ph type="dt" sz="half" idx="10"/>
          </p:nvPr>
        </p:nvSpPr>
        <p:spPr/>
        <p:txBody>
          <a:bodyPr/>
          <a:lstStyle/>
          <a:p>
            <a:fld id="{C38F0A74-50C0-4EA4-889A-3429FBAAFEB8}" type="datetimeFigureOut">
              <a:rPr lang="en-GB" smtClean="0"/>
              <a:t>12/02/2026</a:t>
            </a:fld>
            <a:endParaRPr lang="en-GB"/>
          </a:p>
        </p:txBody>
      </p:sp>
      <p:sp>
        <p:nvSpPr>
          <p:cNvPr id="5" name="Footer Placeholder 4">
            <a:extLst>
              <a:ext uri="{FF2B5EF4-FFF2-40B4-BE49-F238E27FC236}">
                <a16:creationId xmlns:a16="http://schemas.microsoft.com/office/drawing/2014/main" id="{625434CA-B9A5-99F7-9F22-D9CF971F7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A9C052-1278-15F1-1D09-9AE2F5DABC52}"/>
              </a:ext>
            </a:extLst>
          </p:cNvPr>
          <p:cNvSpPr>
            <a:spLocks noGrp="1"/>
          </p:cNvSpPr>
          <p:nvPr>
            <p:ph type="sldNum" sz="quarter" idx="12"/>
          </p:nvPr>
        </p:nvSpPr>
        <p:spPr/>
        <p:txBody>
          <a:bodyPr/>
          <a:lstStyle/>
          <a:p>
            <a:fld id="{204BE072-F250-4174-82EC-215B16BD3ECB}" type="slidenum">
              <a:rPr lang="en-GB" smtClean="0"/>
              <a:t>‹#›</a:t>
            </a:fld>
            <a:endParaRPr lang="en-GB"/>
          </a:p>
        </p:txBody>
      </p:sp>
    </p:spTree>
    <p:extLst>
      <p:ext uri="{BB962C8B-B14F-4D97-AF65-F5344CB8AC3E}">
        <p14:creationId xmlns:p14="http://schemas.microsoft.com/office/powerpoint/2010/main" val="2889893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652471-472C-268B-E848-B92EC411A1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78F2BD-CF40-2D1D-56A5-29DCD081AB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B41F86-0623-C5A7-DE22-B46A543653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38F0A74-50C0-4EA4-889A-3429FBAAFEB8}" type="datetimeFigureOut">
              <a:rPr lang="en-GB" smtClean="0"/>
              <a:t>12/02/2026</a:t>
            </a:fld>
            <a:endParaRPr lang="en-GB"/>
          </a:p>
        </p:txBody>
      </p:sp>
      <p:sp>
        <p:nvSpPr>
          <p:cNvPr id="5" name="Footer Placeholder 4">
            <a:extLst>
              <a:ext uri="{FF2B5EF4-FFF2-40B4-BE49-F238E27FC236}">
                <a16:creationId xmlns:a16="http://schemas.microsoft.com/office/drawing/2014/main" id="{594633E5-3587-377A-385C-4F9022D20C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3A2C6F-8BC1-FD8D-233B-7255399F2B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4BE072-F250-4174-82EC-215B16BD3ECB}" type="slidenum">
              <a:rPr lang="en-GB" smtClean="0"/>
              <a:t>‹#›</a:t>
            </a:fld>
            <a:endParaRPr lang="en-GB"/>
          </a:p>
        </p:txBody>
      </p:sp>
    </p:spTree>
    <p:extLst>
      <p:ext uri="{BB962C8B-B14F-4D97-AF65-F5344CB8AC3E}">
        <p14:creationId xmlns:p14="http://schemas.microsoft.com/office/powerpoint/2010/main" val="808804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ncm.org.uk/app/uploads/2024/02/The-1984-5-Miners-Strike-Resource-hi-res.pdf-5.pdf" TargetMode="External"/><Relationship Id="rId5" Type="http://schemas.openxmlformats.org/officeDocument/2006/relationships/hyperlink" Target="https://museum.wales/articles/1172/The-Miners-Strike---1984-85/"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9091">
              <a:schemeClr val="accent3">
                <a:lumMod val="60000"/>
                <a:lumOff val="40000"/>
              </a:schemeClr>
            </a:gs>
            <a:gs pos="30000">
              <a:schemeClr val="accent3">
                <a:lumMod val="40000"/>
                <a:lumOff val="60000"/>
              </a:schemeClr>
            </a:gs>
            <a:gs pos="100000">
              <a:schemeClr val="accent3">
                <a:lumMod val="1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876DFB8-A51C-7744-0C27-F38E1BB0F6EF}"/>
              </a:ext>
            </a:extLst>
          </p:cNvPr>
          <p:cNvSpPr txBox="1"/>
          <p:nvPr/>
        </p:nvSpPr>
        <p:spPr>
          <a:xfrm>
            <a:off x="2669345" y="1221392"/>
            <a:ext cx="2572525" cy="577081"/>
          </a:xfrm>
          <a:prstGeom prst="rect">
            <a:avLst/>
          </a:prstGeom>
          <a:noFill/>
        </p:spPr>
        <p:txBody>
          <a:bodyPr wrap="square" rtlCol="0">
            <a:spAutoFit/>
          </a:bodyPr>
          <a:lstStyle/>
          <a:p>
            <a:r>
              <a:rPr lang="en-GB" sz="1050" dirty="0"/>
              <a:t>1</a:t>
            </a:r>
            <a:r>
              <a:rPr lang="en-GB" sz="1050" baseline="30000" dirty="0"/>
              <a:t>st</a:t>
            </a:r>
            <a:r>
              <a:rPr lang="en-GB" sz="1050" dirty="0"/>
              <a:t> March NCB announced to close 20 coal mines resulting in loss of 20,000 jobs starting with Cottonwood colliery </a:t>
            </a:r>
          </a:p>
        </p:txBody>
      </p:sp>
      <p:pic>
        <p:nvPicPr>
          <p:cNvPr id="24" name="Picture 23">
            <a:extLst>
              <a:ext uri="{FF2B5EF4-FFF2-40B4-BE49-F238E27FC236}">
                <a16:creationId xmlns:a16="http://schemas.microsoft.com/office/drawing/2014/main" id="{5D56F49A-B896-EBAC-6040-F03D594E1A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6647" y="248609"/>
            <a:ext cx="2254871" cy="2658548"/>
          </a:xfrm>
          <a:prstGeom prst="rect">
            <a:avLst/>
          </a:prstGeom>
        </p:spPr>
      </p:pic>
      <p:pic>
        <p:nvPicPr>
          <p:cNvPr id="1032" name="Picture 8">
            <a:extLst>
              <a:ext uri="{FF2B5EF4-FFF2-40B4-BE49-F238E27FC236}">
                <a16:creationId xmlns:a16="http://schemas.microsoft.com/office/drawing/2014/main" id="{2DEFA6ED-3F4A-373C-A021-D874FEC2AE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7447" y="1791267"/>
            <a:ext cx="2643042" cy="3175533"/>
          </a:xfrm>
          <a:prstGeom prst="rect">
            <a:avLst/>
          </a:prstGeom>
          <a:noFill/>
          <a:extLst>
            <a:ext uri="{909E8E84-426E-40DD-AFC4-6F175D3DCCD1}">
              <a14:hiddenFill xmlns:a14="http://schemas.microsoft.com/office/drawing/2010/main">
                <a:solidFill>
                  <a:srgbClr val="FFFFFF"/>
                </a:solidFill>
              </a14:hiddenFill>
            </a:ext>
          </a:extLst>
        </p:spPr>
      </p:pic>
      <p:sp>
        <p:nvSpPr>
          <p:cNvPr id="28" name="AutoShape 10" descr="Front Page, Labour Weekly 1984">
            <a:extLst>
              <a:ext uri="{FF2B5EF4-FFF2-40B4-BE49-F238E27FC236}">
                <a16:creationId xmlns:a16="http://schemas.microsoft.com/office/drawing/2014/main" id="{25E391B0-1FB6-9E21-4572-7F2C8CF31FF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1" name="Picture 30">
            <a:extLst>
              <a:ext uri="{FF2B5EF4-FFF2-40B4-BE49-F238E27FC236}">
                <a16:creationId xmlns:a16="http://schemas.microsoft.com/office/drawing/2014/main" id="{1F9F04AC-13EF-9C39-5326-1AE12CB8564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25780" y="2544900"/>
            <a:ext cx="2462504" cy="3844840"/>
          </a:xfrm>
          <a:prstGeom prst="rect">
            <a:avLst/>
          </a:prstGeom>
        </p:spPr>
      </p:pic>
      <p:sp>
        <p:nvSpPr>
          <p:cNvPr id="32" name="TextBox 31">
            <a:extLst>
              <a:ext uri="{FF2B5EF4-FFF2-40B4-BE49-F238E27FC236}">
                <a16:creationId xmlns:a16="http://schemas.microsoft.com/office/drawing/2014/main" id="{8A6502C3-D764-AB94-8AE2-6790C4AA94F0}"/>
              </a:ext>
            </a:extLst>
          </p:cNvPr>
          <p:cNvSpPr txBox="1"/>
          <p:nvPr/>
        </p:nvSpPr>
        <p:spPr>
          <a:xfrm>
            <a:off x="9625780" y="6389740"/>
            <a:ext cx="2365198" cy="400110"/>
          </a:xfrm>
          <a:prstGeom prst="rect">
            <a:avLst/>
          </a:prstGeom>
          <a:noFill/>
        </p:spPr>
        <p:txBody>
          <a:bodyPr wrap="square" rtlCol="0">
            <a:spAutoFit/>
          </a:bodyPr>
          <a:lstStyle/>
          <a:p>
            <a:r>
              <a:rPr lang="en-GB" sz="1000" dirty="0">
                <a:hlinkClick r:id="rId5"/>
              </a:rPr>
              <a:t>The Miners' Strike - 1984-85 | Museum Wales</a:t>
            </a:r>
            <a:endParaRPr lang="en-GB" sz="1000" dirty="0"/>
          </a:p>
        </p:txBody>
      </p:sp>
      <p:sp>
        <p:nvSpPr>
          <p:cNvPr id="33" name="TextBox 32">
            <a:extLst>
              <a:ext uri="{FF2B5EF4-FFF2-40B4-BE49-F238E27FC236}">
                <a16:creationId xmlns:a16="http://schemas.microsoft.com/office/drawing/2014/main" id="{92DE42AC-3CF0-BAF6-5433-34D190E6B43D}"/>
              </a:ext>
            </a:extLst>
          </p:cNvPr>
          <p:cNvSpPr txBox="1"/>
          <p:nvPr/>
        </p:nvSpPr>
        <p:spPr>
          <a:xfrm>
            <a:off x="3087329" y="173396"/>
            <a:ext cx="6322142" cy="954107"/>
          </a:xfrm>
          <a:prstGeom prst="rect">
            <a:avLst/>
          </a:prstGeom>
          <a:noFill/>
        </p:spPr>
        <p:txBody>
          <a:bodyPr wrap="square" rtlCol="0">
            <a:spAutoFit/>
          </a:bodyPr>
          <a:lstStyle/>
          <a:p>
            <a:r>
              <a:rPr lang="en-GB" sz="2800" b="1" dirty="0">
                <a:ln w="6600">
                  <a:solidFill>
                    <a:schemeClr val="accent2"/>
                  </a:solidFill>
                  <a:prstDash val="solid"/>
                </a:ln>
                <a:solidFill>
                  <a:srgbClr val="FFFFFF"/>
                </a:solidFill>
                <a:effectLst>
                  <a:outerShdw dist="38100" dir="2700000" algn="tl" rotWithShape="0">
                    <a:schemeClr val="accent2"/>
                  </a:outerShdw>
                </a:effectLst>
              </a:rPr>
              <a:t>The Minors strike of 1984-1945 A pivotal industrial action </a:t>
            </a:r>
          </a:p>
        </p:txBody>
      </p:sp>
      <p:sp>
        <p:nvSpPr>
          <p:cNvPr id="40" name="Pentagon 39">
            <a:extLst>
              <a:ext uri="{FF2B5EF4-FFF2-40B4-BE49-F238E27FC236}">
                <a16:creationId xmlns:a16="http://schemas.microsoft.com/office/drawing/2014/main" id="{32F069C6-C00D-E9C8-DE76-B5737AE6B799}"/>
              </a:ext>
            </a:extLst>
          </p:cNvPr>
          <p:cNvSpPr/>
          <p:nvPr/>
        </p:nvSpPr>
        <p:spPr>
          <a:xfrm>
            <a:off x="120850" y="3161974"/>
            <a:ext cx="1299959" cy="1611321"/>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dirty="0"/>
              <a:t>Paved its way for the privatisation of more nationalised industries such as steel , railways, gas , telecoms, water</a:t>
            </a:r>
          </a:p>
        </p:txBody>
      </p:sp>
      <p:sp>
        <p:nvSpPr>
          <p:cNvPr id="41" name="Pentagon 40">
            <a:extLst>
              <a:ext uri="{FF2B5EF4-FFF2-40B4-BE49-F238E27FC236}">
                <a16:creationId xmlns:a16="http://schemas.microsoft.com/office/drawing/2014/main" id="{3995B8E9-095D-BC92-38B7-D4A1F329F2CD}"/>
              </a:ext>
            </a:extLst>
          </p:cNvPr>
          <p:cNvSpPr/>
          <p:nvPr/>
        </p:nvSpPr>
        <p:spPr>
          <a:xfrm>
            <a:off x="120849" y="4966800"/>
            <a:ext cx="1299959" cy="1446787"/>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dirty="0"/>
              <a:t>At its peak approximate 142,000  workers were on strike</a:t>
            </a:r>
          </a:p>
        </p:txBody>
      </p:sp>
      <p:sp>
        <p:nvSpPr>
          <p:cNvPr id="43" name="Pentagon 42">
            <a:extLst>
              <a:ext uri="{FF2B5EF4-FFF2-40B4-BE49-F238E27FC236}">
                <a16:creationId xmlns:a16="http://schemas.microsoft.com/office/drawing/2014/main" id="{D9427C88-14C9-E381-0E3C-42BDEAC46114}"/>
              </a:ext>
            </a:extLst>
          </p:cNvPr>
          <p:cNvSpPr/>
          <p:nvPr/>
        </p:nvSpPr>
        <p:spPr>
          <a:xfrm>
            <a:off x="1582226" y="3161974"/>
            <a:ext cx="1311541" cy="1603403"/>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dirty="0"/>
              <a:t>Pitted thousands of miners and their trade union against Margaret </a:t>
            </a:r>
            <a:r>
              <a:rPr lang="en-GB" sz="800" dirty="0" err="1"/>
              <a:t>Thatchers</a:t>
            </a:r>
            <a:r>
              <a:rPr lang="en-GB" sz="800" dirty="0"/>
              <a:t> government</a:t>
            </a:r>
          </a:p>
        </p:txBody>
      </p:sp>
      <p:sp>
        <p:nvSpPr>
          <p:cNvPr id="44" name="Pentagon 43">
            <a:extLst>
              <a:ext uri="{FF2B5EF4-FFF2-40B4-BE49-F238E27FC236}">
                <a16:creationId xmlns:a16="http://schemas.microsoft.com/office/drawing/2014/main" id="{2381C8A1-5B96-EB06-1D4B-98355E2D4A8F}"/>
              </a:ext>
            </a:extLst>
          </p:cNvPr>
          <p:cNvSpPr/>
          <p:nvPr/>
        </p:nvSpPr>
        <p:spPr>
          <a:xfrm>
            <a:off x="1726593" y="4942954"/>
            <a:ext cx="1179883" cy="1446786"/>
          </a:xfrm>
          <a:prstGeom prst="pent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dirty="0"/>
              <a:t>Support for the strike was strong in Yorkshire, south Wales, Scotland and Kent</a:t>
            </a:r>
          </a:p>
        </p:txBody>
      </p:sp>
      <p:sp>
        <p:nvSpPr>
          <p:cNvPr id="46" name="Speech Bubble: Rectangle with Corners Rounded 45">
            <a:extLst>
              <a:ext uri="{FF2B5EF4-FFF2-40B4-BE49-F238E27FC236}">
                <a16:creationId xmlns:a16="http://schemas.microsoft.com/office/drawing/2014/main" id="{E07CBCB2-25AB-10F8-02AB-40E036E60888}"/>
              </a:ext>
            </a:extLst>
          </p:cNvPr>
          <p:cNvSpPr/>
          <p:nvPr/>
        </p:nvSpPr>
        <p:spPr>
          <a:xfrm>
            <a:off x="7844299" y="4218766"/>
            <a:ext cx="1632155" cy="581933"/>
          </a:xfrm>
          <a:prstGeom prst="wedgeRoundRectCallout">
            <a:avLst>
              <a:gd name="adj1" fmla="val -20833"/>
              <a:gd name="adj2" fmla="val 51276"/>
              <a:gd name="adj3" fmla="val 16667"/>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50" dirty="0"/>
              <a:t>“Close a pit, kill a community</a:t>
            </a:r>
            <a:r>
              <a:rPr lang="en-GB" dirty="0"/>
              <a:t>”</a:t>
            </a:r>
          </a:p>
        </p:txBody>
      </p:sp>
      <p:sp>
        <p:nvSpPr>
          <p:cNvPr id="51" name="TextBox 50">
            <a:extLst>
              <a:ext uri="{FF2B5EF4-FFF2-40B4-BE49-F238E27FC236}">
                <a16:creationId xmlns:a16="http://schemas.microsoft.com/office/drawing/2014/main" id="{DD3A2BF4-D62E-8B63-0980-586653A90C41}"/>
              </a:ext>
            </a:extLst>
          </p:cNvPr>
          <p:cNvSpPr txBox="1"/>
          <p:nvPr/>
        </p:nvSpPr>
        <p:spPr>
          <a:xfrm>
            <a:off x="2940824" y="2717646"/>
            <a:ext cx="1993381" cy="769441"/>
          </a:xfrm>
          <a:prstGeom prst="rect">
            <a:avLst/>
          </a:prstGeom>
          <a:noFill/>
        </p:spPr>
        <p:txBody>
          <a:bodyPr wrap="square" rtlCol="0">
            <a:spAutoFit/>
          </a:bodyPr>
          <a:lstStyle/>
          <a:p>
            <a:r>
              <a:rPr lang="en-GB" sz="1100" dirty="0"/>
              <a:t>NUM declared a national strike despite having no national vote leading to 165,000 miners participating</a:t>
            </a:r>
          </a:p>
        </p:txBody>
      </p:sp>
      <p:sp>
        <p:nvSpPr>
          <p:cNvPr id="52" name="TextBox 51">
            <a:extLst>
              <a:ext uri="{FF2B5EF4-FFF2-40B4-BE49-F238E27FC236}">
                <a16:creationId xmlns:a16="http://schemas.microsoft.com/office/drawing/2014/main" id="{0A969471-1B38-242A-15D2-2995B5A7FF5C}"/>
              </a:ext>
            </a:extLst>
          </p:cNvPr>
          <p:cNvSpPr txBox="1"/>
          <p:nvPr/>
        </p:nvSpPr>
        <p:spPr>
          <a:xfrm>
            <a:off x="4559366" y="5624055"/>
            <a:ext cx="1564156" cy="415498"/>
          </a:xfrm>
          <a:prstGeom prst="rect">
            <a:avLst/>
          </a:prstGeom>
          <a:noFill/>
        </p:spPr>
        <p:txBody>
          <a:bodyPr wrap="square" rtlCol="0">
            <a:spAutoFit/>
          </a:bodyPr>
          <a:lstStyle/>
          <a:p>
            <a:r>
              <a:rPr lang="en-GB" sz="1050" dirty="0"/>
              <a:t>High court ruled the strike illegal in Oct 1984 </a:t>
            </a:r>
          </a:p>
        </p:txBody>
      </p:sp>
      <p:sp>
        <p:nvSpPr>
          <p:cNvPr id="1025" name="Callout: Down Arrow 1024">
            <a:extLst>
              <a:ext uri="{FF2B5EF4-FFF2-40B4-BE49-F238E27FC236}">
                <a16:creationId xmlns:a16="http://schemas.microsoft.com/office/drawing/2014/main" id="{F97FA062-1C2C-CE88-C6D2-AB060ECA6119}"/>
              </a:ext>
            </a:extLst>
          </p:cNvPr>
          <p:cNvSpPr/>
          <p:nvPr/>
        </p:nvSpPr>
        <p:spPr>
          <a:xfrm>
            <a:off x="9525212" y="1233553"/>
            <a:ext cx="1183249" cy="1169551"/>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11,000 + people arrested with 8,000 + prosecuted</a:t>
            </a:r>
          </a:p>
        </p:txBody>
      </p:sp>
      <p:sp>
        <p:nvSpPr>
          <p:cNvPr id="1027" name="Callout: Down Arrow 1026">
            <a:extLst>
              <a:ext uri="{FF2B5EF4-FFF2-40B4-BE49-F238E27FC236}">
                <a16:creationId xmlns:a16="http://schemas.microsoft.com/office/drawing/2014/main" id="{3171DFDC-50A4-81AD-5806-570DF3E3150B}"/>
              </a:ext>
            </a:extLst>
          </p:cNvPr>
          <p:cNvSpPr/>
          <p:nvPr/>
        </p:nvSpPr>
        <p:spPr>
          <a:xfrm>
            <a:off x="10751903" y="248609"/>
            <a:ext cx="1336381" cy="2131023"/>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18</a:t>
            </a:r>
            <a:r>
              <a:rPr lang="en-GB" sz="1050" baseline="30000" dirty="0"/>
              <a:t>th</a:t>
            </a:r>
            <a:r>
              <a:rPr lang="en-GB" sz="1050" dirty="0"/>
              <a:t> June approx. 6,000 officers with dogs and horses confronted pickets at Orgreave, Yorkshire plant with 95 arrested and later </a:t>
            </a:r>
            <a:r>
              <a:rPr lang="en-GB" sz="1050" dirty="0" err="1"/>
              <a:t>aquited</a:t>
            </a:r>
            <a:r>
              <a:rPr lang="en-GB" sz="1050" dirty="0"/>
              <a:t>.</a:t>
            </a:r>
          </a:p>
        </p:txBody>
      </p:sp>
      <p:sp>
        <p:nvSpPr>
          <p:cNvPr id="1031" name="TextBox 1030">
            <a:extLst>
              <a:ext uri="{FF2B5EF4-FFF2-40B4-BE49-F238E27FC236}">
                <a16:creationId xmlns:a16="http://schemas.microsoft.com/office/drawing/2014/main" id="{41829E02-78C2-71D3-C5A0-A13F0A67FC9E}"/>
              </a:ext>
            </a:extLst>
          </p:cNvPr>
          <p:cNvSpPr txBox="1"/>
          <p:nvPr/>
        </p:nvSpPr>
        <p:spPr>
          <a:xfrm>
            <a:off x="6902150" y="5173932"/>
            <a:ext cx="1938130" cy="900246"/>
          </a:xfrm>
          <a:prstGeom prst="rect">
            <a:avLst/>
          </a:prstGeom>
          <a:noFill/>
        </p:spPr>
        <p:txBody>
          <a:bodyPr wrap="square" rtlCol="0">
            <a:spAutoFit/>
          </a:bodyPr>
          <a:lstStyle/>
          <a:p>
            <a:r>
              <a:rPr lang="en-GB" sz="1050" dirty="0"/>
              <a:t>Coalfield delegates voted to end the strike  officially ending 3</a:t>
            </a:r>
            <a:r>
              <a:rPr lang="en-GB" sz="1050" baseline="30000" dirty="0"/>
              <a:t>rd</a:t>
            </a:r>
            <a:r>
              <a:rPr lang="en-GB" sz="1050" dirty="0"/>
              <a:t> March with miners returning to work with no settlement</a:t>
            </a:r>
          </a:p>
        </p:txBody>
      </p:sp>
      <p:sp>
        <p:nvSpPr>
          <p:cNvPr id="2" name="TextBox 1">
            <a:extLst>
              <a:ext uri="{FF2B5EF4-FFF2-40B4-BE49-F238E27FC236}">
                <a16:creationId xmlns:a16="http://schemas.microsoft.com/office/drawing/2014/main" id="{3E3CB711-168A-E2B6-30A9-CDAB913E38B0}"/>
              </a:ext>
            </a:extLst>
          </p:cNvPr>
          <p:cNvSpPr txBox="1"/>
          <p:nvPr/>
        </p:nvSpPr>
        <p:spPr>
          <a:xfrm>
            <a:off x="3102193" y="4218766"/>
            <a:ext cx="1548882" cy="900246"/>
          </a:xfrm>
          <a:prstGeom prst="rect">
            <a:avLst/>
          </a:prstGeom>
          <a:noFill/>
        </p:spPr>
        <p:txBody>
          <a:bodyPr wrap="square" rtlCol="0">
            <a:spAutoFit/>
          </a:bodyPr>
          <a:lstStyle/>
          <a:p>
            <a:r>
              <a:rPr lang="en-GB" sz="1050" dirty="0"/>
              <a:t>Violent confrontations began  between picketing and police especially in Orgreave, Yorkshire June 18</a:t>
            </a:r>
            <a:r>
              <a:rPr lang="en-GB" sz="1050" baseline="30000" dirty="0"/>
              <a:t>th</a:t>
            </a:r>
            <a:r>
              <a:rPr lang="en-GB" sz="1050" dirty="0"/>
              <a:t> </a:t>
            </a:r>
          </a:p>
        </p:txBody>
      </p:sp>
      <p:cxnSp>
        <p:nvCxnSpPr>
          <p:cNvPr id="5" name="Straight Arrow Connector 4">
            <a:extLst>
              <a:ext uri="{FF2B5EF4-FFF2-40B4-BE49-F238E27FC236}">
                <a16:creationId xmlns:a16="http://schemas.microsoft.com/office/drawing/2014/main" id="{B8A710A1-1FBD-95A4-C601-5D22BA91E9B2}"/>
              </a:ext>
            </a:extLst>
          </p:cNvPr>
          <p:cNvCxnSpPr/>
          <p:nvPr/>
        </p:nvCxnSpPr>
        <p:spPr>
          <a:xfrm>
            <a:off x="4674259" y="1791267"/>
            <a:ext cx="316330" cy="124211"/>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B0D68B37-B080-7A16-970D-818114B12B49}"/>
              </a:ext>
            </a:extLst>
          </p:cNvPr>
          <p:cNvCxnSpPr>
            <a:cxnSpLocks/>
          </p:cNvCxnSpPr>
          <p:nvPr/>
        </p:nvCxnSpPr>
        <p:spPr>
          <a:xfrm flipV="1">
            <a:off x="4666045" y="2648359"/>
            <a:ext cx="268160" cy="124211"/>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84BF3ECF-4BDD-08DB-7670-FFF4E6BD3A88}"/>
              </a:ext>
            </a:extLst>
          </p:cNvPr>
          <p:cNvCxnSpPr>
            <a:cxnSpLocks/>
          </p:cNvCxnSpPr>
          <p:nvPr/>
        </p:nvCxnSpPr>
        <p:spPr>
          <a:xfrm flipV="1">
            <a:off x="4366727" y="3997126"/>
            <a:ext cx="431904" cy="264794"/>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47E94D00-7A94-C42C-15B9-04F545565515}"/>
              </a:ext>
            </a:extLst>
          </p:cNvPr>
          <p:cNvCxnSpPr>
            <a:cxnSpLocks/>
          </p:cNvCxnSpPr>
          <p:nvPr/>
        </p:nvCxnSpPr>
        <p:spPr>
          <a:xfrm flipV="1">
            <a:off x="5213095" y="5090775"/>
            <a:ext cx="344380" cy="533280"/>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EBA5BF93-6CBE-8826-BDE7-FB9EE50A065A}"/>
              </a:ext>
            </a:extLst>
          </p:cNvPr>
          <p:cNvCxnSpPr>
            <a:cxnSpLocks/>
            <a:stCxn id="1031" idx="1"/>
          </p:cNvCxnSpPr>
          <p:nvPr/>
        </p:nvCxnSpPr>
        <p:spPr>
          <a:xfrm flipH="1" flipV="1">
            <a:off x="6479472" y="5009398"/>
            <a:ext cx="422678" cy="614657"/>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
        <p:nvSpPr>
          <p:cNvPr id="22" name="Speech Bubble: Rectangle with Corners Rounded 21">
            <a:extLst>
              <a:ext uri="{FF2B5EF4-FFF2-40B4-BE49-F238E27FC236}">
                <a16:creationId xmlns:a16="http://schemas.microsoft.com/office/drawing/2014/main" id="{C13C0196-6FF5-1D07-D453-51E92DE2270D}"/>
              </a:ext>
            </a:extLst>
          </p:cNvPr>
          <p:cNvSpPr/>
          <p:nvPr/>
        </p:nvSpPr>
        <p:spPr>
          <a:xfrm>
            <a:off x="7809815" y="1068785"/>
            <a:ext cx="1632155" cy="2952230"/>
          </a:xfrm>
          <a:prstGeom prst="wedgeRoundRectCallout">
            <a:avLst>
              <a:gd name="adj1" fmla="val -23691"/>
              <a:gd name="adj2" fmla="val 47646"/>
              <a:gd name="adj3" fmla="val 16667"/>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‘Mining communities would not survive... There will be an increase in physical and mental illness, suicide, more domestic violence and the break up of families. The valleys of south Wales would be nothing more than an ageing, dying community fit only for tourism and industrial museums.’</a:t>
            </a:r>
          </a:p>
        </p:txBody>
      </p:sp>
      <p:sp>
        <p:nvSpPr>
          <p:cNvPr id="20" name="TextBox 19">
            <a:extLst>
              <a:ext uri="{FF2B5EF4-FFF2-40B4-BE49-F238E27FC236}">
                <a16:creationId xmlns:a16="http://schemas.microsoft.com/office/drawing/2014/main" id="{01E4B53D-C920-2DB3-BB66-F4564B89086C}"/>
              </a:ext>
            </a:extLst>
          </p:cNvPr>
          <p:cNvSpPr txBox="1"/>
          <p:nvPr/>
        </p:nvSpPr>
        <p:spPr>
          <a:xfrm>
            <a:off x="2906476" y="6144269"/>
            <a:ext cx="5612599" cy="830997"/>
          </a:xfrm>
          <a:prstGeom prst="rect">
            <a:avLst/>
          </a:prstGeom>
          <a:noFill/>
        </p:spPr>
        <p:txBody>
          <a:bodyPr wrap="square" rtlCol="0">
            <a:spAutoFit/>
          </a:bodyPr>
          <a:lstStyle/>
          <a:p>
            <a:r>
              <a:rPr lang="en-GB" sz="800" i="1" dirty="0"/>
              <a:t>The Miners’ Strike - 1984-85</a:t>
            </a:r>
            <a:r>
              <a:rPr lang="en-GB" sz="800" dirty="0"/>
              <a:t> (no date) </a:t>
            </a:r>
            <a:r>
              <a:rPr lang="en-GB" sz="800" i="1" dirty="0"/>
              <a:t>Museum Wales</a:t>
            </a:r>
            <a:r>
              <a:rPr lang="en-GB" sz="800" dirty="0"/>
              <a:t>. Available at: https://museum.wales/articles/1172/The-Miners-Strike---1984-85/ (Accessed: 19 February 2026).</a:t>
            </a:r>
          </a:p>
          <a:p>
            <a:r>
              <a:rPr lang="en-GB" sz="800" dirty="0"/>
              <a:t>The 1984-5 Miners ‘ Strike Resource (no date) National Coal Mining Museum for England.  </a:t>
            </a:r>
            <a:r>
              <a:rPr lang="en-GB" sz="800"/>
              <a:t>Available at: </a:t>
            </a:r>
            <a:r>
              <a:rPr lang="en-GB" sz="800">
                <a:hlinkClick r:id="rId6"/>
              </a:rPr>
              <a:t>The 1984-5 Miners' Strike Resource (hi res).pdf</a:t>
            </a:r>
            <a:endParaRPr lang="en-GB" sz="800"/>
          </a:p>
          <a:p>
            <a:endParaRPr lang="en-GB" sz="800" dirty="0"/>
          </a:p>
          <a:p>
            <a:endParaRPr lang="en-GB" sz="800" dirty="0"/>
          </a:p>
        </p:txBody>
      </p:sp>
    </p:spTree>
    <p:extLst>
      <p:ext uri="{BB962C8B-B14F-4D97-AF65-F5344CB8AC3E}">
        <p14:creationId xmlns:p14="http://schemas.microsoft.com/office/powerpoint/2010/main" val="4082862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18085</TotalTime>
  <Words>313</Words>
  <Application>Microsoft Office PowerPoint</Application>
  <PresentationFormat>Widescreen</PresentationFormat>
  <Paragraphs>17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Kristina Neal</dc:creator>
  <cp:lastModifiedBy>Kristina Neal</cp:lastModifiedBy>
  <cp:revision>1</cp:revision>
  <dcterms:created xsi:type="dcterms:W3CDTF">2026-02-05T18:03:48Z</dcterms:created>
  <dcterms:modified xsi:type="dcterms:W3CDTF">2026-02-19T20:25:01Z</dcterms:modified>
</cp:coreProperties>
</file>