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4"/>
    <p:sldMasterId id="2147483802" r:id="rId5"/>
    <p:sldMasterId id="2147483809" r:id="rId6"/>
  </p:sldMasterIdLst>
  <p:notesMasterIdLst>
    <p:notesMasterId r:id="rId50"/>
  </p:notesMasterIdLst>
  <p:sldIdLst>
    <p:sldId id="256" r:id="rId7"/>
    <p:sldId id="257" r:id="rId8"/>
    <p:sldId id="442" r:id="rId9"/>
    <p:sldId id="443" r:id="rId10"/>
    <p:sldId id="259" r:id="rId11"/>
    <p:sldId id="311" r:id="rId12"/>
    <p:sldId id="260" r:id="rId13"/>
    <p:sldId id="261" r:id="rId14"/>
    <p:sldId id="262" r:id="rId15"/>
    <p:sldId id="308" r:id="rId16"/>
    <p:sldId id="309" r:id="rId17"/>
    <p:sldId id="324" r:id="rId18"/>
    <p:sldId id="314" r:id="rId19"/>
    <p:sldId id="318" r:id="rId20"/>
    <p:sldId id="307" r:id="rId21"/>
    <p:sldId id="319" r:id="rId22"/>
    <p:sldId id="444" r:id="rId23"/>
    <p:sldId id="445" r:id="rId24"/>
    <p:sldId id="446" r:id="rId25"/>
    <p:sldId id="447" r:id="rId26"/>
    <p:sldId id="448" r:id="rId27"/>
    <p:sldId id="321" r:id="rId28"/>
    <p:sldId id="320" r:id="rId29"/>
    <p:sldId id="322" r:id="rId30"/>
    <p:sldId id="323" r:id="rId31"/>
    <p:sldId id="326" r:id="rId32"/>
    <p:sldId id="325" r:id="rId33"/>
    <p:sldId id="328" r:id="rId34"/>
    <p:sldId id="258" r:id="rId35"/>
    <p:sldId id="315" r:id="rId36"/>
    <p:sldId id="316" r:id="rId37"/>
    <p:sldId id="327" r:id="rId38"/>
    <p:sldId id="317" r:id="rId39"/>
    <p:sldId id="310" r:id="rId40"/>
    <p:sldId id="431" r:id="rId41"/>
    <p:sldId id="432" r:id="rId42"/>
    <p:sldId id="433" r:id="rId43"/>
    <p:sldId id="434" r:id="rId44"/>
    <p:sldId id="435" r:id="rId45"/>
    <p:sldId id="436" r:id="rId46"/>
    <p:sldId id="437" r:id="rId47"/>
    <p:sldId id="440" r:id="rId48"/>
    <p:sldId id="441" r:id="rId49"/>
  </p:sldIdLst>
  <p:sldSz cx="12192000" cy="6858000"/>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6AF64F-EDE5-42AB-80D8-84B45A7132C2}" v="5" dt="2025-11-10T15:43:02.2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83" autoAdjust="0"/>
    <p:restoredTop sz="78876" autoAdjust="0"/>
  </p:normalViewPr>
  <p:slideViewPr>
    <p:cSldViewPr snapToGrid="0">
      <p:cViewPr>
        <p:scale>
          <a:sx n="83" d="100"/>
          <a:sy n="83" d="100"/>
        </p:scale>
        <p:origin x="189" y="-23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EC95CD-61C0-469B-8008-26F50E028CE0}" type="datetimeFigureOut">
              <a:rPr lang="en-GB" smtClean="0"/>
              <a:t>10/11/2025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3AC4A2-242E-4A69-AFEC-8B233AC406BA}" type="slidenum">
              <a:rPr lang="en-GB" smtClean="0"/>
              <a:t>‹#›</a:t>
            </a:fld>
            <a:endParaRPr lang="en-GB"/>
          </a:p>
        </p:txBody>
      </p:sp>
    </p:spTree>
    <p:extLst>
      <p:ext uri="{BB962C8B-B14F-4D97-AF65-F5344CB8AC3E}">
        <p14:creationId xmlns:p14="http://schemas.microsoft.com/office/powerpoint/2010/main" val="2009721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23AC4A2-242E-4A69-AFEC-8B233AC406BA}" type="slidenum">
              <a:rPr lang="en-GB" smtClean="0"/>
              <a:t>11</a:t>
            </a:fld>
            <a:endParaRPr lang="en-GB"/>
          </a:p>
        </p:txBody>
      </p:sp>
    </p:spTree>
    <p:extLst>
      <p:ext uri="{BB962C8B-B14F-4D97-AF65-F5344CB8AC3E}">
        <p14:creationId xmlns:p14="http://schemas.microsoft.com/office/powerpoint/2010/main" val="1121345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23AC4A2-242E-4A69-AFEC-8B233AC406BA}" type="slidenum">
              <a:rPr lang="en-GB" smtClean="0"/>
              <a:t>16</a:t>
            </a:fld>
            <a:endParaRPr lang="en-GB"/>
          </a:p>
        </p:txBody>
      </p:sp>
    </p:spTree>
    <p:extLst>
      <p:ext uri="{BB962C8B-B14F-4D97-AF65-F5344CB8AC3E}">
        <p14:creationId xmlns:p14="http://schemas.microsoft.com/office/powerpoint/2010/main" val="2922770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err="1">
                <a:effectLst/>
                <a:latin typeface="Roboto"/>
              </a:rPr>
              <a:t>Dr.</a:t>
            </a:r>
            <a:r>
              <a:rPr lang="en-GB" b="0" i="0" dirty="0">
                <a:effectLst/>
                <a:latin typeface="Roboto"/>
              </a:rPr>
              <a:t> Keith Still Manchester university examines the DNA of crowds and carrying capacity -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we look historical events Here we have events in Red – issues that could have been identified by setting a limit on the crowd. </a:t>
            </a:r>
            <a:r>
              <a:rPr lang="en-GB" dirty="0" err="1"/>
              <a:t>Ie</a:t>
            </a:r>
            <a:r>
              <a:rPr lang="en-GB" dirty="0"/>
              <a:t>. Crowd capacity OVERCROWDING…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Design based failure capacity lets crowd down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Information change has changed the behaviour of the crowd  ( tickets number, weather) </a:t>
            </a:r>
          </a:p>
          <a:p>
            <a:r>
              <a:rPr lang="en-GB" dirty="0"/>
              <a:t>Proactive analysis rather than reactive analysis </a:t>
            </a:r>
          </a:p>
        </p:txBody>
      </p:sp>
      <p:sp>
        <p:nvSpPr>
          <p:cNvPr id="4" name="Slide Number Placeholder 3"/>
          <p:cNvSpPr>
            <a:spLocks noGrp="1"/>
          </p:cNvSpPr>
          <p:nvPr>
            <p:ph type="sldNum" sz="quarter" idx="5"/>
          </p:nvPr>
        </p:nvSpPr>
        <p:spPr/>
        <p:txBody>
          <a:bodyPr/>
          <a:lstStyle/>
          <a:p>
            <a:fld id="{923AC4A2-242E-4A69-AFEC-8B233AC406BA}" type="slidenum">
              <a:rPr lang="en-GB" smtClean="0"/>
              <a:t>22</a:t>
            </a:fld>
            <a:endParaRPr lang="en-GB"/>
          </a:p>
        </p:txBody>
      </p:sp>
    </p:spTree>
    <p:extLst>
      <p:ext uri="{BB962C8B-B14F-4D97-AF65-F5344CB8AC3E}">
        <p14:creationId xmlns:p14="http://schemas.microsoft.com/office/powerpoint/2010/main" val="2258053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23AC4A2-242E-4A69-AFEC-8B233AC406BA}" type="slidenum">
              <a:rPr lang="en-GB" smtClean="0"/>
              <a:t>24</a:t>
            </a:fld>
            <a:endParaRPr lang="en-GB"/>
          </a:p>
        </p:txBody>
      </p:sp>
    </p:spTree>
    <p:extLst>
      <p:ext uri="{BB962C8B-B14F-4D97-AF65-F5344CB8AC3E}">
        <p14:creationId xmlns:p14="http://schemas.microsoft.com/office/powerpoint/2010/main" val="2144965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23AC4A2-242E-4A69-AFEC-8B233AC406BA}" type="slidenum">
              <a:rPr lang="en-GB" smtClean="0"/>
              <a:t>25</a:t>
            </a:fld>
            <a:endParaRPr lang="en-GB"/>
          </a:p>
        </p:txBody>
      </p:sp>
    </p:spTree>
    <p:extLst>
      <p:ext uri="{BB962C8B-B14F-4D97-AF65-F5344CB8AC3E}">
        <p14:creationId xmlns:p14="http://schemas.microsoft.com/office/powerpoint/2010/main" val="12520112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799834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197504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2D6E202-B606-4609-B914-27C9371A1F6D}" type="datetime1">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502962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2591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DF0F1C-5577-4ACB-BB62-DF8F3C494C7E}" type="datetime1">
              <a:rPr lang="en-US" smtClean="0"/>
              <a:t>11/10/2025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9907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11/10/2025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84967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11/10/2025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64058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28829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907D986-8816-4272-A432-0437A28A9828}" type="datetime1">
              <a:rPr lang="en-US" smtClean="0"/>
              <a:t>11/10/2025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75470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2A279-0833-481D-8C56-F67FD0AC6C50}" type="datetime1">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70996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87DA83-5663-4C9C-B9AA-0B40A3DAFF81}" type="datetime1">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04090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4BE1D723-8F53-4F53-90B0-1982A396982E}" type="datetime1">
              <a:rPr lang="en-US" smtClean="0"/>
              <a:t>11/10/2025</a:t>
            </a:fld>
            <a:endParaRPr lang="en-US" dirty="0"/>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58467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542358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30973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85142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87250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70942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4765841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11/10/2025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24038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11/10/2025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606494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1180089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395366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10"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D6E202-B606-4609-B914-27C9371A1F6D}" type="datetime1">
              <a:rPr lang="en-US" smtClean="0"/>
              <a:t>11/10/2025</a:t>
            </a:fld>
            <a:endParaRPr lang="en-US" dirty="0"/>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8EE3D-8CD1-4C3F-BD1C-C98C9596463C}" type="slidenum">
              <a:rPr lang="en-US" smtClean="0"/>
              <a:t>‹#›</a:t>
            </a:fld>
            <a:endParaRPr lang="en-US" dirty="0"/>
          </a:p>
        </p:txBody>
      </p:sp>
      <p:pic>
        <p:nvPicPr>
          <p:cNvPr id="7" name="Picture 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66460179"/>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11/10/2025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1265433054"/>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12" r:id="rId7"/>
    <p:sldLayoutId id="214748381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448157099"/>
      </p:ext>
    </p:extLst>
  </p:cSld>
  <p:clrMap bg1="lt1" tx1="dk1" bg2="lt2" tx2="dk2" accent1="accent1" accent2="accent2" accent3="accent3" accent4="accent4" accent5="accent5" accent6="accent6" hlink="hlink" folHlink="folHlink"/>
  <p:sldLayoutIdLst>
    <p:sldLayoutId id="2147483810" r:id="rId1"/>
    <p:sldLayoutId id="214748381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hyperlink" Target="https://www.sciencedirect.com/science/article/abs/pii/S0955395918302755?via%3Dihub" TargetMode="External"/><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hyperlink" Target="https://www.theguardian.com/society/2018/dec/08/testing-drugs-festivals-lifesaver-study"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0.xml"/><Relationship Id="rId1" Type="http://schemas.openxmlformats.org/officeDocument/2006/relationships/video" Target="https://www.youtube.com/embed/U3rGWsopBtc?feature=oembed"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hyperlink" Target="https://www.gkstill.com/Support/WhyModel/dimice.html#:~:text=DIM-ICE%20risk%20model%20The%20DIM-ICE%20risk%20model%20was,of%20accidents%20and%20incidents%20from%20around%20the%20world." TargetMode="External"/><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2" Type="http://schemas.openxmlformats.org/officeDocument/2006/relationships/hyperlink" Target="https://www.gkstill.com/ExpertWitness/CrowdDisasters.html" TargetMode="Externa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4.xml"/><Relationship Id="rId1" Type="http://schemas.openxmlformats.org/officeDocument/2006/relationships/video" Target="https://www.youtube.com/embed/MNS26Oj9B4o?feature=oembed" TargetMode="External"/></Relationships>
</file>

<file path=ppt/slides/_rels/slide27.xml.rels><?xml version="1.0" encoding="UTF-8" standalone="yes"?>
<Relationships xmlns="http://schemas.openxmlformats.org/package/2006/relationships"><Relationship Id="rId2" Type="http://schemas.openxmlformats.org/officeDocument/2006/relationships/hyperlink" Target="https://www.bbc.co.uk/news/uk-england-merseyside-35462767" TargetMode="Externa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hyperlink" Target="https://www.cpni.gov.uk/system/files/documents/de/eb/Crisis_Management_for_Terrorist_Related_Events.pdf" TargetMode="Externa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19.xml"/><Relationship Id="rId1" Type="http://schemas.openxmlformats.org/officeDocument/2006/relationships/video" Target="https://www.youtube.com/embed/zK-kcuELKfM?feature=oembed"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hyperlink" Target="https://pxhere.com/en/photo/174508" TargetMode="External"/><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hyperlink" Target="https://www.pexels.com/photo/crowd-in-front-of-stage-2747450/" TargetMode="External"/><Relationship Id="rId2" Type="http://schemas.openxmlformats.org/officeDocument/2006/relationships/image" Target="../media/image25.jp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hyperlink" Target="https://fulwoodfmc.net/events/family-fun-day-2018/" TargetMode="External"/><Relationship Id="rId2" Type="http://schemas.openxmlformats.org/officeDocument/2006/relationships/image" Target="../media/image26.jp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s://deepfryedmind.blogspot.com/2015/10/weather-special-preliminary-2015-16.html" TargetMode="External"/><Relationship Id="rId2" Type="http://schemas.openxmlformats.org/officeDocument/2006/relationships/image" Target="../media/image27.jp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hyperlink" Target="https://www.pngall.com/fire-safety-png" TargetMode="External"/><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hyperlink" Target="https://rincondelemprendedor.es/joven-antisocial-adulto-emprendedor/" TargetMode="External"/><Relationship Id="rId2" Type="http://schemas.openxmlformats.org/officeDocument/2006/relationships/image" Target="../media/image29.jp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hyperlink" Target="file:///C:\Users\deborah.jenkins\Downloads\assessment-criteria-major-signature-and-growth-events%20ASS%202%20(1).pdf" TargetMode="Externa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hyperlink" Target="https://kotoba.wiki/t/talk/1935" TargetMode="External"/><Relationship Id="rId2" Type="http://schemas.openxmlformats.org/officeDocument/2006/relationships/image" Target="../media/image30.jp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3851-173C-42C8-AAB8-5CC3739D9218}"/>
              </a:ext>
            </a:extLst>
          </p:cNvPr>
          <p:cNvSpPr>
            <a:spLocks noGrp="1"/>
          </p:cNvSpPr>
          <p:nvPr>
            <p:ph type="title"/>
          </p:nvPr>
        </p:nvSpPr>
        <p:spPr>
          <a:xfrm>
            <a:off x="839788" y="457200"/>
            <a:ext cx="3932237" cy="2212258"/>
          </a:xfrm>
        </p:spPr>
        <p:txBody>
          <a:bodyPr anchor="b">
            <a:normAutofit/>
          </a:bodyPr>
          <a:lstStyle/>
          <a:p>
            <a:r>
              <a:rPr lang="en-GB" sz="2800" b="1" dirty="0"/>
              <a:t>Issues relating to the management of venues and facilities</a:t>
            </a:r>
            <a:br>
              <a:rPr lang="en-GB" sz="2800" b="1" dirty="0"/>
            </a:br>
            <a:endParaRPr lang="en-GB" sz="2800" b="1" dirty="0"/>
          </a:p>
        </p:txBody>
      </p:sp>
      <p:sp>
        <p:nvSpPr>
          <p:cNvPr id="3" name="Subtitle 2">
            <a:extLst>
              <a:ext uri="{FF2B5EF4-FFF2-40B4-BE49-F238E27FC236}">
                <a16:creationId xmlns:a16="http://schemas.microsoft.com/office/drawing/2014/main" id="{B885F88A-33F4-42B2-8110-10201B59EDD9}"/>
              </a:ext>
            </a:extLst>
          </p:cNvPr>
          <p:cNvSpPr>
            <a:spLocks noGrp="1"/>
          </p:cNvSpPr>
          <p:nvPr>
            <p:ph type="body" sz="half" idx="2"/>
          </p:nvPr>
        </p:nvSpPr>
        <p:spPr>
          <a:xfrm>
            <a:off x="839788" y="3148780"/>
            <a:ext cx="3932237" cy="2720207"/>
          </a:xfrm>
        </p:spPr>
        <p:txBody>
          <a:bodyPr>
            <a:normAutofit/>
          </a:bodyPr>
          <a:lstStyle/>
          <a:p>
            <a:r>
              <a:rPr lang="en-GB" sz="2800" dirty="0"/>
              <a:t>BMTP6017</a:t>
            </a:r>
            <a:br>
              <a:rPr lang="en-GB" sz="2800" dirty="0"/>
            </a:br>
            <a:r>
              <a:rPr lang="en-GB" sz="2800" dirty="0"/>
              <a:t>Festivals and Events Management</a:t>
            </a:r>
          </a:p>
        </p:txBody>
      </p:sp>
      <p:pic>
        <p:nvPicPr>
          <p:cNvPr id="4" name="Picture 3" descr="A close up of a blur&#10;&#10;Description automatically generated">
            <a:extLst>
              <a:ext uri="{FF2B5EF4-FFF2-40B4-BE49-F238E27FC236}">
                <a16:creationId xmlns:a16="http://schemas.microsoft.com/office/drawing/2014/main" id="{C4020555-AF43-4D1E-B3EF-C386C1C474B0}"/>
              </a:ext>
            </a:extLst>
          </p:cNvPr>
          <p:cNvPicPr>
            <a:picLocks noChangeAspect="1"/>
          </p:cNvPicPr>
          <p:nvPr/>
        </p:nvPicPr>
        <p:blipFill rotWithShape="1">
          <a:blip r:embed="rId2"/>
          <a:srcRect l="265" r="17732"/>
          <a:stretch/>
        </p:blipFill>
        <p:spPr>
          <a:xfrm>
            <a:off x="5183188" y="987425"/>
            <a:ext cx="6172200" cy="4873625"/>
          </a:xfrm>
          <a:prstGeom prst="rect">
            <a:avLst/>
          </a:prstGeom>
          <a:noFill/>
        </p:spPr>
      </p:pic>
    </p:spTree>
    <p:extLst>
      <p:ext uri="{BB962C8B-B14F-4D97-AF65-F5344CB8AC3E}">
        <p14:creationId xmlns:p14="http://schemas.microsoft.com/office/powerpoint/2010/main" val="3118177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8B7F1-A9E7-459F-8D53-ABA76AD020BC}"/>
              </a:ext>
            </a:extLst>
          </p:cNvPr>
          <p:cNvSpPr>
            <a:spLocks noGrp="1"/>
          </p:cNvSpPr>
          <p:nvPr>
            <p:ph type="title"/>
          </p:nvPr>
        </p:nvSpPr>
        <p:spPr/>
        <p:txBody>
          <a:bodyPr/>
          <a:lstStyle/>
          <a:p>
            <a:r>
              <a:rPr lang="en-GB" dirty="0"/>
              <a:t>Session overview</a:t>
            </a:r>
          </a:p>
        </p:txBody>
      </p:sp>
      <p:sp>
        <p:nvSpPr>
          <p:cNvPr id="3" name="Content Placeholder 2">
            <a:extLst>
              <a:ext uri="{FF2B5EF4-FFF2-40B4-BE49-F238E27FC236}">
                <a16:creationId xmlns:a16="http://schemas.microsoft.com/office/drawing/2014/main" id="{47C3EDEF-AFAD-427B-A18D-B45233E8A920}"/>
              </a:ext>
            </a:extLst>
          </p:cNvPr>
          <p:cNvSpPr>
            <a:spLocks noGrp="1"/>
          </p:cNvSpPr>
          <p:nvPr>
            <p:ph idx="1"/>
          </p:nvPr>
        </p:nvSpPr>
        <p:spPr/>
        <p:txBody>
          <a:bodyPr>
            <a:normAutofit/>
          </a:bodyPr>
          <a:lstStyle/>
          <a:p>
            <a:r>
              <a:rPr lang="en-GB" dirty="0"/>
              <a:t>Issues relating to the management of venues and facilities, including, </a:t>
            </a:r>
          </a:p>
          <a:p>
            <a:pPr lvl="2"/>
            <a:r>
              <a:rPr lang="en-GB" sz="2800" dirty="0"/>
              <a:t>logistics, </a:t>
            </a:r>
          </a:p>
          <a:p>
            <a:pPr lvl="2"/>
            <a:r>
              <a:rPr lang="en-GB" sz="2800" dirty="0"/>
              <a:t>local community impacts, </a:t>
            </a:r>
          </a:p>
          <a:p>
            <a:pPr lvl="2"/>
            <a:r>
              <a:rPr lang="en-GB" sz="2800" dirty="0"/>
              <a:t>logistics, </a:t>
            </a:r>
          </a:p>
          <a:p>
            <a:pPr lvl="2"/>
            <a:r>
              <a:rPr lang="en-GB" sz="2800" b="1" dirty="0"/>
              <a:t>managing risks, </a:t>
            </a:r>
          </a:p>
          <a:p>
            <a:pPr lvl="2"/>
            <a:r>
              <a:rPr lang="en-GB" sz="2800" b="1" dirty="0"/>
              <a:t>health and safety, </a:t>
            </a:r>
          </a:p>
          <a:p>
            <a:pPr lvl="2"/>
            <a:r>
              <a:rPr lang="en-GB" sz="2800" b="1" dirty="0"/>
              <a:t>emergency planning, </a:t>
            </a:r>
          </a:p>
          <a:p>
            <a:pPr lvl="2"/>
            <a:r>
              <a:rPr lang="en-GB" sz="2800" b="1" dirty="0"/>
              <a:t>terrorism threat</a:t>
            </a:r>
          </a:p>
        </p:txBody>
      </p:sp>
    </p:spTree>
    <p:extLst>
      <p:ext uri="{BB962C8B-B14F-4D97-AF65-F5344CB8AC3E}">
        <p14:creationId xmlns:p14="http://schemas.microsoft.com/office/powerpoint/2010/main" val="205612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1. Logistics and Operations</a:t>
            </a:r>
          </a:p>
        </p:txBody>
      </p:sp>
      <p:sp>
        <p:nvSpPr>
          <p:cNvPr id="3" name="Content Placeholder 2"/>
          <p:cNvSpPr>
            <a:spLocks noGrp="1"/>
          </p:cNvSpPr>
          <p:nvPr>
            <p:ph idx="1"/>
          </p:nvPr>
        </p:nvSpPr>
        <p:spPr/>
        <p:txBody>
          <a:bodyPr/>
          <a:lstStyle/>
          <a:p>
            <a:pPr marL="0" indent="0">
              <a:buNone/>
            </a:pPr>
            <a:r>
              <a:rPr dirty="0"/>
              <a:t>• Crowd management and safe movement of people</a:t>
            </a:r>
          </a:p>
          <a:p>
            <a:pPr marL="0" indent="0">
              <a:buNone/>
            </a:pPr>
            <a:r>
              <a:rPr dirty="0"/>
              <a:t>• Transport, parking, and accessibility</a:t>
            </a:r>
          </a:p>
          <a:p>
            <a:pPr marL="0" indent="0">
              <a:buNone/>
            </a:pPr>
            <a:r>
              <a:rPr dirty="0"/>
              <a:t>• Scheduling, setup, and breakdown coordination</a:t>
            </a:r>
          </a:p>
          <a:p>
            <a:pPr marL="0" indent="0">
              <a:buNone/>
            </a:pPr>
            <a:r>
              <a:rPr dirty="0"/>
              <a:t>• Reliable technology, utilities, and waste systems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2. Local Community Impacts</a:t>
            </a:r>
          </a:p>
        </p:txBody>
      </p:sp>
      <p:sp>
        <p:nvSpPr>
          <p:cNvPr id="3" name="Content Placeholder 2"/>
          <p:cNvSpPr>
            <a:spLocks noGrp="1"/>
          </p:cNvSpPr>
          <p:nvPr>
            <p:ph idx="1"/>
          </p:nvPr>
        </p:nvSpPr>
        <p:spPr/>
        <p:txBody>
          <a:bodyPr/>
          <a:lstStyle/>
          <a:p>
            <a:pPr marL="0" indent="0">
              <a:buNone/>
            </a:pPr>
            <a:r>
              <a:rPr dirty="0"/>
              <a:t>• Managing noise, traffic, and disruption</a:t>
            </a:r>
          </a:p>
          <a:p>
            <a:pPr marL="0" indent="0">
              <a:buNone/>
            </a:pPr>
            <a:r>
              <a:rPr dirty="0"/>
              <a:t>• Environmental sustainability and waste reduction</a:t>
            </a:r>
          </a:p>
          <a:p>
            <a:pPr marL="0" indent="0">
              <a:buNone/>
            </a:pPr>
            <a:r>
              <a:rPr dirty="0"/>
              <a:t>• Balancing economic and social impacts</a:t>
            </a:r>
          </a:p>
          <a:p>
            <a:pPr marL="0" indent="0">
              <a:buNone/>
            </a:pPr>
            <a:r>
              <a:rPr dirty="0"/>
              <a:t>• Engaging local councils and residents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3. Risk Management</a:t>
            </a:r>
          </a:p>
        </p:txBody>
      </p:sp>
      <p:sp>
        <p:nvSpPr>
          <p:cNvPr id="3" name="Content Placeholder 2"/>
          <p:cNvSpPr>
            <a:spLocks noGrp="1"/>
          </p:cNvSpPr>
          <p:nvPr>
            <p:ph idx="1"/>
          </p:nvPr>
        </p:nvSpPr>
        <p:spPr/>
        <p:txBody>
          <a:bodyPr/>
          <a:lstStyle/>
          <a:p>
            <a:pPr marL="0" indent="0">
              <a:buNone/>
            </a:pPr>
            <a:r>
              <a:rPr dirty="0"/>
              <a:t>• Identifying and assessing hazards</a:t>
            </a:r>
          </a:p>
          <a:p>
            <a:pPr marL="0" indent="0">
              <a:buNone/>
            </a:pPr>
            <a:r>
              <a:rPr dirty="0"/>
              <a:t>• Insurance, liability, and compliance</a:t>
            </a:r>
          </a:p>
          <a:p>
            <a:pPr marL="0" indent="0">
              <a:buNone/>
            </a:pPr>
            <a:r>
              <a:rPr dirty="0"/>
              <a:t>• Contingency and backup planning</a:t>
            </a:r>
          </a:p>
          <a:p>
            <a:pPr marL="0" indent="0">
              <a:buNone/>
            </a:pPr>
            <a:r>
              <a:rPr dirty="0"/>
              <a:t>• Staff training and awareness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3"/>
          <p:cNvSpPr>
            <a:spLocks/>
          </p:cNvSpPr>
          <p:nvPr/>
        </p:nvSpPr>
        <p:spPr bwMode="auto">
          <a:xfrm>
            <a:off x="2409826" y="5243513"/>
            <a:ext cx="7573963" cy="461962"/>
          </a:xfrm>
          <a:prstGeom prst="rect">
            <a:avLst/>
          </a:prstGeom>
          <a:noFill/>
          <a:ln w="9525">
            <a:noFill/>
            <a:miter lim="800000"/>
            <a:headEnd/>
            <a:tailEnd/>
          </a:ln>
        </p:spPr>
        <p:txBody>
          <a:bodyPr anchor="ctr">
            <a:spAutoFit/>
          </a:bodyPr>
          <a:lstStyle/>
          <a:p>
            <a:pPr marL="1430338" indent="-1430338">
              <a:tabLst>
                <a:tab pos="1430338" algn="l"/>
              </a:tabLst>
            </a:pPr>
            <a:r>
              <a:rPr lang="en-GB" sz="2400" b="1">
                <a:latin typeface="Calibri" pitchFamily="34" charset="0"/>
              </a:rPr>
              <a:t>Figure 8.1	</a:t>
            </a:r>
            <a:r>
              <a:rPr lang="en-US" sz="2400">
                <a:latin typeface="Calibri" pitchFamily="34" charset="0"/>
              </a:rPr>
              <a:t>The importance of health and safety at events</a:t>
            </a:r>
            <a:endParaRPr lang="en-GB" sz="2400">
              <a:latin typeface="Calibri" pitchFamily="34" charset="0"/>
            </a:endParaRPr>
          </a:p>
        </p:txBody>
      </p:sp>
      <p:pic>
        <p:nvPicPr>
          <p:cNvPr id="15362" name="Picture 5" descr="Events fig 08"/>
          <p:cNvPicPr>
            <a:picLocks noChangeAspect="1" noChangeArrowheads="1"/>
          </p:cNvPicPr>
          <p:nvPr/>
        </p:nvPicPr>
        <p:blipFill>
          <a:blip r:embed="rId2"/>
          <a:srcRect/>
          <a:stretch>
            <a:fillRect/>
          </a:stretch>
        </p:blipFill>
        <p:spPr bwMode="auto">
          <a:xfrm>
            <a:off x="2409825" y="749301"/>
            <a:ext cx="7372350" cy="4240213"/>
          </a:xfrm>
          <a:prstGeom prst="rect">
            <a:avLst/>
          </a:prstGeom>
          <a:noFill/>
          <a:ln w="9525">
            <a:noFill/>
            <a:miter lim="800000"/>
            <a:headEnd/>
            <a:tailEnd/>
          </a:ln>
        </p:spPr>
      </p:pic>
      <p:sp>
        <p:nvSpPr>
          <p:cNvPr id="2" name="TextBox 1">
            <a:extLst>
              <a:ext uri="{FF2B5EF4-FFF2-40B4-BE49-F238E27FC236}">
                <a16:creationId xmlns:a16="http://schemas.microsoft.com/office/drawing/2014/main" id="{76DF58A9-4511-4833-B683-E4BE068BEFB2}"/>
              </a:ext>
            </a:extLst>
          </p:cNvPr>
          <p:cNvSpPr txBox="1"/>
          <p:nvPr/>
        </p:nvSpPr>
        <p:spPr>
          <a:xfrm>
            <a:off x="9235440" y="5959474"/>
            <a:ext cx="2824480" cy="369332"/>
          </a:xfrm>
          <a:prstGeom prst="rect">
            <a:avLst/>
          </a:prstGeom>
          <a:noFill/>
        </p:spPr>
        <p:txBody>
          <a:bodyPr wrap="square" rtlCol="0">
            <a:spAutoFit/>
          </a:bodyPr>
          <a:lstStyle/>
          <a:p>
            <a:r>
              <a:rPr lang="en-GB" dirty="0" err="1"/>
              <a:t>Bladen</a:t>
            </a:r>
            <a:r>
              <a:rPr lang="en-GB" dirty="0"/>
              <a:t> et al 2018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4. Health and Safety</a:t>
            </a:r>
          </a:p>
        </p:txBody>
      </p:sp>
      <p:sp>
        <p:nvSpPr>
          <p:cNvPr id="3" name="Content Placeholder 2"/>
          <p:cNvSpPr>
            <a:spLocks noGrp="1"/>
          </p:cNvSpPr>
          <p:nvPr>
            <p:ph idx="1"/>
          </p:nvPr>
        </p:nvSpPr>
        <p:spPr/>
        <p:txBody>
          <a:bodyPr/>
          <a:lstStyle/>
          <a:p>
            <a:pPr marL="0" indent="0">
              <a:buNone/>
            </a:pPr>
            <a:r>
              <a:rPr dirty="0"/>
              <a:t>• Meeting legal and regulatory requirements</a:t>
            </a:r>
          </a:p>
          <a:p>
            <a:pPr marL="0" indent="0">
              <a:buNone/>
            </a:pPr>
            <a:r>
              <a:rPr dirty="0"/>
              <a:t>• Fire safety, first aid, and hygiene standards</a:t>
            </a:r>
          </a:p>
          <a:p>
            <a:pPr marL="0" indent="0">
              <a:buNone/>
            </a:pPr>
            <a:r>
              <a:rPr dirty="0"/>
              <a:t>• Staff and volunteer safety training</a:t>
            </a:r>
          </a:p>
          <a:p>
            <a:pPr marL="0" indent="0">
              <a:buNone/>
            </a:pPr>
            <a:r>
              <a:rPr dirty="0"/>
              <a:t>• Crowd and participant wellbeing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5. Emergency Planning</a:t>
            </a:r>
          </a:p>
        </p:txBody>
      </p:sp>
      <p:sp>
        <p:nvSpPr>
          <p:cNvPr id="3" name="Content Placeholder 2"/>
          <p:cNvSpPr>
            <a:spLocks noGrp="1"/>
          </p:cNvSpPr>
          <p:nvPr>
            <p:ph idx="1"/>
          </p:nvPr>
        </p:nvSpPr>
        <p:spPr/>
        <p:txBody>
          <a:bodyPr/>
          <a:lstStyle/>
          <a:p>
            <a:pPr marL="0" indent="0">
              <a:buNone/>
            </a:pPr>
            <a:r>
              <a:rPr dirty="0"/>
              <a:t>• Clear evacuation routes and signage</a:t>
            </a:r>
          </a:p>
          <a:p>
            <a:pPr marL="0" indent="0">
              <a:buNone/>
            </a:pPr>
            <a:r>
              <a:rPr dirty="0"/>
              <a:t>• Coordination with emergency services</a:t>
            </a:r>
          </a:p>
          <a:p>
            <a:pPr marL="0" indent="0">
              <a:buNone/>
            </a:pPr>
            <a:r>
              <a:rPr dirty="0"/>
              <a:t>• Reliable communication systems</a:t>
            </a:r>
          </a:p>
          <a:p>
            <a:pPr marL="0" indent="0">
              <a:buNone/>
            </a:pPr>
            <a:r>
              <a:rPr dirty="0"/>
              <a:t>• Regular drills and preparedness checks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6. Terrorism and Security Threats</a:t>
            </a:r>
          </a:p>
        </p:txBody>
      </p:sp>
      <p:sp>
        <p:nvSpPr>
          <p:cNvPr id="3" name="Content Placeholder 2"/>
          <p:cNvSpPr>
            <a:spLocks noGrp="1"/>
          </p:cNvSpPr>
          <p:nvPr>
            <p:ph idx="1"/>
          </p:nvPr>
        </p:nvSpPr>
        <p:spPr/>
        <p:txBody>
          <a:bodyPr/>
          <a:lstStyle/>
          <a:p>
            <a:pPr marL="0" indent="0">
              <a:buNone/>
            </a:pPr>
            <a:r>
              <a:rPr dirty="0"/>
              <a:t>• Venue vulnerability assessments</a:t>
            </a:r>
          </a:p>
          <a:p>
            <a:pPr marL="0" indent="0">
              <a:buNone/>
            </a:pPr>
            <a:r>
              <a:rPr dirty="0"/>
              <a:t>• Visible and covert security measures</a:t>
            </a:r>
          </a:p>
          <a:p>
            <a:pPr marL="0" indent="0">
              <a:buNone/>
            </a:pPr>
            <a:r>
              <a:rPr dirty="0"/>
              <a:t>• Collaboration with law enforcement</a:t>
            </a:r>
          </a:p>
          <a:p>
            <a:pPr marL="0" indent="0">
              <a:buNone/>
            </a:pPr>
            <a:r>
              <a:rPr dirty="0"/>
              <a:t>• Public vigilance and awareness campaigns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3"/>
          <p:cNvSpPr>
            <a:spLocks/>
          </p:cNvSpPr>
          <p:nvPr/>
        </p:nvSpPr>
        <p:spPr bwMode="auto">
          <a:xfrm>
            <a:off x="2054225" y="4321176"/>
            <a:ext cx="4679950" cy="461963"/>
          </a:xfrm>
          <a:prstGeom prst="rect">
            <a:avLst/>
          </a:prstGeom>
          <a:noFill/>
          <a:ln w="9525">
            <a:noFill/>
            <a:miter lim="800000"/>
            <a:headEnd/>
            <a:tailEnd/>
          </a:ln>
        </p:spPr>
        <p:txBody>
          <a:bodyPr anchor="ctr">
            <a:spAutoFit/>
          </a:bodyPr>
          <a:lstStyle/>
          <a:p>
            <a:pPr marL="1430338" indent="-1430338">
              <a:tabLst>
                <a:tab pos="1430338" algn="l"/>
              </a:tabLst>
            </a:pPr>
            <a:r>
              <a:rPr lang="en-GB" sz="2400" b="1">
                <a:latin typeface="Calibri" pitchFamily="34" charset="0"/>
              </a:rPr>
              <a:t>Figure 8.2	</a:t>
            </a:r>
            <a:r>
              <a:rPr lang="en-US" sz="2400">
                <a:latin typeface="Calibri" pitchFamily="34" charset="0"/>
              </a:rPr>
              <a:t>Event safety phases</a:t>
            </a:r>
            <a:endParaRPr lang="en-GB" sz="2400">
              <a:latin typeface="Calibri" pitchFamily="34" charset="0"/>
            </a:endParaRPr>
          </a:p>
        </p:txBody>
      </p:sp>
      <p:pic>
        <p:nvPicPr>
          <p:cNvPr id="16386" name="Picture 5" descr="Events fig 08"/>
          <p:cNvPicPr>
            <a:picLocks noChangeAspect="1" noChangeArrowheads="1"/>
          </p:cNvPicPr>
          <p:nvPr/>
        </p:nvPicPr>
        <p:blipFill>
          <a:blip r:embed="rId2"/>
          <a:srcRect/>
          <a:stretch>
            <a:fillRect/>
          </a:stretch>
        </p:blipFill>
        <p:spPr bwMode="auto">
          <a:xfrm>
            <a:off x="195596" y="1239078"/>
            <a:ext cx="11816632" cy="2829339"/>
          </a:xfrm>
          <a:prstGeom prst="rect">
            <a:avLst/>
          </a:prstGeom>
          <a:noFill/>
          <a:ln w="9525">
            <a:noFill/>
            <a:miter lim="800000"/>
            <a:headEnd/>
            <a:tailEnd/>
          </a:ln>
        </p:spPr>
      </p:pic>
      <p:sp>
        <p:nvSpPr>
          <p:cNvPr id="2" name="TextBox 1">
            <a:extLst>
              <a:ext uri="{FF2B5EF4-FFF2-40B4-BE49-F238E27FC236}">
                <a16:creationId xmlns:a16="http://schemas.microsoft.com/office/drawing/2014/main" id="{3A2041C5-2E85-4ECF-BF14-C4142A113EDE}"/>
              </a:ext>
            </a:extLst>
          </p:cNvPr>
          <p:cNvSpPr txBox="1"/>
          <p:nvPr/>
        </p:nvSpPr>
        <p:spPr>
          <a:xfrm>
            <a:off x="9367520" y="5877560"/>
            <a:ext cx="2824480" cy="369332"/>
          </a:xfrm>
          <a:prstGeom prst="rect">
            <a:avLst/>
          </a:prstGeom>
          <a:noFill/>
        </p:spPr>
        <p:txBody>
          <a:bodyPr wrap="square" rtlCol="0">
            <a:spAutoFit/>
          </a:bodyPr>
          <a:lstStyle/>
          <a:p>
            <a:r>
              <a:rPr lang="en-GB" dirty="0" err="1"/>
              <a:t>Bladen</a:t>
            </a:r>
            <a:r>
              <a:rPr lang="en-GB" dirty="0"/>
              <a:t> et al 2018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3"/>
          <p:cNvSpPr>
            <a:spLocks/>
          </p:cNvSpPr>
          <p:nvPr/>
        </p:nvSpPr>
        <p:spPr bwMode="auto">
          <a:xfrm>
            <a:off x="857285" y="5581121"/>
            <a:ext cx="10106960" cy="461665"/>
          </a:xfrm>
          <a:prstGeom prst="rect">
            <a:avLst/>
          </a:prstGeom>
          <a:noFill/>
          <a:ln w="9525">
            <a:noFill/>
            <a:miter lim="800000"/>
            <a:headEnd/>
            <a:tailEnd/>
          </a:ln>
        </p:spPr>
        <p:txBody>
          <a:bodyPr wrap="square" anchor="ctr">
            <a:spAutoFit/>
          </a:bodyPr>
          <a:lstStyle/>
          <a:p>
            <a:pPr marL="1430338" indent="-1430338">
              <a:tabLst>
                <a:tab pos="1430338" algn="l"/>
              </a:tabLst>
            </a:pPr>
            <a:r>
              <a:rPr lang="en-GB" sz="2400" b="1" dirty="0">
                <a:latin typeface="Calibri" pitchFamily="34" charset="0"/>
              </a:rPr>
              <a:t>Figure 8.3	</a:t>
            </a:r>
            <a:r>
              <a:rPr lang="en-US" sz="2400" dirty="0">
                <a:latin typeface="Calibri" pitchFamily="34" charset="0"/>
              </a:rPr>
              <a:t>International resources for health and safety legislation</a:t>
            </a:r>
            <a:endParaRPr lang="en-GB" sz="2400" dirty="0">
              <a:latin typeface="Calibri" pitchFamily="34" charset="0"/>
            </a:endParaRPr>
          </a:p>
        </p:txBody>
      </p:sp>
      <p:pic>
        <p:nvPicPr>
          <p:cNvPr id="17410" name="Picture 5" descr="Events fig 08"/>
          <p:cNvPicPr>
            <a:picLocks noChangeAspect="1" noChangeArrowheads="1"/>
          </p:cNvPicPr>
          <p:nvPr/>
        </p:nvPicPr>
        <p:blipFill>
          <a:blip r:embed="rId3"/>
          <a:srcRect/>
          <a:stretch>
            <a:fillRect/>
          </a:stretch>
        </p:blipFill>
        <p:spPr bwMode="auto">
          <a:xfrm>
            <a:off x="979715" y="108740"/>
            <a:ext cx="10300062" cy="5428461"/>
          </a:xfrm>
          <a:prstGeom prst="rect">
            <a:avLst/>
          </a:prstGeom>
          <a:noFill/>
          <a:ln w="9525">
            <a:noFill/>
            <a:miter lim="800000"/>
            <a:headEnd/>
            <a:tailEnd/>
          </a:ln>
        </p:spPr>
      </p:pic>
      <p:sp>
        <p:nvSpPr>
          <p:cNvPr id="2" name="TextBox 1">
            <a:extLst>
              <a:ext uri="{FF2B5EF4-FFF2-40B4-BE49-F238E27FC236}">
                <a16:creationId xmlns:a16="http://schemas.microsoft.com/office/drawing/2014/main" id="{6C13377D-AA97-4975-9DDE-59D3C5B5C541}"/>
              </a:ext>
            </a:extLst>
          </p:cNvPr>
          <p:cNvSpPr txBox="1"/>
          <p:nvPr/>
        </p:nvSpPr>
        <p:spPr>
          <a:xfrm>
            <a:off x="9367520" y="5581121"/>
            <a:ext cx="2824480" cy="369332"/>
          </a:xfrm>
          <a:prstGeom prst="rect">
            <a:avLst/>
          </a:prstGeom>
          <a:noFill/>
        </p:spPr>
        <p:txBody>
          <a:bodyPr wrap="square" rtlCol="0">
            <a:spAutoFit/>
          </a:bodyPr>
          <a:lstStyle/>
          <a:p>
            <a:r>
              <a:rPr lang="en-GB" dirty="0" err="1"/>
              <a:t>Bladen</a:t>
            </a:r>
            <a:r>
              <a:rPr lang="en-GB" dirty="0"/>
              <a:t> et al 2018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CF6C3C-6A80-4932-910A-303540035437}"/>
              </a:ext>
            </a:extLst>
          </p:cNvPr>
          <p:cNvPicPr>
            <a:picLocks noChangeAspect="1"/>
          </p:cNvPicPr>
          <p:nvPr/>
        </p:nvPicPr>
        <p:blipFill>
          <a:blip r:embed="rId2"/>
          <a:stretch>
            <a:fillRect/>
          </a:stretch>
        </p:blipFill>
        <p:spPr>
          <a:xfrm>
            <a:off x="9572413" y="113030"/>
            <a:ext cx="2416388" cy="1624330"/>
          </a:xfrm>
          <a:prstGeom prst="rect">
            <a:avLst/>
          </a:prstGeom>
        </p:spPr>
      </p:pic>
      <p:sp>
        <p:nvSpPr>
          <p:cNvPr id="3" name="Title 2">
            <a:extLst>
              <a:ext uri="{FF2B5EF4-FFF2-40B4-BE49-F238E27FC236}">
                <a16:creationId xmlns:a16="http://schemas.microsoft.com/office/drawing/2014/main" id="{62011859-22DB-4C4A-88F4-BBDC7577DD0C}"/>
              </a:ext>
            </a:extLst>
          </p:cNvPr>
          <p:cNvSpPr>
            <a:spLocks noGrp="1"/>
          </p:cNvSpPr>
          <p:nvPr>
            <p:ph type="title"/>
          </p:nvPr>
        </p:nvSpPr>
        <p:spPr>
          <a:xfrm>
            <a:off x="853440" y="113030"/>
            <a:ext cx="10058400" cy="1450757"/>
          </a:xfrm>
        </p:spPr>
        <p:txBody>
          <a:bodyPr/>
          <a:lstStyle/>
          <a:p>
            <a:r>
              <a:rPr lang="en-GB" dirty="0"/>
              <a:t>Drugs management at festivals </a:t>
            </a:r>
          </a:p>
        </p:txBody>
      </p:sp>
      <p:sp>
        <p:nvSpPr>
          <p:cNvPr id="4" name="Content Placeholder 3">
            <a:extLst>
              <a:ext uri="{FF2B5EF4-FFF2-40B4-BE49-F238E27FC236}">
                <a16:creationId xmlns:a16="http://schemas.microsoft.com/office/drawing/2014/main" id="{8EAC665F-3BFE-4454-9744-0ED9E5D53DA0}"/>
              </a:ext>
            </a:extLst>
          </p:cNvPr>
          <p:cNvSpPr>
            <a:spLocks noGrp="1"/>
          </p:cNvSpPr>
          <p:nvPr>
            <p:ph idx="1"/>
          </p:nvPr>
        </p:nvSpPr>
        <p:spPr>
          <a:xfrm>
            <a:off x="203199" y="1217054"/>
            <a:ext cx="10769601" cy="4838574"/>
          </a:xfrm>
        </p:spPr>
        <p:txBody>
          <a:bodyPr>
            <a:normAutofit fontScale="77500" lnSpcReduction="20000"/>
          </a:bodyPr>
          <a:lstStyle/>
          <a:p>
            <a:pPr marL="0" indent="0">
              <a:lnSpc>
                <a:spcPct val="120000"/>
              </a:lnSpc>
              <a:buNone/>
            </a:pPr>
            <a:r>
              <a:rPr lang="en-GB" dirty="0">
                <a:latin typeface="Calibri" panose="020F0502020204030204" pitchFamily="34" charset="0"/>
                <a:cs typeface="Calibri" panose="020F0502020204030204" pitchFamily="34" charset="0"/>
              </a:rPr>
              <a:t>2016 UK drug-related deaths and festival drug-related deaths reached their highest on record, a pilot festival drug safety testing service was introduced with the aim of reducing drug-related harm.</a:t>
            </a:r>
          </a:p>
          <a:p>
            <a:pPr marL="0" indent="0">
              <a:lnSpc>
                <a:spcPct val="120000"/>
              </a:lnSpc>
              <a:buNone/>
            </a:pPr>
            <a:r>
              <a:rPr lang="en-GB" dirty="0">
                <a:latin typeface="Calibri" panose="020F0502020204030204" pitchFamily="34" charset="0"/>
                <a:cs typeface="Calibri" panose="020F0502020204030204" pitchFamily="34" charset="0"/>
              </a:rPr>
              <a:t>An alarming rise in drug-related deaths at music festivals can be countered by testing illicit substances onsite, according to the first academic study of its kind, which has triggered calls for similar services to be rolled out at all major events.</a:t>
            </a:r>
          </a:p>
          <a:p>
            <a:pPr marL="0" indent="0">
              <a:lnSpc>
                <a:spcPct val="120000"/>
              </a:lnSpc>
              <a:buNone/>
            </a:pPr>
            <a:r>
              <a:rPr lang="en-GB" dirty="0">
                <a:latin typeface="Calibri" panose="020F0502020204030204" pitchFamily="34" charset="0"/>
                <a:cs typeface="Calibri" panose="020F0502020204030204" pitchFamily="34" charset="0"/>
              </a:rPr>
              <a:t>The Durham University findings, published in the International Journal of Drug Policy, show dealers selling drugs at the festival were twice as likely to deceive customers as those selling offsite, which is something that experts said highlighted the added risks for festivalgoers.</a:t>
            </a:r>
          </a:p>
          <a:p>
            <a:pPr marL="0" indent="0">
              <a:buNone/>
            </a:pPr>
            <a:r>
              <a:rPr lang="en-GB" dirty="0">
                <a:latin typeface="Calibri" panose="020F0502020204030204" pitchFamily="34" charset="0"/>
                <a:cs typeface="Calibri" panose="020F0502020204030204" pitchFamily="34" charset="0"/>
                <a:hlinkClick r:id="rId3"/>
              </a:rPr>
              <a:t>https://www.sciencedirect.com/science/article/abs/pii/S0955395918302755?via%3Dihub</a:t>
            </a:r>
            <a:r>
              <a:rPr lang="en-GB" dirty="0">
                <a:latin typeface="Calibri" panose="020F0502020204030204" pitchFamily="34" charset="0"/>
                <a:cs typeface="Calibri" panose="020F0502020204030204" pitchFamily="34" charset="0"/>
              </a:rPr>
              <a:t> </a:t>
            </a:r>
          </a:p>
          <a:p>
            <a:pPr marL="0" indent="0">
              <a:buNone/>
            </a:pPr>
            <a:r>
              <a:rPr lang="en-GB" dirty="0">
                <a:latin typeface="Calibri" panose="020F0502020204030204" pitchFamily="34" charset="0"/>
                <a:cs typeface="Calibri" panose="020F0502020204030204" pitchFamily="34" charset="0"/>
              </a:rPr>
              <a:t>Drug-related hospital admissions down 95% after onsite testing at festival in Cambridgeshire </a:t>
            </a:r>
            <a:r>
              <a:rPr lang="en-GB" dirty="0">
                <a:latin typeface="Calibri" panose="020F0502020204030204" pitchFamily="34" charset="0"/>
                <a:cs typeface="Calibri" panose="020F0502020204030204" pitchFamily="34" charset="0"/>
                <a:hlinkClick r:id="rId4"/>
              </a:rPr>
              <a:t>https://www.theguardian.com/society/2018/dec/08/testing-drugs-festivals-lifesaver-study</a:t>
            </a:r>
            <a:r>
              <a:rPr lang="en-GB" dirty="0">
                <a:latin typeface="Calibri" panose="020F0502020204030204" pitchFamily="34" charset="0"/>
                <a:cs typeface="Calibri" panose="020F0502020204030204" pitchFamily="34" charset="0"/>
              </a:rPr>
              <a:t> </a:t>
            </a:r>
          </a:p>
          <a:p>
            <a:pPr marL="0" indent="0">
              <a:buNone/>
            </a:pPr>
            <a:r>
              <a:rPr lang="en-GB" dirty="0">
                <a:latin typeface="Calibri" panose="020F0502020204030204" pitchFamily="34" charset="0"/>
                <a:cs typeface="Calibri" panose="020F0502020204030204" pitchFamily="34" charset="0"/>
              </a:rPr>
              <a:t>What are the implications for the event here …. ?</a:t>
            </a:r>
          </a:p>
          <a:p>
            <a:pPr marL="0" indent="0">
              <a:buNone/>
            </a:pPr>
            <a:endParaRPr lang="en-GB" dirty="0"/>
          </a:p>
        </p:txBody>
      </p:sp>
    </p:spTree>
    <p:extLst>
      <p:ext uri="{BB962C8B-B14F-4D97-AF65-F5344CB8AC3E}">
        <p14:creationId xmlns:p14="http://schemas.microsoft.com/office/powerpoint/2010/main" val="1768818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3"/>
          <p:cNvSpPr>
            <a:spLocks/>
          </p:cNvSpPr>
          <p:nvPr/>
        </p:nvSpPr>
        <p:spPr bwMode="auto">
          <a:xfrm>
            <a:off x="2603500" y="4912038"/>
            <a:ext cx="6985000" cy="831850"/>
          </a:xfrm>
          <a:prstGeom prst="rect">
            <a:avLst/>
          </a:prstGeom>
          <a:noFill/>
          <a:ln w="9525">
            <a:noFill/>
            <a:miter lim="800000"/>
            <a:headEnd/>
            <a:tailEnd/>
          </a:ln>
        </p:spPr>
        <p:txBody>
          <a:bodyPr anchor="ctr">
            <a:spAutoFit/>
          </a:bodyPr>
          <a:lstStyle/>
          <a:p>
            <a:pPr marL="1430338" indent="-1430338">
              <a:tabLst>
                <a:tab pos="1430338" algn="l"/>
              </a:tabLst>
            </a:pPr>
            <a:r>
              <a:rPr lang="en-GB" sz="2400" b="1" dirty="0">
                <a:latin typeface="Calibri" pitchFamily="34" charset="0"/>
              </a:rPr>
              <a:t>Figure 8.5	</a:t>
            </a:r>
            <a:r>
              <a:rPr lang="en-GB" sz="2400" dirty="0">
                <a:latin typeface="Calibri" pitchFamily="34" charset="0"/>
              </a:rPr>
              <a:t>Drug control </a:t>
            </a:r>
            <a:r>
              <a:rPr lang="en-US" sz="2400" dirty="0">
                <a:latin typeface="Calibri" pitchFamily="34" charset="0"/>
              </a:rPr>
              <a:t>strategies to </a:t>
            </a:r>
            <a:r>
              <a:rPr lang="en-US" sz="2400" dirty="0" err="1">
                <a:latin typeface="Calibri" pitchFamily="34" charset="0"/>
              </a:rPr>
              <a:t>minimise</a:t>
            </a:r>
            <a:r>
              <a:rPr lang="en-US" sz="2400" dirty="0">
                <a:latin typeface="Calibri" pitchFamily="34" charset="0"/>
              </a:rPr>
              <a:t> </a:t>
            </a:r>
            <a:br>
              <a:rPr lang="en-US" sz="2400" dirty="0">
                <a:latin typeface="Calibri" pitchFamily="34" charset="0"/>
              </a:rPr>
            </a:br>
            <a:r>
              <a:rPr lang="en-US" sz="2400" dirty="0">
                <a:latin typeface="Calibri" pitchFamily="34" charset="0"/>
              </a:rPr>
              <a:t>potential drug-related harm</a:t>
            </a:r>
            <a:endParaRPr lang="en-GB" sz="2400" dirty="0">
              <a:latin typeface="Calibri" pitchFamily="34" charset="0"/>
            </a:endParaRPr>
          </a:p>
        </p:txBody>
      </p:sp>
      <p:pic>
        <p:nvPicPr>
          <p:cNvPr id="19458" name="Picture 5" descr="Events fig 08"/>
          <p:cNvPicPr>
            <a:picLocks noChangeAspect="1" noChangeArrowheads="1"/>
          </p:cNvPicPr>
          <p:nvPr/>
        </p:nvPicPr>
        <p:blipFill>
          <a:blip r:embed="rId2"/>
          <a:srcRect/>
          <a:stretch>
            <a:fillRect/>
          </a:stretch>
        </p:blipFill>
        <p:spPr bwMode="auto">
          <a:xfrm>
            <a:off x="1046719" y="354169"/>
            <a:ext cx="9906897" cy="4150440"/>
          </a:xfrm>
          <a:prstGeom prst="rect">
            <a:avLst/>
          </a:prstGeom>
          <a:noFill/>
          <a:ln w="9525">
            <a:noFill/>
            <a:miter lim="800000"/>
            <a:headEnd/>
            <a:tailEnd/>
          </a:ln>
        </p:spPr>
      </p:pic>
      <p:sp>
        <p:nvSpPr>
          <p:cNvPr id="5" name="TextBox 4">
            <a:extLst>
              <a:ext uri="{FF2B5EF4-FFF2-40B4-BE49-F238E27FC236}">
                <a16:creationId xmlns:a16="http://schemas.microsoft.com/office/drawing/2014/main" id="{03657ED0-209C-4AE0-B1B4-4B83C81C2DAD}"/>
              </a:ext>
            </a:extLst>
          </p:cNvPr>
          <p:cNvSpPr txBox="1"/>
          <p:nvPr/>
        </p:nvSpPr>
        <p:spPr>
          <a:xfrm>
            <a:off x="8371840" y="5949950"/>
            <a:ext cx="6096000" cy="369332"/>
          </a:xfrm>
          <a:prstGeom prst="rect">
            <a:avLst/>
          </a:prstGeom>
          <a:noFill/>
        </p:spPr>
        <p:txBody>
          <a:bodyPr wrap="square">
            <a:spAutoFit/>
          </a:bodyPr>
          <a:lstStyle/>
          <a:p>
            <a:r>
              <a:rPr lang="en-GB" dirty="0"/>
              <a:t>(</a:t>
            </a:r>
            <a:r>
              <a:rPr lang="en-GB" dirty="0" err="1"/>
              <a:t>Bladen</a:t>
            </a:r>
            <a:r>
              <a:rPr lang="en-GB" dirty="0"/>
              <a:t> et al 2018)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nline Media 2" title="Event Safety &amp; Crowd Management">
            <a:hlinkClick r:id="" action="ppaction://media"/>
            <a:extLst>
              <a:ext uri="{FF2B5EF4-FFF2-40B4-BE49-F238E27FC236}">
                <a16:creationId xmlns:a16="http://schemas.microsoft.com/office/drawing/2014/main" id="{539D3D8C-DBBC-4DE5-906C-0583CDD4B0FF}"/>
              </a:ext>
            </a:extLst>
          </p:cNvPr>
          <p:cNvPicPr>
            <a:picLocks noRot="1" noChangeAspect="1"/>
          </p:cNvPicPr>
          <p:nvPr>
            <a:videoFile r:link="rId1"/>
          </p:nvPr>
        </p:nvPicPr>
        <p:blipFill>
          <a:blip r:embed="rId3"/>
          <a:stretch>
            <a:fillRect/>
          </a:stretch>
        </p:blipFill>
        <p:spPr>
          <a:xfrm>
            <a:off x="1606911" y="643467"/>
            <a:ext cx="8978177" cy="5050225"/>
          </a:xfrm>
          <a:prstGeom prst="rect">
            <a:avLst/>
          </a:prstGeom>
        </p:spPr>
      </p:pic>
      <p:sp>
        <p:nvSpPr>
          <p:cNvPr id="7" name="TextBox 6">
            <a:extLst>
              <a:ext uri="{FF2B5EF4-FFF2-40B4-BE49-F238E27FC236}">
                <a16:creationId xmlns:a16="http://schemas.microsoft.com/office/drawing/2014/main" id="{79A37767-09F5-4A4D-B88D-D255669F4ACC}"/>
              </a:ext>
            </a:extLst>
          </p:cNvPr>
          <p:cNvSpPr txBox="1"/>
          <p:nvPr/>
        </p:nvSpPr>
        <p:spPr>
          <a:xfrm>
            <a:off x="2380735" y="5956642"/>
            <a:ext cx="6096000" cy="369332"/>
          </a:xfrm>
          <a:prstGeom prst="rect">
            <a:avLst/>
          </a:prstGeom>
          <a:noFill/>
        </p:spPr>
        <p:txBody>
          <a:bodyPr wrap="square">
            <a:spAutoFit/>
          </a:bodyPr>
          <a:lstStyle/>
          <a:p>
            <a:r>
              <a:rPr lang="en-GB" dirty="0"/>
              <a:t>Event Safety &amp; Crowd Management at</a:t>
            </a:r>
          </a:p>
        </p:txBody>
      </p:sp>
    </p:spTree>
    <p:extLst>
      <p:ext uri="{BB962C8B-B14F-4D97-AF65-F5344CB8AC3E}">
        <p14:creationId xmlns:p14="http://schemas.microsoft.com/office/powerpoint/2010/main" val="233143727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52" name="Group 48"/>
          <p:cNvGraphicFramePr>
            <a:graphicFrameLocks noGrp="1"/>
          </p:cNvGraphicFramePr>
          <p:nvPr>
            <p:extLst>
              <p:ext uri="{D42A27DB-BD31-4B8C-83A1-F6EECF244321}">
                <p14:modId xmlns:p14="http://schemas.microsoft.com/office/powerpoint/2010/main" val="1256298274"/>
              </p:ext>
            </p:extLst>
          </p:nvPr>
        </p:nvGraphicFramePr>
        <p:xfrm>
          <a:off x="1062507" y="302653"/>
          <a:ext cx="9873281" cy="4929019"/>
        </p:xfrm>
        <a:graphic>
          <a:graphicData uri="http://schemas.openxmlformats.org/drawingml/2006/table">
            <a:tbl>
              <a:tblPr/>
              <a:tblGrid>
                <a:gridCol w="9873281">
                  <a:extLst>
                    <a:ext uri="{9D8B030D-6E8A-4147-A177-3AD203B41FA5}">
                      <a16:colId xmlns:a16="http://schemas.microsoft.com/office/drawing/2014/main" val="20000"/>
                    </a:ext>
                  </a:extLst>
                </a:gridCol>
              </a:tblGrid>
              <a:tr h="74289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Are the numbers controlled and predictable?</a:t>
                      </a:r>
                    </a:p>
                  </a:txBody>
                  <a:tcPr marL="68580" marR="68580" marT="0" marB="0" horzOverflow="overflow">
                    <a:lnL cap="flat">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0"/>
                  </a:ext>
                </a:extLst>
              </a:tr>
              <a:tr h="7428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Are visitors likely to be familiar with the venue?</a:t>
                      </a:r>
                    </a:p>
                  </a:txBody>
                  <a:tcPr marL="68580" marR="68580" marT="0" marB="0" horzOverflow="overflow">
                    <a:lnL cap="flat">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7428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are the characteristics of the predicted crowd – </a:t>
                      </a:r>
                      <a:b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b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age/gender/family structure?</a:t>
                      </a:r>
                    </a:p>
                  </a:txBody>
                  <a:tcPr marL="68580" marR="68580" marT="0" marB="0" horzOverflow="overflow">
                    <a:lnL cap="flat">
                      <a:noFill/>
                    </a:lnL>
                    <a:lnR cap="flat">
                      <a:noFill/>
                    </a:lnR>
                    <a:lnT>
                      <a:noFill/>
                    </a:lnT>
                    <a:lnB>
                      <a:noFill/>
                    </a:lnB>
                    <a:lnTlToBr>
                      <a:noFill/>
                    </a:lnTlToBr>
                    <a:lnBlToTr>
                      <a:noFill/>
                    </a:lnBlToTr>
                    <a:noFill/>
                  </a:tcPr>
                </a:tc>
                <a:extLst>
                  <a:ext uri="{0D108BD9-81ED-4DB2-BD59-A6C34878D82A}">
                    <a16:rowId xmlns:a16="http://schemas.microsoft.com/office/drawing/2014/main" val="10002"/>
                  </a:ext>
                </a:extLst>
              </a:tr>
              <a:tr h="7428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Is the event likely to generate high emotions?</a:t>
                      </a:r>
                    </a:p>
                  </a:txBody>
                  <a:tcPr marL="68580" marR="68580" marT="0" marB="0" horzOverflow="overflow">
                    <a:lnL cap="flat">
                      <a:noFill/>
                    </a:lnL>
                    <a:lnR cap="flat">
                      <a:noFill/>
                    </a:lnR>
                    <a:lnT>
                      <a:noFill/>
                    </a:lnT>
                    <a:lnB>
                      <a:noFill/>
                    </a:lnB>
                    <a:lnTlToBr>
                      <a:noFill/>
                    </a:lnTlToBr>
                    <a:lnBlToTr>
                      <a:noFill/>
                    </a:lnBlToTr>
                    <a:noFill/>
                  </a:tcPr>
                </a:tc>
                <a:extLst>
                  <a:ext uri="{0D108BD9-81ED-4DB2-BD59-A6C34878D82A}">
                    <a16:rowId xmlns:a16="http://schemas.microsoft.com/office/drawing/2014/main" val="10003"/>
                  </a:ext>
                </a:extLst>
              </a:tr>
              <a:tr h="7428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How will performers affect this?</a:t>
                      </a:r>
                    </a:p>
                  </a:txBody>
                  <a:tcPr marL="68580" marR="68580" marT="0" marB="0" horzOverflow="overflow">
                    <a:lnL cap="flat">
                      <a:noFill/>
                    </a:lnL>
                    <a:lnR cap="flat">
                      <a:noFill/>
                    </a:lnR>
                    <a:lnT>
                      <a:noFill/>
                    </a:lnT>
                    <a:lnB>
                      <a:noFill/>
                    </a:lnB>
                    <a:lnTlToBr>
                      <a:noFill/>
                    </a:lnTlToBr>
                    <a:lnBlToTr>
                      <a:noFill/>
                    </a:lnBlToTr>
                    <a:noFill/>
                  </a:tcPr>
                </a:tc>
                <a:extLst>
                  <a:ext uri="{0D108BD9-81ED-4DB2-BD59-A6C34878D82A}">
                    <a16:rowId xmlns:a16="http://schemas.microsoft.com/office/drawing/2014/main" val="10004"/>
                  </a:ext>
                </a:extLst>
              </a:tr>
              <a:tr h="7428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Might there be aggressive behaviour/drug/alcohol use?</a:t>
                      </a:r>
                    </a:p>
                  </a:txBody>
                  <a:tcPr marL="68580" marR="68580" marT="0" marB="0" horzOverflow="overflow">
                    <a:lnL cap="flat">
                      <a:noFill/>
                    </a:lnL>
                    <a:lnR cap="flat">
                      <a:noFill/>
                    </a:lnR>
                    <a:lnT>
                      <a:noFill/>
                    </a:lnT>
                    <a:lnB>
                      <a:noFill/>
                    </a:lnB>
                    <a:lnTlToBr>
                      <a:noFill/>
                    </a:lnTlToBr>
                    <a:lnBlToTr>
                      <a:noFill/>
                    </a:lnBlToTr>
                    <a:noFill/>
                  </a:tcPr>
                </a:tc>
                <a:extLst>
                  <a:ext uri="{0D108BD9-81ED-4DB2-BD59-A6C34878D82A}">
                    <a16:rowId xmlns:a16="http://schemas.microsoft.com/office/drawing/2014/main" val="10005"/>
                  </a:ext>
                </a:extLst>
              </a:tr>
              <a:tr h="471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Are gate crashers likely?</a:t>
                      </a:r>
                    </a:p>
                  </a:txBody>
                  <a:tcPr marL="68580" marR="68580" marT="0" marB="0" horzOverflow="overflow">
                    <a:lnL cap="flat">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0491" name="Title 3"/>
          <p:cNvSpPr>
            <a:spLocks/>
          </p:cNvSpPr>
          <p:nvPr/>
        </p:nvSpPr>
        <p:spPr bwMode="auto">
          <a:xfrm>
            <a:off x="650383" y="5489470"/>
            <a:ext cx="9718541" cy="461665"/>
          </a:xfrm>
          <a:prstGeom prst="rect">
            <a:avLst/>
          </a:prstGeom>
          <a:noFill/>
          <a:ln w="9525">
            <a:noFill/>
            <a:miter lim="800000"/>
            <a:headEnd/>
            <a:tailEnd/>
          </a:ln>
        </p:spPr>
        <p:txBody>
          <a:bodyPr wrap="square" anchor="ctr">
            <a:spAutoFit/>
          </a:bodyPr>
          <a:lstStyle/>
          <a:p>
            <a:pPr marL="1430338" indent="-1430338" eaLnBrk="0" hangingPunct="0">
              <a:tabLst>
                <a:tab pos="1430338" algn="l"/>
              </a:tabLst>
            </a:pPr>
            <a:r>
              <a:rPr lang="en-GB" sz="2400" b="1" dirty="0">
                <a:latin typeface="Calibri" pitchFamily="34" charset="0"/>
              </a:rPr>
              <a:t>Table 8.2	</a:t>
            </a:r>
            <a:r>
              <a:rPr lang="en-US" sz="2400" dirty="0">
                <a:latin typeface="Calibri" pitchFamily="34" charset="0"/>
              </a:rPr>
              <a:t>Crowd management risk assessment checklist (Bladen et al 2018)</a:t>
            </a:r>
            <a:endParaRPr lang="en-GB" sz="2400" dirty="0">
              <a:latin typeface="Calibri"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7576F1-1C6B-48EB-8365-61D61E85AD2E}"/>
              </a:ext>
            </a:extLst>
          </p:cNvPr>
          <p:cNvSpPr>
            <a:spLocks noGrp="1"/>
          </p:cNvSpPr>
          <p:nvPr>
            <p:ph type="title"/>
          </p:nvPr>
        </p:nvSpPr>
        <p:spPr>
          <a:xfrm>
            <a:off x="149180" y="266329"/>
            <a:ext cx="10515600" cy="1325563"/>
          </a:xfrm>
        </p:spPr>
        <p:txBody>
          <a:bodyPr/>
          <a:lstStyle/>
          <a:p>
            <a:r>
              <a:rPr lang="en-GB" dirty="0"/>
              <a:t>Crowd management/ capacity </a:t>
            </a:r>
          </a:p>
        </p:txBody>
      </p:sp>
      <p:sp>
        <p:nvSpPr>
          <p:cNvPr id="5" name="Content Placeholder 4">
            <a:extLst>
              <a:ext uri="{FF2B5EF4-FFF2-40B4-BE49-F238E27FC236}">
                <a16:creationId xmlns:a16="http://schemas.microsoft.com/office/drawing/2014/main" id="{D11F61F0-5CAA-4FDE-9955-D52039889DF2}"/>
              </a:ext>
            </a:extLst>
          </p:cNvPr>
          <p:cNvSpPr>
            <a:spLocks noGrp="1"/>
          </p:cNvSpPr>
          <p:nvPr>
            <p:ph idx="1"/>
          </p:nvPr>
        </p:nvSpPr>
        <p:spPr>
          <a:xfrm>
            <a:off x="368121" y="1639387"/>
            <a:ext cx="10515600" cy="3640897"/>
          </a:xfrm>
        </p:spPr>
        <p:txBody>
          <a:bodyPr>
            <a:normAutofit lnSpcReduction="10000"/>
          </a:bodyPr>
          <a:lstStyle/>
          <a:p>
            <a:pPr>
              <a:buFont typeface="Wingdings" panose="05000000000000000000" pitchFamily="2" charset="2"/>
              <a:buChar char="§"/>
            </a:pPr>
            <a:r>
              <a:rPr lang="en-GB" dirty="0">
                <a:latin typeface="Calibri" panose="020F0502020204030204" pitchFamily="34" charset="0"/>
                <a:cs typeface="Calibri" panose="020F0502020204030204" pitchFamily="34" charset="0"/>
              </a:rPr>
              <a:t>Critical density level – anything above 4-5 people per m2 has a risk if they trip, slip or fall = serious injury</a:t>
            </a:r>
            <a:endParaRPr lang="en-GB" sz="2400" dirty="0">
              <a:latin typeface="Calibri" panose="020F0502020204030204" pitchFamily="34" charset="0"/>
              <a:cs typeface="Calibri" panose="020F0502020204030204" pitchFamily="34" charset="0"/>
            </a:endParaRPr>
          </a:p>
          <a:p>
            <a:pPr>
              <a:buFont typeface="Wingdings" panose="05000000000000000000" pitchFamily="2" charset="2"/>
              <a:buChar char="§"/>
            </a:pPr>
            <a:r>
              <a:rPr lang="en-GB" sz="3200" dirty="0">
                <a:latin typeface="Calibri" panose="020F0502020204030204" pitchFamily="34" charset="0"/>
                <a:cs typeface="Calibri" panose="020F0502020204030204" pitchFamily="34" charset="0"/>
              </a:rPr>
              <a:t>Black swan theory</a:t>
            </a:r>
          </a:p>
          <a:p>
            <a:pPr lvl="1">
              <a:buFont typeface="Wingdings" panose="05000000000000000000" pitchFamily="2" charset="2"/>
              <a:buChar char="§"/>
            </a:pPr>
            <a:r>
              <a:rPr lang="en-GB" sz="2800" dirty="0">
                <a:latin typeface="Calibri" panose="020F0502020204030204" pitchFamily="34" charset="0"/>
                <a:cs typeface="Calibri" panose="020F0502020204030204" pitchFamily="34" charset="0"/>
              </a:rPr>
              <a:t>Surprise </a:t>
            </a:r>
          </a:p>
          <a:p>
            <a:pPr lvl="1">
              <a:buFont typeface="Wingdings" panose="05000000000000000000" pitchFamily="2" charset="2"/>
              <a:buChar char="§"/>
            </a:pPr>
            <a:r>
              <a:rPr lang="en-GB" sz="2800" dirty="0">
                <a:latin typeface="Calibri" panose="020F0502020204030204" pitchFamily="34" charset="0"/>
                <a:cs typeface="Calibri" panose="020F0502020204030204" pitchFamily="34" charset="0"/>
              </a:rPr>
              <a:t>Major impact </a:t>
            </a:r>
          </a:p>
          <a:p>
            <a:pPr lvl="1">
              <a:buFont typeface="Wingdings" panose="05000000000000000000" pitchFamily="2" charset="2"/>
              <a:buChar char="§"/>
            </a:pPr>
            <a:r>
              <a:rPr lang="en-GB" sz="2800" dirty="0">
                <a:latin typeface="Calibri" panose="020F0502020204030204" pitchFamily="34" charset="0"/>
                <a:cs typeface="Calibri" panose="020F0502020204030204" pitchFamily="34" charset="0"/>
              </a:rPr>
              <a:t>Hindsight after the event as if it was expected </a:t>
            </a:r>
          </a:p>
          <a:p>
            <a:pPr marL="201168" lvl="1" indent="0">
              <a:buNone/>
            </a:pPr>
            <a:endParaRPr lang="en-GB" sz="2000" dirty="0">
              <a:latin typeface="Calibri" panose="020F0502020204030204" pitchFamily="34" charset="0"/>
              <a:cs typeface="Calibri" panose="020F0502020204030204" pitchFamily="34" charset="0"/>
            </a:endParaRPr>
          </a:p>
          <a:p>
            <a:pPr marL="201168" lvl="1" indent="0">
              <a:buNone/>
            </a:pPr>
            <a:r>
              <a:rPr lang="en-GB" dirty="0">
                <a:latin typeface="Calibri" panose="020F0502020204030204" pitchFamily="34" charset="0"/>
                <a:cs typeface="Calibri" panose="020F0502020204030204" pitchFamily="34" charset="0"/>
              </a:rPr>
              <a:t>(managing the unpredictable </a:t>
            </a:r>
            <a:r>
              <a:rPr lang="en-GB" dirty="0" err="1">
                <a:latin typeface="Calibri" panose="020F0502020204030204" pitchFamily="34" charset="0"/>
                <a:cs typeface="Calibri" panose="020F0502020204030204" pitchFamily="34" charset="0"/>
              </a:rPr>
              <a:t>ie</a:t>
            </a:r>
            <a:r>
              <a:rPr lang="en-GB" dirty="0">
                <a:latin typeface="Calibri" panose="020F0502020204030204" pitchFamily="34" charset="0"/>
                <a:cs typeface="Calibri" panose="020F0502020204030204" pitchFamily="34" charset="0"/>
              </a:rPr>
              <a:t>. Problems lying in wait… progressive crowd collapse). </a:t>
            </a:r>
          </a:p>
        </p:txBody>
      </p:sp>
      <p:pic>
        <p:nvPicPr>
          <p:cNvPr id="7" name="Picture 6">
            <a:extLst>
              <a:ext uri="{FF2B5EF4-FFF2-40B4-BE49-F238E27FC236}">
                <a16:creationId xmlns:a16="http://schemas.microsoft.com/office/drawing/2014/main" id="{078F8087-8E5B-4404-8C92-CE5F543350C3}"/>
              </a:ext>
            </a:extLst>
          </p:cNvPr>
          <p:cNvPicPr>
            <a:picLocks noChangeAspect="1"/>
          </p:cNvPicPr>
          <p:nvPr/>
        </p:nvPicPr>
        <p:blipFill>
          <a:blip r:embed="rId3"/>
          <a:stretch>
            <a:fillRect/>
          </a:stretch>
        </p:blipFill>
        <p:spPr>
          <a:xfrm>
            <a:off x="9315746" y="2065031"/>
            <a:ext cx="2571025" cy="2348653"/>
          </a:xfrm>
          <a:prstGeom prst="rect">
            <a:avLst/>
          </a:prstGeom>
        </p:spPr>
      </p:pic>
    </p:spTree>
    <p:extLst>
      <p:ext uri="{BB962C8B-B14F-4D97-AF65-F5344CB8AC3E}">
        <p14:creationId xmlns:p14="http://schemas.microsoft.com/office/powerpoint/2010/main" val="33889934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325563"/>
          </a:xfrm>
        </p:spPr>
        <p:txBody>
          <a:bodyPr anchor="ctr">
            <a:normAutofit/>
          </a:bodyPr>
          <a:lstStyle/>
          <a:p>
            <a:r>
              <a:rPr dirty="0"/>
              <a:t>1. Overview</a:t>
            </a:r>
          </a:p>
        </p:txBody>
      </p:sp>
      <p:sp>
        <p:nvSpPr>
          <p:cNvPr id="3" name="Content Placeholder 2"/>
          <p:cNvSpPr>
            <a:spLocks noGrp="1"/>
          </p:cNvSpPr>
          <p:nvPr>
            <p:ph sz="half" idx="1"/>
          </p:nvPr>
        </p:nvSpPr>
        <p:spPr>
          <a:xfrm>
            <a:off x="838200" y="1825625"/>
            <a:ext cx="5156200" cy="3809862"/>
          </a:xfrm>
        </p:spPr>
        <p:txBody>
          <a:bodyPr>
            <a:normAutofit/>
          </a:bodyPr>
          <a:lstStyle/>
          <a:p>
            <a:pPr marL="0" indent="0">
              <a:buNone/>
            </a:pPr>
            <a:r>
              <a:rPr lang="en-GB" sz="2600"/>
              <a:t>• Developed by Nassim Nicholas Taleb (2007) in *The Black Swan: The Impact of the Highly Improbable*</a:t>
            </a:r>
          </a:p>
          <a:p>
            <a:pPr marL="0" indent="0">
              <a:buNone/>
            </a:pPr>
            <a:r>
              <a:rPr lang="en-GB" sz="2600"/>
              <a:t>• Describes rare, unpredictable events with massive impact</a:t>
            </a:r>
          </a:p>
          <a:p>
            <a:pPr marL="0" indent="0">
              <a:buNone/>
            </a:pPr>
            <a:r>
              <a:rPr lang="en-GB" sz="2600"/>
              <a:t>• Named after the discovery of black swans, which challenged assumptions that all swans were white</a:t>
            </a:r>
          </a:p>
        </p:txBody>
      </p:sp>
      <p:pic>
        <p:nvPicPr>
          <p:cNvPr id="4" name="Picture 3">
            <a:extLst>
              <a:ext uri="{FF2B5EF4-FFF2-40B4-BE49-F238E27FC236}">
                <a16:creationId xmlns:a16="http://schemas.microsoft.com/office/drawing/2014/main" id="{086A25A9-8B73-1F48-97FE-19D59B2A6854}"/>
              </a:ext>
            </a:extLst>
          </p:cNvPr>
          <p:cNvPicPr>
            <a:picLocks noChangeAspect="1"/>
          </p:cNvPicPr>
          <p:nvPr/>
        </p:nvPicPr>
        <p:blipFill>
          <a:blip r:embed="rId2"/>
          <a:stretch>
            <a:fillRect/>
          </a:stretch>
        </p:blipFill>
        <p:spPr>
          <a:xfrm>
            <a:off x="6197600" y="2009674"/>
            <a:ext cx="5156200" cy="3441763"/>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2. Characteristics of a Black Swan Event</a:t>
            </a:r>
          </a:p>
        </p:txBody>
      </p:sp>
      <p:sp>
        <p:nvSpPr>
          <p:cNvPr id="3" name="Content Placeholder 2"/>
          <p:cNvSpPr>
            <a:spLocks noGrp="1"/>
          </p:cNvSpPr>
          <p:nvPr>
            <p:ph idx="1"/>
          </p:nvPr>
        </p:nvSpPr>
        <p:spPr/>
        <p:txBody>
          <a:bodyPr/>
          <a:lstStyle/>
          <a:p>
            <a:pPr marL="0" indent="0">
              <a:buNone/>
            </a:pPr>
            <a:r>
              <a:rPr dirty="0"/>
              <a:t>1. Rarity – extremely uncommon and outside normal expectations</a:t>
            </a:r>
          </a:p>
          <a:p>
            <a:pPr marL="0" indent="0">
              <a:buNone/>
            </a:pPr>
            <a:r>
              <a:rPr dirty="0"/>
              <a:t>2. Extreme impact – causes major social, economic, or global effects</a:t>
            </a:r>
          </a:p>
          <a:p>
            <a:pPr marL="0" indent="0">
              <a:buNone/>
            </a:pPr>
            <a:r>
              <a:rPr dirty="0"/>
              <a:t>3. Retrospective predictability – after it happens, people claim it was foreseeable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3. Examples of Black Swan Events</a:t>
            </a:r>
          </a:p>
        </p:txBody>
      </p:sp>
      <p:sp>
        <p:nvSpPr>
          <p:cNvPr id="3" name="Content Placeholder 2"/>
          <p:cNvSpPr>
            <a:spLocks noGrp="1"/>
          </p:cNvSpPr>
          <p:nvPr>
            <p:ph idx="1"/>
          </p:nvPr>
        </p:nvSpPr>
        <p:spPr/>
        <p:txBody>
          <a:bodyPr/>
          <a:lstStyle/>
          <a:p>
            <a:pPr marL="0" indent="0">
              <a:buNone/>
            </a:pPr>
            <a:r>
              <a:rPr dirty="0"/>
              <a:t>• 9/11 terrorist attacks (2001)</a:t>
            </a:r>
          </a:p>
          <a:p>
            <a:pPr marL="0" indent="0">
              <a:buNone/>
            </a:pPr>
            <a:r>
              <a:rPr dirty="0"/>
              <a:t>• Global financial crisis (2008)</a:t>
            </a:r>
          </a:p>
          <a:p>
            <a:pPr marL="0" indent="0">
              <a:buNone/>
            </a:pPr>
            <a:r>
              <a:rPr dirty="0"/>
              <a:t>• COVID-19 pandemic (2020)</a:t>
            </a:r>
          </a:p>
          <a:p>
            <a:pPr marL="0" indent="0">
              <a:buNone/>
            </a:pPr>
            <a:r>
              <a:rPr dirty="0"/>
              <a:t>• Technological disruptions (AI, cryptocurrency, etc.)</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4. Implications for Management and Planning</a:t>
            </a:r>
          </a:p>
        </p:txBody>
      </p:sp>
      <p:sp>
        <p:nvSpPr>
          <p:cNvPr id="3" name="Content Placeholder 2"/>
          <p:cNvSpPr>
            <a:spLocks noGrp="1"/>
          </p:cNvSpPr>
          <p:nvPr>
            <p:ph idx="1"/>
          </p:nvPr>
        </p:nvSpPr>
        <p:spPr/>
        <p:txBody>
          <a:bodyPr/>
          <a:lstStyle/>
          <a:p>
            <a:pPr marL="0" indent="0">
              <a:buNone/>
            </a:pPr>
            <a:r>
              <a:rPr dirty="0"/>
              <a:t>• Traditional risk management often fails to predict such events</a:t>
            </a:r>
          </a:p>
          <a:p>
            <a:pPr marL="0" indent="0">
              <a:buNone/>
            </a:pPr>
            <a:r>
              <a:rPr dirty="0"/>
              <a:t>• Focus on resilience and adaptability rather than precise prediction</a:t>
            </a:r>
          </a:p>
          <a:p>
            <a:pPr marL="0" indent="0">
              <a:buNone/>
            </a:pPr>
            <a:r>
              <a:rPr dirty="0"/>
              <a:t>• Key strategies:</a:t>
            </a:r>
          </a:p>
          <a:p>
            <a:pPr marL="0" indent="0">
              <a:buNone/>
            </a:pPr>
            <a:r>
              <a:rPr dirty="0"/>
              <a:t>  - Diversify and stay flexible</a:t>
            </a:r>
          </a:p>
          <a:p>
            <a:pPr marL="0" indent="0">
              <a:buNone/>
            </a:pPr>
            <a:r>
              <a:rPr dirty="0"/>
              <a:t>  - Use scenario and contingency planning</a:t>
            </a:r>
          </a:p>
          <a:p>
            <a:pPr marL="0" indent="0">
              <a:buNone/>
            </a:pPr>
            <a:r>
              <a:rPr dirty="0"/>
              <a:t>  - Avoid overconfidence in models and data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5. In Event and Venue Management</a:t>
            </a:r>
          </a:p>
        </p:txBody>
      </p:sp>
      <p:sp>
        <p:nvSpPr>
          <p:cNvPr id="3" name="Content Placeholder 2"/>
          <p:cNvSpPr>
            <a:spLocks noGrp="1"/>
          </p:cNvSpPr>
          <p:nvPr>
            <p:ph idx="1"/>
          </p:nvPr>
        </p:nvSpPr>
        <p:spPr/>
        <p:txBody>
          <a:bodyPr/>
          <a:lstStyle/>
          <a:p>
            <a:pPr marL="0" indent="0">
              <a:buNone/>
            </a:pPr>
            <a:r>
              <a:rPr dirty="0"/>
              <a:t>• Potential Black Swan events:</a:t>
            </a:r>
          </a:p>
          <a:p>
            <a:pPr marL="0" indent="0">
              <a:buNone/>
            </a:pPr>
            <a:r>
              <a:rPr dirty="0"/>
              <a:t>  - Natural disasters, terrorism, pandemics, or security failures</a:t>
            </a:r>
          </a:p>
          <a:p>
            <a:pPr marL="0" indent="0">
              <a:buNone/>
            </a:pPr>
            <a:r>
              <a:rPr dirty="0"/>
              <a:t>• Managers should:</a:t>
            </a:r>
          </a:p>
          <a:p>
            <a:pPr marL="0" indent="0">
              <a:buNone/>
            </a:pPr>
            <a:r>
              <a:rPr dirty="0"/>
              <a:t>  - Develop robust emergency and crisis plans</a:t>
            </a:r>
          </a:p>
          <a:p>
            <a:pPr marL="0" indent="0">
              <a:buNone/>
            </a:pPr>
            <a:r>
              <a:rPr dirty="0"/>
              <a:t>  - Train teams for flexibility and rapid response</a:t>
            </a:r>
          </a:p>
          <a:p>
            <a:pPr marL="0" indent="0">
              <a:buNone/>
            </a:pPr>
            <a:r>
              <a:rPr dirty="0"/>
              <a:t>  - Build strong communication and stakeholder networks</a:t>
            </a:r>
          </a:p>
          <a:p>
            <a:pPr marL="0" indent="0">
              <a:buNone/>
            </a:pPr>
            <a:r>
              <a:rPr dirty="0"/>
              <a:t>• Lesson: Plan for uncertainty — not just routine risks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D7E3F-2D26-47DD-B9F1-8DE0AFF50D59}"/>
              </a:ext>
            </a:extLst>
          </p:cNvPr>
          <p:cNvSpPr>
            <a:spLocks noGrp="1"/>
          </p:cNvSpPr>
          <p:nvPr>
            <p:ph type="title"/>
          </p:nvPr>
        </p:nvSpPr>
        <p:spPr>
          <a:xfrm>
            <a:off x="252211" y="65914"/>
            <a:ext cx="10515600" cy="1325563"/>
          </a:xfrm>
        </p:spPr>
        <p:txBody>
          <a:bodyPr>
            <a:normAutofit/>
          </a:bodyPr>
          <a:lstStyle/>
          <a:p>
            <a:r>
              <a:rPr lang="en-GB" dirty="0"/>
              <a:t>Crowd Safety and Crowd Risk Analysis</a:t>
            </a:r>
          </a:p>
        </p:txBody>
      </p:sp>
      <p:sp>
        <p:nvSpPr>
          <p:cNvPr id="3" name="Content Placeholder 2">
            <a:extLst>
              <a:ext uri="{FF2B5EF4-FFF2-40B4-BE49-F238E27FC236}">
                <a16:creationId xmlns:a16="http://schemas.microsoft.com/office/drawing/2014/main" id="{171F668C-8C7A-4A3C-9C8D-88464E91B28A}"/>
              </a:ext>
            </a:extLst>
          </p:cNvPr>
          <p:cNvSpPr>
            <a:spLocks noGrp="1"/>
          </p:cNvSpPr>
          <p:nvPr>
            <p:ph idx="1"/>
          </p:nvPr>
        </p:nvSpPr>
        <p:spPr>
          <a:xfrm>
            <a:off x="252211" y="1149486"/>
            <a:ext cx="10515600" cy="3640897"/>
          </a:xfrm>
        </p:spPr>
        <p:txBody>
          <a:bodyPr/>
          <a:lstStyle/>
          <a:p>
            <a:r>
              <a:rPr lang="en-GB" dirty="0">
                <a:hlinkClick r:id="rId3"/>
              </a:rPr>
              <a:t>DIM-ICE: Event Meta-Model | Prof. </a:t>
            </a:r>
            <a:r>
              <a:rPr lang="en-GB" dirty="0" err="1">
                <a:hlinkClick r:id="rId3"/>
              </a:rPr>
              <a:t>Dr.</a:t>
            </a:r>
            <a:r>
              <a:rPr lang="en-GB" dirty="0">
                <a:hlinkClick r:id="rId3"/>
              </a:rPr>
              <a:t> G. Keith Still (gkstill.com)</a:t>
            </a:r>
            <a:endParaRPr lang="en-GB" dirty="0"/>
          </a:p>
          <a:p>
            <a:endParaRPr lang="en-GB" dirty="0"/>
          </a:p>
        </p:txBody>
      </p:sp>
      <p:pic>
        <p:nvPicPr>
          <p:cNvPr id="5" name="Picture 4">
            <a:hlinkClick r:id="rId3"/>
            <a:extLst>
              <a:ext uri="{FF2B5EF4-FFF2-40B4-BE49-F238E27FC236}">
                <a16:creationId xmlns:a16="http://schemas.microsoft.com/office/drawing/2014/main" id="{A3AAB3DE-4833-4362-A456-B3B02B82354D}"/>
              </a:ext>
            </a:extLst>
          </p:cNvPr>
          <p:cNvPicPr>
            <a:picLocks noChangeAspect="1"/>
          </p:cNvPicPr>
          <p:nvPr/>
        </p:nvPicPr>
        <p:blipFill rotWithShape="1">
          <a:blip r:embed="rId4"/>
          <a:srcRect l="12366" t="14420" r="35612" b="21702"/>
          <a:stretch/>
        </p:blipFill>
        <p:spPr>
          <a:xfrm>
            <a:off x="3601793" y="1911282"/>
            <a:ext cx="8590207" cy="4330333"/>
          </a:xfrm>
          <a:prstGeom prst="rect">
            <a:avLst/>
          </a:prstGeom>
        </p:spPr>
      </p:pic>
      <p:sp>
        <p:nvSpPr>
          <p:cNvPr id="6" name="TextBox 5">
            <a:extLst>
              <a:ext uri="{FF2B5EF4-FFF2-40B4-BE49-F238E27FC236}">
                <a16:creationId xmlns:a16="http://schemas.microsoft.com/office/drawing/2014/main" id="{39DA91F5-5E1A-56B5-EFAA-C76D94D4E472}"/>
              </a:ext>
            </a:extLst>
          </p:cNvPr>
          <p:cNvSpPr txBox="1"/>
          <p:nvPr/>
        </p:nvSpPr>
        <p:spPr>
          <a:xfrm>
            <a:off x="0" y="1582340"/>
            <a:ext cx="3251322" cy="4401205"/>
          </a:xfrm>
          <a:prstGeom prst="rect">
            <a:avLst/>
          </a:prstGeom>
          <a:noFill/>
        </p:spPr>
        <p:txBody>
          <a:bodyPr wrap="square">
            <a:spAutoFit/>
          </a:bodyPr>
          <a:lstStyle/>
          <a:p>
            <a:pPr marL="285750" indent="-285750">
              <a:buFont typeface="Arial" panose="020B0604020202020204" pitchFamily="34" charset="0"/>
              <a:buChar char="•"/>
            </a:pPr>
            <a:r>
              <a:rPr lang="en-GB" sz="2000" dirty="0"/>
              <a:t>Here we have events in Red – issues that could have been identified by setting a limit on the crowd. Ie. Crowd capacity OVERCROWDING… </a:t>
            </a:r>
          </a:p>
          <a:p>
            <a:pPr marL="285750" indent="-285750">
              <a:buFont typeface="Arial" panose="020B0604020202020204" pitchFamily="34" charset="0"/>
              <a:buChar char="•"/>
            </a:pPr>
            <a:r>
              <a:rPr lang="en-GB" sz="2000" b="1" dirty="0"/>
              <a:t>Design</a:t>
            </a:r>
            <a:r>
              <a:rPr lang="en-GB" sz="2000" dirty="0"/>
              <a:t> based failure capacity lets crowd down </a:t>
            </a:r>
          </a:p>
          <a:p>
            <a:pPr marL="285750" indent="-285750">
              <a:buFont typeface="Arial" panose="020B0604020202020204" pitchFamily="34" charset="0"/>
              <a:buChar char="•"/>
            </a:pPr>
            <a:r>
              <a:rPr lang="en-GB" sz="2000" b="1" dirty="0"/>
              <a:t>Information change </a:t>
            </a:r>
            <a:r>
              <a:rPr lang="en-GB" sz="2000" dirty="0"/>
              <a:t>has changed the behaviour of the crowd  ( tickets number, weather) </a:t>
            </a:r>
          </a:p>
          <a:p>
            <a:pPr marL="285750" indent="-285750">
              <a:buFont typeface="Arial" panose="020B0604020202020204" pitchFamily="34" charset="0"/>
              <a:buChar char="•"/>
            </a:pPr>
            <a:r>
              <a:rPr lang="en-GB" sz="2000" b="1" dirty="0"/>
              <a:t>Proactive analysis </a:t>
            </a:r>
            <a:r>
              <a:rPr lang="en-GB" sz="2000" dirty="0"/>
              <a:t>rather than reactive analysis </a:t>
            </a:r>
            <a:endParaRPr lang="en-GB" dirty="0"/>
          </a:p>
        </p:txBody>
      </p:sp>
    </p:spTree>
    <p:extLst>
      <p:ext uri="{BB962C8B-B14F-4D97-AF65-F5344CB8AC3E}">
        <p14:creationId xmlns:p14="http://schemas.microsoft.com/office/powerpoint/2010/main" val="21374119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6E146-93BA-4DCE-B84F-417A0B77BA61}"/>
              </a:ext>
            </a:extLst>
          </p:cNvPr>
          <p:cNvSpPr>
            <a:spLocks noGrp="1"/>
          </p:cNvSpPr>
          <p:nvPr>
            <p:ph type="title"/>
          </p:nvPr>
        </p:nvSpPr>
        <p:spPr/>
        <p:txBody>
          <a:bodyPr>
            <a:normAutofit/>
          </a:bodyPr>
          <a:lstStyle/>
          <a:p>
            <a:r>
              <a:rPr lang="en-GB" dirty="0"/>
              <a:t>Crowd disasters</a:t>
            </a:r>
            <a:br>
              <a:rPr lang="en-GB" dirty="0"/>
            </a:br>
            <a:endParaRPr lang="en-GB" dirty="0"/>
          </a:p>
        </p:txBody>
      </p:sp>
      <p:sp>
        <p:nvSpPr>
          <p:cNvPr id="3" name="Content Placeholder 2">
            <a:extLst>
              <a:ext uri="{FF2B5EF4-FFF2-40B4-BE49-F238E27FC236}">
                <a16:creationId xmlns:a16="http://schemas.microsoft.com/office/drawing/2014/main" id="{B1E284BA-2C27-44BF-94CE-9E723A9A105F}"/>
              </a:ext>
            </a:extLst>
          </p:cNvPr>
          <p:cNvSpPr>
            <a:spLocks noGrp="1"/>
          </p:cNvSpPr>
          <p:nvPr>
            <p:ph idx="1"/>
          </p:nvPr>
        </p:nvSpPr>
        <p:spPr>
          <a:xfrm>
            <a:off x="184030" y="1127185"/>
            <a:ext cx="11169770" cy="4925885"/>
          </a:xfrm>
        </p:spPr>
        <p:txBody>
          <a:bodyPr>
            <a:normAutofit fontScale="47500" lnSpcReduction="20000"/>
          </a:bodyPr>
          <a:lstStyle/>
          <a:p>
            <a:pPr>
              <a:lnSpc>
                <a:spcPct val="120000"/>
              </a:lnSpc>
            </a:pPr>
            <a:r>
              <a:rPr lang="en-GB" dirty="0"/>
              <a:t>"</a:t>
            </a:r>
            <a:r>
              <a:rPr lang="en-GB" sz="5100" i="1" dirty="0"/>
              <a:t>We learn from history that we do not learn from history." </a:t>
            </a:r>
            <a:r>
              <a:rPr lang="en-GB" sz="5100" dirty="0"/>
              <a:t>George Hegel, philosopher.</a:t>
            </a:r>
          </a:p>
          <a:p>
            <a:pPr>
              <a:lnSpc>
                <a:spcPct val="120000"/>
              </a:lnSpc>
            </a:pPr>
            <a:r>
              <a:rPr lang="en-GB" sz="5100" dirty="0"/>
              <a:t>Failures in both design and management are NOT unique, that crowd "mis" behaviour is not always the primary cause of accidents and incidents. </a:t>
            </a:r>
          </a:p>
          <a:p>
            <a:pPr>
              <a:lnSpc>
                <a:spcPct val="120000"/>
              </a:lnSpc>
            </a:pPr>
            <a:r>
              <a:rPr lang="en-GB" sz="5100" dirty="0"/>
              <a:t>One of the common factors is the inappropriate utilisation of space. </a:t>
            </a:r>
          </a:p>
          <a:p>
            <a:pPr>
              <a:lnSpc>
                <a:spcPct val="120000"/>
              </a:lnSpc>
            </a:pPr>
            <a:r>
              <a:rPr lang="en-GB" sz="5100" dirty="0"/>
              <a:t>We often see sensational headlines, like “Panic”, “Stampede” but when you analyse the facts the crowd is rarely the cause of major incidents. often these media words are both misleading and misinforming the public on causality of major incidents, propagating the myth of  panic, diverting attention away from systematic failure of organisations to provide a safe environment for places of public assembly.</a:t>
            </a:r>
          </a:p>
          <a:p>
            <a:pPr algn="r"/>
            <a:r>
              <a:rPr lang="en-GB" sz="4200" dirty="0"/>
              <a:t>Still 2019</a:t>
            </a:r>
          </a:p>
        </p:txBody>
      </p:sp>
      <p:sp>
        <p:nvSpPr>
          <p:cNvPr id="5" name="TextBox 4">
            <a:extLst>
              <a:ext uri="{FF2B5EF4-FFF2-40B4-BE49-F238E27FC236}">
                <a16:creationId xmlns:a16="http://schemas.microsoft.com/office/drawing/2014/main" id="{1B25DC09-B7F9-4C35-95FB-48A842FAB535}"/>
              </a:ext>
            </a:extLst>
          </p:cNvPr>
          <p:cNvSpPr txBox="1"/>
          <p:nvPr/>
        </p:nvSpPr>
        <p:spPr>
          <a:xfrm>
            <a:off x="1976908" y="5314112"/>
            <a:ext cx="8242478" cy="461665"/>
          </a:xfrm>
          <a:prstGeom prst="rect">
            <a:avLst/>
          </a:prstGeom>
          <a:noFill/>
        </p:spPr>
        <p:txBody>
          <a:bodyPr wrap="square">
            <a:spAutoFit/>
          </a:bodyPr>
          <a:lstStyle/>
          <a:p>
            <a:r>
              <a:rPr lang="en-GB" sz="2400" dirty="0">
                <a:hlinkClick r:id="rId2"/>
              </a:rPr>
              <a:t>https://www.gkstill.com/ExpertWitness/CrowdDisasters.html</a:t>
            </a:r>
            <a:r>
              <a:rPr lang="en-GB" sz="2400" dirty="0"/>
              <a:t> </a:t>
            </a:r>
          </a:p>
        </p:txBody>
      </p:sp>
    </p:spTree>
    <p:extLst>
      <p:ext uri="{BB962C8B-B14F-4D97-AF65-F5344CB8AC3E}">
        <p14:creationId xmlns:p14="http://schemas.microsoft.com/office/powerpoint/2010/main" val="35023398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997C5-F6A9-47CB-918E-FA0AB83CAE69}"/>
              </a:ext>
            </a:extLst>
          </p:cNvPr>
          <p:cNvSpPr>
            <a:spLocks noGrp="1"/>
          </p:cNvSpPr>
          <p:nvPr>
            <p:ph type="title"/>
          </p:nvPr>
        </p:nvSpPr>
        <p:spPr>
          <a:xfrm>
            <a:off x="200696" y="39989"/>
            <a:ext cx="10515600" cy="1325563"/>
          </a:xfrm>
        </p:spPr>
        <p:txBody>
          <a:bodyPr/>
          <a:lstStyle/>
          <a:p>
            <a:r>
              <a:rPr lang="en-GB" dirty="0"/>
              <a:t>Risk analysis – crowd </a:t>
            </a:r>
          </a:p>
        </p:txBody>
      </p:sp>
      <p:pic>
        <p:nvPicPr>
          <p:cNvPr id="5" name="Picture 4">
            <a:extLst>
              <a:ext uri="{FF2B5EF4-FFF2-40B4-BE49-F238E27FC236}">
                <a16:creationId xmlns:a16="http://schemas.microsoft.com/office/drawing/2014/main" id="{F30983F9-BA3A-46BB-822A-C65ABE44C8B2}"/>
              </a:ext>
            </a:extLst>
          </p:cNvPr>
          <p:cNvPicPr>
            <a:picLocks noChangeAspect="1"/>
          </p:cNvPicPr>
          <p:nvPr/>
        </p:nvPicPr>
        <p:blipFill rotWithShape="1">
          <a:blip r:embed="rId3"/>
          <a:srcRect l="12667" t="16001" r="36167" b="13185"/>
          <a:stretch/>
        </p:blipFill>
        <p:spPr>
          <a:xfrm>
            <a:off x="1107584" y="1165360"/>
            <a:ext cx="8336842" cy="4765361"/>
          </a:xfrm>
          <a:prstGeom prst="rect">
            <a:avLst/>
          </a:prstGeom>
        </p:spPr>
      </p:pic>
    </p:spTree>
    <p:extLst>
      <p:ext uri="{BB962C8B-B14F-4D97-AF65-F5344CB8AC3E}">
        <p14:creationId xmlns:p14="http://schemas.microsoft.com/office/powerpoint/2010/main" val="4040346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FA67AE0-F761-498E-9045-63E8F935EAD8}"/>
              </a:ext>
            </a:extLst>
          </p:cNvPr>
          <p:cNvSpPr>
            <a:spLocks noGrp="1"/>
          </p:cNvSpPr>
          <p:nvPr>
            <p:ph type="title"/>
          </p:nvPr>
        </p:nvSpPr>
        <p:spPr>
          <a:xfrm>
            <a:off x="220014" y="94670"/>
            <a:ext cx="10515600" cy="1325563"/>
          </a:xfrm>
        </p:spPr>
        <p:txBody>
          <a:bodyPr/>
          <a:lstStyle/>
          <a:p>
            <a:r>
              <a:rPr lang="en-GB" dirty="0"/>
              <a:t>Risk analysis – crowd </a:t>
            </a:r>
          </a:p>
        </p:txBody>
      </p:sp>
      <p:pic>
        <p:nvPicPr>
          <p:cNvPr id="8" name="Content Placeholder 7">
            <a:extLst>
              <a:ext uri="{FF2B5EF4-FFF2-40B4-BE49-F238E27FC236}">
                <a16:creationId xmlns:a16="http://schemas.microsoft.com/office/drawing/2014/main" id="{A7A406AC-0E6C-437A-8EBB-9B7199F929A5}"/>
              </a:ext>
            </a:extLst>
          </p:cNvPr>
          <p:cNvPicPr>
            <a:picLocks noGrp="1" noChangeAspect="1"/>
          </p:cNvPicPr>
          <p:nvPr>
            <p:ph idx="1"/>
          </p:nvPr>
        </p:nvPicPr>
        <p:blipFill rotWithShape="1">
          <a:blip r:embed="rId3"/>
          <a:srcRect l="13077" t="12022" r="35256" b="22060"/>
          <a:stretch/>
        </p:blipFill>
        <p:spPr>
          <a:xfrm>
            <a:off x="1961262" y="1316974"/>
            <a:ext cx="7320814" cy="4581549"/>
          </a:xfrm>
        </p:spPr>
      </p:pic>
    </p:spTree>
    <p:extLst>
      <p:ext uri="{BB962C8B-B14F-4D97-AF65-F5344CB8AC3E}">
        <p14:creationId xmlns:p14="http://schemas.microsoft.com/office/powerpoint/2010/main" val="8722776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87DD1-51F7-4B6B-9CA9-8D11437C149C}"/>
              </a:ext>
            </a:extLst>
          </p:cNvPr>
          <p:cNvSpPr>
            <a:spLocks noGrp="1"/>
          </p:cNvSpPr>
          <p:nvPr>
            <p:ph type="title"/>
          </p:nvPr>
        </p:nvSpPr>
        <p:spPr>
          <a:xfrm>
            <a:off x="84786" y="95250"/>
            <a:ext cx="10515600" cy="1325563"/>
          </a:xfrm>
        </p:spPr>
        <p:txBody>
          <a:bodyPr/>
          <a:lstStyle/>
          <a:p>
            <a:r>
              <a:rPr lang="en-GB" dirty="0"/>
              <a:t>Hillsborough Disaster</a:t>
            </a:r>
          </a:p>
        </p:txBody>
      </p:sp>
      <p:pic>
        <p:nvPicPr>
          <p:cNvPr id="4" name="Online Media 3" title="What happened at Hillsborough? BBC News">
            <a:hlinkClick r:id="" action="ppaction://media"/>
            <a:extLst>
              <a:ext uri="{FF2B5EF4-FFF2-40B4-BE49-F238E27FC236}">
                <a16:creationId xmlns:a16="http://schemas.microsoft.com/office/drawing/2014/main" id="{2C8021B9-D125-4543-8EA7-09A2E1E37D14}"/>
              </a:ext>
            </a:extLst>
          </p:cNvPr>
          <p:cNvPicPr>
            <a:picLocks noGrp="1" noRot="1" noChangeAspect="1"/>
          </p:cNvPicPr>
          <p:nvPr>
            <p:ph idx="1"/>
            <a:videoFile r:link="rId1"/>
          </p:nvPr>
        </p:nvPicPr>
        <p:blipFill>
          <a:blip r:embed="rId3"/>
          <a:stretch>
            <a:fillRect/>
          </a:stretch>
        </p:blipFill>
        <p:spPr>
          <a:xfrm>
            <a:off x="3048045" y="1156796"/>
            <a:ext cx="8516938" cy="4791075"/>
          </a:xfrm>
          <a:prstGeom prst="rect">
            <a:avLst/>
          </a:prstGeom>
        </p:spPr>
      </p:pic>
    </p:spTree>
    <p:extLst>
      <p:ext uri="{BB962C8B-B14F-4D97-AF65-F5344CB8AC3E}">
        <p14:creationId xmlns:p14="http://schemas.microsoft.com/office/powerpoint/2010/main" val="19786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10506-0739-49B3-88D1-B4EDA4D98CF7}"/>
              </a:ext>
            </a:extLst>
          </p:cNvPr>
          <p:cNvSpPr>
            <a:spLocks noGrp="1"/>
          </p:cNvSpPr>
          <p:nvPr>
            <p:ph type="title"/>
          </p:nvPr>
        </p:nvSpPr>
        <p:spPr>
          <a:xfrm>
            <a:off x="105229" y="144462"/>
            <a:ext cx="10515600" cy="1325563"/>
          </a:xfrm>
        </p:spPr>
        <p:txBody>
          <a:bodyPr>
            <a:normAutofit/>
          </a:bodyPr>
          <a:lstStyle/>
          <a:p>
            <a:r>
              <a:rPr lang="en-GB" dirty="0"/>
              <a:t>Hillsborough disaster: Five key mistakes</a:t>
            </a:r>
          </a:p>
        </p:txBody>
      </p:sp>
      <p:sp>
        <p:nvSpPr>
          <p:cNvPr id="3" name="Content Placeholder 2">
            <a:extLst>
              <a:ext uri="{FF2B5EF4-FFF2-40B4-BE49-F238E27FC236}">
                <a16:creationId xmlns:a16="http://schemas.microsoft.com/office/drawing/2014/main" id="{13540368-B851-4000-80C3-F052537E2C37}"/>
              </a:ext>
            </a:extLst>
          </p:cNvPr>
          <p:cNvSpPr>
            <a:spLocks noGrp="1"/>
          </p:cNvSpPr>
          <p:nvPr>
            <p:ph idx="1"/>
          </p:nvPr>
        </p:nvSpPr>
        <p:spPr>
          <a:xfrm>
            <a:off x="177800" y="1470025"/>
            <a:ext cx="10515600" cy="4351338"/>
          </a:xfrm>
        </p:spPr>
        <p:txBody>
          <a:bodyPr>
            <a:normAutofit fontScale="92500" lnSpcReduction="10000"/>
          </a:bodyPr>
          <a:lstStyle/>
          <a:p>
            <a:r>
              <a:rPr lang="en-GB" dirty="0"/>
              <a:t>Ninety-six fans died in the Hillsborough disaster, but the inquests heard their deaths could have been prevented if authorities had not made a number of mistakes. (BBC News )</a:t>
            </a:r>
          </a:p>
          <a:p>
            <a:r>
              <a:rPr lang="en-GB" dirty="0"/>
              <a:t>1. Failure to prevent crowd congestion</a:t>
            </a:r>
          </a:p>
          <a:p>
            <a:r>
              <a:rPr lang="en-GB" dirty="0"/>
              <a:t>2. Not closing the tunnel</a:t>
            </a:r>
          </a:p>
          <a:p>
            <a:r>
              <a:rPr lang="en-GB" dirty="0"/>
              <a:t>3. Not delaying kick-off</a:t>
            </a:r>
          </a:p>
          <a:p>
            <a:r>
              <a:rPr lang="en-GB" dirty="0"/>
              <a:t>4. Slow emergency response</a:t>
            </a:r>
          </a:p>
          <a:p>
            <a:r>
              <a:rPr lang="en-GB" dirty="0"/>
              <a:t>5. Lessons not learned</a:t>
            </a:r>
          </a:p>
          <a:p>
            <a:r>
              <a:rPr lang="en-GB" dirty="0">
                <a:hlinkClick r:id="rId2"/>
              </a:rPr>
              <a:t>https://www.bbc.co.uk/news/uk-england-merseyside-35462767</a:t>
            </a:r>
            <a:r>
              <a:rPr lang="en-GB" dirty="0"/>
              <a:t> </a:t>
            </a:r>
          </a:p>
          <a:p>
            <a:r>
              <a:rPr lang="en-GB" dirty="0">
                <a:hlinkClick r:id="rId2"/>
              </a:rPr>
              <a:t>https://www.bbc.co.uk/news/uk-england-merseyside-35462767</a:t>
            </a:r>
            <a:r>
              <a:rPr lang="en-GB" dirty="0"/>
              <a:t> </a:t>
            </a:r>
          </a:p>
          <a:p>
            <a:endParaRPr lang="en-GB" dirty="0"/>
          </a:p>
          <a:p>
            <a:endParaRPr lang="en-GB" dirty="0"/>
          </a:p>
        </p:txBody>
      </p:sp>
    </p:spTree>
    <p:extLst>
      <p:ext uri="{BB962C8B-B14F-4D97-AF65-F5344CB8AC3E}">
        <p14:creationId xmlns:p14="http://schemas.microsoft.com/office/powerpoint/2010/main" val="318986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4CCA3-81F5-56FA-DFB1-3AD9BD79F789}"/>
              </a:ext>
            </a:extLst>
          </p:cNvPr>
          <p:cNvSpPr>
            <a:spLocks noGrp="1"/>
          </p:cNvSpPr>
          <p:nvPr>
            <p:ph type="title"/>
          </p:nvPr>
        </p:nvSpPr>
        <p:spPr>
          <a:xfrm>
            <a:off x="278639" y="0"/>
            <a:ext cx="10058400" cy="993557"/>
          </a:xfrm>
        </p:spPr>
        <p:txBody>
          <a:bodyPr>
            <a:noAutofit/>
          </a:bodyPr>
          <a:lstStyle/>
          <a:p>
            <a:r>
              <a:rPr lang="en-GB" sz="3200" b="1" dirty="0">
                <a:latin typeface="Calibri" panose="020F0502020204030204" pitchFamily="34" charset="0"/>
                <a:cs typeface="Calibri" panose="020F0502020204030204" pitchFamily="34" charset="0"/>
              </a:rPr>
              <a:t>Manchester Arena 'took unacceptable approach' to concert-goers' healthcare, finds bomb inquiry report</a:t>
            </a:r>
          </a:p>
        </p:txBody>
      </p:sp>
      <p:sp>
        <p:nvSpPr>
          <p:cNvPr id="4" name="TextBox 3">
            <a:extLst>
              <a:ext uri="{FF2B5EF4-FFF2-40B4-BE49-F238E27FC236}">
                <a16:creationId xmlns:a16="http://schemas.microsoft.com/office/drawing/2014/main" id="{71D689D1-E757-C2AC-D245-3B6C893D0D41}"/>
              </a:ext>
            </a:extLst>
          </p:cNvPr>
          <p:cNvSpPr txBox="1"/>
          <p:nvPr/>
        </p:nvSpPr>
        <p:spPr>
          <a:xfrm>
            <a:off x="181248" y="1395630"/>
            <a:ext cx="8414113" cy="923330"/>
          </a:xfrm>
          <a:prstGeom prst="rect">
            <a:avLst/>
          </a:prstGeom>
          <a:noFill/>
        </p:spPr>
        <p:txBody>
          <a:bodyPr wrap="square">
            <a:spAutoFit/>
          </a:bodyPr>
          <a:lstStyle/>
          <a:p>
            <a:r>
              <a:rPr lang="en-GB" dirty="0">
                <a:latin typeface="Calibri" panose="020F0502020204030204" pitchFamily="34" charset="0"/>
                <a:cs typeface="Calibri" panose="020F0502020204030204" pitchFamily="34" charset="0"/>
              </a:rPr>
              <a:t>Chief Constable of Greater Manchester Police (GMP) Stephen Watson told a press conference the force’s failings were “significant”, adding: “We failed to plan effectively and the execution of that which was planned was simply not good enough.”</a:t>
            </a:r>
          </a:p>
        </p:txBody>
      </p:sp>
      <p:pic>
        <p:nvPicPr>
          <p:cNvPr id="5" name="Picture 4">
            <a:extLst>
              <a:ext uri="{FF2B5EF4-FFF2-40B4-BE49-F238E27FC236}">
                <a16:creationId xmlns:a16="http://schemas.microsoft.com/office/drawing/2014/main" id="{6F6F2FBB-3E5C-BD95-8E8A-51C54FC842C1}"/>
              </a:ext>
            </a:extLst>
          </p:cNvPr>
          <p:cNvPicPr>
            <a:picLocks noChangeAspect="1"/>
          </p:cNvPicPr>
          <p:nvPr/>
        </p:nvPicPr>
        <p:blipFill>
          <a:blip r:embed="rId2"/>
          <a:stretch>
            <a:fillRect/>
          </a:stretch>
        </p:blipFill>
        <p:spPr>
          <a:xfrm>
            <a:off x="8760753" y="1368915"/>
            <a:ext cx="3152573" cy="2482651"/>
          </a:xfrm>
          <a:prstGeom prst="rect">
            <a:avLst/>
          </a:prstGeom>
        </p:spPr>
      </p:pic>
      <p:sp>
        <p:nvSpPr>
          <p:cNvPr id="7" name="TextBox 6">
            <a:extLst>
              <a:ext uri="{FF2B5EF4-FFF2-40B4-BE49-F238E27FC236}">
                <a16:creationId xmlns:a16="http://schemas.microsoft.com/office/drawing/2014/main" id="{B333934A-C488-BF50-6100-9554A52DC0C9}"/>
              </a:ext>
            </a:extLst>
          </p:cNvPr>
          <p:cNvSpPr txBox="1"/>
          <p:nvPr/>
        </p:nvSpPr>
        <p:spPr>
          <a:xfrm>
            <a:off x="104282" y="2434430"/>
            <a:ext cx="8380769" cy="1200329"/>
          </a:xfrm>
          <a:prstGeom prst="rect">
            <a:avLst/>
          </a:prstGeom>
          <a:noFill/>
        </p:spPr>
        <p:txBody>
          <a:bodyPr wrap="square">
            <a:spAutoFit/>
          </a:bodyPr>
          <a:lstStyle/>
          <a:p>
            <a:r>
              <a:rPr lang="en-GB" dirty="0">
                <a:latin typeface="Calibri" panose="020F0502020204030204" pitchFamily="34" charset="0"/>
                <a:cs typeface="Calibri" panose="020F0502020204030204" pitchFamily="34" charset="0"/>
              </a:rPr>
              <a:t>The operators of the 21,000-capacity Manchester Arena 'took an unacceptable approach' to making sure there was adequate healthcare services at the venue, the newly-published report arising from the public inquiry into the 2017 terror bombing has found.</a:t>
            </a:r>
          </a:p>
        </p:txBody>
      </p:sp>
      <p:sp>
        <p:nvSpPr>
          <p:cNvPr id="9" name="TextBox 8">
            <a:extLst>
              <a:ext uri="{FF2B5EF4-FFF2-40B4-BE49-F238E27FC236}">
                <a16:creationId xmlns:a16="http://schemas.microsoft.com/office/drawing/2014/main" id="{67CB7ED8-EB08-CCC9-D184-7167A7730090}"/>
              </a:ext>
            </a:extLst>
          </p:cNvPr>
          <p:cNvSpPr txBox="1"/>
          <p:nvPr/>
        </p:nvSpPr>
        <p:spPr>
          <a:xfrm>
            <a:off x="70938" y="3582424"/>
            <a:ext cx="8414113" cy="2308324"/>
          </a:xfrm>
          <a:prstGeom prst="rect">
            <a:avLst/>
          </a:prstGeom>
          <a:noFill/>
        </p:spPr>
        <p:txBody>
          <a:bodyPr wrap="square">
            <a:spAutoFit/>
          </a:bodyPr>
          <a:lstStyle/>
          <a:p>
            <a:r>
              <a:rPr lang="en-GB" dirty="0">
                <a:latin typeface="Calibri" panose="020F0502020204030204" pitchFamily="34" charset="0"/>
                <a:cs typeface="Calibri" panose="020F0502020204030204" pitchFamily="34" charset="0"/>
              </a:rPr>
              <a:t>He recommended the Department of Health and Social Care consider introducing guidelines to ensure all event healthcare staff are trained in how to use tourniquets and other life-saving techniques for treating blast, bullet and knife wounds. Guidance, added Sir John, should also be officially issued on the first aid equipment event providers are expected to have available. I recommend that the Department of Health and Social Care consider introducing compulsory minimum standards of training for event healthcare staff to ensure that they are familiar with how to assist those injured in a terrorist attack."</a:t>
            </a:r>
          </a:p>
        </p:txBody>
      </p:sp>
      <p:sp>
        <p:nvSpPr>
          <p:cNvPr id="13" name="TextBox 12">
            <a:extLst>
              <a:ext uri="{FF2B5EF4-FFF2-40B4-BE49-F238E27FC236}">
                <a16:creationId xmlns:a16="http://schemas.microsoft.com/office/drawing/2014/main" id="{708A3CAF-1155-7EBD-9971-CD52BAD66F4E}"/>
              </a:ext>
            </a:extLst>
          </p:cNvPr>
          <p:cNvSpPr txBox="1"/>
          <p:nvPr/>
        </p:nvSpPr>
        <p:spPr>
          <a:xfrm>
            <a:off x="8703492" y="3873187"/>
            <a:ext cx="3572691" cy="1200329"/>
          </a:xfrm>
          <a:prstGeom prst="rect">
            <a:avLst/>
          </a:prstGeom>
          <a:noFill/>
        </p:spPr>
        <p:txBody>
          <a:bodyPr wrap="square">
            <a:spAutoFit/>
          </a:bodyPr>
          <a:lstStyle/>
          <a:p>
            <a:r>
              <a:rPr lang="en-GB" dirty="0">
                <a:latin typeface="Calibri" panose="020F0502020204030204" pitchFamily="34" charset="0"/>
                <a:cs typeface="Calibri" panose="020F0502020204030204" pitchFamily="34" charset="0"/>
              </a:rPr>
              <a:t>https://www.manchestereveningnews.co.uk/news/greater-manchester-news/manchester-arena-took-unacceptable-approach-25489661</a:t>
            </a:r>
          </a:p>
        </p:txBody>
      </p:sp>
    </p:spTree>
    <p:extLst>
      <p:ext uri="{BB962C8B-B14F-4D97-AF65-F5344CB8AC3E}">
        <p14:creationId xmlns:p14="http://schemas.microsoft.com/office/powerpoint/2010/main" val="1592692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DD877-648D-473D-8ACA-C38476E8FCB2}"/>
              </a:ext>
            </a:extLst>
          </p:cNvPr>
          <p:cNvSpPr>
            <a:spLocks noGrp="1"/>
          </p:cNvSpPr>
          <p:nvPr>
            <p:ph type="title"/>
          </p:nvPr>
        </p:nvSpPr>
        <p:spPr>
          <a:xfrm>
            <a:off x="152401" y="64634"/>
            <a:ext cx="10515600" cy="1325563"/>
          </a:xfrm>
        </p:spPr>
        <p:txBody>
          <a:bodyPr anchor="ctr">
            <a:normAutofit/>
          </a:bodyPr>
          <a:lstStyle/>
          <a:p>
            <a:r>
              <a:rPr lang="en-GB" dirty="0"/>
              <a:t>Terrorism and the events industry </a:t>
            </a:r>
          </a:p>
        </p:txBody>
      </p:sp>
      <p:sp>
        <p:nvSpPr>
          <p:cNvPr id="3" name="Content Placeholder 2">
            <a:extLst>
              <a:ext uri="{FF2B5EF4-FFF2-40B4-BE49-F238E27FC236}">
                <a16:creationId xmlns:a16="http://schemas.microsoft.com/office/drawing/2014/main" id="{D102CC6C-AEC7-4B92-90D2-C2B3E47EEA30}"/>
              </a:ext>
            </a:extLst>
          </p:cNvPr>
          <p:cNvSpPr>
            <a:spLocks noGrp="1"/>
          </p:cNvSpPr>
          <p:nvPr>
            <p:ph sz="half" idx="1"/>
          </p:nvPr>
        </p:nvSpPr>
        <p:spPr>
          <a:xfrm>
            <a:off x="54428" y="1194253"/>
            <a:ext cx="6564085" cy="4351338"/>
          </a:xfrm>
        </p:spPr>
        <p:txBody>
          <a:bodyPr>
            <a:normAutofit fontScale="92500"/>
          </a:bodyPr>
          <a:lstStyle/>
          <a:p>
            <a:pPr>
              <a:lnSpc>
                <a:spcPct val="100000"/>
              </a:lnSpc>
            </a:pPr>
            <a:r>
              <a:rPr lang="en-GB" dirty="0"/>
              <a:t>An attack in the UK could occur  anywhere, at any time, and likely with little or no warning, </a:t>
            </a:r>
          </a:p>
          <a:p>
            <a:pPr>
              <a:lnSpc>
                <a:spcPct val="100000"/>
              </a:lnSpc>
            </a:pPr>
            <a:r>
              <a:rPr lang="en-GB" dirty="0"/>
              <a:t>There is much industry guidance out there relevant to all organisations running sites and venues UK-wide, where employees and the public may be present. </a:t>
            </a:r>
          </a:p>
          <a:p>
            <a:pPr>
              <a:lnSpc>
                <a:spcPct val="100000"/>
              </a:lnSpc>
            </a:pPr>
            <a:r>
              <a:rPr lang="en-GB" dirty="0"/>
              <a:t>From sporting and music venues, restaurants, bars, hotels and nightclubs to transport hubs and carriers, they all represent potentially ‘soft’ targets for terrorists (high publicity).</a:t>
            </a:r>
          </a:p>
          <a:p>
            <a:endParaRPr lang="en-GB" sz="2200" dirty="0"/>
          </a:p>
        </p:txBody>
      </p:sp>
      <p:pic>
        <p:nvPicPr>
          <p:cNvPr id="5" name="Picture 4">
            <a:extLst>
              <a:ext uri="{FF2B5EF4-FFF2-40B4-BE49-F238E27FC236}">
                <a16:creationId xmlns:a16="http://schemas.microsoft.com/office/drawing/2014/main" id="{3B54C280-C978-43DC-9783-F985B28EB9E3}"/>
              </a:ext>
            </a:extLst>
          </p:cNvPr>
          <p:cNvPicPr>
            <a:picLocks noChangeAspect="1"/>
          </p:cNvPicPr>
          <p:nvPr/>
        </p:nvPicPr>
        <p:blipFill rotWithShape="1">
          <a:blip r:embed="rId2"/>
          <a:srcRect l="11944" r="21072" b="-1"/>
          <a:stretch/>
        </p:blipFill>
        <p:spPr>
          <a:xfrm>
            <a:off x="6781800" y="1390197"/>
            <a:ext cx="5181600" cy="4351338"/>
          </a:xfrm>
          <a:prstGeom prst="rect">
            <a:avLst/>
          </a:prstGeom>
          <a:noFill/>
        </p:spPr>
      </p:pic>
    </p:spTree>
    <p:extLst>
      <p:ext uri="{BB962C8B-B14F-4D97-AF65-F5344CB8AC3E}">
        <p14:creationId xmlns:p14="http://schemas.microsoft.com/office/powerpoint/2010/main" val="377766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3C98B-9867-4B80-A972-801E72A92AF3}"/>
              </a:ext>
            </a:extLst>
          </p:cNvPr>
          <p:cNvSpPr>
            <a:spLocks noGrp="1"/>
          </p:cNvSpPr>
          <p:nvPr>
            <p:ph type="title"/>
          </p:nvPr>
        </p:nvSpPr>
        <p:spPr>
          <a:xfrm>
            <a:off x="91225" y="0"/>
            <a:ext cx="10515600" cy="1325563"/>
          </a:xfrm>
        </p:spPr>
        <p:txBody>
          <a:bodyPr/>
          <a:lstStyle/>
          <a:p>
            <a:r>
              <a:rPr lang="en-GB" dirty="0"/>
              <a:t>CPNI</a:t>
            </a:r>
          </a:p>
        </p:txBody>
      </p:sp>
      <p:sp>
        <p:nvSpPr>
          <p:cNvPr id="3" name="Content Placeholder 2">
            <a:extLst>
              <a:ext uri="{FF2B5EF4-FFF2-40B4-BE49-F238E27FC236}">
                <a16:creationId xmlns:a16="http://schemas.microsoft.com/office/drawing/2014/main" id="{EE61C477-1852-4CD5-ADF3-3BA84AC8929A}"/>
              </a:ext>
            </a:extLst>
          </p:cNvPr>
          <p:cNvSpPr>
            <a:spLocks noGrp="1"/>
          </p:cNvSpPr>
          <p:nvPr>
            <p:ph idx="1"/>
          </p:nvPr>
        </p:nvSpPr>
        <p:spPr>
          <a:xfrm>
            <a:off x="162263" y="1043489"/>
            <a:ext cx="10515600" cy="4893672"/>
          </a:xfrm>
        </p:spPr>
        <p:txBody>
          <a:bodyPr>
            <a:normAutofit fontScale="77500" lnSpcReduction="20000"/>
          </a:bodyPr>
          <a:lstStyle/>
          <a:p>
            <a:pPr>
              <a:lnSpc>
                <a:spcPct val="120000"/>
              </a:lnSpc>
            </a:pPr>
            <a:r>
              <a:rPr lang="en-GB" dirty="0"/>
              <a:t>The Centre for the Protection of National Infrastructure (CPNI) is the government authority for protective security advice to the UK national infrastructure. </a:t>
            </a:r>
          </a:p>
          <a:p>
            <a:pPr>
              <a:lnSpc>
                <a:spcPct val="120000"/>
              </a:lnSpc>
            </a:pPr>
            <a:r>
              <a:rPr lang="en-GB" dirty="0"/>
              <a:t>Its role is to protect national security by helping to reduce the vulnerability of the national infrastructure and other assets and events to terrorism and other threats. </a:t>
            </a:r>
          </a:p>
          <a:p>
            <a:pPr>
              <a:lnSpc>
                <a:spcPct val="120000"/>
              </a:lnSpc>
            </a:pPr>
            <a:r>
              <a:rPr lang="en-GB" dirty="0"/>
              <a:t>CPNI, Counter-Terrorism Policing and the UK Government cannot protect the UK alone. It relies on partnerships with industry, academia and international partners. </a:t>
            </a:r>
          </a:p>
          <a:p>
            <a:pPr>
              <a:lnSpc>
                <a:spcPct val="120000"/>
              </a:lnSpc>
            </a:pPr>
            <a:r>
              <a:rPr lang="en-GB" dirty="0"/>
              <a:t>CPNI has worked with the industry’s lead professional body, the Chartered Institute of Public Relations, to produce the first ever bespoke guidance material for terrorist-related events.</a:t>
            </a:r>
          </a:p>
          <a:p>
            <a:r>
              <a:rPr lang="en-GB" dirty="0">
                <a:hlinkClick r:id="rId2"/>
              </a:rPr>
              <a:t>https://www.cpni.gov.uk/system/files/documents/de/eb/Crisis_Management_for_Terrorist_Related_Events.pdf</a:t>
            </a:r>
            <a:r>
              <a:rPr lang="en-GB" dirty="0"/>
              <a:t> </a:t>
            </a:r>
          </a:p>
          <a:p>
            <a:endParaRPr lang="en-GB" dirty="0"/>
          </a:p>
        </p:txBody>
      </p:sp>
    </p:spTree>
    <p:extLst>
      <p:ext uri="{BB962C8B-B14F-4D97-AF65-F5344CB8AC3E}">
        <p14:creationId xmlns:p14="http://schemas.microsoft.com/office/powerpoint/2010/main" val="3313987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11284-0EF7-4C2C-876A-5A3BE3125DC1}"/>
              </a:ext>
            </a:extLst>
          </p:cNvPr>
          <p:cNvSpPr>
            <a:spLocks noGrp="1"/>
          </p:cNvSpPr>
          <p:nvPr>
            <p:ph type="title"/>
          </p:nvPr>
        </p:nvSpPr>
        <p:spPr>
          <a:xfrm>
            <a:off x="97664" y="88230"/>
            <a:ext cx="10515600" cy="1325563"/>
          </a:xfrm>
        </p:spPr>
        <p:txBody>
          <a:bodyPr anchor="ctr">
            <a:normAutofit/>
          </a:bodyPr>
          <a:lstStyle/>
          <a:p>
            <a:r>
              <a:rPr lang="en-GB" dirty="0"/>
              <a:t>Lessons learnt  </a:t>
            </a:r>
          </a:p>
        </p:txBody>
      </p:sp>
      <p:sp>
        <p:nvSpPr>
          <p:cNvPr id="3" name="Content Placeholder 2">
            <a:extLst>
              <a:ext uri="{FF2B5EF4-FFF2-40B4-BE49-F238E27FC236}">
                <a16:creationId xmlns:a16="http://schemas.microsoft.com/office/drawing/2014/main" id="{1FB7993B-D70A-4720-9C06-F152F7685EE6}"/>
              </a:ext>
            </a:extLst>
          </p:cNvPr>
          <p:cNvSpPr>
            <a:spLocks noGrp="1"/>
          </p:cNvSpPr>
          <p:nvPr>
            <p:ph sz="half" idx="1"/>
          </p:nvPr>
        </p:nvSpPr>
        <p:spPr>
          <a:xfrm>
            <a:off x="221956" y="1085396"/>
            <a:ext cx="5874044" cy="4351338"/>
          </a:xfrm>
        </p:spPr>
        <p:txBody>
          <a:bodyPr>
            <a:noAutofit/>
          </a:bodyPr>
          <a:lstStyle/>
          <a:p>
            <a:r>
              <a:rPr lang="en-GB" sz="2400" dirty="0"/>
              <a:t>The cooperation between the police, public and industry is a powerful defence against terrorism.</a:t>
            </a:r>
          </a:p>
          <a:p>
            <a:r>
              <a:rPr lang="en-GB" sz="2400" dirty="0"/>
              <a:t>Consequently, attacks have been prevented and lives saved’</a:t>
            </a:r>
          </a:p>
          <a:p>
            <a:r>
              <a:rPr lang="en-GB" sz="2400" dirty="0"/>
              <a:t>New sporting stadiums have anti-terror measures built in to help the flow of large crowds. Iron cannons at Arsenal's Emirates stadium look like part of the architecture but they also stop car bombs from getting too close.</a:t>
            </a:r>
          </a:p>
          <a:p>
            <a:endParaRPr lang="en-GB" sz="2400" dirty="0"/>
          </a:p>
        </p:txBody>
      </p:sp>
      <p:pic>
        <p:nvPicPr>
          <p:cNvPr id="5" name="Picture 4">
            <a:extLst>
              <a:ext uri="{FF2B5EF4-FFF2-40B4-BE49-F238E27FC236}">
                <a16:creationId xmlns:a16="http://schemas.microsoft.com/office/drawing/2014/main" id="{BF4F8FDB-BCDC-40F4-9A56-F9C343C0D93D}"/>
              </a:ext>
            </a:extLst>
          </p:cNvPr>
          <p:cNvPicPr>
            <a:picLocks noChangeAspect="1"/>
          </p:cNvPicPr>
          <p:nvPr/>
        </p:nvPicPr>
        <p:blipFill rotWithShape="1">
          <a:blip r:embed="rId2"/>
          <a:srcRect l="612" r="32405" b="-1"/>
          <a:stretch/>
        </p:blipFill>
        <p:spPr>
          <a:xfrm>
            <a:off x="6172200" y="1825625"/>
            <a:ext cx="5181600" cy="4351338"/>
          </a:xfrm>
          <a:prstGeom prst="rect">
            <a:avLst/>
          </a:prstGeom>
          <a:noFill/>
        </p:spPr>
      </p:pic>
    </p:spTree>
    <p:extLst>
      <p:ext uri="{BB962C8B-B14F-4D97-AF65-F5344CB8AC3E}">
        <p14:creationId xmlns:p14="http://schemas.microsoft.com/office/powerpoint/2010/main" val="383769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45CB9-9A22-B263-96D3-5ED0FA4BF845}"/>
              </a:ext>
            </a:extLst>
          </p:cNvPr>
          <p:cNvSpPr>
            <a:spLocks noGrp="1"/>
          </p:cNvSpPr>
          <p:nvPr>
            <p:ph type="title"/>
          </p:nvPr>
        </p:nvSpPr>
        <p:spPr/>
        <p:txBody>
          <a:bodyPr>
            <a:normAutofit/>
          </a:bodyPr>
          <a:lstStyle/>
          <a:p>
            <a:r>
              <a:rPr lang="en-GB" dirty="0"/>
              <a:t>Ariana Grande concert bombing in Manchester | Explosion kills at least 19</a:t>
            </a:r>
          </a:p>
        </p:txBody>
      </p:sp>
      <p:pic>
        <p:nvPicPr>
          <p:cNvPr id="3" name="Online Media 2" title="Ariana Grande concert bombing in Manchester | Explosion kills at least 19">
            <a:hlinkClick r:id="" action="ppaction://media"/>
            <a:extLst>
              <a:ext uri="{FF2B5EF4-FFF2-40B4-BE49-F238E27FC236}">
                <a16:creationId xmlns:a16="http://schemas.microsoft.com/office/drawing/2014/main" id="{2540D042-F1AF-20A9-16F0-5A36810F44AF}"/>
              </a:ext>
            </a:extLst>
          </p:cNvPr>
          <p:cNvPicPr>
            <a:picLocks noRot="1" noChangeAspect="1"/>
          </p:cNvPicPr>
          <p:nvPr>
            <a:videoFile r:link="rId1"/>
          </p:nvPr>
        </p:nvPicPr>
        <p:blipFill>
          <a:blip r:embed="rId3"/>
          <a:stretch>
            <a:fillRect/>
          </a:stretch>
        </p:blipFill>
        <p:spPr>
          <a:xfrm>
            <a:off x="2292532" y="2208530"/>
            <a:ext cx="6577148" cy="3716088"/>
          </a:xfrm>
          <a:prstGeom prst="rect">
            <a:avLst/>
          </a:prstGeom>
        </p:spPr>
      </p:pic>
    </p:spTree>
    <p:extLst>
      <p:ext uri="{BB962C8B-B14F-4D97-AF65-F5344CB8AC3E}">
        <p14:creationId xmlns:p14="http://schemas.microsoft.com/office/powerpoint/2010/main" val="1665137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BEB9A-4A94-40E1-B799-E169F90FD11C}"/>
              </a:ext>
            </a:extLst>
          </p:cNvPr>
          <p:cNvSpPr>
            <a:spLocks noGrp="1"/>
          </p:cNvSpPr>
          <p:nvPr>
            <p:ph type="title"/>
          </p:nvPr>
        </p:nvSpPr>
        <p:spPr>
          <a:xfrm>
            <a:off x="155275" y="457200"/>
            <a:ext cx="3001994" cy="1600200"/>
          </a:xfrm>
        </p:spPr>
        <p:txBody>
          <a:bodyPr anchor="b">
            <a:normAutofit/>
          </a:bodyPr>
          <a:lstStyle/>
          <a:p>
            <a:r>
              <a:rPr lang="en-GB" b="1" dirty="0"/>
              <a:t>Events Risk Management </a:t>
            </a:r>
          </a:p>
        </p:txBody>
      </p:sp>
      <p:sp>
        <p:nvSpPr>
          <p:cNvPr id="3" name="Content Placeholder 2">
            <a:extLst>
              <a:ext uri="{FF2B5EF4-FFF2-40B4-BE49-F238E27FC236}">
                <a16:creationId xmlns:a16="http://schemas.microsoft.com/office/drawing/2014/main" id="{4AD2054B-0041-4D76-A5E9-FFF4CB1126FF}"/>
              </a:ext>
            </a:extLst>
          </p:cNvPr>
          <p:cNvSpPr>
            <a:spLocks noGrp="1"/>
          </p:cNvSpPr>
          <p:nvPr>
            <p:ph idx="1"/>
          </p:nvPr>
        </p:nvSpPr>
        <p:spPr>
          <a:xfrm>
            <a:off x="2438400" y="457201"/>
            <a:ext cx="8917517" cy="5403850"/>
          </a:xfrm>
        </p:spPr>
        <p:txBody>
          <a:bodyPr>
            <a:normAutofit fontScale="92500" lnSpcReduction="10000"/>
          </a:bodyPr>
          <a:lstStyle/>
          <a:p>
            <a:pPr>
              <a:lnSpc>
                <a:spcPct val="110000"/>
              </a:lnSpc>
            </a:pPr>
            <a:r>
              <a:rPr lang="en-GB" sz="2000" dirty="0"/>
              <a:t>Operational and risk management challenges are not just sporting and concert events but also the securing other public spaces, open corporate campuses, large executive meetings, employee retreats and other public or private company gatherings.  </a:t>
            </a:r>
          </a:p>
          <a:p>
            <a:pPr>
              <a:lnSpc>
                <a:spcPct val="110000"/>
              </a:lnSpc>
            </a:pPr>
            <a:r>
              <a:rPr lang="en-GB" sz="2000" dirty="0"/>
              <a:t>In response to this evolving threat companies should understand changes in the threat environment and risks. they will need security plans and protocols and consider security measures such as - procedures, physical design, staffing and technology.</a:t>
            </a:r>
          </a:p>
          <a:p>
            <a:pPr>
              <a:lnSpc>
                <a:spcPct val="110000"/>
              </a:lnSpc>
            </a:pPr>
            <a:r>
              <a:rPr lang="en-GB" sz="2000" dirty="0"/>
              <a:t>security management plans should now incorporate behavioural surveillance techniques and programs to recognise pre-attack behaviours of individuals within large crowds.  Security training and guidance to encourage attendees to recognise and report issues of concern.  </a:t>
            </a:r>
          </a:p>
          <a:p>
            <a:pPr>
              <a:lnSpc>
                <a:spcPct val="110000"/>
              </a:lnSpc>
            </a:pPr>
            <a:r>
              <a:rPr lang="en-GB" sz="2000" dirty="0"/>
              <a:t>These techniques are already being applied at national-level sporting and major event venues. </a:t>
            </a:r>
          </a:p>
          <a:p>
            <a:pPr>
              <a:lnSpc>
                <a:spcPct val="110000"/>
              </a:lnSpc>
            </a:pPr>
            <a:r>
              <a:rPr lang="en-GB" sz="2000" dirty="0"/>
              <a:t>Those responsible for the venue and its attendees must be ready to respond in the event of an incident by drafting specific incident management plans, integrating them into existing crisis management protocols and conducting response team exercises using relevant risk scenarios.</a:t>
            </a:r>
          </a:p>
        </p:txBody>
      </p:sp>
    </p:spTree>
    <p:extLst>
      <p:ext uri="{BB962C8B-B14F-4D97-AF65-F5344CB8AC3E}">
        <p14:creationId xmlns:p14="http://schemas.microsoft.com/office/powerpoint/2010/main" val="34939920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3"/>
          <p:cNvSpPr>
            <a:spLocks/>
          </p:cNvSpPr>
          <p:nvPr/>
        </p:nvSpPr>
        <p:spPr bwMode="auto">
          <a:xfrm>
            <a:off x="801688" y="4988719"/>
            <a:ext cx="6043612" cy="738188"/>
          </a:xfrm>
          <a:prstGeom prst="rect">
            <a:avLst/>
          </a:prstGeom>
          <a:noFill/>
          <a:ln w="9525">
            <a:noFill/>
            <a:miter lim="800000"/>
            <a:headEnd/>
            <a:tailEnd/>
          </a:ln>
        </p:spPr>
        <p:txBody>
          <a:bodyPr anchor="ctr">
            <a:spAutoFit/>
          </a:bodyPr>
          <a:lstStyle/>
          <a:p>
            <a:pPr marL="1430338" indent="-1430338" eaLnBrk="0" hangingPunct="0">
              <a:tabLst>
                <a:tab pos="1430338" algn="l"/>
              </a:tabLst>
            </a:pPr>
            <a:r>
              <a:rPr lang="en-GB" sz="2400" b="1" dirty="0">
                <a:latin typeface="Calibri" pitchFamily="34" charset="0"/>
              </a:rPr>
              <a:t>Figure 8.4	</a:t>
            </a:r>
            <a:r>
              <a:rPr lang="en-US" sz="2400" dirty="0">
                <a:latin typeface="Calibri" pitchFamily="34" charset="0"/>
              </a:rPr>
              <a:t>Five steps to risk assessment</a:t>
            </a:r>
            <a:br>
              <a:rPr lang="en-GB" sz="2800" dirty="0">
                <a:latin typeface="Calibri" pitchFamily="34" charset="0"/>
              </a:rPr>
            </a:br>
            <a:r>
              <a:rPr lang="en-US" dirty="0">
                <a:latin typeface="Calibri" pitchFamily="34" charset="0"/>
              </a:rPr>
              <a:t>Source: HSE 2011</a:t>
            </a:r>
            <a:endParaRPr lang="en-GB" dirty="0">
              <a:latin typeface="Calibri" pitchFamily="34" charset="0"/>
            </a:endParaRPr>
          </a:p>
        </p:txBody>
      </p:sp>
      <p:pic>
        <p:nvPicPr>
          <p:cNvPr id="18434" name="Picture 5" descr="Events fig 08"/>
          <p:cNvPicPr>
            <a:picLocks noChangeAspect="1" noChangeArrowheads="1"/>
          </p:cNvPicPr>
          <p:nvPr/>
        </p:nvPicPr>
        <p:blipFill>
          <a:blip r:embed="rId2"/>
          <a:srcRect/>
          <a:stretch>
            <a:fillRect/>
          </a:stretch>
        </p:blipFill>
        <p:spPr bwMode="auto">
          <a:xfrm>
            <a:off x="585990" y="118269"/>
            <a:ext cx="9852052" cy="4870450"/>
          </a:xfrm>
          <a:prstGeom prst="rect">
            <a:avLst/>
          </a:prstGeom>
          <a:noFill/>
          <a:ln w="9525">
            <a:noFill/>
            <a:miter lim="800000"/>
            <a:headEnd/>
            <a:tailEnd/>
          </a:ln>
        </p:spPr>
      </p:pic>
      <p:sp>
        <p:nvSpPr>
          <p:cNvPr id="2" name="TextBox 1">
            <a:extLst>
              <a:ext uri="{FF2B5EF4-FFF2-40B4-BE49-F238E27FC236}">
                <a16:creationId xmlns:a16="http://schemas.microsoft.com/office/drawing/2014/main" id="{029FFF85-6586-436B-A5E5-48E516ECD9D9}"/>
              </a:ext>
            </a:extLst>
          </p:cNvPr>
          <p:cNvSpPr txBox="1"/>
          <p:nvPr/>
        </p:nvSpPr>
        <p:spPr>
          <a:xfrm>
            <a:off x="9469120" y="5867956"/>
            <a:ext cx="2824480" cy="369332"/>
          </a:xfrm>
          <a:prstGeom prst="rect">
            <a:avLst/>
          </a:prstGeom>
          <a:noFill/>
        </p:spPr>
        <p:txBody>
          <a:bodyPr wrap="square" rtlCol="0">
            <a:spAutoFit/>
          </a:bodyPr>
          <a:lstStyle/>
          <a:p>
            <a:r>
              <a:rPr lang="en-GB" dirty="0" err="1"/>
              <a:t>Bladen</a:t>
            </a:r>
            <a:r>
              <a:rPr lang="en-GB" dirty="0"/>
              <a:t> et al 2018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D383-C143-CC2D-4795-22F455031265}"/>
              </a:ext>
            </a:extLst>
          </p:cNvPr>
          <p:cNvSpPr>
            <a:spLocks noGrp="1"/>
          </p:cNvSpPr>
          <p:nvPr>
            <p:ph type="title"/>
          </p:nvPr>
        </p:nvSpPr>
        <p:spPr>
          <a:xfrm>
            <a:off x="572493" y="238540"/>
            <a:ext cx="11018520" cy="835518"/>
          </a:xfrm>
        </p:spPr>
        <p:txBody>
          <a:bodyPr anchor="b">
            <a:normAutofit/>
          </a:bodyPr>
          <a:lstStyle/>
          <a:p>
            <a:r>
              <a:rPr lang="en-GB" sz="5400" dirty="0"/>
              <a:t>THE TOP 10 SAFETY RISKS </a:t>
            </a:r>
          </a:p>
        </p:txBody>
      </p:sp>
      <p:sp>
        <p:nvSpPr>
          <p:cNvPr id="3" name="Content Placeholder 2">
            <a:extLst>
              <a:ext uri="{FF2B5EF4-FFF2-40B4-BE49-F238E27FC236}">
                <a16:creationId xmlns:a16="http://schemas.microsoft.com/office/drawing/2014/main" id="{70F898D0-9AB7-B11D-F7B0-7D1F2E0F3EBD}"/>
              </a:ext>
            </a:extLst>
          </p:cNvPr>
          <p:cNvSpPr>
            <a:spLocks noGrp="1"/>
          </p:cNvSpPr>
          <p:nvPr>
            <p:ph idx="1"/>
          </p:nvPr>
        </p:nvSpPr>
        <p:spPr>
          <a:xfrm>
            <a:off x="226934" y="1074058"/>
            <a:ext cx="7873573" cy="4548145"/>
          </a:xfrm>
        </p:spPr>
        <p:txBody>
          <a:bodyPr anchor="t">
            <a:normAutofit fontScale="77500" lnSpcReduction="20000"/>
          </a:bodyPr>
          <a:lstStyle/>
          <a:p>
            <a:endParaRPr lang="en-GB" sz="1700" b="1" dirty="0">
              <a:effectLst/>
              <a:latin typeface="Montserrat" panose="00000500000000000000" pitchFamily="2" charset="0"/>
            </a:endParaRPr>
          </a:p>
          <a:p>
            <a:pPr marL="0" indent="0">
              <a:lnSpc>
                <a:spcPct val="110000"/>
              </a:lnSpc>
              <a:buNone/>
            </a:pPr>
            <a:r>
              <a:rPr lang="en-GB" sz="1700" b="0" dirty="0">
                <a:effectLst/>
                <a:latin typeface="Montserrat" panose="00000500000000000000" pitchFamily="2" charset="0"/>
              </a:rPr>
              <a:t> </a:t>
            </a:r>
            <a:r>
              <a:rPr lang="en-GB" sz="1700" b="0" dirty="0">
                <a:effectLst/>
              </a:rPr>
              <a:t>1. </a:t>
            </a:r>
            <a:r>
              <a:rPr lang="en-GB" sz="2000" b="0" dirty="0">
                <a:effectLst/>
              </a:rPr>
              <a:t> </a:t>
            </a:r>
            <a:r>
              <a:rPr lang="en-GB" b="0" dirty="0">
                <a:effectLst/>
              </a:rPr>
              <a:t>Event and Production Equipment</a:t>
            </a:r>
          </a:p>
          <a:p>
            <a:pPr marL="0" indent="0">
              <a:lnSpc>
                <a:spcPct val="110000"/>
              </a:lnSpc>
              <a:buNone/>
            </a:pPr>
            <a:r>
              <a:rPr lang="en-GB" b="0" dirty="0">
                <a:effectLst/>
              </a:rPr>
              <a:t> 2.  Crowd Management</a:t>
            </a:r>
          </a:p>
          <a:p>
            <a:pPr marL="0" indent="0">
              <a:lnSpc>
                <a:spcPct val="110000"/>
              </a:lnSpc>
              <a:buNone/>
            </a:pPr>
            <a:r>
              <a:rPr lang="en-GB" b="0" dirty="0">
                <a:effectLst/>
              </a:rPr>
              <a:t> 3.  Children Attending or Participating</a:t>
            </a:r>
          </a:p>
          <a:p>
            <a:pPr marL="0" indent="0">
              <a:lnSpc>
                <a:spcPct val="110000"/>
              </a:lnSpc>
              <a:buNone/>
            </a:pPr>
            <a:r>
              <a:rPr lang="en-GB" b="0" dirty="0">
                <a:effectLst/>
              </a:rPr>
              <a:t> 4.  Transport and Traffic Management</a:t>
            </a:r>
          </a:p>
          <a:p>
            <a:pPr marL="0" indent="0">
              <a:lnSpc>
                <a:spcPct val="110000"/>
              </a:lnSpc>
              <a:buNone/>
            </a:pPr>
            <a:r>
              <a:rPr lang="en-GB" b="0" dirty="0">
                <a:effectLst/>
              </a:rPr>
              <a:t> 5.  Staff and Volunteer Safety</a:t>
            </a:r>
          </a:p>
          <a:p>
            <a:pPr marL="0" indent="0">
              <a:lnSpc>
                <a:spcPct val="110000"/>
              </a:lnSpc>
              <a:buNone/>
            </a:pPr>
            <a:r>
              <a:rPr lang="en-GB" b="0" dirty="0">
                <a:effectLst/>
              </a:rPr>
              <a:t> 6.  Medical Assistance Requirements</a:t>
            </a:r>
          </a:p>
          <a:p>
            <a:pPr marL="0" indent="0">
              <a:lnSpc>
                <a:spcPct val="110000"/>
              </a:lnSpc>
              <a:buNone/>
            </a:pPr>
            <a:r>
              <a:rPr lang="en-GB" b="0" dirty="0">
                <a:effectLst/>
              </a:rPr>
              <a:t> 7.  Unpredictable Weather</a:t>
            </a:r>
          </a:p>
          <a:p>
            <a:pPr marL="0" indent="0">
              <a:lnSpc>
                <a:spcPct val="110000"/>
              </a:lnSpc>
              <a:buNone/>
            </a:pPr>
            <a:r>
              <a:rPr lang="en-GB" b="0" dirty="0">
                <a:effectLst/>
              </a:rPr>
              <a:t> 8.  Potential Fire Hazards</a:t>
            </a:r>
          </a:p>
          <a:p>
            <a:pPr marL="0" indent="0">
              <a:lnSpc>
                <a:spcPct val="110000"/>
              </a:lnSpc>
              <a:buNone/>
            </a:pPr>
            <a:r>
              <a:rPr lang="en-GB" b="0" dirty="0">
                <a:effectLst/>
              </a:rPr>
              <a:t> 9.  Food safety</a:t>
            </a:r>
          </a:p>
          <a:p>
            <a:pPr marL="0" indent="0">
              <a:lnSpc>
                <a:spcPct val="110000"/>
              </a:lnSpc>
              <a:buNone/>
            </a:pPr>
            <a:r>
              <a:rPr lang="en-GB" b="0" dirty="0">
                <a:effectLst/>
              </a:rPr>
              <a:t>10. Aggressive Behaviour</a:t>
            </a:r>
          </a:p>
          <a:p>
            <a:endParaRPr lang="en-GB" sz="1700" dirty="0"/>
          </a:p>
        </p:txBody>
      </p:sp>
      <p:pic>
        <p:nvPicPr>
          <p:cNvPr id="4" name="Picture 3">
            <a:extLst>
              <a:ext uri="{FF2B5EF4-FFF2-40B4-BE49-F238E27FC236}">
                <a16:creationId xmlns:a16="http://schemas.microsoft.com/office/drawing/2014/main" id="{81895FBC-F65D-4037-2C96-1A0C215E3C93}"/>
              </a:ext>
            </a:extLst>
          </p:cNvPr>
          <p:cNvPicPr>
            <a:picLocks noChangeAspect="1"/>
          </p:cNvPicPr>
          <p:nvPr/>
        </p:nvPicPr>
        <p:blipFill rotWithShape="1">
          <a:blip r:embed="rId2"/>
          <a:srcRect l="6966" r="18234"/>
          <a:stretch/>
        </p:blipFill>
        <p:spPr>
          <a:xfrm>
            <a:off x="8024001" y="1615005"/>
            <a:ext cx="3941064" cy="4096512"/>
          </a:xfrm>
          <a:prstGeom prst="rect">
            <a:avLst/>
          </a:prstGeom>
        </p:spPr>
      </p:pic>
    </p:spTree>
    <p:extLst>
      <p:ext uri="{BB962C8B-B14F-4D97-AF65-F5344CB8AC3E}">
        <p14:creationId xmlns:p14="http://schemas.microsoft.com/office/powerpoint/2010/main" val="24202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B7159-0A10-8FF7-D113-8EC1170F4CB7}"/>
              </a:ext>
            </a:extLst>
          </p:cNvPr>
          <p:cNvSpPr>
            <a:spLocks noGrp="1"/>
          </p:cNvSpPr>
          <p:nvPr>
            <p:ph type="title"/>
          </p:nvPr>
        </p:nvSpPr>
        <p:spPr>
          <a:xfrm>
            <a:off x="572493" y="238539"/>
            <a:ext cx="11018520" cy="1434415"/>
          </a:xfrm>
        </p:spPr>
        <p:txBody>
          <a:bodyPr anchor="b">
            <a:normAutofit/>
          </a:bodyPr>
          <a:lstStyle/>
          <a:p>
            <a:r>
              <a:rPr lang="en-GB" sz="5400"/>
              <a:t>Event and Production Equipment</a:t>
            </a:r>
          </a:p>
        </p:txBody>
      </p:sp>
      <p:sp>
        <p:nvSpPr>
          <p:cNvPr id="3" name="Content Placeholder 2">
            <a:extLst>
              <a:ext uri="{FF2B5EF4-FFF2-40B4-BE49-F238E27FC236}">
                <a16:creationId xmlns:a16="http://schemas.microsoft.com/office/drawing/2014/main" id="{C71AAEED-9EA4-ECA7-CC24-1A9F1C72EE26}"/>
              </a:ext>
            </a:extLst>
          </p:cNvPr>
          <p:cNvSpPr>
            <a:spLocks noGrp="1"/>
          </p:cNvSpPr>
          <p:nvPr>
            <p:ph idx="1"/>
          </p:nvPr>
        </p:nvSpPr>
        <p:spPr>
          <a:xfrm>
            <a:off x="438023" y="1672954"/>
            <a:ext cx="6713552" cy="4119172"/>
          </a:xfrm>
        </p:spPr>
        <p:txBody>
          <a:bodyPr anchor="t">
            <a:normAutofit lnSpcReduction="10000"/>
          </a:bodyPr>
          <a:lstStyle/>
          <a:p>
            <a:pPr>
              <a:lnSpc>
                <a:spcPct val="150000"/>
              </a:lnSpc>
            </a:pPr>
            <a:r>
              <a:rPr lang="en-GB" sz="2400" dirty="0"/>
              <a:t>need to assess the equipment used on event site and analyse the hazards associated with it.</a:t>
            </a:r>
          </a:p>
          <a:p>
            <a:pPr>
              <a:lnSpc>
                <a:spcPct val="150000"/>
              </a:lnSpc>
            </a:pPr>
            <a:r>
              <a:rPr lang="en-GB" sz="2400" dirty="0"/>
              <a:t>need to consider things, are there any trip hazards? Or will these temporary structures be affected by a change in weather?</a:t>
            </a:r>
          </a:p>
          <a:p>
            <a:pPr>
              <a:lnSpc>
                <a:spcPct val="150000"/>
              </a:lnSpc>
            </a:pPr>
            <a:r>
              <a:rPr lang="en-GB" sz="2400" dirty="0"/>
              <a:t>Use suppliers’ knowledge to ensure no unnecessary risks are taken.</a:t>
            </a:r>
          </a:p>
        </p:txBody>
      </p:sp>
      <p:pic>
        <p:nvPicPr>
          <p:cNvPr id="5" name="Picture 4">
            <a:extLst>
              <a:ext uri="{FF2B5EF4-FFF2-40B4-BE49-F238E27FC236}">
                <a16:creationId xmlns:a16="http://schemas.microsoft.com/office/drawing/2014/main" id="{835109D7-EE0A-9021-80F7-80F7E2A8346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4845" r="939" b="2"/>
          <a:stretch/>
        </p:blipFill>
        <p:spPr>
          <a:xfrm>
            <a:off x="7675658" y="2093976"/>
            <a:ext cx="3941064" cy="4096512"/>
          </a:xfrm>
          <a:prstGeom prst="ellipse">
            <a:avLst/>
          </a:prstGeom>
          <a:ln>
            <a:noFill/>
          </a:ln>
          <a:effectLst>
            <a:softEdge rad="112500"/>
          </a:effectLst>
        </p:spPr>
      </p:pic>
    </p:spTree>
    <p:extLst>
      <p:ext uri="{BB962C8B-B14F-4D97-AF65-F5344CB8AC3E}">
        <p14:creationId xmlns:p14="http://schemas.microsoft.com/office/powerpoint/2010/main" val="38277601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arge crowd of people in front of a stage with lights&#10;&#10;Description automatically generated with medium confidence">
            <a:extLst>
              <a:ext uri="{FF2B5EF4-FFF2-40B4-BE49-F238E27FC236}">
                <a16:creationId xmlns:a16="http://schemas.microsoft.com/office/drawing/2014/main" id="{B3F73C23-C2B5-01EE-8A9E-60206C7EBDF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8524" r="17260" b="2"/>
          <a:stretch/>
        </p:blipFill>
        <p:spPr>
          <a:xfrm>
            <a:off x="9189076" y="1550715"/>
            <a:ext cx="2771890" cy="2881222"/>
          </a:xfrm>
          <a:prstGeom prst="ellipse">
            <a:avLst/>
          </a:prstGeom>
          <a:ln>
            <a:noFill/>
          </a:ln>
          <a:effectLst>
            <a:softEdge rad="112500"/>
          </a:effectLst>
        </p:spPr>
      </p:pic>
      <p:sp>
        <p:nvSpPr>
          <p:cNvPr id="2" name="Title 1">
            <a:extLst>
              <a:ext uri="{FF2B5EF4-FFF2-40B4-BE49-F238E27FC236}">
                <a16:creationId xmlns:a16="http://schemas.microsoft.com/office/drawing/2014/main" id="{032F0AE0-59E8-8A80-9164-DFE74A68AE0B}"/>
              </a:ext>
            </a:extLst>
          </p:cNvPr>
          <p:cNvSpPr>
            <a:spLocks noGrp="1"/>
          </p:cNvSpPr>
          <p:nvPr>
            <p:ph type="title"/>
          </p:nvPr>
        </p:nvSpPr>
        <p:spPr>
          <a:xfrm>
            <a:off x="64894" y="-167146"/>
            <a:ext cx="11018520" cy="1434415"/>
          </a:xfrm>
        </p:spPr>
        <p:txBody>
          <a:bodyPr anchor="b">
            <a:normAutofit/>
          </a:bodyPr>
          <a:lstStyle/>
          <a:p>
            <a:r>
              <a:rPr lang="en-GB" sz="3600" b="1" dirty="0"/>
              <a:t>Have you got the right crowd management processes in place?</a:t>
            </a:r>
          </a:p>
        </p:txBody>
      </p:sp>
      <p:sp>
        <p:nvSpPr>
          <p:cNvPr id="3" name="Content Placeholder 2">
            <a:extLst>
              <a:ext uri="{FF2B5EF4-FFF2-40B4-BE49-F238E27FC236}">
                <a16:creationId xmlns:a16="http://schemas.microsoft.com/office/drawing/2014/main" id="{88FBB384-F8A1-0DDC-77AD-8E9FD17CA219}"/>
              </a:ext>
            </a:extLst>
          </p:cNvPr>
          <p:cNvSpPr>
            <a:spLocks noGrp="1"/>
          </p:cNvSpPr>
          <p:nvPr>
            <p:ph idx="1"/>
          </p:nvPr>
        </p:nvSpPr>
        <p:spPr>
          <a:xfrm>
            <a:off x="109970" y="1267269"/>
            <a:ext cx="9427168" cy="5041996"/>
          </a:xfrm>
        </p:spPr>
        <p:txBody>
          <a:bodyPr anchor="t">
            <a:normAutofit lnSpcReduction="10000"/>
          </a:bodyPr>
          <a:lstStyle/>
          <a:p>
            <a:pPr>
              <a:lnSpc>
                <a:spcPct val="100000"/>
              </a:lnSpc>
            </a:pPr>
            <a:r>
              <a:rPr lang="en-GB" sz="2400" dirty="0"/>
              <a:t> Crowds in mass also pose a number of risks. Take into consideration how you’ll manage the public on your event site, plus how you’ll manage them coming and going too. </a:t>
            </a:r>
          </a:p>
          <a:p>
            <a:pPr>
              <a:lnSpc>
                <a:spcPct val="100000"/>
              </a:lnSpc>
            </a:pPr>
            <a:r>
              <a:rPr lang="en-GB" sz="2400" b="1" dirty="0"/>
              <a:t>A few things to think about:</a:t>
            </a:r>
          </a:p>
          <a:p>
            <a:pPr>
              <a:lnSpc>
                <a:spcPct val="100000"/>
              </a:lnSpc>
            </a:pPr>
            <a:r>
              <a:rPr lang="en-GB" sz="2400" dirty="0"/>
              <a:t>What's the accessibility like to your event and what are the risks associated with public roads etc.?</a:t>
            </a:r>
          </a:p>
          <a:p>
            <a:pPr>
              <a:lnSpc>
                <a:spcPct val="100000"/>
              </a:lnSpc>
            </a:pPr>
            <a:r>
              <a:rPr lang="en-GB" sz="2400" dirty="0"/>
              <a:t>Have you got clear signage to help manage the flow of people?</a:t>
            </a:r>
          </a:p>
          <a:p>
            <a:pPr>
              <a:lnSpc>
                <a:spcPct val="100000"/>
              </a:lnSpc>
            </a:pPr>
            <a:r>
              <a:rPr lang="en-GB" sz="2400" dirty="0"/>
              <a:t>What are your entry/exit strategies and what do these look like in an emergency?</a:t>
            </a:r>
          </a:p>
          <a:p>
            <a:pPr>
              <a:lnSpc>
                <a:spcPct val="100000"/>
              </a:lnSpc>
            </a:pPr>
            <a:r>
              <a:rPr lang="en-GB" sz="2400" dirty="0"/>
              <a:t>Do you have safe disability access?</a:t>
            </a:r>
          </a:p>
          <a:p>
            <a:pPr>
              <a:lnSpc>
                <a:spcPct val="100000"/>
              </a:lnSpc>
            </a:pPr>
            <a:r>
              <a:rPr lang="en-GB" sz="2400" dirty="0"/>
              <a:t>Will there be potential areas of crowd-pushing and have you got enough stewards on hand to prevent it</a:t>
            </a:r>
          </a:p>
        </p:txBody>
      </p:sp>
    </p:spTree>
    <p:extLst>
      <p:ext uri="{BB962C8B-B14F-4D97-AF65-F5344CB8AC3E}">
        <p14:creationId xmlns:p14="http://schemas.microsoft.com/office/powerpoint/2010/main" val="930513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C4F36F-CB94-7928-0593-8560719743D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7848"/>
          <a:stretch/>
        </p:blipFill>
        <p:spPr>
          <a:xfrm>
            <a:off x="7763551" y="1526170"/>
            <a:ext cx="4150911" cy="2842132"/>
          </a:xfrm>
          <a:prstGeom prst="ellipse">
            <a:avLst/>
          </a:prstGeom>
          <a:ln>
            <a:noFill/>
          </a:ln>
          <a:effectLst>
            <a:softEdge rad="112500"/>
          </a:effectLst>
        </p:spPr>
      </p:pic>
      <p:sp>
        <p:nvSpPr>
          <p:cNvPr id="2" name="Title 1">
            <a:extLst>
              <a:ext uri="{FF2B5EF4-FFF2-40B4-BE49-F238E27FC236}">
                <a16:creationId xmlns:a16="http://schemas.microsoft.com/office/drawing/2014/main" id="{D4FD927A-B844-CE5D-9B2E-9B9E3239DDA9}"/>
              </a:ext>
            </a:extLst>
          </p:cNvPr>
          <p:cNvSpPr>
            <a:spLocks noGrp="1"/>
          </p:cNvSpPr>
          <p:nvPr>
            <p:ph type="title"/>
          </p:nvPr>
        </p:nvSpPr>
        <p:spPr>
          <a:xfrm>
            <a:off x="0" y="29692"/>
            <a:ext cx="10515600" cy="731589"/>
          </a:xfrm>
        </p:spPr>
        <p:txBody>
          <a:bodyPr>
            <a:normAutofit/>
          </a:bodyPr>
          <a:lstStyle/>
          <a:p>
            <a:r>
              <a:rPr lang="en-GB" sz="3600" dirty="0"/>
              <a:t>Are there children attending or participating?</a:t>
            </a:r>
          </a:p>
        </p:txBody>
      </p:sp>
      <p:sp>
        <p:nvSpPr>
          <p:cNvPr id="3" name="Content Placeholder 2">
            <a:extLst>
              <a:ext uri="{FF2B5EF4-FFF2-40B4-BE49-F238E27FC236}">
                <a16:creationId xmlns:a16="http://schemas.microsoft.com/office/drawing/2014/main" id="{745F27F9-97CA-1BAB-016E-A3279D95F04F}"/>
              </a:ext>
            </a:extLst>
          </p:cNvPr>
          <p:cNvSpPr>
            <a:spLocks noGrp="1"/>
          </p:cNvSpPr>
          <p:nvPr>
            <p:ph idx="1"/>
          </p:nvPr>
        </p:nvSpPr>
        <p:spPr>
          <a:xfrm>
            <a:off x="88442" y="922849"/>
            <a:ext cx="7832730" cy="5761286"/>
          </a:xfrm>
        </p:spPr>
        <p:txBody>
          <a:bodyPr>
            <a:noAutofit/>
          </a:bodyPr>
          <a:lstStyle/>
          <a:p>
            <a:pPr>
              <a:lnSpc>
                <a:spcPct val="100000"/>
              </a:lnSpc>
            </a:pPr>
            <a:r>
              <a:rPr lang="en-GB" sz="2200" dirty="0"/>
              <a:t>managing any lost children and how to reunite them with their guardians.</a:t>
            </a:r>
          </a:p>
          <a:p>
            <a:pPr>
              <a:lnSpc>
                <a:spcPct val="100000"/>
              </a:lnSpc>
            </a:pPr>
            <a:r>
              <a:rPr lang="en-GB" sz="2200" dirty="0"/>
              <a:t>Risk assessments for kids play areas on site or any other activities designed for children. </a:t>
            </a:r>
          </a:p>
          <a:p>
            <a:pPr>
              <a:lnSpc>
                <a:spcPct val="100000"/>
              </a:lnSpc>
            </a:pPr>
            <a:r>
              <a:rPr lang="en-GB" sz="2200" dirty="0"/>
              <a:t>Legislations are around children and photography in your country need to be taken into account. </a:t>
            </a:r>
          </a:p>
          <a:p>
            <a:pPr>
              <a:lnSpc>
                <a:spcPct val="100000"/>
              </a:lnSpc>
            </a:pPr>
            <a:r>
              <a:rPr lang="en-GB" sz="2200" dirty="0"/>
              <a:t>Plus, if there are children participating in the event, required to carry out background checks on staff working with them.</a:t>
            </a:r>
          </a:p>
          <a:p>
            <a:pPr marL="0" indent="0">
              <a:lnSpc>
                <a:spcPct val="100000"/>
              </a:lnSpc>
              <a:buNone/>
            </a:pPr>
            <a:r>
              <a:rPr lang="en-GB" sz="2200" b="1" dirty="0"/>
              <a:t>Transport and traffic management</a:t>
            </a:r>
          </a:p>
          <a:p>
            <a:pPr>
              <a:lnSpc>
                <a:spcPct val="100000"/>
              </a:lnSpc>
            </a:pPr>
            <a:r>
              <a:rPr lang="en-GB" sz="2200" dirty="0"/>
              <a:t>supplying transport to event or managing the traffic entering the site, need the appropriate marshalling, signage, parking and dedicated pedestrian access in place. </a:t>
            </a:r>
          </a:p>
        </p:txBody>
      </p:sp>
    </p:spTree>
    <p:extLst>
      <p:ext uri="{BB962C8B-B14F-4D97-AF65-F5344CB8AC3E}">
        <p14:creationId xmlns:p14="http://schemas.microsoft.com/office/powerpoint/2010/main" val="22058631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nowy road with trees on either side of it&#10;&#10;Description automatically generated with medium confidence">
            <a:extLst>
              <a:ext uri="{FF2B5EF4-FFF2-40B4-BE49-F238E27FC236}">
                <a16:creationId xmlns:a16="http://schemas.microsoft.com/office/drawing/2014/main" id="{39F83F7A-0286-7EF5-445C-84C02FCCB1A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889" r="7982"/>
          <a:stretch/>
        </p:blipFill>
        <p:spPr>
          <a:xfrm>
            <a:off x="8792169" y="925904"/>
            <a:ext cx="3160815" cy="3285488"/>
          </a:xfrm>
          <a:prstGeom prst="ellipse">
            <a:avLst/>
          </a:prstGeom>
          <a:ln>
            <a:noFill/>
          </a:ln>
          <a:effectLst>
            <a:softEdge rad="112500"/>
          </a:effectLst>
        </p:spPr>
      </p:pic>
      <p:sp>
        <p:nvSpPr>
          <p:cNvPr id="2" name="Title 1">
            <a:extLst>
              <a:ext uri="{FF2B5EF4-FFF2-40B4-BE49-F238E27FC236}">
                <a16:creationId xmlns:a16="http://schemas.microsoft.com/office/drawing/2014/main" id="{4CB2E277-8842-AE31-D8C6-A7D5475B28D7}"/>
              </a:ext>
            </a:extLst>
          </p:cNvPr>
          <p:cNvSpPr>
            <a:spLocks noGrp="1"/>
          </p:cNvSpPr>
          <p:nvPr>
            <p:ph type="title"/>
          </p:nvPr>
        </p:nvSpPr>
        <p:spPr>
          <a:xfrm>
            <a:off x="160369" y="89737"/>
            <a:ext cx="11018520" cy="836167"/>
          </a:xfrm>
        </p:spPr>
        <p:txBody>
          <a:bodyPr anchor="b">
            <a:normAutofit/>
          </a:bodyPr>
          <a:lstStyle/>
          <a:p>
            <a:r>
              <a:rPr lang="en-GB" sz="3600" b="1" dirty="0"/>
              <a:t>Staff and volunteer safety</a:t>
            </a:r>
          </a:p>
        </p:txBody>
      </p:sp>
      <p:sp>
        <p:nvSpPr>
          <p:cNvPr id="3" name="Content Placeholder 2">
            <a:extLst>
              <a:ext uri="{FF2B5EF4-FFF2-40B4-BE49-F238E27FC236}">
                <a16:creationId xmlns:a16="http://schemas.microsoft.com/office/drawing/2014/main" id="{8549DD7C-86E0-E0C3-788A-5A2868F3EA1C}"/>
              </a:ext>
            </a:extLst>
          </p:cNvPr>
          <p:cNvSpPr>
            <a:spLocks noGrp="1"/>
          </p:cNvSpPr>
          <p:nvPr>
            <p:ph idx="1"/>
          </p:nvPr>
        </p:nvSpPr>
        <p:spPr>
          <a:xfrm>
            <a:off x="53349" y="1074706"/>
            <a:ext cx="9013378" cy="5075586"/>
          </a:xfrm>
        </p:spPr>
        <p:txBody>
          <a:bodyPr anchor="t">
            <a:noAutofit/>
          </a:bodyPr>
          <a:lstStyle/>
          <a:p>
            <a:pPr>
              <a:lnSpc>
                <a:spcPct val="100000"/>
              </a:lnSpc>
            </a:pPr>
            <a:r>
              <a:rPr lang="en-GB" sz="2000" dirty="0"/>
              <a:t>Set of people are </a:t>
            </a:r>
            <a:r>
              <a:rPr lang="en-GB" sz="2000" b="1" dirty="0"/>
              <a:t>whole event crew</a:t>
            </a:r>
            <a:r>
              <a:rPr lang="en-GB" sz="2000" dirty="0"/>
              <a:t>. Their safety is extremely important . analyse every role and the risks associated with them. This may be lifting heavy equipment, marshalling busy roads or dealing with the crowds.</a:t>
            </a:r>
          </a:p>
          <a:p>
            <a:pPr>
              <a:lnSpc>
                <a:spcPct val="100000"/>
              </a:lnSpc>
            </a:pPr>
            <a:r>
              <a:rPr lang="en-GB" sz="2000" dirty="0"/>
              <a:t> Sit down with the event team and think through the scenarios. </a:t>
            </a:r>
          </a:p>
          <a:p>
            <a:pPr marL="0" indent="0">
              <a:lnSpc>
                <a:spcPct val="100000"/>
              </a:lnSpc>
              <a:buNone/>
            </a:pPr>
            <a:r>
              <a:rPr lang="en-GB" sz="2000" b="1" dirty="0"/>
              <a:t>Appropriate medical assistance available:</a:t>
            </a:r>
          </a:p>
          <a:p>
            <a:pPr>
              <a:lnSpc>
                <a:spcPct val="100000"/>
              </a:lnSpc>
            </a:pPr>
            <a:r>
              <a:rPr lang="en-GB" sz="2000" dirty="0"/>
              <a:t> Accidents and injuries are frequent at events - masses of people in one space, potentially add some alcohol in the mix, or depending on the event possibly even a few extreme sports. </a:t>
            </a:r>
          </a:p>
          <a:p>
            <a:pPr>
              <a:lnSpc>
                <a:spcPct val="100000"/>
              </a:lnSpc>
            </a:pPr>
            <a:r>
              <a:rPr lang="en-GB" sz="2000" dirty="0"/>
              <a:t>Can’t completely eliminate these risks, put plans in place to deal with them when it happens.  Make sure for appropriate first aid staff and medical supplies on site, ensure where the local hospitals are.</a:t>
            </a:r>
          </a:p>
          <a:p>
            <a:pPr marL="0" indent="0">
              <a:lnSpc>
                <a:spcPct val="100000"/>
              </a:lnSpc>
              <a:buNone/>
            </a:pPr>
            <a:r>
              <a:rPr lang="en-GB" sz="2000" b="1" dirty="0"/>
              <a:t>Unpredictable weather:</a:t>
            </a:r>
          </a:p>
          <a:p>
            <a:pPr>
              <a:lnSpc>
                <a:spcPct val="100000"/>
              </a:lnSpc>
            </a:pPr>
            <a:r>
              <a:rPr lang="en-GB" sz="2000" dirty="0"/>
              <a:t> assess the risks to the event in different weather scenarios and be prepared.</a:t>
            </a:r>
          </a:p>
        </p:txBody>
      </p:sp>
    </p:spTree>
    <p:extLst>
      <p:ext uri="{BB962C8B-B14F-4D97-AF65-F5344CB8AC3E}">
        <p14:creationId xmlns:p14="http://schemas.microsoft.com/office/powerpoint/2010/main" val="2440862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580EC-4C90-0987-F4B0-5C05C3497D60}"/>
              </a:ext>
            </a:extLst>
          </p:cNvPr>
          <p:cNvSpPr>
            <a:spLocks noGrp="1"/>
          </p:cNvSpPr>
          <p:nvPr>
            <p:ph type="title"/>
          </p:nvPr>
        </p:nvSpPr>
        <p:spPr>
          <a:xfrm>
            <a:off x="88305" y="104783"/>
            <a:ext cx="10905213" cy="679005"/>
          </a:xfrm>
        </p:spPr>
        <p:txBody>
          <a:bodyPr anchor="b">
            <a:normAutofit/>
          </a:bodyPr>
          <a:lstStyle/>
          <a:p>
            <a:r>
              <a:rPr lang="en-GB" sz="3600" b="1" dirty="0"/>
              <a:t>Identified any potential fire hazards</a:t>
            </a:r>
          </a:p>
        </p:txBody>
      </p:sp>
      <p:sp>
        <p:nvSpPr>
          <p:cNvPr id="3" name="Content Placeholder 2">
            <a:extLst>
              <a:ext uri="{FF2B5EF4-FFF2-40B4-BE49-F238E27FC236}">
                <a16:creationId xmlns:a16="http://schemas.microsoft.com/office/drawing/2014/main" id="{DFFA6E04-7A8C-1211-0453-AAF206C6F179}"/>
              </a:ext>
            </a:extLst>
          </p:cNvPr>
          <p:cNvSpPr>
            <a:spLocks noGrp="1"/>
          </p:cNvSpPr>
          <p:nvPr>
            <p:ph idx="1"/>
          </p:nvPr>
        </p:nvSpPr>
        <p:spPr>
          <a:xfrm>
            <a:off x="-1" y="1025662"/>
            <a:ext cx="9887319" cy="5115296"/>
          </a:xfrm>
        </p:spPr>
        <p:txBody>
          <a:bodyPr anchor="t">
            <a:noAutofit/>
          </a:bodyPr>
          <a:lstStyle/>
          <a:p>
            <a:pPr>
              <a:lnSpc>
                <a:spcPct val="100000"/>
              </a:lnSpc>
            </a:pPr>
            <a:r>
              <a:rPr lang="en-GB" sz="2000" dirty="0"/>
              <a:t>Carry out a </a:t>
            </a:r>
            <a:r>
              <a:rPr lang="en-GB" sz="2000" b="1" dirty="0"/>
              <a:t>full risk assessment </a:t>
            </a:r>
            <a:r>
              <a:rPr lang="en-GB" sz="2000" dirty="0"/>
              <a:t>of any </a:t>
            </a:r>
            <a:r>
              <a:rPr lang="en-GB" sz="2000" b="1" dirty="0"/>
              <a:t>fire hazards </a:t>
            </a:r>
            <a:r>
              <a:rPr lang="en-GB" sz="2000" dirty="0"/>
              <a:t>to eliminate the risk completely.  Secondly, ensure </a:t>
            </a:r>
            <a:r>
              <a:rPr lang="en-GB" sz="2000" b="1" dirty="0"/>
              <a:t>fire extinguishers </a:t>
            </a:r>
            <a:r>
              <a:rPr lang="en-GB" sz="2000" dirty="0"/>
              <a:t>easily accessible. Finally, make sure to advise </a:t>
            </a:r>
            <a:r>
              <a:rPr lang="en-GB" sz="2000" b="1" dirty="0"/>
              <a:t>local fire service of event </a:t>
            </a:r>
            <a:r>
              <a:rPr lang="en-GB" sz="2000" dirty="0"/>
              <a:t>and let them know the accessibility points for the fire engines; in the “unlikely” event you need to call on them. </a:t>
            </a:r>
          </a:p>
          <a:p>
            <a:pPr>
              <a:lnSpc>
                <a:spcPct val="100000"/>
              </a:lnSpc>
            </a:pPr>
            <a:r>
              <a:rPr lang="en-GB" sz="2400" b="1" dirty="0"/>
              <a:t>Refreshments </a:t>
            </a:r>
            <a:r>
              <a:rPr lang="en-GB" sz="2400" dirty="0"/>
              <a:t> </a:t>
            </a:r>
          </a:p>
          <a:p>
            <a:pPr>
              <a:lnSpc>
                <a:spcPct val="100000"/>
              </a:lnSpc>
            </a:pPr>
            <a:r>
              <a:rPr lang="en-GB" sz="2000" dirty="0"/>
              <a:t>Vendors serving food on site, not have direct control over the food being provided at the event, but a </a:t>
            </a:r>
            <a:r>
              <a:rPr lang="en-GB" sz="2000" b="1" dirty="0"/>
              <a:t>duty to be aware of how food is being provided, stored and cooked. </a:t>
            </a:r>
          </a:p>
          <a:p>
            <a:pPr>
              <a:lnSpc>
                <a:spcPct val="100000"/>
              </a:lnSpc>
            </a:pPr>
            <a:r>
              <a:rPr lang="en-GB" sz="2000" dirty="0"/>
              <a:t>Ensure vendors have </a:t>
            </a:r>
            <a:r>
              <a:rPr lang="en-GB" sz="2000" b="1" dirty="0"/>
              <a:t>appropriate licensing </a:t>
            </a:r>
            <a:r>
              <a:rPr lang="en-GB" sz="2000" dirty="0"/>
              <a:t>and have access to the facilities they need to make sure their </a:t>
            </a:r>
            <a:r>
              <a:rPr lang="en-GB" sz="2000" b="1" dirty="0"/>
              <a:t>food meets food safety standards</a:t>
            </a:r>
            <a:r>
              <a:rPr lang="en-GB" sz="2000" dirty="0"/>
              <a:t>. Ask for evidence of training and food </a:t>
            </a:r>
            <a:r>
              <a:rPr lang="en-GB" sz="2000" b="1" dirty="0"/>
              <a:t>safety vetting</a:t>
            </a:r>
            <a:r>
              <a:rPr lang="en-GB" sz="2000" dirty="0"/>
              <a:t>, and make sure to have the names of everyone who will be working at the site. </a:t>
            </a:r>
          </a:p>
          <a:p>
            <a:pPr>
              <a:lnSpc>
                <a:spcPct val="100000"/>
              </a:lnSpc>
            </a:pPr>
            <a:r>
              <a:rPr lang="en-GB" sz="2000" dirty="0"/>
              <a:t>If someone gets ill, it will your event they remember getting ill at. You don’t want “I got food poisoning” to be the a reason fora </a:t>
            </a:r>
            <a:r>
              <a:rPr lang="en-GB" sz="2000" b="1" dirty="0"/>
              <a:t>negative review </a:t>
            </a:r>
            <a:r>
              <a:rPr lang="en-GB" sz="2000" dirty="0"/>
              <a:t>about the event</a:t>
            </a:r>
          </a:p>
        </p:txBody>
      </p:sp>
      <p:pic>
        <p:nvPicPr>
          <p:cNvPr id="5" name="Picture 4" descr="Logo&#10;&#10;Description automatically generated">
            <a:extLst>
              <a:ext uri="{FF2B5EF4-FFF2-40B4-BE49-F238E27FC236}">
                <a16:creationId xmlns:a16="http://schemas.microsoft.com/office/drawing/2014/main" id="{E7429F50-AE0B-7E1A-1B3D-E21F029BE7D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095" r="13825" b="-3"/>
          <a:stretch/>
        </p:blipFill>
        <p:spPr>
          <a:xfrm>
            <a:off x="9582951" y="1606973"/>
            <a:ext cx="2609049" cy="2711958"/>
          </a:xfrm>
          <a:prstGeom prst="ellipse">
            <a:avLst/>
          </a:prstGeom>
          <a:ln>
            <a:noFill/>
          </a:ln>
          <a:effectLst>
            <a:softEdge rad="112500"/>
          </a:effectLst>
        </p:spPr>
      </p:pic>
    </p:spTree>
    <p:extLst>
      <p:ext uri="{BB962C8B-B14F-4D97-AF65-F5344CB8AC3E}">
        <p14:creationId xmlns:p14="http://schemas.microsoft.com/office/powerpoint/2010/main" val="276560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F03F2-0C82-10AD-6AF4-6CCD30BACD74}"/>
              </a:ext>
            </a:extLst>
          </p:cNvPr>
          <p:cNvSpPr>
            <a:spLocks noGrp="1"/>
          </p:cNvSpPr>
          <p:nvPr>
            <p:ph type="title"/>
          </p:nvPr>
        </p:nvSpPr>
        <p:spPr>
          <a:xfrm>
            <a:off x="102394" y="129410"/>
            <a:ext cx="10515600" cy="920750"/>
          </a:xfrm>
        </p:spPr>
        <p:txBody>
          <a:bodyPr>
            <a:normAutofit fontScale="90000"/>
          </a:bodyPr>
          <a:lstStyle/>
          <a:p>
            <a:r>
              <a:rPr lang="en-GB" sz="3600" b="1" dirty="0"/>
              <a:t>Antisocial or aggressive behaviour </a:t>
            </a:r>
            <a:br>
              <a:rPr lang="en-GB" dirty="0"/>
            </a:br>
            <a:endParaRPr lang="en-GB" dirty="0"/>
          </a:p>
        </p:txBody>
      </p:sp>
      <p:sp>
        <p:nvSpPr>
          <p:cNvPr id="3" name="Content Placeholder 2">
            <a:extLst>
              <a:ext uri="{FF2B5EF4-FFF2-40B4-BE49-F238E27FC236}">
                <a16:creationId xmlns:a16="http://schemas.microsoft.com/office/drawing/2014/main" id="{27944D75-B836-CC59-2E13-6D12FFA1DF30}"/>
              </a:ext>
            </a:extLst>
          </p:cNvPr>
          <p:cNvSpPr>
            <a:spLocks noGrp="1"/>
          </p:cNvSpPr>
          <p:nvPr>
            <p:ph idx="1"/>
          </p:nvPr>
        </p:nvSpPr>
        <p:spPr>
          <a:xfrm>
            <a:off x="102394" y="707260"/>
            <a:ext cx="10515600" cy="5678430"/>
          </a:xfrm>
        </p:spPr>
        <p:txBody>
          <a:bodyPr>
            <a:normAutofit fontScale="70000" lnSpcReduction="20000"/>
          </a:bodyPr>
          <a:lstStyle/>
          <a:p>
            <a:pPr>
              <a:lnSpc>
                <a:spcPct val="120000"/>
              </a:lnSpc>
            </a:pPr>
            <a:r>
              <a:rPr lang="en-GB" dirty="0"/>
              <a:t>This kind of behaviour comes in many forms, from a few disgruntled competitors at a sports event, to someone who has had a few too many drinks at a festival - and right through to the worse case scenario of someone intentionally setting out to cause harm or who injures themselves.</a:t>
            </a:r>
          </a:p>
          <a:p>
            <a:pPr>
              <a:lnSpc>
                <a:spcPct val="120000"/>
              </a:lnSpc>
            </a:pPr>
            <a:r>
              <a:rPr lang="en-GB" b="1" dirty="0"/>
              <a:t>To deal with these scenarios:</a:t>
            </a:r>
          </a:p>
          <a:p>
            <a:pPr>
              <a:lnSpc>
                <a:spcPct val="120000"/>
              </a:lnSpc>
            </a:pPr>
            <a:r>
              <a:rPr lang="en-GB" dirty="0"/>
              <a:t>Use expert help to identify the risk areas and direct appropriate safety measures </a:t>
            </a:r>
          </a:p>
          <a:p>
            <a:pPr>
              <a:lnSpc>
                <a:spcPct val="120000"/>
              </a:lnSpc>
            </a:pPr>
            <a:r>
              <a:rPr lang="en-GB" dirty="0"/>
              <a:t>Make sure plenty of security present at the event, that are properly trained, certified and inducted into the specifics of event safety processes and plans</a:t>
            </a:r>
          </a:p>
          <a:p>
            <a:pPr>
              <a:lnSpc>
                <a:spcPct val="120000"/>
              </a:lnSpc>
            </a:pPr>
            <a:r>
              <a:rPr lang="en-GB" dirty="0"/>
              <a:t>Give staff appropriate training on what to do in certain scenarios (this doesn't just mean sending out a PDF, make sure they know what to do and are equipped to do it)</a:t>
            </a:r>
          </a:p>
          <a:p>
            <a:pPr>
              <a:lnSpc>
                <a:spcPct val="120000"/>
              </a:lnSpc>
            </a:pPr>
            <a:r>
              <a:rPr lang="en-GB" dirty="0"/>
              <a:t>Make sure the messaging is loud and proud, to everyone at the event (including crew), that the event is a safe space and that antisocial behaviour, whether physical, verbal or digital, is grounds for instant expulsion and a lifetime ban</a:t>
            </a:r>
          </a:p>
          <a:p>
            <a:pPr>
              <a:lnSpc>
                <a:spcPct val="120000"/>
              </a:lnSpc>
            </a:pPr>
            <a:r>
              <a:rPr lang="en-GB" dirty="0"/>
              <a:t>Be prepared on the day by having effective and efficient communication channels using tech .</a:t>
            </a:r>
          </a:p>
        </p:txBody>
      </p:sp>
      <p:sp>
        <p:nvSpPr>
          <p:cNvPr id="5" name="TextBox 4">
            <a:extLst>
              <a:ext uri="{FF2B5EF4-FFF2-40B4-BE49-F238E27FC236}">
                <a16:creationId xmlns:a16="http://schemas.microsoft.com/office/drawing/2014/main" id="{91FA99D8-CF0B-0B4F-46A0-F289F9DAC7A3}"/>
              </a:ext>
            </a:extLst>
          </p:cNvPr>
          <p:cNvSpPr txBox="1"/>
          <p:nvPr/>
        </p:nvSpPr>
        <p:spPr>
          <a:xfrm>
            <a:off x="6550598" y="6211669"/>
            <a:ext cx="5832805" cy="646331"/>
          </a:xfrm>
          <a:prstGeom prst="rect">
            <a:avLst/>
          </a:prstGeom>
          <a:noFill/>
        </p:spPr>
        <p:txBody>
          <a:bodyPr wrap="square">
            <a:spAutoFit/>
          </a:bodyPr>
          <a:lstStyle/>
          <a:p>
            <a:r>
              <a:rPr lang="en-GB" dirty="0"/>
              <a:t>https://www.blerter.com/blog/the-top-10-safety-risks-every-event-manager-should-plan-for</a:t>
            </a:r>
          </a:p>
        </p:txBody>
      </p:sp>
      <p:pic>
        <p:nvPicPr>
          <p:cNvPr id="7" name="Picture 6" descr="A red and white sign&#10;&#10;Description automatically generated with low confidence">
            <a:extLst>
              <a:ext uri="{FF2B5EF4-FFF2-40B4-BE49-F238E27FC236}">
                <a16:creationId xmlns:a16="http://schemas.microsoft.com/office/drawing/2014/main" id="{D9B99F71-52DB-BE1E-08C9-45CD08A6906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308431" y="419511"/>
            <a:ext cx="1702594" cy="2610644"/>
          </a:xfrm>
          <a:prstGeom prst="rect">
            <a:avLst/>
          </a:prstGeom>
        </p:spPr>
      </p:pic>
    </p:spTree>
    <p:extLst>
      <p:ext uri="{BB962C8B-B14F-4D97-AF65-F5344CB8AC3E}">
        <p14:creationId xmlns:p14="http://schemas.microsoft.com/office/powerpoint/2010/main" val="2087869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96987-0F38-B937-B989-187140974E35}"/>
              </a:ext>
            </a:extLst>
          </p:cNvPr>
          <p:cNvSpPr>
            <a:spLocks noGrp="1"/>
          </p:cNvSpPr>
          <p:nvPr>
            <p:ph type="title"/>
          </p:nvPr>
        </p:nvSpPr>
        <p:spPr>
          <a:xfrm>
            <a:off x="388144" y="300831"/>
            <a:ext cx="10515600" cy="1325563"/>
          </a:xfrm>
        </p:spPr>
        <p:txBody>
          <a:bodyPr/>
          <a:lstStyle/>
          <a:p>
            <a:r>
              <a:rPr lang="en-GB" dirty="0"/>
              <a:t>Pandemic outcomes for events </a:t>
            </a:r>
          </a:p>
        </p:txBody>
      </p:sp>
      <p:sp>
        <p:nvSpPr>
          <p:cNvPr id="3" name="Content Placeholder 2">
            <a:extLst>
              <a:ext uri="{FF2B5EF4-FFF2-40B4-BE49-F238E27FC236}">
                <a16:creationId xmlns:a16="http://schemas.microsoft.com/office/drawing/2014/main" id="{A4C48C08-0B74-EE44-2F20-837746AAB3AE}"/>
              </a:ext>
            </a:extLst>
          </p:cNvPr>
          <p:cNvSpPr>
            <a:spLocks noGrp="1"/>
          </p:cNvSpPr>
          <p:nvPr>
            <p:ph idx="1"/>
          </p:nvPr>
        </p:nvSpPr>
        <p:spPr/>
        <p:txBody>
          <a:bodyPr/>
          <a:lstStyle/>
          <a:p>
            <a:endParaRPr lang="en-GB" dirty="0">
              <a:hlinkClick r:id="rId2" action="ppaction://hlinkfile"/>
            </a:endParaRPr>
          </a:p>
          <a:p>
            <a:r>
              <a:rPr lang="en-GB" dirty="0">
                <a:hlinkClick r:id="rId2" action="ppaction://hlinkfile"/>
              </a:rPr>
              <a:t>file:///C:/Users/deborah.jenkins/Downloads/assessment-criteria-major-signature-and-growth-events%20ASS%202%20(1).pdf</a:t>
            </a:r>
            <a:endParaRPr lang="en-GB" dirty="0"/>
          </a:p>
          <a:p>
            <a:endParaRPr lang="en-GB" dirty="0"/>
          </a:p>
          <a:p>
            <a:r>
              <a:rPr lang="en-GB" dirty="0"/>
              <a:t>Major and Signature Event KPIs - Event Wales: Assessment Criteria Major, Signature and Growth Events</a:t>
            </a:r>
          </a:p>
        </p:txBody>
      </p:sp>
    </p:spTree>
    <p:extLst>
      <p:ext uri="{BB962C8B-B14F-4D97-AF65-F5344CB8AC3E}">
        <p14:creationId xmlns:p14="http://schemas.microsoft.com/office/powerpoint/2010/main" val="8903559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up of a logo&#10;&#10;Description automatically generated">
            <a:extLst>
              <a:ext uri="{FF2B5EF4-FFF2-40B4-BE49-F238E27FC236}">
                <a16:creationId xmlns:a16="http://schemas.microsoft.com/office/drawing/2014/main" id="{69FAE709-52E4-4ED4-C355-32CD835AC442}"/>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429757" y="160492"/>
            <a:ext cx="8963871" cy="5420687"/>
          </a:xfrm>
        </p:spPr>
      </p:pic>
    </p:spTree>
    <p:extLst>
      <p:ext uri="{BB962C8B-B14F-4D97-AF65-F5344CB8AC3E}">
        <p14:creationId xmlns:p14="http://schemas.microsoft.com/office/powerpoint/2010/main" val="1147412246"/>
      </p:ext>
    </p:extLst>
  </p:cSld>
  <p:clrMapOvr>
    <a:masterClrMapping/>
  </p:clrMapOvr>
</p:sld>
</file>

<file path=ppt/theme/theme1.xml><?xml version="1.0" encoding="utf-8"?>
<a:theme xmlns:a="http://schemas.openxmlformats.org/drawingml/2006/main" name="Access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ssTheme1" id="{4A743EA0-3240-4C89-A64D-C2DD15507F80}" vid="{696D0484-4830-4FC9-808D-CF1128257DFF}"/>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E0B984C0474E948B3545543E688E826" ma:contentTypeVersion="14" ma:contentTypeDescription="Create a new document." ma:contentTypeScope="" ma:versionID="50a4f4dbd275ae0f527f43e8d28d0976">
  <xsd:schema xmlns:xsd="http://www.w3.org/2001/XMLSchema" xmlns:xs="http://www.w3.org/2001/XMLSchema" xmlns:p="http://schemas.microsoft.com/office/2006/metadata/properties" xmlns:ns3="3df32338-c843-4d3d-ad87-27c1f242cf3d" xmlns:ns4="1b005eb6-b4e9-406f-a7fe-e7ba180a8ee7" targetNamespace="http://schemas.microsoft.com/office/2006/metadata/properties" ma:root="true" ma:fieldsID="d97bab30d2b6e60e8e9e9cf2a1cb3f3f" ns3:_="" ns4:_="">
    <xsd:import namespace="3df32338-c843-4d3d-ad87-27c1f242cf3d"/>
    <xsd:import namespace="1b005eb6-b4e9-406f-a7fe-e7ba180a8ee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f32338-c843-4d3d-ad87-27c1f242cf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005eb6-b4e9-406f-a7fe-e7ba180a8ee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18764A9-3AA3-4B9F-8958-CE82AAF74D10}">
  <ds:schemaRefs>
    <ds:schemaRef ds:uri="http://schemas.microsoft.com/sharepoint/v3/contenttype/forms"/>
  </ds:schemaRefs>
</ds:datastoreItem>
</file>

<file path=customXml/itemProps2.xml><?xml version="1.0" encoding="utf-8"?>
<ds:datastoreItem xmlns:ds="http://schemas.openxmlformats.org/officeDocument/2006/customXml" ds:itemID="{AD7D1ECE-25F6-4573-B130-F6B28936E1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f32338-c843-4d3d-ad87-27c1f242cf3d"/>
    <ds:schemaRef ds:uri="1b005eb6-b4e9-406f-a7fe-e7ba180a8e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489734-2782-4ECF-8E57-0023B896F967}">
  <ds:schemaRefs>
    <ds:schemaRef ds:uri="1b005eb6-b4e9-406f-a7fe-e7ba180a8ee7"/>
    <ds:schemaRef ds:uri="http://schemas.microsoft.com/office/2006/metadata/properties"/>
    <ds:schemaRef ds:uri="http://purl.org/dc/dcmitype/"/>
    <ds:schemaRef ds:uri="3df32338-c843-4d3d-ad87-27c1f242cf3d"/>
    <ds:schemaRef ds:uri="http://purl.org/dc/elements/1.1/"/>
    <ds:schemaRef ds:uri="http://www.w3.org/XML/1998/namespace"/>
    <ds:schemaRef ds:uri="http://schemas.microsoft.com/office/2006/documentManagement/types"/>
    <ds:schemaRef ds:uri="http://purl.org/dc/term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AccessTheme1 (1)</Template>
  <TotalTime>0</TotalTime>
  <Words>2927</Words>
  <Application>Microsoft Office PowerPoint</Application>
  <PresentationFormat>Widescreen</PresentationFormat>
  <Paragraphs>224</Paragraphs>
  <Slides>43</Slides>
  <Notes>5</Notes>
  <HiddenSlides>0</HiddenSlides>
  <MMClips>3</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43</vt:i4>
      </vt:variant>
    </vt:vector>
  </HeadingPairs>
  <TitlesOfParts>
    <vt:vector size="52" baseType="lpstr">
      <vt:lpstr>Arial</vt:lpstr>
      <vt:lpstr>Calibri</vt:lpstr>
      <vt:lpstr>Calibri Light</vt:lpstr>
      <vt:lpstr>Montserrat</vt:lpstr>
      <vt:lpstr>Roboto</vt:lpstr>
      <vt:lpstr>Wingdings</vt:lpstr>
      <vt:lpstr>AccessTheme1</vt:lpstr>
      <vt:lpstr>Accessible 2</vt:lpstr>
      <vt:lpstr>Sub Title 1</vt:lpstr>
      <vt:lpstr>Issues relating to the management of venues and facilities </vt:lpstr>
      <vt:lpstr>Session overview</vt:lpstr>
      <vt:lpstr>1. Logistics and Operations</vt:lpstr>
      <vt:lpstr>2. Local Community Impacts</vt:lpstr>
      <vt:lpstr>3. Risk Management</vt:lpstr>
      <vt:lpstr>PowerPoint Presentation</vt:lpstr>
      <vt:lpstr>4. Health and Safety</vt:lpstr>
      <vt:lpstr>5. Emergency Planning</vt:lpstr>
      <vt:lpstr>6. Terrorism and Security Threats</vt:lpstr>
      <vt:lpstr>PowerPoint Presentation</vt:lpstr>
      <vt:lpstr>PowerPoint Presentation</vt:lpstr>
      <vt:lpstr>Drugs management at festivals </vt:lpstr>
      <vt:lpstr>PowerPoint Presentation</vt:lpstr>
      <vt:lpstr>PowerPoint Presentation</vt:lpstr>
      <vt:lpstr>PowerPoint Presentation</vt:lpstr>
      <vt:lpstr>Crowd management/ capacity </vt:lpstr>
      <vt:lpstr>1. Overview</vt:lpstr>
      <vt:lpstr>2. Characteristics of a Black Swan Event</vt:lpstr>
      <vt:lpstr>3. Examples of Black Swan Events</vt:lpstr>
      <vt:lpstr>4. Implications for Management and Planning</vt:lpstr>
      <vt:lpstr>5. In Event and Venue Management</vt:lpstr>
      <vt:lpstr>Crowd Safety and Crowd Risk Analysis</vt:lpstr>
      <vt:lpstr>Crowd disasters </vt:lpstr>
      <vt:lpstr>Risk analysis – crowd </vt:lpstr>
      <vt:lpstr>Risk analysis – crowd </vt:lpstr>
      <vt:lpstr>Hillsborough Disaster</vt:lpstr>
      <vt:lpstr>Hillsborough disaster: Five key mistakes</vt:lpstr>
      <vt:lpstr>Manchester Arena 'took unacceptable approach' to concert-goers' healthcare, finds bomb inquiry report</vt:lpstr>
      <vt:lpstr>Terrorism and the events industry </vt:lpstr>
      <vt:lpstr>CPNI</vt:lpstr>
      <vt:lpstr>Lessons learnt  </vt:lpstr>
      <vt:lpstr>Ariana Grande concert bombing in Manchester | Explosion kills at least 19</vt:lpstr>
      <vt:lpstr>Events Risk Management </vt:lpstr>
      <vt:lpstr>PowerPoint Presentation</vt:lpstr>
      <vt:lpstr>THE TOP 10 SAFETY RISKS </vt:lpstr>
      <vt:lpstr>Event and Production Equipment</vt:lpstr>
      <vt:lpstr>Have you got the right crowd management processes in place?</vt:lpstr>
      <vt:lpstr>Are there children attending or participating?</vt:lpstr>
      <vt:lpstr>Staff and volunteer safety</vt:lpstr>
      <vt:lpstr>Identified any potential fire hazards</vt:lpstr>
      <vt:lpstr>Antisocial or aggressive behaviour  </vt:lpstr>
      <vt:lpstr>Pandemic outcomes for events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Issues relating to the management of venues and facilities</dc:title>
  <dc:creator>Sam Stephens</dc:creator>
  <cp:lastModifiedBy>Deborah Jenkins</cp:lastModifiedBy>
  <cp:revision>6</cp:revision>
  <dcterms:created xsi:type="dcterms:W3CDTF">2020-11-12T16:11:47Z</dcterms:created>
  <dcterms:modified xsi:type="dcterms:W3CDTF">2025-11-10T15:44:20Z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0x0101008E0B984C0474E948B3545543E688E826</vt:lpwstr>
  </property>
</Properties>
</file>