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57" r:id="rId5"/>
    <p:sldId id="258" r:id="rId6"/>
    <p:sldId id="259"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7" d="100"/>
          <a:sy n="87" d="100"/>
        </p:scale>
        <p:origin x="9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E1EEBA0-9ADF-4F1D-AE1A-D2D584540E1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577274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EEBA0-9ADF-4F1D-AE1A-D2D584540E1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1433880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E1EEBA0-9ADF-4F1D-AE1A-D2D584540E1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274579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E1EEBA0-9ADF-4F1D-AE1A-D2D584540E1E}"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3951383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E1EEBA0-9ADF-4F1D-AE1A-D2D584540E1E}" type="datetimeFigureOut">
              <a:rPr lang="en-GB" smtClean="0"/>
              <a:t>26/06/2019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2105914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E1EEBA0-9ADF-4F1D-AE1A-D2D584540E1E}" type="datetimeFigureOut">
              <a:rPr lang="en-GB" smtClean="0"/>
              <a:t>26/06/2019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1974926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1EEBA0-9ADF-4F1D-AE1A-D2D584540E1E}" type="datetimeFigureOut">
              <a:rPr lang="en-GB" smtClean="0"/>
              <a:t>26/06/2019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3509850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1EEBA0-9ADF-4F1D-AE1A-D2D584540E1E}"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1607106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1EEBA0-9ADF-4F1D-AE1A-D2D584540E1E}"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2422490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EEBA0-9ADF-4F1D-AE1A-D2D584540E1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3011987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EEBA0-9ADF-4F1D-AE1A-D2D584540E1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64922-0B8D-43DD-9489-CB9EB144D3F0}" type="slidenum">
              <a:rPr lang="en-GB" smtClean="0"/>
              <a:t>‹#›</a:t>
            </a:fld>
            <a:endParaRPr lang="en-GB"/>
          </a:p>
        </p:txBody>
      </p:sp>
    </p:spTree>
    <p:extLst>
      <p:ext uri="{BB962C8B-B14F-4D97-AF65-F5344CB8AC3E}">
        <p14:creationId xmlns:p14="http://schemas.microsoft.com/office/powerpoint/2010/main" val="4157371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1EEBA0-9ADF-4F1D-AE1A-D2D584540E1E}" type="datetimeFigureOut">
              <a:rPr lang="en-GB" smtClean="0"/>
              <a:t>26/06/2019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64922-0B8D-43DD-9489-CB9EB144D3F0}" type="slidenum">
              <a:rPr lang="en-GB" smtClean="0"/>
              <a:t>‹#›</a:t>
            </a:fld>
            <a:endParaRPr lang="en-GB"/>
          </a:p>
        </p:txBody>
      </p:sp>
    </p:spTree>
    <p:extLst>
      <p:ext uri="{BB962C8B-B14F-4D97-AF65-F5344CB8AC3E}">
        <p14:creationId xmlns:p14="http://schemas.microsoft.com/office/powerpoint/2010/main" val="1337110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0" y="514350"/>
            <a:ext cx="11381014" cy="6147707"/>
          </a:xfrm>
        </p:spPr>
        <p:txBody>
          <a:bodyPr>
            <a:normAutofit/>
          </a:bodyPr>
          <a:lstStyle/>
          <a:p>
            <a:pPr algn="l"/>
            <a:endParaRPr lang="en-GB" sz="4200" dirty="0" smtClean="0"/>
          </a:p>
          <a:p>
            <a:pPr algn="l"/>
            <a:r>
              <a:rPr lang="en-GB" sz="4600" i="1" dirty="0" smtClean="0"/>
              <a:t>Developing A Motivated Workforce</a:t>
            </a:r>
          </a:p>
          <a:p>
            <a:pPr algn="l"/>
            <a:r>
              <a:rPr lang="en-GB" i="1" dirty="0" err="1" smtClean="0"/>
              <a:t>Shameem</a:t>
            </a:r>
            <a:r>
              <a:rPr lang="en-GB" i="1" dirty="0" smtClean="0"/>
              <a:t> Akhtar 1708753</a:t>
            </a:r>
          </a:p>
          <a:p>
            <a:pPr algn="l"/>
            <a:r>
              <a:rPr lang="en-GB" i="1" dirty="0" err="1" smtClean="0"/>
              <a:t>Asma</a:t>
            </a:r>
            <a:r>
              <a:rPr lang="en-GB" i="1" dirty="0" smtClean="0"/>
              <a:t> Akhtar 1710507</a:t>
            </a:r>
          </a:p>
          <a:p>
            <a:pPr algn="l"/>
            <a:r>
              <a:rPr lang="en-GB" i="1" dirty="0" err="1" smtClean="0"/>
              <a:t>Nazia</a:t>
            </a:r>
            <a:r>
              <a:rPr lang="en-GB" i="1" dirty="0" smtClean="0"/>
              <a:t> Bi 1710512</a:t>
            </a:r>
          </a:p>
          <a:p>
            <a:pPr algn="l"/>
            <a:r>
              <a:rPr lang="en-GB" i="1" dirty="0" smtClean="0"/>
              <a:t>Salma Bibi 1711171</a:t>
            </a:r>
          </a:p>
          <a:p>
            <a:pPr algn="l"/>
            <a:endParaRPr lang="en-GB" i="1" dirty="0"/>
          </a:p>
          <a:p>
            <a:pPr algn="l"/>
            <a:endParaRPr lang="en-GB" i="1" dirty="0" smtClean="0"/>
          </a:p>
          <a:p>
            <a:pPr algn="l"/>
            <a:endParaRPr lang="en-GB" dirty="0" smtClean="0"/>
          </a:p>
          <a:p>
            <a:pPr algn="l"/>
            <a:endParaRPr lang="en-GB" dirty="0"/>
          </a:p>
          <a:p>
            <a:pPr algn="l"/>
            <a:endParaRPr lang="en-GB" dirty="0"/>
          </a:p>
        </p:txBody>
      </p:sp>
    </p:spTree>
    <p:extLst>
      <p:ext uri="{BB962C8B-B14F-4D97-AF65-F5344CB8AC3E}">
        <p14:creationId xmlns:p14="http://schemas.microsoft.com/office/powerpoint/2010/main" val="2645876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0" y="514350"/>
            <a:ext cx="11381014" cy="6147707"/>
          </a:xfrm>
        </p:spPr>
        <p:txBody>
          <a:bodyPr>
            <a:normAutofit/>
          </a:bodyPr>
          <a:lstStyle/>
          <a:p>
            <a:pPr algn="l"/>
            <a:endParaRPr lang="en-GB" sz="4200" dirty="0" smtClean="0"/>
          </a:p>
          <a:p>
            <a:pPr algn="l"/>
            <a:r>
              <a:rPr lang="en-GB" sz="4200" dirty="0" smtClean="0"/>
              <a:t>1</a:t>
            </a:r>
            <a:r>
              <a:rPr lang="en-GB" sz="3200" dirty="0" smtClean="0"/>
              <a:t>} How would you describe NDA’s style of people management? On what assumptions about employees is this based?</a:t>
            </a:r>
          </a:p>
          <a:p>
            <a:pPr algn="l"/>
            <a:endParaRPr lang="en-GB" sz="3200" dirty="0" smtClean="0"/>
          </a:p>
          <a:p>
            <a:pPr algn="l"/>
            <a:r>
              <a:rPr lang="en-GB" sz="3200" dirty="0" smtClean="0"/>
              <a:t>NDA holds investors in people status. This organisation works hard to meet the needs of the employees because it is critically dependent on the those individuals. The NDA needs to recruit and retain talented staff to maintain its success level at all times. Due to some public prejudice against nuclear power the recruiting can be difficult because people are not aware of the high safety that this industry has for its people. </a:t>
            </a:r>
            <a:endParaRPr lang="en-GB" sz="4600" i="1" dirty="0" smtClean="0"/>
          </a:p>
          <a:p>
            <a:pPr algn="l"/>
            <a:endParaRPr lang="en-GB" sz="4600" i="1" dirty="0" smtClean="0"/>
          </a:p>
          <a:p>
            <a:pPr algn="l"/>
            <a:endParaRPr lang="en-GB" dirty="0" smtClean="0"/>
          </a:p>
          <a:p>
            <a:pPr algn="l"/>
            <a:endParaRPr lang="en-GB" dirty="0"/>
          </a:p>
          <a:p>
            <a:pPr algn="l"/>
            <a:endParaRPr lang="en-GB" dirty="0"/>
          </a:p>
        </p:txBody>
      </p:sp>
    </p:spTree>
    <p:extLst>
      <p:ext uri="{BB962C8B-B14F-4D97-AF65-F5344CB8AC3E}">
        <p14:creationId xmlns:p14="http://schemas.microsoft.com/office/powerpoint/2010/main" val="420960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5754"/>
            <a:ext cx="10515600" cy="5031209"/>
          </a:xfrm>
        </p:spPr>
        <p:txBody>
          <a:bodyPr/>
          <a:lstStyle/>
          <a:p>
            <a:r>
              <a:rPr lang="en-GB" dirty="0" smtClean="0"/>
              <a:t>Investing in the people directly involved helps both parties to succeed, and because the NDA believes that motivated people work at higher standards due to knowing what they are doing they provide all the needs of the people through Human Resources. In 1943 US psychologist Abraham Maslow proposed this that the people are motivated by a hierarchy of needs. The NDA works by using theory Y, they believe that the people want to work, they can be disciplined and seek responsibilities. Specialised training is given to all staff members, students are directly sponsored from universities, industry wide nuclear graduate scheme giving 2 years professional development and many more. </a:t>
            </a:r>
          </a:p>
          <a:p>
            <a:endParaRPr lang="en-GB" dirty="0"/>
          </a:p>
        </p:txBody>
      </p:sp>
    </p:spTree>
    <p:extLst>
      <p:ext uri="{BB962C8B-B14F-4D97-AF65-F5344CB8AC3E}">
        <p14:creationId xmlns:p14="http://schemas.microsoft.com/office/powerpoint/2010/main" val="2509930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39827"/>
            <a:ext cx="10515600" cy="5890469"/>
          </a:xfrm>
        </p:spPr>
        <p:txBody>
          <a:bodyPr>
            <a:normAutofit fontScale="32500" lnSpcReduction="20000"/>
          </a:bodyPr>
          <a:lstStyle/>
          <a:p>
            <a:endParaRPr lang="en-GB" sz="4800" dirty="0" smtClean="0"/>
          </a:p>
          <a:p>
            <a:endParaRPr lang="en-GB" sz="4800" dirty="0"/>
          </a:p>
          <a:p>
            <a:r>
              <a:rPr lang="en-GB" sz="4800" dirty="0" smtClean="0"/>
              <a:t>2}  How does NDA apply theory to practice the management of staff motivation?</a:t>
            </a:r>
          </a:p>
          <a:p>
            <a:pPr marL="0" indent="0">
              <a:buNone/>
            </a:pPr>
            <a:endParaRPr lang="en-GB" sz="4800" dirty="0" smtClean="0"/>
          </a:p>
          <a:p>
            <a:r>
              <a:rPr lang="en-GB" sz="4800" dirty="0" smtClean="0"/>
              <a:t>Being a successful business leader involves a lot more then making goods products or understanding marketing and sales reports you need to be able to motivate and inspire your employees to work toward your vision.</a:t>
            </a:r>
          </a:p>
          <a:p>
            <a:r>
              <a:rPr lang="en-GB" sz="4800" dirty="0" smtClean="0"/>
              <a:t>The NDA ways show how the organisational demonstrate its values, these values provide the setting for motivating it’s employees the NDA way includes</a:t>
            </a:r>
          </a:p>
          <a:p>
            <a:endParaRPr lang="en-GB" sz="4800" dirty="0" smtClean="0"/>
          </a:p>
          <a:p>
            <a:r>
              <a:rPr lang="en-GB" sz="4800" dirty="0" smtClean="0"/>
              <a:t>. Always acting safely and responsibly</a:t>
            </a:r>
          </a:p>
          <a:p>
            <a:r>
              <a:rPr lang="en-GB" sz="4800" dirty="0" smtClean="0"/>
              <a:t>.Building talent and terms</a:t>
            </a:r>
          </a:p>
          <a:p>
            <a:r>
              <a:rPr lang="en-GB" sz="4800" dirty="0" smtClean="0"/>
              <a:t>.being open and transparent</a:t>
            </a:r>
          </a:p>
          <a:p>
            <a:r>
              <a:rPr lang="en-GB" sz="4800" dirty="0" smtClean="0"/>
              <a:t>.challenging ourselves and our contractors</a:t>
            </a:r>
          </a:p>
          <a:p>
            <a:r>
              <a:rPr lang="en-GB" sz="4800" dirty="0" smtClean="0"/>
              <a:t>.confronting problems</a:t>
            </a:r>
          </a:p>
          <a:p>
            <a:r>
              <a:rPr lang="en-GB" sz="4800" dirty="0" smtClean="0"/>
              <a:t>Delivering what we promise</a:t>
            </a:r>
          </a:p>
          <a:p>
            <a:r>
              <a:rPr lang="en-GB" sz="4800" dirty="0" smtClean="0"/>
              <a:t>.Learning from experience</a:t>
            </a:r>
          </a:p>
          <a:p>
            <a:r>
              <a:rPr lang="en-GB" sz="4800" dirty="0" smtClean="0"/>
              <a:t>This allows both lower order and higher order need to be met by providing a safe, secure environment and good conditions.</a:t>
            </a:r>
          </a:p>
          <a:p>
            <a:r>
              <a:rPr lang="en-GB" sz="4800" dirty="0" smtClean="0"/>
              <a:t>Another way of understanding how real jobs can meet humans needs was developed by Frederick Herzberg in his {two factors} theory of motivation. He found that achievement, recognition, responsibility and interest in the work were true motivations.</a:t>
            </a:r>
          </a:p>
          <a:p>
            <a:endParaRPr lang="en-GB" sz="4800" dirty="0" smtClean="0"/>
          </a:p>
          <a:p>
            <a:endParaRPr lang="en-GB" sz="4800" dirty="0" smtClean="0"/>
          </a:p>
        </p:txBody>
      </p:sp>
    </p:spTree>
    <p:extLst>
      <p:ext uri="{BB962C8B-B14F-4D97-AF65-F5344CB8AC3E}">
        <p14:creationId xmlns:p14="http://schemas.microsoft.com/office/powerpoint/2010/main" val="2989912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2784" y="672029"/>
            <a:ext cx="10515600" cy="5443150"/>
          </a:xfrm>
        </p:spPr>
        <p:txBody>
          <a:bodyPr>
            <a:normAutofit fontScale="92500" lnSpcReduction="20000"/>
          </a:bodyPr>
          <a:lstStyle/>
          <a:p>
            <a:pPr marL="0" indent="0">
              <a:buNone/>
            </a:pPr>
            <a:r>
              <a:rPr lang="en-GB" dirty="0" smtClean="0"/>
              <a:t>3 Analyse why firms attempt job enrichment? What problems might they experience in the process?</a:t>
            </a:r>
          </a:p>
          <a:p>
            <a:endParaRPr lang="en-GB" dirty="0" smtClean="0"/>
          </a:p>
          <a:p>
            <a:r>
              <a:rPr lang="en-GB" dirty="0" smtClean="0"/>
              <a:t>Firms attempt job enrichment as a motivational technique, they give staff extra tasks or responsibilities that motivates the  employees by giving them the opportunity to use their abilities to the fullest. In job enrichment a group of employees complete a whole stage of production and take responsibility for quality.</a:t>
            </a:r>
          </a:p>
          <a:p>
            <a:r>
              <a:rPr lang="en-GB" dirty="0" smtClean="0"/>
              <a:t>The purpose of job enrichment is to make the position more satisfying to the employee. Overall goals for the company often include increasing employee job satisfaction and improving productivity of employees.</a:t>
            </a:r>
          </a:p>
          <a:p>
            <a:r>
              <a:rPr lang="en-GB" dirty="0" smtClean="0"/>
              <a:t>In some firms job enrichment can lead to empowerment where staff make their own decisions about work planning. Some employees excel in job enrichment while others perform poorly due to lack of training, lack of clarity about their new tasks. Poor performances can cause employees to feel a sense of incompetence or as if they’re been broken down.</a:t>
            </a:r>
          </a:p>
          <a:p>
            <a:endParaRPr lang="en-GB" dirty="0" smtClean="0"/>
          </a:p>
          <a:p>
            <a:endParaRPr lang="en-GB" dirty="0"/>
          </a:p>
        </p:txBody>
      </p:sp>
    </p:spTree>
    <p:extLst>
      <p:ext uri="{BB962C8B-B14F-4D97-AF65-F5344CB8AC3E}">
        <p14:creationId xmlns:p14="http://schemas.microsoft.com/office/powerpoint/2010/main" val="2795290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 what extent do you think motivation can form the basis of competitive advantage in attracting future employees?</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908504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16096"/>
            <a:ext cx="10515600" cy="5460867"/>
          </a:xfrm>
        </p:spPr>
        <p:txBody>
          <a:bodyPr>
            <a:normAutofit/>
          </a:bodyPr>
          <a:lstStyle/>
          <a:p>
            <a:r>
              <a:rPr lang="en-GB" dirty="0" smtClean="0"/>
              <a:t>In this context attracting new and retaining skilled employees in the business is often difficult with the competitive market out there</a:t>
            </a:r>
          </a:p>
          <a:p>
            <a:r>
              <a:rPr lang="en-GB" dirty="0" smtClean="0"/>
              <a:t>Strategies such as providing training for new and old staff, employee recognition program and to generally engage with employees to provide a positive and effective working environment</a:t>
            </a:r>
          </a:p>
          <a:p>
            <a:endParaRPr lang="en-GB" dirty="0"/>
          </a:p>
          <a:p>
            <a:r>
              <a:rPr lang="en-GB" dirty="0" smtClean="0"/>
              <a:t>At NDA employees are motivated and encouraged to work within a team and learn continuously from experience.  </a:t>
            </a:r>
          </a:p>
          <a:p>
            <a:r>
              <a:rPr lang="en-GB" dirty="0" smtClean="0"/>
              <a:t>NDA offers generous leave, a good working atmosphere with a strong emphasis of communication and support to their employees.</a:t>
            </a:r>
            <a:endParaRPr lang="en-GB" dirty="0"/>
          </a:p>
        </p:txBody>
      </p:sp>
    </p:spTree>
    <p:extLst>
      <p:ext uri="{BB962C8B-B14F-4D97-AF65-F5344CB8AC3E}">
        <p14:creationId xmlns:p14="http://schemas.microsoft.com/office/powerpoint/2010/main" val="301034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12704"/>
            <a:ext cx="10515600" cy="5064259"/>
          </a:xfrm>
        </p:spPr>
        <p:txBody>
          <a:bodyPr/>
          <a:lstStyle/>
          <a:p>
            <a:r>
              <a:rPr lang="en-GB" dirty="0" smtClean="0"/>
              <a:t>Some organisations can be difficult by giving staff extra tasks and responsibilities.  However, at NDA they ensure that employees become proficient across a range of skills making work more interesting and challenging </a:t>
            </a:r>
          </a:p>
          <a:p>
            <a:endParaRPr lang="en-GB" dirty="0"/>
          </a:p>
          <a:p>
            <a:r>
              <a:rPr lang="en-GB" dirty="0" smtClean="0"/>
              <a:t>New employees will be attracted to NDA by the hard work they do to meet the needs of their employees which involves retaining and re-skilling staff through specialised training courses to improve the ability of individuals.</a:t>
            </a:r>
            <a:endParaRPr lang="en-GB" dirty="0"/>
          </a:p>
        </p:txBody>
      </p:sp>
    </p:spTree>
    <p:extLst>
      <p:ext uri="{BB962C8B-B14F-4D97-AF65-F5344CB8AC3E}">
        <p14:creationId xmlns:p14="http://schemas.microsoft.com/office/powerpoint/2010/main" val="288499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12704"/>
            <a:ext cx="10515600" cy="5064259"/>
          </a:xfrm>
        </p:spPr>
        <p:txBody>
          <a:bodyPr>
            <a:normAutofit lnSpcReduction="10000"/>
          </a:bodyPr>
          <a:lstStyle/>
          <a:p>
            <a:r>
              <a:rPr lang="en-GB" dirty="0" smtClean="0"/>
              <a:t>NDA provides training activities are designed in order to help and improve the ability of individuals to meet the objectives of the organization.  They also provide activities to further develop the personal needs of an individual </a:t>
            </a:r>
          </a:p>
          <a:p>
            <a:endParaRPr lang="en-GB" dirty="0"/>
          </a:p>
          <a:p>
            <a:r>
              <a:rPr lang="en-GB" dirty="0" smtClean="0"/>
              <a:t>NDA offers pay increase and staff are rewarded commission for achieving agreed targets and skills. </a:t>
            </a:r>
            <a:r>
              <a:rPr lang="en-GB" dirty="0"/>
              <a:t> </a:t>
            </a:r>
            <a:r>
              <a:rPr lang="en-GB" dirty="0" smtClean="0"/>
              <a:t>This is an advantage to attract new employees to the business </a:t>
            </a:r>
          </a:p>
          <a:p>
            <a:endParaRPr lang="en-GB" dirty="0"/>
          </a:p>
          <a:p>
            <a:pPr marL="0" indent="0">
              <a:buNone/>
            </a:pPr>
            <a:r>
              <a:rPr lang="en-GB" dirty="0" smtClean="0"/>
              <a:t>Motivation at NDA is not just about working harder, faster, or more effectively.  It is about commitment to NDA mission on which the future of the industry and </a:t>
            </a:r>
            <a:r>
              <a:rPr lang="en-GB" smtClean="0"/>
              <a:t>public safety.</a:t>
            </a:r>
            <a:endParaRPr lang="en-GB" dirty="0"/>
          </a:p>
        </p:txBody>
      </p:sp>
    </p:spTree>
    <p:extLst>
      <p:ext uri="{BB962C8B-B14F-4D97-AF65-F5344CB8AC3E}">
        <p14:creationId xmlns:p14="http://schemas.microsoft.com/office/powerpoint/2010/main" val="2976394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844</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1</cp:revision>
  <dcterms:created xsi:type="dcterms:W3CDTF">2019-06-26T15:45:29Z</dcterms:created>
  <dcterms:modified xsi:type="dcterms:W3CDTF">2019-06-26T15:45:48Z</dcterms:modified>
</cp:coreProperties>
</file>