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78" r:id="rId3"/>
    <p:sldId id="279" r:id="rId4"/>
    <p:sldId id="281" r:id="rId5"/>
    <p:sldId id="284"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18" d="100"/>
          <a:sy n="118" d="100"/>
        </p:scale>
        <p:origin x="-1434" y="-19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37534C-E02F-40C8-89D8-AA5AEC30FEFC}" type="datetimeFigureOut">
              <a:rPr lang="en-GB" smtClean="0"/>
              <a:t>23/02/2015</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170AD2-8F92-4DBF-96F1-C35DC263A186}" type="slidenum">
              <a:rPr lang="en-GB" smtClean="0"/>
              <a:t>‹#›</a:t>
            </a:fld>
            <a:endParaRPr lang="en-GB" dirty="0"/>
          </a:p>
        </p:txBody>
      </p:sp>
    </p:spTree>
    <p:extLst>
      <p:ext uri="{BB962C8B-B14F-4D97-AF65-F5344CB8AC3E}">
        <p14:creationId xmlns:p14="http://schemas.microsoft.com/office/powerpoint/2010/main" val="3547388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Examine two areas</a:t>
            </a:r>
          </a:p>
          <a:p>
            <a:endParaRPr lang="en-GB" dirty="0" smtClean="0"/>
          </a:p>
          <a:p>
            <a:pPr marL="171450" indent="-171450">
              <a:buFontTx/>
              <a:buChar char="-"/>
            </a:pPr>
            <a:r>
              <a:rPr lang="en-GB" dirty="0" smtClean="0"/>
              <a:t>The relationships</a:t>
            </a:r>
            <a:r>
              <a:rPr lang="en-GB" baseline="0" dirty="0" smtClean="0"/>
              <a:t> between academic and professional knowledge in the context of Professional Doctorates</a:t>
            </a:r>
          </a:p>
          <a:p>
            <a:pPr marL="171450" indent="-171450">
              <a:buFontTx/>
              <a:buChar char="-"/>
            </a:pPr>
            <a:r>
              <a:rPr lang="en-GB" baseline="0" dirty="0" smtClean="0"/>
              <a:t>How we might work towards a model of authentic professional learning</a:t>
            </a:r>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a:t>
            </a:fld>
            <a:endParaRPr lang="en-GB" dirty="0"/>
          </a:p>
        </p:txBody>
      </p:sp>
    </p:spTree>
    <p:extLst>
      <p:ext uri="{BB962C8B-B14F-4D97-AF65-F5344CB8AC3E}">
        <p14:creationId xmlns:p14="http://schemas.microsoft.com/office/powerpoint/2010/main" val="1240652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Constructive criticism,</a:t>
            </a:r>
            <a:r>
              <a:rPr lang="en-GB" baseline="0" dirty="0" smtClean="0"/>
              <a:t> confidentiality</a:t>
            </a:r>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3</a:t>
            </a:fld>
            <a:endParaRPr lang="en-GB" dirty="0"/>
          </a:p>
        </p:txBody>
      </p:sp>
    </p:spTree>
    <p:extLst>
      <p:ext uri="{BB962C8B-B14F-4D97-AF65-F5344CB8AC3E}">
        <p14:creationId xmlns:p14="http://schemas.microsoft.com/office/powerpoint/2010/main" val="42568902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669F4C5-E647-42F8-99A8-B3ED5045D59A}" type="datetimeFigureOut">
              <a:rPr lang="en-US" smtClean="0"/>
              <a:t>2/23/2015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556292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69F4C5-E647-42F8-99A8-B3ED5045D59A}" type="datetimeFigureOut">
              <a:rPr lang="en-US" smtClean="0"/>
              <a:t>2/23/2015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2525032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669F4C5-E647-42F8-99A8-B3ED5045D59A}" type="datetimeFigureOut">
              <a:rPr lang="en-US" smtClean="0"/>
              <a:t>2/23/2015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3258288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669F4C5-E647-42F8-99A8-B3ED5045D59A}" type="datetimeFigureOut">
              <a:rPr lang="en-US" smtClean="0"/>
              <a:t>2/23/2015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1069862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669F4C5-E647-42F8-99A8-B3ED5045D59A}" type="datetimeFigureOut">
              <a:rPr lang="en-US" smtClean="0"/>
              <a:t>2/23/2015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3278336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669F4C5-E647-42F8-99A8-B3ED5045D59A}" type="datetimeFigureOut">
              <a:rPr lang="en-US" smtClean="0"/>
              <a:t>2/23/2015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3753774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69F4C5-E647-42F8-99A8-B3ED5045D59A}" type="datetimeFigureOut">
              <a:rPr lang="en-US" smtClean="0"/>
              <a:t>2/23/2015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3340725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69F4C5-E647-42F8-99A8-B3ED5045D59A}" type="datetimeFigureOut">
              <a:rPr lang="en-US" smtClean="0"/>
              <a:t>2/23/2015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3103468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69F4C5-E647-42F8-99A8-B3ED5045D59A}" type="datetimeFigureOut">
              <a:rPr lang="en-US" smtClean="0"/>
              <a:t>2/23/2015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1470680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69F4C5-E647-42F8-99A8-B3ED5045D59A}" type="datetimeFigureOut">
              <a:rPr lang="en-US" smtClean="0"/>
              <a:t>2/23/2015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255261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69F4C5-E647-42F8-99A8-B3ED5045D59A}" type="datetimeFigureOut">
              <a:rPr lang="en-US" smtClean="0"/>
              <a:t>2/23/2015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777315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69F4C5-E647-42F8-99A8-B3ED5045D59A}" type="datetimeFigureOut">
              <a:rPr lang="en-US" smtClean="0"/>
              <a:t>2/23/2015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3A4F71-4C49-42A2-97A6-AC42CFACE9E6}" type="slidenum">
              <a:rPr lang="en-US" smtClean="0"/>
              <a:t>‹#›</a:t>
            </a:fld>
            <a:endParaRPr lang="en-US" dirty="0"/>
          </a:p>
        </p:txBody>
      </p:sp>
      <p:pic>
        <p:nvPicPr>
          <p:cNvPr id="7" name="Picture 2"/>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5867400"/>
            <a:ext cx="9067800" cy="99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078964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
            </a:r>
            <a:br>
              <a:rPr lang="en-US" dirty="0" smtClean="0"/>
            </a:br>
            <a:endParaRPr lang="en-US" dirty="0"/>
          </a:p>
        </p:txBody>
      </p:sp>
      <p:sp>
        <p:nvSpPr>
          <p:cNvPr id="3" name="Subtitle 2"/>
          <p:cNvSpPr>
            <a:spLocks noGrp="1"/>
          </p:cNvSpPr>
          <p:nvPr>
            <p:ph type="subTitle" idx="1"/>
          </p:nvPr>
        </p:nvSpPr>
        <p:spPr/>
        <p:txBody>
          <a:bodyPr>
            <a:normAutofit/>
          </a:bodyPr>
          <a:lstStyle/>
          <a:p>
            <a:pPr algn="l"/>
            <a:r>
              <a:rPr lang="en-GB" dirty="0" smtClean="0"/>
              <a:t>Assessment:</a:t>
            </a:r>
          </a:p>
          <a:p>
            <a:pPr algn="l"/>
            <a:r>
              <a:rPr lang="en-GB" dirty="0" smtClean="0"/>
              <a:t>Portfolio including a </a:t>
            </a:r>
            <a:r>
              <a:rPr lang="en-GB" dirty="0"/>
              <a:t>comprehensive and detailed CV</a:t>
            </a:r>
          </a:p>
          <a:p>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943600"/>
            <a:ext cx="91440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descr="Image result for image CV"/>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3000" y="1538161"/>
            <a:ext cx="2152650" cy="2124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65836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normAutofit/>
          </a:bodyPr>
          <a:lstStyle/>
          <a:p>
            <a:pPr marL="0" indent="0">
              <a:buNone/>
            </a:pPr>
            <a:endParaRPr lang="en-GB" sz="2400" dirty="0" smtClean="0"/>
          </a:p>
          <a:p>
            <a:pPr marL="0" indent="0">
              <a:buNone/>
            </a:pPr>
            <a:r>
              <a:rPr lang="en-GB" sz="2400" dirty="0" smtClean="0"/>
              <a:t>Task One – Read the CV of one of your colleagues. Without discussing it with them, introduce them to the group. Try not to read out detailed statements from the CV but give your overall impression.</a:t>
            </a:r>
            <a:endParaRPr lang="en-GB" sz="2400" dirty="0"/>
          </a:p>
        </p:txBody>
      </p:sp>
    </p:spTree>
    <p:extLst>
      <p:ext uri="{BB962C8B-B14F-4D97-AF65-F5344CB8AC3E}">
        <p14:creationId xmlns:p14="http://schemas.microsoft.com/office/powerpoint/2010/main" val="29758911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sz="2400" dirty="0" smtClean="0"/>
              <a:t>Task Two – choose another CV and critically evaluate it. What do you think are its strengths? How could it be made even better?</a:t>
            </a:r>
          </a:p>
          <a:p>
            <a:pPr marL="0" indent="0">
              <a:buNone/>
            </a:pPr>
            <a:endParaRPr lang="en-GB" sz="2400" dirty="0" smtClean="0"/>
          </a:p>
          <a:p>
            <a:pPr marL="0" indent="0">
              <a:buNone/>
            </a:pPr>
            <a:r>
              <a:rPr lang="en-GB" sz="2400" dirty="0" smtClean="0"/>
              <a:t>Present a summary of your findings to the group</a:t>
            </a:r>
            <a:endParaRPr lang="en-GB" sz="2400" dirty="0"/>
          </a:p>
        </p:txBody>
      </p:sp>
    </p:spTree>
    <p:extLst>
      <p:ext uri="{BB962C8B-B14F-4D97-AF65-F5344CB8AC3E}">
        <p14:creationId xmlns:p14="http://schemas.microsoft.com/office/powerpoint/2010/main" val="2991049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Working towards a comprehensive CV</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Different structures of CVs when applying for jobs. </a:t>
            </a:r>
          </a:p>
          <a:p>
            <a:pPr marL="0" indent="0">
              <a:buNone/>
            </a:pPr>
            <a:r>
              <a:rPr lang="en-GB" sz="2400" dirty="0" smtClean="0"/>
              <a:t>Different expectations for different sectors.</a:t>
            </a:r>
          </a:p>
          <a:p>
            <a:pPr marL="0" indent="0">
              <a:buNone/>
            </a:pPr>
            <a:endParaRPr lang="en-GB" sz="2400" dirty="0" smtClean="0"/>
          </a:p>
          <a:p>
            <a:r>
              <a:rPr lang="en-GB" sz="2400" dirty="0" smtClean="0"/>
              <a:t>Graduate/early career (qualification style)</a:t>
            </a:r>
          </a:p>
          <a:p>
            <a:r>
              <a:rPr lang="en-GB" sz="2400" dirty="0" smtClean="0"/>
              <a:t>Applying for promotion (reverse chronology)</a:t>
            </a:r>
          </a:p>
          <a:p>
            <a:r>
              <a:rPr lang="en-GB" sz="2400" dirty="0" smtClean="0"/>
              <a:t>Changing career (skills based)</a:t>
            </a:r>
          </a:p>
          <a:p>
            <a:r>
              <a:rPr lang="en-GB" sz="2400" dirty="0" smtClean="0"/>
              <a:t>Freelance work (portfolio based)</a:t>
            </a:r>
          </a:p>
          <a:p>
            <a:pPr marL="0" indent="0">
              <a:buNone/>
            </a:pPr>
            <a:endParaRPr lang="en-GB" sz="2400" dirty="0" smtClean="0"/>
          </a:p>
          <a:p>
            <a:pPr marL="0" indent="0">
              <a:buNone/>
            </a:pPr>
            <a:r>
              <a:rPr lang="en-GB" sz="2400" dirty="0" smtClean="0"/>
              <a:t>Master CV then tailored to job requirements and person specification</a:t>
            </a:r>
            <a:endParaRPr lang="en-GB" sz="2400" dirty="0"/>
          </a:p>
        </p:txBody>
      </p:sp>
    </p:spTree>
    <p:extLst>
      <p:ext uri="{BB962C8B-B14F-4D97-AF65-F5344CB8AC3E}">
        <p14:creationId xmlns:p14="http://schemas.microsoft.com/office/powerpoint/2010/main" val="3969633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is just the start…</a:t>
            </a:r>
            <a:endParaRPr lang="en-GB" dirty="0"/>
          </a:p>
        </p:txBody>
      </p:sp>
      <p:sp>
        <p:nvSpPr>
          <p:cNvPr id="3" name="Content Placeholder 2"/>
          <p:cNvSpPr>
            <a:spLocks noGrp="1"/>
          </p:cNvSpPr>
          <p:nvPr>
            <p:ph idx="1"/>
          </p:nvPr>
        </p:nvSpPr>
        <p:spPr/>
        <p:txBody>
          <a:bodyPr>
            <a:normAutofit fontScale="92500" lnSpcReduction="10000"/>
          </a:bodyPr>
          <a:lstStyle/>
          <a:p>
            <a:r>
              <a:rPr lang="en-GB" sz="2800" dirty="0" smtClean="0"/>
              <a:t>A CV to celebrate learning – what more could you add?</a:t>
            </a:r>
          </a:p>
          <a:p>
            <a:r>
              <a:rPr lang="en-GB" sz="2800" dirty="0" smtClean="0"/>
              <a:t>For some ideas, access  the e-book Bedford and Wilson (2012) </a:t>
            </a:r>
            <a:r>
              <a:rPr lang="en-GB" sz="2800" i="1" dirty="0" smtClean="0"/>
              <a:t>Study Skills for Foundation Degrees</a:t>
            </a:r>
            <a:r>
              <a:rPr lang="en-GB" sz="2800" dirty="0" smtClean="0"/>
              <a:t> from your Moodle account, see p.171</a:t>
            </a:r>
          </a:p>
          <a:p>
            <a:r>
              <a:rPr lang="en-GB" sz="2800" dirty="0" smtClean="0"/>
              <a:t>Check you can access the prospects.ac.uk website and the information from </a:t>
            </a:r>
            <a:r>
              <a:rPr lang="en-GB" sz="2800" i="1" dirty="0" smtClean="0"/>
              <a:t>The Guardian </a:t>
            </a:r>
          </a:p>
          <a:p>
            <a:r>
              <a:rPr lang="en-GB" sz="2800" dirty="0" smtClean="0"/>
              <a:t>Look at your job description/person specification – remind yourself how much you have learned in your current role</a:t>
            </a:r>
          </a:p>
          <a:p>
            <a:r>
              <a:rPr lang="en-GB" sz="2800" dirty="0" smtClean="0"/>
              <a:t>Task Three – work on a CV that celebrates every aspect of your personal learning</a:t>
            </a:r>
          </a:p>
          <a:p>
            <a:pPr marL="0" indent="0">
              <a:buNone/>
            </a:pPr>
            <a:endParaRPr lang="en-GB" dirty="0"/>
          </a:p>
        </p:txBody>
      </p:sp>
    </p:spTree>
    <p:extLst>
      <p:ext uri="{BB962C8B-B14F-4D97-AF65-F5344CB8AC3E}">
        <p14:creationId xmlns:p14="http://schemas.microsoft.com/office/powerpoint/2010/main" val="42029465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1213</TotalTime>
  <Words>262</Words>
  <Application>Microsoft Office PowerPoint</Application>
  <PresentationFormat>On-screen Show (4:3)</PresentationFormat>
  <Paragraphs>32</Paragraphs>
  <Slides>5</Slides>
  <Notes>2</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 </vt:lpstr>
      <vt:lpstr>PowerPoint Presentation</vt:lpstr>
      <vt:lpstr>PowerPoint Presentation</vt:lpstr>
      <vt:lpstr>Working towards a comprehensive CV</vt:lpstr>
      <vt:lpstr>This is just the start…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CPD</dc:creator>
  <cp:lastModifiedBy>Administrator</cp:lastModifiedBy>
  <cp:revision>85</cp:revision>
  <dcterms:created xsi:type="dcterms:W3CDTF">2014-10-22T14:21:38Z</dcterms:created>
  <dcterms:modified xsi:type="dcterms:W3CDTF">2015-02-23T16:02:45Z</dcterms:modified>
</cp:coreProperties>
</file>