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Lst>
  <p:sldSz cx="6858000" cy="121888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39">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FB7EA4-737E-87D6-49A9-07717F945CC3}" v="39" dt="2021-06-18T13:45:27.987"/>
    <p1510:client id="{F03A985C-7B86-0F7E-D2D7-1320485E5E93}" v="1" dt="2021-06-18T13:46:26.658"/>
  </p1510:revLst>
</p1510:revInfo>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p:scale>
          <a:sx n="45" d="100"/>
          <a:sy n="45" d="100"/>
        </p:scale>
        <p:origin x="-2412" y="-72"/>
      </p:cViewPr>
      <p:guideLst>
        <p:guide orient="horz" pos="3839"/>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 Blajevschi (2007957)" userId="S::2007957@student.uwtsd.ac.uk::0c54f057-9e3f-4c66-8ab8-80821676139d" providerId="AD" clId="Web-{20FB7EA4-737E-87D6-49A9-07717F945CC3}"/>
    <pc:docChg chg="addSld modSld">
      <pc:chgData name="Eliza Blajevschi (2007957)" userId="S::2007957@student.uwtsd.ac.uk::0c54f057-9e3f-4c66-8ab8-80821676139d" providerId="AD" clId="Web-{20FB7EA4-737E-87D6-49A9-07717F945CC3}" dt="2021-06-18T13:45:27.987" v="19" actId="20577"/>
      <pc:docMkLst>
        <pc:docMk/>
      </pc:docMkLst>
      <pc:sldChg chg="addSp delSp modSp new">
        <pc:chgData name="Eliza Blajevschi (2007957)" userId="S::2007957@student.uwtsd.ac.uk::0c54f057-9e3f-4c66-8ab8-80821676139d" providerId="AD" clId="Web-{20FB7EA4-737E-87D6-49A9-07717F945CC3}" dt="2021-06-18T13:45:27.987" v="19" actId="20577"/>
        <pc:sldMkLst>
          <pc:docMk/>
          <pc:sldMk cId="1516026308" sldId="258"/>
        </pc:sldMkLst>
        <pc:spChg chg="mod">
          <ac:chgData name="Eliza Blajevschi (2007957)" userId="S::2007957@student.uwtsd.ac.uk::0c54f057-9e3f-4c66-8ab8-80821676139d" providerId="AD" clId="Web-{20FB7EA4-737E-87D6-49A9-07717F945CC3}" dt="2021-06-18T13:45:27.987" v="19" actId="20577"/>
          <ac:spMkLst>
            <pc:docMk/>
            <pc:sldMk cId="1516026308" sldId="258"/>
            <ac:spMk id="2" creationId="{92460C0D-CAA7-47AB-8B43-118F5A3AF1CB}"/>
          </ac:spMkLst>
        </pc:spChg>
        <pc:spChg chg="add del mod">
          <ac:chgData name="Eliza Blajevschi (2007957)" userId="S::2007957@student.uwtsd.ac.uk::0c54f057-9e3f-4c66-8ab8-80821676139d" providerId="AD" clId="Web-{20FB7EA4-737E-87D6-49A9-07717F945CC3}" dt="2021-06-18T13:45:08.783" v="16"/>
          <ac:spMkLst>
            <pc:docMk/>
            <pc:sldMk cId="1516026308" sldId="258"/>
            <ac:spMk id="4" creationId="{E9C5E6D0-FBD6-465E-9739-3676494E3259}"/>
          </ac:spMkLst>
        </pc:spChg>
      </pc:sldChg>
    </pc:docChg>
  </pc:docChgLst>
  <pc:docChgLst>
    <pc:chgData name="Eliza Blajevschi (2007957)" userId="S::2007957@student.uwtsd.ac.uk::0c54f057-9e3f-4c66-8ab8-80821676139d" providerId="AD" clId="Web-{F03A985C-7B86-0F7E-D2D7-1320485E5E93}"/>
    <pc:docChg chg="delSld">
      <pc:chgData name="Eliza Blajevschi (2007957)" userId="S::2007957@student.uwtsd.ac.uk::0c54f057-9e3f-4c66-8ab8-80821676139d" providerId="AD" clId="Web-{F03A985C-7B86-0F7E-D2D7-1320485E5E93}" dt="2021-06-18T13:46:26.658" v="0"/>
      <pc:docMkLst>
        <pc:docMk/>
      </pc:docMkLst>
      <pc:sldChg chg="del">
        <pc:chgData name="Eliza Blajevschi (2007957)" userId="S::2007957@student.uwtsd.ac.uk::0c54f057-9e3f-4c66-8ab8-80821676139d" providerId="AD" clId="Web-{F03A985C-7B86-0F7E-D2D7-1320485E5E93}" dt="2021-06-18T13:46:26.658" v="0"/>
        <pc:sldMkLst>
          <pc:docMk/>
          <pc:sldMk cId="1516026308"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60" y="1994965"/>
            <a:ext cx="5143559" cy="4243884"/>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857260" y="6402510"/>
            <a:ext cx="5143559" cy="2943065"/>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21" y="3039006"/>
            <a:ext cx="5915093" cy="5070651"/>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467921" y="8157627"/>
            <a:ext cx="5915093" cy="2666535"/>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93" y="3244991"/>
            <a:ext cx="2914684" cy="77343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902" y="3244991"/>
            <a:ext cx="2914684" cy="77343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6" y="648998"/>
            <a:ext cx="5915093" cy="2356147"/>
          </a:xfrm>
        </p:spPr>
        <p:txBody>
          <a:bodyPr/>
          <a:lstStyle/>
          <a:p>
            <a:r>
              <a:rPr lang="en-US"/>
              <a:t>Click to edit Master title style</a:t>
            </a:r>
          </a:p>
        </p:txBody>
      </p:sp>
      <p:sp>
        <p:nvSpPr>
          <p:cNvPr id="3" name="Text Placeholder 2"/>
          <p:cNvSpPr>
            <a:spLocks noGrp="1"/>
          </p:cNvSpPr>
          <p:nvPr>
            <p:ph type="body" idx="1"/>
          </p:nvPr>
        </p:nvSpPr>
        <p:spPr>
          <a:xfrm>
            <a:off x="472386" y="2988215"/>
            <a:ext cx="2901289" cy="1464478"/>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6" y="4452692"/>
            <a:ext cx="2901289" cy="65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902" y="2988215"/>
            <a:ext cx="2915577" cy="1464478"/>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902" y="4452692"/>
            <a:ext cx="2915577" cy="65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6/18/2021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6/18/2021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6/18/2021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6" y="812659"/>
            <a:ext cx="2211909" cy="2844305"/>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2915577" y="1755117"/>
            <a:ext cx="3471902" cy="8662716"/>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6" y="3656964"/>
            <a:ext cx="2211909" cy="677497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6" y="812659"/>
            <a:ext cx="2211909" cy="2844305"/>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2915577" y="1755117"/>
            <a:ext cx="3471902" cy="8662716"/>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472386" y="3656964"/>
            <a:ext cx="2211909" cy="677497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813" y="648998"/>
            <a:ext cx="1478773" cy="103303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93" y="648998"/>
            <a:ext cx="4350594" cy="103303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93" y="648998"/>
            <a:ext cx="5915093" cy="235614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93" y="3244991"/>
            <a:ext cx="5915093" cy="77343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93" y="11298213"/>
            <a:ext cx="1543068" cy="648998"/>
          </a:xfrm>
          <a:prstGeom prst="rect">
            <a:avLst/>
          </a:prstGeom>
        </p:spPr>
        <p:txBody>
          <a:bodyPr vert="horz" lIns="91440" tIns="45720" rIns="91440" bIns="45720" rtlCol="0" anchor="ctr"/>
          <a:lstStyle>
            <a:lvl1pPr algn="l">
              <a:defRPr sz="900">
                <a:solidFill>
                  <a:schemeClr val="tx1">
                    <a:tint val="75000"/>
                  </a:schemeClr>
                </a:solidFill>
              </a:defRPr>
            </a:lvl1pPr>
          </a:lstStyle>
          <a:p>
            <a:fld id="{63A1C593-65D0-4073-BCC9-577B9352EA97}" type="datetimeFigureOut">
              <a:rPr lang="en-US" smtClean="0"/>
              <a:t>6/18/2021</a:t>
            </a:fld>
            <a:endParaRPr lang="en-US"/>
          </a:p>
        </p:txBody>
      </p:sp>
      <p:sp>
        <p:nvSpPr>
          <p:cNvPr id="5" name="Footer Placeholder 4"/>
          <p:cNvSpPr>
            <a:spLocks noGrp="1"/>
          </p:cNvSpPr>
          <p:nvPr>
            <p:ph type="ftr" sz="quarter" idx="3"/>
          </p:nvPr>
        </p:nvSpPr>
        <p:spPr>
          <a:xfrm>
            <a:off x="2271739" y="11298213"/>
            <a:ext cx="2314602" cy="648998"/>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518" y="11298213"/>
            <a:ext cx="1543068" cy="648998"/>
          </a:xfrm>
          <a:prstGeom prst="rect">
            <a:avLst/>
          </a:prstGeom>
        </p:spPr>
        <p:txBody>
          <a:bodyPr vert="horz" lIns="91440" tIns="45720" rIns="91440" bIns="45720" rtlCol="0" anchor="ctr"/>
          <a:lstStyle>
            <a:lvl1pPr algn="r">
              <a:defRPr sz="900">
                <a:solidFill>
                  <a:schemeClr val="tx1">
                    <a:tint val="75000"/>
                  </a:schemeClr>
                </a:solidFill>
              </a:defRPr>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s 3"/>
          <p:cNvSpPr/>
          <p:nvPr/>
        </p:nvSpPr>
        <p:spPr>
          <a:xfrm>
            <a:off x="-5715" y="0"/>
            <a:ext cx="6868795" cy="4902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solidFill>
                  <a:schemeClr val="tx1"/>
                </a:solidFill>
              </a:rPr>
              <a:t>Understanding Psychological Development Across the Lifespan</a:t>
            </a:r>
          </a:p>
        </p:txBody>
      </p:sp>
      <p:pic>
        <p:nvPicPr>
          <p:cNvPr id="6" name="Picture 5" descr="360_F_322613129_wP1lcrLoxkPq2OtXgjCXW9EydnWN1ubn"/>
          <p:cNvPicPr>
            <a:picLocks noChangeAspect="1"/>
          </p:cNvPicPr>
          <p:nvPr/>
        </p:nvPicPr>
        <p:blipFill>
          <a:blip r:embed="rId2"/>
          <a:stretch>
            <a:fillRect/>
          </a:stretch>
        </p:blipFill>
        <p:spPr>
          <a:xfrm>
            <a:off x="-5715" y="490220"/>
            <a:ext cx="6863080" cy="3145790"/>
          </a:xfrm>
          <a:prstGeom prst="rect">
            <a:avLst/>
          </a:prstGeom>
        </p:spPr>
      </p:pic>
      <p:sp>
        <p:nvSpPr>
          <p:cNvPr id="7" name="Rectangles 6"/>
          <p:cNvSpPr/>
          <p:nvPr/>
        </p:nvSpPr>
        <p:spPr>
          <a:xfrm>
            <a:off x="123190" y="605790"/>
            <a:ext cx="6609715" cy="1342390"/>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t>Introduction</a:t>
            </a:r>
            <a:endParaRPr lang="en-US" sz="1000"/>
          </a:p>
          <a:p>
            <a:pPr algn="just"/>
            <a:r>
              <a:rPr lang="en-US" sz="1000"/>
              <a:t>The aim of this poster is to display the understanding and discussion about psychological development across the lifespan. In order to understand the psychological development scenarios, the theories such as Erikson’s Psychological Stages of Development and Piaget Theory of Constructivism are mentioned and compared. Furthermore, the practical examples related to the activities of the staff are mentioned that can support the older adults in stage 8 of lifespan development.</a:t>
            </a:r>
          </a:p>
          <a:p>
            <a:pPr algn="just"/>
            <a:r>
              <a:rPr lang="en-US" sz="1000"/>
              <a:t>Psychological development is considered as the development of behavioural, cognitive, social and emotional capabilities of the people across the lifespan that starts from infancy and lasts till the people become older (Whitehead, Bates and Elphinstone, 2020).</a:t>
            </a:r>
          </a:p>
        </p:txBody>
      </p:sp>
      <p:sp>
        <p:nvSpPr>
          <p:cNvPr id="8" name="Rectangles 7"/>
          <p:cNvSpPr/>
          <p:nvPr/>
        </p:nvSpPr>
        <p:spPr>
          <a:xfrm>
            <a:off x="70485" y="2049780"/>
            <a:ext cx="6738620" cy="641985"/>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solidFill>
                  <a:schemeClr val="tx1"/>
                </a:solidFill>
              </a:rPr>
              <a:t>Theories of Psychological Development</a:t>
            </a:r>
          </a:p>
          <a:p>
            <a:pPr algn="just"/>
            <a:r>
              <a:rPr lang="en-US" sz="1000">
                <a:solidFill>
                  <a:schemeClr val="tx1"/>
                </a:solidFill>
              </a:rPr>
              <a:t>Psychologists regard that the sensitive periods are considered crucial for psychological development and that is the reason why some people reach a higher level of psychological development than other people (Frankenhuis and Fraley, 2017).</a:t>
            </a:r>
          </a:p>
        </p:txBody>
      </p:sp>
      <p:sp>
        <p:nvSpPr>
          <p:cNvPr id="9" name="Rectangles 8"/>
          <p:cNvSpPr/>
          <p:nvPr/>
        </p:nvSpPr>
        <p:spPr>
          <a:xfrm>
            <a:off x="635" y="2799715"/>
            <a:ext cx="3376295" cy="710374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endParaRPr lang="en-US" sz="1000" b="1" u="sng"/>
          </a:p>
          <a:p>
            <a:pPr algn="just"/>
            <a:endParaRPr lang="en-US" sz="1000" b="1" u="sng"/>
          </a:p>
          <a:p>
            <a:pPr algn="just"/>
            <a:r>
              <a:rPr lang="en-US" sz="1200" b="1" u="sng"/>
              <a:t>Erikson’s Psychological Stages of Development</a:t>
            </a:r>
          </a:p>
          <a:p>
            <a:pPr algn="just"/>
            <a:r>
              <a:rPr lang="en-US" sz="1000"/>
              <a:t>According to Erikson's, the psychological development in people happens in 8 stages and the stages of lifespan are directly linked to social experiences. In the social stages, people need to either become successful or become unsuccessful. The 8 stages of the psychosocial development of people are mentioned in the below figure.</a:t>
            </a:r>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r>
              <a:rPr lang="en-US" sz="1000"/>
              <a:t>The stages and the psychological development of the people across the lifespan are mentioned in the below table.</a:t>
            </a:r>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p:txBody>
      </p:sp>
      <p:sp>
        <p:nvSpPr>
          <p:cNvPr id="10" name="Rectangles 9"/>
          <p:cNvSpPr/>
          <p:nvPr/>
        </p:nvSpPr>
        <p:spPr>
          <a:xfrm>
            <a:off x="3486785" y="2807335"/>
            <a:ext cx="3369945" cy="3578860"/>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solidFill>
                  <a:schemeClr val="tx1"/>
                </a:solidFill>
              </a:rPr>
              <a:t>Piaget’s Theory of Constructivism</a:t>
            </a:r>
          </a:p>
          <a:p>
            <a:pPr algn="just"/>
            <a:r>
              <a:rPr lang="en-US" sz="1000">
                <a:solidFill>
                  <a:schemeClr val="tx1"/>
                </a:solidFill>
              </a:rPr>
              <a:t>The Piaget theory of constructivism outlined that infant start learning just after birth and it continues till the end of their lifespan. The Piaget theory of constructivism is also considered influential for cognitive development and highlighted that learnings are based on experiences. There are three basic components such as schemas, processes and stages of development in Piaget’s theory. The schemas are considered as the blocks of knowledge and experiences. The processes help the people in the successful transition from one stage to another stage (Bjrklund, 2018).  The stages in cognitive development are represented in the below figure.</a:t>
            </a: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a:p>
            <a:pPr algn="just"/>
            <a:endParaRPr lang="en-US" sz="1000">
              <a:solidFill>
                <a:schemeClr val="tx1"/>
              </a:solidFill>
            </a:endParaRPr>
          </a:p>
        </p:txBody>
      </p:sp>
      <p:pic>
        <p:nvPicPr>
          <p:cNvPr id="11" name="Picture 10"/>
          <p:cNvPicPr/>
          <p:nvPr/>
        </p:nvPicPr>
        <p:blipFill>
          <a:blip r:embed="rId3"/>
          <a:stretch>
            <a:fillRect/>
          </a:stretch>
        </p:blipFill>
        <p:spPr>
          <a:xfrm>
            <a:off x="120650" y="4065270"/>
            <a:ext cx="3136265" cy="1389380"/>
          </a:xfrm>
          <a:prstGeom prst="rect">
            <a:avLst/>
          </a:prstGeom>
          <a:noFill/>
          <a:ln w="9525">
            <a:noFill/>
          </a:ln>
        </p:spPr>
      </p:pic>
      <p:sp>
        <p:nvSpPr>
          <p:cNvPr id="13" name="Text Box 12"/>
          <p:cNvSpPr txBox="1"/>
          <p:nvPr/>
        </p:nvSpPr>
        <p:spPr>
          <a:xfrm>
            <a:off x="889000" y="11040428"/>
            <a:ext cx="5080000" cy="460375"/>
          </a:xfrm>
          <a:prstGeom prst="rect">
            <a:avLst/>
          </a:prstGeom>
          <a:noFill/>
          <a:ln w="9525">
            <a:noFill/>
          </a:ln>
        </p:spPr>
        <p:txBody>
          <a:bodyPr>
            <a:spAutoFit/>
          </a:bodyPr>
          <a:lstStyle/>
          <a:p>
            <a:pPr indent="0"/>
            <a:endParaRPr lang="en-US" sz="1200" b="0">
              <a:solidFill>
                <a:srgbClr val="333333"/>
              </a:solidFill>
              <a:latin typeface="Times New Roman" panose="02020603050405020304" charset="0"/>
              <a:cs typeface="sans-serif" charset="0"/>
            </a:endParaRPr>
          </a:p>
          <a:p>
            <a:pPr indent="0"/>
            <a:r>
              <a:rPr lang="en-US" sz="1200" b="0">
                <a:solidFill>
                  <a:srgbClr val="333333"/>
                </a:solidFill>
                <a:latin typeface="Times New Roman" panose="02020603050405020304" charset="0"/>
                <a:cs typeface="sans-serif" charset="0"/>
              </a:rPr>
              <a:t> </a:t>
            </a:r>
            <a:endParaRPr lang="en-US"/>
          </a:p>
        </p:txBody>
      </p:sp>
      <p:graphicFrame>
        <p:nvGraphicFramePr>
          <p:cNvPr id="14" name="Table 13"/>
          <p:cNvGraphicFramePr/>
          <p:nvPr/>
        </p:nvGraphicFramePr>
        <p:xfrm>
          <a:off x="8890" y="5934710"/>
          <a:ext cx="3367405" cy="3960495"/>
        </p:xfrm>
        <a:graphic>
          <a:graphicData uri="http://schemas.openxmlformats.org/drawingml/2006/table">
            <a:tbl>
              <a:tblPr firstRow="1" firstCol="1">
                <a:tableStyleId>{00A15C55-8517-42AA-B614-E9B94910E393}</a:tableStyleId>
              </a:tblPr>
              <a:tblGrid>
                <a:gridCol w="472440">
                  <a:extLst>
                    <a:ext uri="{9D8B030D-6E8A-4147-A177-3AD203B41FA5}">
                      <a16:colId xmlns:a16="http://schemas.microsoft.com/office/drawing/2014/main" val="20000"/>
                    </a:ext>
                  </a:extLst>
                </a:gridCol>
                <a:gridCol w="512445">
                  <a:extLst>
                    <a:ext uri="{9D8B030D-6E8A-4147-A177-3AD203B41FA5}">
                      <a16:colId xmlns:a16="http://schemas.microsoft.com/office/drawing/2014/main" val="20001"/>
                    </a:ext>
                  </a:extLst>
                </a:gridCol>
                <a:gridCol w="590550">
                  <a:extLst>
                    <a:ext uri="{9D8B030D-6E8A-4147-A177-3AD203B41FA5}">
                      <a16:colId xmlns:a16="http://schemas.microsoft.com/office/drawing/2014/main" val="20002"/>
                    </a:ext>
                  </a:extLst>
                </a:gridCol>
                <a:gridCol w="601345">
                  <a:extLst>
                    <a:ext uri="{9D8B030D-6E8A-4147-A177-3AD203B41FA5}">
                      <a16:colId xmlns:a16="http://schemas.microsoft.com/office/drawing/2014/main" val="20003"/>
                    </a:ext>
                  </a:extLst>
                </a:gridCol>
                <a:gridCol w="1190625">
                  <a:extLst>
                    <a:ext uri="{9D8B030D-6E8A-4147-A177-3AD203B41FA5}">
                      <a16:colId xmlns:a16="http://schemas.microsoft.com/office/drawing/2014/main" val="20004"/>
                    </a:ext>
                  </a:extLst>
                </a:gridCol>
              </a:tblGrid>
              <a:tr h="474980">
                <a:tc>
                  <a:txBody>
                    <a:bodyPr/>
                    <a:lstStyle/>
                    <a:p>
                      <a:pPr indent="0">
                        <a:lnSpc>
                          <a:spcPct val="100000"/>
                        </a:lnSpc>
                        <a:buNone/>
                      </a:pPr>
                      <a:r>
                        <a:rPr lang="en-US" sz="800" b="1"/>
                        <a:t>Stages</a:t>
                      </a:r>
                    </a:p>
                  </a:txBody>
                  <a:tcPr marL="68580" marR="68580" marT="0" marB="0"/>
                </a:tc>
                <a:tc>
                  <a:txBody>
                    <a:bodyPr/>
                    <a:lstStyle/>
                    <a:p>
                      <a:pPr indent="0">
                        <a:lnSpc>
                          <a:spcPct val="100000"/>
                        </a:lnSpc>
                        <a:buNone/>
                      </a:pPr>
                      <a:r>
                        <a:rPr lang="en-US" sz="800" b="1"/>
                        <a:t>Lifespan Stage</a:t>
                      </a:r>
                    </a:p>
                  </a:txBody>
                  <a:tcPr marL="68580" marR="68580" marT="0" marB="0"/>
                </a:tc>
                <a:tc>
                  <a:txBody>
                    <a:bodyPr/>
                    <a:lstStyle/>
                    <a:p>
                      <a:pPr indent="0">
                        <a:lnSpc>
                          <a:spcPct val="100000"/>
                        </a:lnSpc>
                        <a:buNone/>
                      </a:pPr>
                      <a:r>
                        <a:rPr lang="en-US" sz="800" b="1"/>
                        <a:t>Psychological Factors</a:t>
                      </a:r>
                    </a:p>
                  </a:txBody>
                  <a:tcPr marL="68580" marR="68580" marT="0" marB="0"/>
                </a:tc>
                <a:tc>
                  <a:txBody>
                    <a:bodyPr/>
                    <a:lstStyle/>
                    <a:p>
                      <a:pPr indent="0">
                        <a:lnSpc>
                          <a:spcPct val="100000"/>
                        </a:lnSpc>
                        <a:buNone/>
                      </a:pPr>
                      <a:r>
                        <a:rPr lang="en-US" sz="800" b="1"/>
                        <a:t>Basic Strength</a:t>
                      </a:r>
                    </a:p>
                  </a:txBody>
                  <a:tcPr marL="68580" marR="68580" marT="0" marB="0"/>
                </a:tc>
                <a:tc>
                  <a:txBody>
                    <a:bodyPr/>
                    <a:lstStyle/>
                    <a:p>
                      <a:pPr indent="0">
                        <a:lnSpc>
                          <a:spcPct val="100000"/>
                        </a:lnSpc>
                        <a:buNone/>
                      </a:pPr>
                      <a:r>
                        <a:rPr lang="en-US" sz="800" b="1"/>
                        <a:t>Success Factor</a:t>
                      </a:r>
                    </a:p>
                  </a:txBody>
                  <a:tcPr marL="68580" marR="68580" marT="0" marB="0"/>
                </a:tc>
                <a:extLst>
                  <a:ext uri="{0D108BD9-81ED-4DB2-BD59-A6C34878D82A}">
                    <a16:rowId xmlns:a16="http://schemas.microsoft.com/office/drawing/2014/main" val="10000"/>
                  </a:ext>
                </a:extLst>
              </a:tr>
              <a:tr h="243840">
                <a:tc>
                  <a:txBody>
                    <a:bodyPr/>
                    <a:lstStyle/>
                    <a:p>
                      <a:pPr indent="0">
                        <a:lnSpc>
                          <a:spcPct val="100000"/>
                        </a:lnSpc>
                        <a:buNone/>
                      </a:pPr>
                      <a:r>
                        <a:rPr lang="en-US" sz="800" b="0"/>
                        <a:t>Stage 1</a:t>
                      </a:r>
                    </a:p>
                  </a:txBody>
                  <a:tcPr marL="68580" marR="68580" marT="0" marB="0"/>
                </a:tc>
                <a:tc>
                  <a:txBody>
                    <a:bodyPr/>
                    <a:lstStyle/>
                    <a:p>
                      <a:pPr indent="0">
                        <a:lnSpc>
                          <a:spcPct val="100000"/>
                        </a:lnSpc>
                        <a:buNone/>
                      </a:pPr>
                      <a:r>
                        <a:rPr lang="en-US" sz="800" b="0"/>
                        <a:t>Infancy</a:t>
                      </a:r>
                    </a:p>
                  </a:txBody>
                  <a:tcPr marL="68580" marR="68580" marT="0" marB="0"/>
                </a:tc>
                <a:tc>
                  <a:txBody>
                    <a:bodyPr/>
                    <a:lstStyle/>
                    <a:p>
                      <a:pPr indent="0">
                        <a:lnSpc>
                          <a:spcPct val="100000"/>
                        </a:lnSpc>
                        <a:buNone/>
                      </a:pPr>
                      <a:r>
                        <a:rPr lang="en-US" sz="800" b="0"/>
                        <a:t>Trust vs Mistrust</a:t>
                      </a:r>
                    </a:p>
                  </a:txBody>
                  <a:tcPr marL="68580" marR="68580" marT="0" marB="0"/>
                </a:tc>
                <a:tc>
                  <a:txBody>
                    <a:bodyPr/>
                    <a:lstStyle/>
                    <a:p>
                      <a:pPr indent="0">
                        <a:lnSpc>
                          <a:spcPct val="100000"/>
                        </a:lnSpc>
                        <a:buNone/>
                      </a:pPr>
                      <a:r>
                        <a:rPr lang="en-US" sz="800" b="0"/>
                        <a:t>Hope</a:t>
                      </a:r>
                    </a:p>
                  </a:txBody>
                  <a:tcPr marL="68580" marR="68580" marT="0" marB="0"/>
                </a:tc>
                <a:tc>
                  <a:txBody>
                    <a:bodyPr/>
                    <a:lstStyle/>
                    <a:p>
                      <a:pPr indent="0">
                        <a:lnSpc>
                          <a:spcPct val="100000"/>
                        </a:lnSpc>
                        <a:buNone/>
                      </a:pPr>
                      <a:r>
                        <a:rPr lang="en-US" sz="800" b="0"/>
                        <a:t>When the caregivers fulfil the needs.</a:t>
                      </a:r>
                    </a:p>
                  </a:txBody>
                  <a:tcPr marL="68580" marR="68580" marT="0" marB="0"/>
                </a:tc>
                <a:extLst>
                  <a:ext uri="{0D108BD9-81ED-4DB2-BD59-A6C34878D82A}">
                    <a16:rowId xmlns:a16="http://schemas.microsoft.com/office/drawing/2014/main" val="10001"/>
                  </a:ext>
                </a:extLst>
              </a:tr>
              <a:tr h="640715">
                <a:tc>
                  <a:txBody>
                    <a:bodyPr/>
                    <a:lstStyle/>
                    <a:p>
                      <a:pPr indent="0">
                        <a:lnSpc>
                          <a:spcPct val="100000"/>
                        </a:lnSpc>
                        <a:buNone/>
                      </a:pPr>
                      <a:r>
                        <a:rPr lang="en-US" sz="800" b="0"/>
                        <a:t>Stage 2</a:t>
                      </a:r>
                    </a:p>
                  </a:txBody>
                  <a:tcPr marL="68580" marR="68580" marT="0" marB="0"/>
                </a:tc>
                <a:tc>
                  <a:txBody>
                    <a:bodyPr/>
                    <a:lstStyle/>
                    <a:p>
                      <a:pPr indent="0">
                        <a:lnSpc>
                          <a:spcPct val="100000"/>
                        </a:lnSpc>
                        <a:buNone/>
                      </a:pPr>
                      <a:r>
                        <a:rPr lang="en-US" sz="800" b="0"/>
                        <a:t>Early Childhood</a:t>
                      </a:r>
                    </a:p>
                  </a:txBody>
                  <a:tcPr marL="68580" marR="68580" marT="0" marB="0"/>
                </a:tc>
                <a:tc>
                  <a:txBody>
                    <a:bodyPr/>
                    <a:lstStyle/>
                    <a:p>
                      <a:pPr indent="0">
                        <a:lnSpc>
                          <a:spcPct val="100000"/>
                        </a:lnSpc>
                        <a:buNone/>
                      </a:pPr>
                      <a:r>
                        <a:rPr lang="en-US" sz="800" b="0"/>
                        <a:t>Autonomy vs Shame and Doubt</a:t>
                      </a:r>
                    </a:p>
                  </a:txBody>
                  <a:tcPr marL="68580" marR="68580" marT="0" marB="0"/>
                </a:tc>
                <a:tc>
                  <a:txBody>
                    <a:bodyPr/>
                    <a:lstStyle/>
                    <a:p>
                      <a:pPr indent="0">
                        <a:lnSpc>
                          <a:spcPct val="100000"/>
                        </a:lnSpc>
                        <a:buNone/>
                      </a:pPr>
                      <a:r>
                        <a:rPr lang="en-US" sz="800" b="0"/>
                        <a:t>Will</a:t>
                      </a:r>
                    </a:p>
                  </a:txBody>
                  <a:tcPr marL="68580" marR="68580" marT="0" marB="0"/>
                </a:tc>
                <a:tc>
                  <a:txBody>
                    <a:bodyPr/>
                    <a:lstStyle/>
                    <a:p>
                      <a:pPr indent="0">
                        <a:lnSpc>
                          <a:spcPct val="100000"/>
                        </a:lnSpc>
                        <a:buNone/>
                      </a:pPr>
                      <a:r>
                        <a:rPr lang="en-US" sz="800" b="0"/>
                        <a:t>When the children are provided with choices as well as chances for becoming confident and secure.</a:t>
                      </a:r>
                    </a:p>
                  </a:txBody>
                  <a:tcPr marL="68580" marR="68580" marT="0" marB="0"/>
                </a:tc>
                <a:extLst>
                  <a:ext uri="{0D108BD9-81ED-4DB2-BD59-A6C34878D82A}">
                    <a16:rowId xmlns:a16="http://schemas.microsoft.com/office/drawing/2014/main" val="10002"/>
                  </a:ext>
                </a:extLst>
              </a:tr>
              <a:tr h="284480">
                <a:tc>
                  <a:txBody>
                    <a:bodyPr/>
                    <a:lstStyle/>
                    <a:p>
                      <a:pPr indent="0">
                        <a:lnSpc>
                          <a:spcPct val="100000"/>
                        </a:lnSpc>
                        <a:buNone/>
                      </a:pPr>
                      <a:r>
                        <a:rPr lang="en-US" sz="800" b="0"/>
                        <a:t>Stage 3</a:t>
                      </a:r>
                    </a:p>
                  </a:txBody>
                  <a:tcPr marL="68580" marR="68580" marT="0" marB="0"/>
                </a:tc>
                <a:tc>
                  <a:txBody>
                    <a:bodyPr/>
                    <a:lstStyle/>
                    <a:p>
                      <a:pPr indent="0">
                        <a:lnSpc>
                          <a:spcPct val="100000"/>
                        </a:lnSpc>
                        <a:buNone/>
                      </a:pPr>
                      <a:r>
                        <a:rPr lang="en-US" sz="800" b="0"/>
                        <a:t>Preschool</a:t>
                      </a:r>
                    </a:p>
                  </a:txBody>
                  <a:tcPr marL="68580" marR="68580" marT="0" marB="0"/>
                </a:tc>
                <a:tc>
                  <a:txBody>
                    <a:bodyPr/>
                    <a:lstStyle/>
                    <a:p>
                      <a:pPr indent="0">
                        <a:lnSpc>
                          <a:spcPct val="100000"/>
                        </a:lnSpc>
                        <a:buNone/>
                      </a:pPr>
                      <a:r>
                        <a:rPr lang="en-US" sz="800" b="0"/>
                        <a:t>Initiative vs Guilt</a:t>
                      </a:r>
                    </a:p>
                  </a:txBody>
                  <a:tcPr marL="68580" marR="68580" marT="0" marB="0"/>
                </a:tc>
                <a:tc>
                  <a:txBody>
                    <a:bodyPr/>
                    <a:lstStyle/>
                    <a:p>
                      <a:pPr indent="0">
                        <a:lnSpc>
                          <a:spcPct val="100000"/>
                        </a:lnSpc>
                        <a:buNone/>
                      </a:pPr>
                      <a:r>
                        <a:rPr lang="en-US" sz="800" b="0"/>
                        <a:t>Purpose</a:t>
                      </a:r>
                    </a:p>
                  </a:txBody>
                  <a:tcPr marL="68580" marR="68580" marT="0" marB="0"/>
                </a:tc>
                <a:tc>
                  <a:txBody>
                    <a:bodyPr/>
                    <a:lstStyle/>
                    <a:p>
                      <a:pPr indent="0">
                        <a:lnSpc>
                          <a:spcPct val="100000"/>
                        </a:lnSpc>
                        <a:buNone/>
                      </a:pPr>
                      <a:r>
                        <a:rPr lang="en-US" sz="800" b="0"/>
                        <a:t>When a child takes the initiatives.</a:t>
                      </a:r>
                    </a:p>
                  </a:txBody>
                  <a:tcPr marL="68580" marR="68580" marT="0" marB="0"/>
                </a:tc>
                <a:extLst>
                  <a:ext uri="{0D108BD9-81ED-4DB2-BD59-A6C34878D82A}">
                    <a16:rowId xmlns:a16="http://schemas.microsoft.com/office/drawing/2014/main" val="10003"/>
                  </a:ext>
                </a:extLst>
              </a:tr>
              <a:tr h="487680">
                <a:tc>
                  <a:txBody>
                    <a:bodyPr/>
                    <a:lstStyle/>
                    <a:p>
                      <a:pPr indent="0">
                        <a:lnSpc>
                          <a:spcPct val="100000"/>
                        </a:lnSpc>
                        <a:buNone/>
                      </a:pPr>
                      <a:r>
                        <a:rPr lang="en-US" sz="800" b="0"/>
                        <a:t>Stage 4</a:t>
                      </a:r>
                    </a:p>
                  </a:txBody>
                  <a:tcPr marL="68580" marR="68580" marT="0" marB="0"/>
                </a:tc>
                <a:tc>
                  <a:txBody>
                    <a:bodyPr/>
                    <a:lstStyle/>
                    <a:p>
                      <a:pPr indent="0">
                        <a:lnSpc>
                          <a:spcPct val="100000"/>
                        </a:lnSpc>
                        <a:buNone/>
                      </a:pPr>
                      <a:r>
                        <a:rPr lang="en-US" sz="800" b="0"/>
                        <a:t>School Age</a:t>
                      </a:r>
                    </a:p>
                  </a:txBody>
                  <a:tcPr marL="68580" marR="68580" marT="0" marB="0"/>
                </a:tc>
                <a:tc>
                  <a:txBody>
                    <a:bodyPr/>
                    <a:lstStyle/>
                    <a:p>
                      <a:pPr indent="0">
                        <a:lnSpc>
                          <a:spcPct val="100000"/>
                        </a:lnSpc>
                        <a:buNone/>
                      </a:pPr>
                      <a:r>
                        <a:rPr lang="en-US" sz="800" b="0"/>
                        <a:t>Industry vs Inferiority</a:t>
                      </a:r>
                    </a:p>
                  </a:txBody>
                  <a:tcPr marL="68580" marR="68580" marT="0" marB="0"/>
                </a:tc>
                <a:tc>
                  <a:txBody>
                    <a:bodyPr/>
                    <a:lstStyle/>
                    <a:p>
                      <a:pPr indent="0">
                        <a:lnSpc>
                          <a:spcPct val="100000"/>
                        </a:lnSpc>
                        <a:buNone/>
                      </a:pPr>
                      <a:r>
                        <a:rPr lang="en-US" sz="800" b="0"/>
                        <a:t>Competence</a:t>
                      </a:r>
                    </a:p>
                  </a:txBody>
                  <a:tcPr marL="68580" marR="68580" marT="0" marB="0"/>
                </a:tc>
                <a:tc>
                  <a:txBody>
                    <a:bodyPr/>
                    <a:lstStyle/>
                    <a:p>
                      <a:pPr indent="0">
                        <a:lnSpc>
                          <a:spcPct val="100000"/>
                        </a:lnSpc>
                        <a:buNone/>
                      </a:pPr>
                      <a:r>
                        <a:rPr lang="en-US" sz="800" b="0"/>
                        <a:t>When a child starts completing the activities.</a:t>
                      </a:r>
                    </a:p>
                  </a:txBody>
                  <a:tcPr marL="68580" marR="68580" marT="0" marB="0"/>
                </a:tc>
                <a:extLst>
                  <a:ext uri="{0D108BD9-81ED-4DB2-BD59-A6C34878D82A}">
                    <a16:rowId xmlns:a16="http://schemas.microsoft.com/office/drawing/2014/main" val="10004"/>
                  </a:ext>
                </a:extLst>
              </a:tr>
              <a:tr h="487680">
                <a:tc>
                  <a:txBody>
                    <a:bodyPr/>
                    <a:lstStyle/>
                    <a:p>
                      <a:pPr indent="0">
                        <a:lnSpc>
                          <a:spcPct val="100000"/>
                        </a:lnSpc>
                        <a:buNone/>
                      </a:pPr>
                      <a:r>
                        <a:rPr lang="en-US" sz="800" b="0"/>
                        <a:t>Stage 5</a:t>
                      </a:r>
                    </a:p>
                  </a:txBody>
                  <a:tcPr marL="68580" marR="68580" marT="0" marB="0"/>
                </a:tc>
                <a:tc>
                  <a:txBody>
                    <a:bodyPr/>
                    <a:lstStyle/>
                    <a:p>
                      <a:pPr indent="0">
                        <a:lnSpc>
                          <a:spcPct val="100000"/>
                        </a:lnSpc>
                        <a:buNone/>
                      </a:pPr>
                      <a:r>
                        <a:rPr lang="en-US" sz="800" b="0"/>
                        <a:t>Adolescence</a:t>
                      </a:r>
                    </a:p>
                  </a:txBody>
                  <a:tcPr marL="68580" marR="68580" marT="0" marB="0"/>
                </a:tc>
                <a:tc>
                  <a:txBody>
                    <a:bodyPr/>
                    <a:lstStyle/>
                    <a:p>
                      <a:pPr indent="0">
                        <a:lnSpc>
                          <a:spcPct val="100000"/>
                        </a:lnSpc>
                        <a:buNone/>
                      </a:pPr>
                      <a:r>
                        <a:rPr lang="en-US" sz="800" b="0"/>
                        <a:t>Identity vs role confusion</a:t>
                      </a:r>
                    </a:p>
                  </a:txBody>
                  <a:tcPr marL="68580" marR="68580" marT="0" marB="0"/>
                </a:tc>
                <a:tc>
                  <a:txBody>
                    <a:bodyPr/>
                    <a:lstStyle/>
                    <a:p>
                      <a:pPr indent="0">
                        <a:lnSpc>
                          <a:spcPct val="100000"/>
                        </a:lnSpc>
                        <a:buNone/>
                      </a:pPr>
                      <a:r>
                        <a:rPr lang="en-US" sz="800" b="0"/>
                        <a:t>Fidelity</a:t>
                      </a:r>
                    </a:p>
                  </a:txBody>
                  <a:tcPr marL="68580" marR="68580" marT="0" marB="0"/>
                </a:tc>
                <a:tc>
                  <a:txBody>
                    <a:bodyPr/>
                    <a:lstStyle/>
                    <a:p>
                      <a:pPr indent="0">
                        <a:lnSpc>
                          <a:spcPct val="100000"/>
                        </a:lnSpc>
                        <a:buNone/>
                      </a:pPr>
                      <a:r>
                        <a:rPr lang="en-US" sz="800" b="0"/>
                        <a:t>When people explore independence.</a:t>
                      </a:r>
                    </a:p>
                  </a:txBody>
                  <a:tcPr marL="68580" marR="68580" marT="0" marB="0"/>
                </a:tc>
                <a:extLst>
                  <a:ext uri="{0D108BD9-81ED-4DB2-BD59-A6C34878D82A}">
                    <a16:rowId xmlns:a16="http://schemas.microsoft.com/office/drawing/2014/main" val="10005"/>
                  </a:ext>
                </a:extLst>
              </a:tr>
              <a:tr h="365760">
                <a:tc>
                  <a:txBody>
                    <a:bodyPr/>
                    <a:lstStyle/>
                    <a:p>
                      <a:pPr indent="0">
                        <a:lnSpc>
                          <a:spcPct val="100000"/>
                        </a:lnSpc>
                        <a:buNone/>
                      </a:pPr>
                      <a:r>
                        <a:rPr lang="en-US" sz="800" b="0"/>
                        <a:t>Stage 6</a:t>
                      </a:r>
                    </a:p>
                  </a:txBody>
                  <a:tcPr marL="68580" marR="68580" marT="0" marB="0"/>
                </a:tc>
                <a:tc>
                  <a:txBody>
                    <a:bodyPr/>
                    <a:lstStyle/>
                    <a:p>
                      <a:pPr indent="0">
                        <a:lnSpc>
                          <a:spcPct val="100000"/>
                        </a:lnSpc>
                        <a:buNone/>
                      </a:pPr>
                      <a:r>
                        <a:rPr lang="en-US" sz="800" b="0"/>
                        <a:t>Young Adulthood</a:t>
                      </a:r>
                    </a:p>
                  </a:txBody>
                  <a:tcPr marL="68580" marR="68580" marT="0" marB="0"/>
                </a:tc>
                <a:tc>
                  <a:txBody>
                    <a:bodyPr/>
                    <a:lstStyle/>
                    <a:p>
                      <a:pPr indent="0">
                        <a:lnSpc>
                          <a:spcPct val="100000"/>
                        </a:lnSpc>
                        <a:buNone/>
                      </a:pPr>
                      <a:r>
                        <a:rPr lang="en-US" sz="800" b="0"/>
                        <a:t>Intimacy vs Isolation</a:t>
                      </a:r>
                    </a:p>
                  </a:txBody>
                  <a:tcPr marL="68580" marR="68580" marT="0" marB="0"/>
                </a:tc>
                <a:tc>
                  <a:txBody>
                    <a:bodyPr/>
                    <a:lstStyle/>
                    <a:p>
                      <a:pPr indent="0">
                        <a:lnSpc>
                          <a:spcPct val="100000"/>
                        </a:lnSpc>
                        <a:buNone/>
                      </a:pPr>
                      <a:r>
                        <a:rPr lang="en-US" sz="800" b="0"/>
                        <a:t>Love</a:t>
                      </a:r>
                    </a:p>
                  </a:txBody>
                  <a:tcPr marL="68580" marR="68580" marT="0" marB="0"/>
                </a:tc>
                <a:tc>
                  <a:txBody>
                    <a:bodyPr/>
                    <a:lstStyle/>
                    <a:p>
                      <a:pPr indent="0">
                        <a:lnSpc>
                          <a:spcPct val="100000"/>
                        </a:lnSpc>
                        <a:buNone/>
                      </a:pPr>
                      <a:r>
                        <a:rPr lang="en-US" sz="800" b="0"/>
                        <a:t>When people explore personal relationships.</a:t>
                      </a:r>
                    </a:p>
                  </a:txBody>
                  <a:tcPr marL="68580" marR="68580" marT="0" marB="0"/>
                </a:tc>
                <a:extLst>
                  <a:ext uri="{0D108BD9-81ED-4DB2-BD59-A6C34878D82A}">
                    <a16:rowId xmlns:a16="http://schemas.microsoft.com/office/drawing/2014/main" val="10006"/>
                  </a:ext>
                </a:extLst>
              </a:tr>
              <a:tr h="487680">
                <a:tc>
                  <a:txBody>
                    <a:bodyPr/>
                    <a:lstStyle/>
                    <a:p>
                      <a:pPr indent="0">
                        <a:lnSpc>
                          <a:spcPct val="100000"/>
                        </a:lnSpc>
                        <a:buNone/>
                      </a:pPr>
                      <a:r>
                        <a:rPr lang="en-US" sz="800" b="0"/>
                        <a:t>Stage 7</a:t>
                      </a:r>
                    </a:p>
                  </a:txBody>
                  <a:tcPr marL="68580" marR="68580" marT="0" marB="0"/>
                </a:tc>
                <a:tc>
                  <a:txBody>
                    <a:bodyPr/>
                    <a:lstStyle/>
                    <a:p>
                      <a:pPr indent="0">
                        <a:lnSpc>
                          <a:spcPct val="100000"/>
                        </a:lnSpc>
                        <a:buNone/>
                      </a:pPr>
                      <a:r>
                        <a:rPr lang="en-US" sz="800" b="0"/>
                        <a:t>Middle Adulthood</a:t>
                      </a:r>
                    </a:p>
                  </a:txBody>
                  <a:tcPr marL="68580" marR="68580" marT="0" marB="0"/>
                </a:tc>
                <a:tc>
                  <a:txBody>
                    <a:bodyPr/>
                    <a:lstStyle/>
                    <a:p>
                      <a:pPr indent="0">
                        <a:lnSpc>
                          <a:spcPct val="100000"/>
                        </a:lnSpc>
                        <a:buNone/>
                      </a:pPr>
                      <a:r>
                        <a:rPr lang="en-US" sz="800" b="0"/>
                        <a:t>Generativity vs Stagnation</a:t>
                      </a:r>
                    </a:p>
                  </a:txBody>
                  <a:tcPr marL="68580" marR="68580" marT="0" marB="0"/>
                </a:tc>
                <a:tc>
                  <a:txBody>
                    <a:bodyPr/>
                    <a:lstStyle/>
                    <a:p>
                      <a:pPr indent="0">
                        <a:lnSpc>
                          <a:spcPct val="100000"/>
                        </a:lnSpc>
                        <a:buNone/>
                      </a:pPr>
                      <a:r>
                        <a:rPr lang="en-US" sz="800" b="0"/>
                        <a:t>Care</a:t>
                      </a:r>
                    </a:p>
                  </a:txBody>
                  <a:tcPr marL="68580" marR="68580" marT="0" marB="0"/>
                </a:tc>
                <a:tc>
                  <a:txBody>
                    <a:bodyPr/>
                    <a:lstStyle/>
                    <a:p>
                      <a:pPr indent="0">
                        <a:lnSpc>
                          <a:spcPct val="100000"/>
                        </a:lnSpc>
                        <a:buNone/>
                      </a:pPr>
                      <a:r>
                        <a:rPr lang="en-US" sz="800" b="0"/>
                        <a:t>When people become successful.</a:t>
                      </a:r>
                    </a:p>
                  </a:txBody>
                  <a:tcPr marL="68580" marR="68580" marT="0" marB="0"/>
                </a:tc>
                <a:extLst>
                  <a:ext uri="{0D108BD9-81ED-4DB2-BD59-A6C34878D82A}">
                    <a16:rowId xmlns:a16="http://schemas.microsoft.com/office/drawing/2014/main" val="10007"/>
                  </a:ext>
                </a:extLst>
              </a:tr>
              <a:tr h="487680">
                <a:tc>
                  <a:txBody>
                    <a:bodyPr/>
                    <a:lstStyle/>
                    <a:p>
                      <a:pPr indent="0">
                        <a:lnSpc>
                          <a:spcPct val="100000"/>
                        </a:lnSpc>
                        <a:buNone/>
                      </a:pPr>
                      <a:r>
                        <a:rPr lang="en-US" sz="800" b="0"/>
                        <a:t>Stage 8</a:t>
                      </a:r>
                    </a:p>
                  </a:txBody>
                  <a:tcPr marL="68580" marR="68580" marT="0" marB="0"/>
                </a:tc>
                <a:tc>
                  <a:txBody>
                    <a:bodyPr/>
                    <a:lstStyle/>
                    <a:p>
                      <a:pPr indent="0">
                        <a:lnSpc>
                          <a:spcPct val="100000"/>
                        </a:lnSpc>
                        <a:buNone/>
                      </a:pPr>
                      <a:r>
                        <a:rPr lang="en-US" sz="800" b="0"/>
                        <a:t>Maturity</a:t>
                      </a:r>
                    </a:p>
                  </a:txBody>
                  <a:tcPr marL="68580" marR="68580" marT="0" marB="0"/>
                </a:tc>
                <a:tc>
                  <a:txBody>
                    <a:bodyPr/>
                    <a:lstStyle/>
                    <a:p>
                      <a:pPr indent="0">
                        <a:lnSpc>
                          <a:spcPct val="100000"/>
                        </a:lnSpc>
                        <a:buNone/>
                      </a:pPr>
                      <a:r>
                        <a:rPr lang="en-US" sz="800" b="0"/>
                        <a:t>Ego Integrity vs Despair</a:t>
                      </a:r>
                    </a:p>
                  </a:txBody>
                  <a:tcPr marL="68580" marR="68580" marT="0" marB="0"/>
                </a:tc>
                <a:tc>
                  <a:txBody>
                    <a:bodyPr/>
                    <a:lstStyle/>
                    <a:p>
                      <a:pPr indent="0">
                        <a:lnSpc>
                          <a:spcPct val="100000"/>
                        </a:lnSpc>
                        <a:buNone/>
                      </a:pPr>
                      <a:r>
                        <a:rPr lang="en-US" sz="800" b="0"/>
                        <a:t>Wisdom</a:t>
                      </a:r>
                    </a:p>
                  </a:txBody>
                  <a:tcPr marL="68580" marR="68580" marT="0" marB="0"/>
                </a:tc>
                <a:tc>
                  <a:txBody>
                    <a:bodyPr/>
                    <a:lstStyle/>
                    <a:p>
                      <a:pPr indent="0">
                        <a:lnSpc>
                          <a:spcPct val="100000"/>
                        </a:lnSpc>
                        <a:buNone/>
                      </a:pPr>
                      <a:r>
                        <a:rPr lang="en-US" sz="800" b="0"/>
                        <a:t>When people look back with either satisfaction or regrets.</a:t>
                      </a:r>
                    </a:p>
                  </a:txBody>
                  <a:tcPr marL="68580" marR="68580" marT="0" marB="0"/>
                </a:tc>
                <a:extLst>
                  <a:ext uri="{0D108BD9-81ED-4DB2-BD59-A6C34878D82A}">
                    <a16:rowId xmlns:a16="http://schemas.microsoft.com/office/drawing/2014/main" val="10008"/>
                  </a:ext>
                </a:extLst>
              </a:tr>
            </a:tbl>
          </a:graphicData>
        </a:graphic>
      </p:graphicFrame>
      <p:pic>
        <p:nvPicPr>
          <p:cNvPr id="15" name="Picture 2" descr="IMG_257"/>
          <p:cNvPicPr>
            <a:picLocks noChangeAspect="1"/>
          </p:cNvPicPr>
          <p:nvPr/>
        </p:nvPicPr>
        <p:blipFill>
          <a:blip r:embed="rId4"/>
          <a:stretch>
            <a:fillRect/>
          </a:stretch>
        </p:blipFill>
        <p:spPr>
          <a:xfrm>
            <a:off x="3487420" y="4947920"/>
            <a:ext cx="3369945" cy="1711960"/>
          </a:xfrm>
          <a:prstGeom prst="rect">
            <a:avLst/>
          </a:prstGeom>
          <a:noFill/>
          <a:ln w="9525">
            <a:noFill/>
          </a:ln>
        </p:spPr>
      </p:pic>
      <p:sp>
        <p:nvSpPr>
          <p:cNvPr id="16" name="Rectangles 15"/>
          <p:cNvSpPr/>
          <p:nvPr/>
        </p:nvSpPr>
        <p:spPr>
          <a:xfrm>
            <a:off x="3441065" y="6645910"/>
            <a:ext cx="3376295" cy="275272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000" b="1" u="sng"/>
              <a:t>Comparision Between Erikson’s theory and Piaget’s Theory of Constructivism</a:t>
            </a:r>
          </a:p>
          <a:p>
            <a:pPr algn="just"/>
            <a:r>
              <a:rPr lang="en-US" sz="1000"/>
              <a:t>In Erikson's theory of psychological development, there are 9 stages, but in Piaget's theory, there are only 4 stages as Sensorimotor, Preoperational, Concrete Operational and Formal Operational (Aljojo et al., 2018). In a similar manner, Erikson’s theory is mainly focused on emotional development and Piaget theory is focused on cognitive development.  On the other hand side, the Piaget theory highlighted that psychological development is a continuous process and Erikson outlined that psychological development is a discrete process and depends on life events (Hota and Bartsch, 2019).</a:t>
            </a:r>
          </a:p>
          <a:p>
            <a:pPr algn="just"/>
            <a:r>
              <a:rPr lang="en-US" sz="1000"/>
              <a:t>Furthermore, the activities of the staff members are also required to be related to the psychological development theories. In this context, the healthcare service providers ensure that the healthcare workers are meeting the care needs of the patients.</a:t>
            </a:r>
          </a:p>
        </p:txBody>
      </p:sp>
      <p:sp>
        <p:nvSpPr>
          <p:cNvPr id="17" name="Rectangles 16"/>
          <p:cNvSpPr/>
          <p:nvPr/>
        </p:nvSpPr>
        <p:spPr>
          <a:xfrm>
            <a:off x="64770" y="10045065"/>
            <a:ext cx="3376295" cy="199453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t>Activities of Staff</a:t>
            </a:r>
          </a:p>
          <a:p>
            <a:pPr algn="just"/>
            <a:r>
              <a:rPr lang="en-US" sz="1000"/>
              <a:t>The actions and activities of the staff members in health and social care organisation need to be focused on ensuring the psychosocial and psychophysical well being of older people. The mental, clinical and psychological support received from the healthcare staff members is considered crucial for the psychological development of the people. In a similar manner, the activities such as training, education and rehabilitation programmes also assist older people in enjoying mental and physical fitness related services to ensure well being and inclusive development of the psychological aspects in an efficient and effective manner (Fave et al., 2018).</a:t>
            </a:r>
          </a:p>
        </p:txBody>
      </p:sp>
      <p:sp>
        <p:nvSpPr>
          <p:cNvPr id="18" name="Rectangles 17"/>
          <p:cNvSpPr/>
          <p:nvPr/>
        </p:nvSpPr>
        <p:spPr>
          <a:xfrm>
            <a:off x="3487420" y="10044430"/>
            <a:ext cx="3322320" cy="1995170"/>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t>Conclusion</a:t>
            </a:r>
          </a:p>
          <a:p>
            <a:pPr algn="just"/>
            <a:r>
              <a:rPr lang="en-US" sz="1000"/>
              <a:t>On the basis of the above discussion and information mentioned in this poster, it can be concluded that the psychological development in people starts from the early stages and lasts throughout their lifespan. The psychological development scenarios are compared and contrasted from the concepts and principles of Erikson's theory of Psychological Development and Piaget's theory of constructivism. In this poster, it is also found that learning and experiences are considered crucial for the cognitive, behavioural and mental development of people throughout their lifespan.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s 3"/>
          <p:cNvSpPr/>
          <p:nvPr/>
        </p:nvSpPr>
        <p:spPr>
          <a:xfrm>
            <a:off x="-5715" y="0"/>
            <a:ext cx="6868795" cy="4902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solidFill>
                  <a:schemeClr val="tx1"/>
                </a:solidFill>
              </a:rPr>
              <a:t>References</a:t>
            </a:r>
          </a:p>
        </p:txBody>
      </p:sp>
      <p:pic>
        <p:nvPicPr>
          <p:cNvPr id="6" name="Picture 5" descr="360_F_322613129_wP1lcrLoxkPq2OtXgjCXW9EydnWN1ubn"/>
          <p:cNvPicPr>
            <a:picLocks noChangeAspect="1"/>
          </p:cNvPicPr>
          <p:nvPr/>
        </p:nvPicPr>
        <p:blipFill>
          <a:blip r:embed="rId2"/>
          <a:stretch>
            <a:fillRect/>
          </a:stretch>
        </p:blipFill>
        <p:spPr>
          <a:xfrm>
            <a:off x="-5715" y="490220"/>
            <a:ext cx="6863080" cy="3145790"/>
          </a:xfrm>
          <a:prstGeom prst="rect">
            <a:avLst/>
          </a:prstGeom>
        </p:spPr>
      </p:pic>
      <p:sp>
        <p:nvSpPr>
          <p:cNvPr id="13" name="Text Box 12"/>
          <p:cNvSpPr txBox="1"/>
          <p:nvPr/>
        </p:nvSpPr>
        <p:spPr>
          <a:xfrm>
            <a:off x="889000" y="11040428"/>
            <a:ext cx="5080000" cy="460375"/>
          </a:xfrm>
          <a:prstGeom prst="rect">
            <a:avLst/>
          </a:prstGeom>
          <a:noFill/>
          <a:ln w="9525">
            <a:noFill/>
          </a:ln>
        </p:spPr>
        <p:txBody>
          <a:bodyPr>
            <a:spAutoFit/>
          </a:bodyPr>
          <a:lstStyle/>
          <a:p>
            <a:pPr indent="0"/>
            <a:endParaRPr lang="en-US" sz="1200" b="0">
              <a:solidFill>
                <a:srgbClr val="333333"/>
              </a:solidFill>
              <a:latin typeface="Times New Roman" panose="02020603050405020304" charset="0"/>
              <a:cs typeface="sans-serif" charset="0"/>
            </a:endParaRPr>
          </a:p>
          <a:p>
            <a:pPr indent="0"/>
            <a:r>
              <a:rPr lang="en-US" sz="1200" b="0">
                <a:solidFill>
                  <a:srgbClr val="333333"/>
                </a:solidFill>
                <a:latin typeface="Times New Roman" panose="02020603050405020304" charset="0"/>
                <a:cs typeface="sans-serif" charset="0"/>
              </a:rPr>
              <a:t> </a:t>
            </a:r>
            <a:endParaRPr lang="en-US"/>
          </a:p>
        </p:txBody>
      </p:sp>
      <p:sp>
        <p:nvSpPr>
          <p:cNvPr id="17" name="Rectangles 16"/>
          <p:cNvSpPr/>
          <p:nvPr/>
        </p:nvSpPr>
        <p:spPr>
          <a:xfrm>
            <a:off x="372110" y="3789680"/>
            <a:ext cx="6190615" cy="615124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marL="228600" indent="-228600" algn="just">
              <a:buAutoNum type="arabicPeriod"/>
            </a:pPr>
            <a:r>
              <a:rPr lang="en-US" sz="1400"/>
              <a:t>Aljojo, N., Munshi, A., Almukadi, W., Zainol, A., Alanaya, I., Albalawi, H., Alharbi, G. et al. 2018. The Design and Implementation of an Arabic Pronunciation Application for Early Childhood. </a:t>
            </a:r>
            <a:r>
              <a:rPr lang="en-US" sz="1400" i="1"/>
              <a:t>Journal of Technology and Science Education</a:t>
            </a:r>
            <a:r>
              <a:rPr lang="en-US" sz="1400"/>
              <a:t> 9(2), pp. 136-152.</a:t>
            </a:r>
          </a:p>
          <a:p>
            <a:pPr marL="228600" indent="-228600" algn="just">
              <a:buAutoNum type="arabicPeriod"/>
            </a:pPr>
            <a:endParaRPr lang="en-US" sz="1400"/>
          </a:p>
          <a:p>
            <a:pPr marL="228600" indent="-228600" algn="just">
              <a:buAutoNum type="arabicPeriod"/>
            </a:pPr>
            <a:r>
              <a:rPr lang="en-US" sz="1400"/>
              <a:t>Bjrklund, D.F. 2018. A Metatheory for Cognitive Development. </a:t>
            </a:r>
            <a:r>
              <a:rPr lang="en-US" sz="1400" i="1"/>
              <a:t>Child Development</a:t>
            </a:r>
            <a:r>
              <a:rPr lang="en-US" sz="1400"/>
              <a:t> 89(6), pp 2288-2302.</a:t>
            </a:r>
          </a:p>
          <a:p>
            <a:pPr marL="228600" indent="-228600" algn="just">
              <a:buAutoNum type="arabicPeriod"/>
            </a:pPr>
            <a:endParaRPr lang="en-US" sz="1400"/>
          </a:p>
          <a:p>
            <a:pPr marL="228600" indent="-228600" algn="just">
              <a:buAutoNum type="arabicPeriod"/>
            </a:pPr>
            <a:r>
              <a:rPr lang="en-US" sz="1400"/>
              <a:t>Fave, A.D., Bassi, M., Boccaletti, E.S., Roncaglione, C., Bernardelli, G. and Mari, D. 2018. Promoting Well Being in Old Age: The Psychological Benefits of Two Training Programs of Adapted Physical Activity. </a:t>
            </a:r>
            <a:r>
              <a:rPr lang="en-US" sz="1400" i="1"/>
              <a:t>Frontiers in Psychology</a:t>
            </a:r>
            <a:r>
              <a:rPr lang="en-US" sz="1400"/>
              <a:t> 9(828).</a:t>
            </a:r>
          </a:p>
          <a:p>
            <a:pPr marL="228600" indent="-228600" algn="just">
              <a:buAutoNum type="arabicPeriod"/>
            </a:pPr>
            <a:endParaRPr lang="en-US" sz="1400"/>
          </a:p>
          <a:p>
            <a:pPr marL="228600" indent="-228600" algn="just">
              <a:buAutoNum type="arabicPeriod"/>
            </a:pPr>
            <a:r>
              <a:rPr lang="en-US" sz="1400"/>
              <a:t>Frankenhuis, W. and Fraley, R.C. 2017. What do Evolutionary Models Teach Us About Sensitive Periods in Psychological Development? </a:t>
            </a:r>
            <a:r>
              <a:rPr lang="en-US" sz="1400" i="1"/>
              <a:t>European Psychologist.  </a:t>
            </a:r>
            <a:endParaRPr lang="en-US" sz="1400"/>
          </a:p>
          <a:p>
            <a:pPr marL="228600" indent="-228600" algn="just">
              <a:buAutoNum type="arabicPeriod"/>
            </a:pPr>
            <a:endParaRPr lang="en-US" sz="1400"/>
          </a:p>
          <a:p>
            <a:pPr marL="228600" indent="-228600" algn="just">
              <a:buAutoNum type="arabicPeriod"/>
            </a:pPr>
            <a:r>
              <a:rPr lang="en-US" sz="1400"/>
              <a:t>Hota, M. and Bartsch, F., 2019. Consumer socialization in childhood and adolescence: Impact of psychological development and family structure.</a:t>
            </a:r>
            <a:r>
              <a:rPr lang="en-US" sz="1400" i="1"/>
              <a:t> Journal of Business Research,</a:t>
            </a:r>
            <a:r>
              <a:rPr lang="en-US" sz="1400"/>
              <a:t> 105, pp.11-20.</a:t>
            </a:r>
          </a:p>
          <a:p>
            <a:pPr marL="228600" indent="-228600" algn="just">
              <a:buAutoNum type="arabicPeriod"/>
            </a:pPr>
            <a:endParaRPr lang="en-US" sz="1400"/>
          </a:p>
          <a:p>
            <a:pPr marL="228600" indent="-228600" algn="just">
              <a:buAutoNum type="arabicPeriod"/>
            </a:pPr>
            <a:r>
              <a:rPr lang="en-US" sz="1400"/>
              <a:t>Whitehead, R., Bates, G. and Elphinstone, B. 2020. Growing by Letting Go: Nonattachment and Mindfulness as Qualities of Advanced Psychological Development. </a:t>
            </a:r>
            <a:r>
              <a:rPr lang="en-US" sz="1400" i="1"/>
              <a:t>Journal of Adult Development</a:t>
            </a:r>
            <a:r>
              <a:rPr lang="en-US" sz="1400"/>
              <a:t> 27, pp. 12-22.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753</Words>
  <Application>Microsoft Office PowerPoint</Application>
  <PresentationFormat>Custom</PresentationFormat>
  <Paragraphs>125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Activant</dc:creator>
  <cp:lastModifiedBy>Пользователь Windows</cp:lastModifiedBy>
  <cp:revision>32</cp:revision>
  <dcterms:created xsi:type="dcterms:W3CDTF">2021-06-18T09:54:00Z</dcterms:created>
  <dcterms:modified xsi:type="dcterms:W3CDTF">2021-06-18T13:46:26Z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1033-11.2.0.10152</vt:lpwstr>
  </property>
</Properties>
</file>