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7" r:id="rId12"/>
    <p:sldId id="272" r:id="rId13"/>
    <p:sldId id="268" r:id="rId14"/>
    <p:sldId id="269" r:id="rId15"/>
    <p:sldId id="271" r:id="rId16"/>
    <p:sldId id="270"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601864-D3C9-49AF-8B37-61F8C4E45EBB}"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8922F3-37E2-448D-9531-077B50112AB5}" type="slidenum">
              <a:rPr lang="en-GB" smtClean="0"/>
              <a:t>‹#›</a:t>
            </a:fld>
            <a:endParaRPr lang="en-GB"/>
          </a:p>
        </p:txBody>
      </p:sp>
    </p:spTree>
    <p:extLst>
      <p:ext uri="{BB962C8B-B14F-4D97-AF65-F5344CB8AC3E}">
        <p14:creationId xmlns:p14="http://schemas.microsoft.com/office/powerpoint/2010/main" val="3698122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This presentation aims to discuss my intended career that is to create my own fashion brand business. I will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a:effectLst/>
                <a:latin typeface="Times New Roman" panose="02020603050405020304" pitchFamily="18" charset="0"/>
                <a:ea typeface="Calibri" panose="020F0502020204030204" pitchFamily="34" charset="0"/>
                <a:cs typeface="Times New Roman" panose="02020603050405020304" pitchFamily="18" charset="0"/>
              </a:rPr>
              <a:t> my academic and employability skills in this presentation. Moreover, I will be using SWOT analysis for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the strength, weaknesses, opportunities, and threats to my fashion brand business. Moreover,  I will be using time management tools for managing my business activities and personal development planning for developing my career. Lastly, it will include the world of work in the fashion industry.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2</a:t>
            </a:fld>
            <a:endParaRPr lang="en-GB"/>
          </a:p>
        </p:txBody>
      </p:sp>
    </p:spTree>
    <p:extLst>
      <p:ext uri="{BB962C8B-B14F-4D97-AF65-F5344CB8AC3E}">
        <p14:creationId xmlns:p14="http://schemas.microsoft.com/office/powerpoint/2010/main" val="2227039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strength of my fashion brand business is that it offers different products to cater to the needs of customers who are fashion cautious. Moreover, my fashion brand business will be giving the option of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customisation</a:t>
            </a:r>
            <a:r>
              <a:rPr lang="en-US" sz="1800">
                <a:effectLst/>
                <a:latin typeface="Times New Roman" panose="02020603050405020304" pitchFamily="18" charset="0"/>
                <a:ea typeface="Calibri" panose="020F0502020204030204" pitchFamily="34" charset="0"/>
                <a:cs typeface="Times New Roman" panose="02020603050405020304" pitchFamily="18" charset="0"/>
              </a:rPr>
              <a:t> to the customers so that they can design their own fashion sense. In this business, quality is more focused than pricing. Moreover, it will be dealing in both traditional and cultural blends in all the products. Therefore, the products offered will be based on cultural preferences.</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3</a:t>
            </a:fld>
            <a:endParaRPr lang="en-GB"/>
          </a:p>
        </p:txBody>
      </p:sp>
    </p:spTree>
    <p:extLst>
      <p:ext uri="{BB962C8B-B14F-4D97-AF65-F5344CB8AC3E}">
        <p14:creationId xmlns:p14="http://schemas.microsoft.com/office/powerpoint/2010/main" val="111536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weakness of this fashion brand business is that it has limited resources to meet the constantly changing dynamics of the fashion world. Moreover, the other weakness is the dependency on the supplier of raw materials. Another weakness is keeping prices at a low level as the prices of raw materials are changing. Moreover, the weakness is the new brand in the highly competitive market.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4</a:t>
            </a:fld>
            <a:endParaRPr lang="en-GB"/>
          </a:p>
        </p:txBody>
      </p:sp>
    </p:spTree>
    <p:extLst>
      <p:ext uri="{BB962C8B-B14F-4D97-AF65-F5344CB8AC3E}">
        <p14:creationId xmlns:p14="http://schemas.microsoft.com/office/powerpoint/2010/main" val="268516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Since the lifestyle of customers is changing. Therefore, the opportunities available for the business is that it can expand its target market and offers products and services for every age group from toddlers to old age. Moreover, after the impact of Covid19, the customers buying preferences is shifted to online buying. Therefore, developing a mobile application and website for the customers is a good opportunity available for my business. Thus, the mobile application will include the option of </a:t>
            </a:r>
            <a:r>
              <a:rPr lang="en-GB" sz="1800">
                <a:effectLst/>
                <a:latin typeface="Times New Roman" panose="02020603050405020304" pitchFamily="18" charset="0"/>
                <a:ea typeface="Calibri" panose="020F0502020204030204" pitchFamily="34" charset="0"/>
                <a:cs typeface="Times New Roman" panose="02020603050405020304" pitchFamily="18" charset="0"/>
              </a:rPr>
              <a:t>customisations </a:t>
            </a:r>
            <a:r>
              <a:rPr lang="en-US" sz="1800">
                <a:effectLst/>
                <a:latin typeface="Times New Roman" panose="02020603050405020304" pitchFamily="18" charset="0"/>
                <a:ea typeface="Calibri" panose="020F0502020204030204" pitchFamily="34" charset="0"/>
                <a:cs typeface="Times New Roman" panose="02020603050405020304" pitchFamily="18" charset="0"/>
              </a:rPr>
              <a:t>with predefined designs and colour</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a:effectLst/>
                <a:latin typeface="Times New Roman" panose="02020603050405020304" pitchFamily="18" charset="0"/>
                <a:ea typeface="Calibri" panose="020F0502020204030204" pitchFamily="34" charset="0"/>
                <a:cs typeface="Times New Roman" panose="02020603050405020304" pitchFamily="18" charset="0"/>
              </a:rPr>
              <a:t>. However, an additional option that will be given to the customers is that if they want to make their own design they can make it. Additionally, my business will be giving the option of fitting and design checks to the customers before the product is ready to be delivered.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5</a:t>
            </a:fld>
            <a:endParaRPr lang="en-GB"/>
          </a:p>
        </p:txBody>
      </p:sp>
    </p:spTree>
    <p:extLst>
      <p:ext uri="{BB962C8B-B14F-4D97-AF65-F5344CB8AC3E}">
        <p14:creationId xmlns:p14="http://schemas.microsoft.com/office/powerpoint/2010/main" val="2551589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Like every other business, my business is also under the great threat of changes in government policies regarding taxations, wages rates, working hours, and environmental protection. Moreover, the economic condition of the UK is also a threat for the business as instability and uncertainty in the economic conditions will impact on the business. Furthermore, new entrants in the fashion industry are also a threat to my business as there are no barriers to entering or exiting the market. High competition is also the biggest threat for my business, as these competitors have advanced technologies and their business is expanded globally. Thus, competing with established brands is not an easy task to do. Moreover, changing trends in the fashion industry are also a threat for my business which will impact negatively and I might lose customers.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6</a:t>
            </a:fld>
            <a:endParaRPr lang="en-GB"/>
          </a:p>
        </p:txBody>
      </p:sp>
    </p:spTree>
    <p:extLst>
      <p:ext uri="{BB962C8B-B14F-4D97-AF65-F5344CB8AC3E}">
        <p14:creationId xmlns:p14="http://schemas.microsoft.com/office/powerpoint/2010/main" val="1808456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 best way by which I will manage my business is by planning,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a:effectLst/>
                <a:latin typeface="Times New Roman" panose="02020603050405020304" pitchFamily="18" charset="0"/>
                <a:ea typeface="Calibri" panose="020F0502020204030204" pitchFamily="34" charset="0"/>
                <a:cs typeface="Times New Roman" panose="02020603050405020304" pitchFamily="18" charset="0"/>
              </a:rPr>
              <a:t>, and performing. As planning saves the business from failing, it will save my business from additional costs, resources allocation can be easier. Moreover, through planning my business will be able to face unexpected problems, and my business will be able to make its reputation in the market through commitment. Furthermore, by giving priority to the important tasks my business can achieve its milestones and defined targets on time. The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800">
                <a:effectLst/>
                <a:latin typeface="Times New Roman" panose="02020603050405020304" pitchFamily="18" charset="0"/>
                <a:ea typeface="Calibri" panose="020F0502020204030204" pitchFamily="34" charset="0"/>
                <a:cs typeface="Times New Roman" panose="02020603050405020304" pitchFamily="18" charset="0"/>
              </a:rPr>
              <a:t> tasks will provide an understanding of the tasks that need importance and urgency. Therefore, the business will be deployed with time management practices. Such as making calendars, time management software, and note-taking practice. Moreover, the tasks of the business activities will be </a:t>
            </a:r>
            <a:r>
              <a:rPr lang="en-GB" sz="1800">
                <a:effectLst/>
                <a:latin typeface="Times New Roman" panose="02020603050405020304" pitchFamily="18" charset="0"/>
                <a:ea typeface="Calibri" panose="020F0502020204030204" pitchFamily="34" charset="0"/>
                <a:cs typeface="Times New Roman" panose="02020603050405020304" pitchFamily="18" charset="0"/>
              </a:rPr>
              <a:t>prioritise </a:t>
            </a:r>
            <a:r>
              <a:rPr lang="en-US" sz="1800">
                <a:effectLst/>
                <a:latin typeface="Times New Roman" panose="02020603050405020304" pitchFamily="18" charset="0"/>
                <a:ea typeface="Calibri" panose="020F0502020204030204" pitchFamily="34" charset="0"/>
                <a:cs typeface="Times New Roman" panose="02020603050405020304" pitchFamily="18" charset="0"/>
              </a:rPr>
              <a:t>on the basis of importance but without urgency, have urgency but no importance, or if these tasks are neither important nor urgent. therefore, on the basis of importance and urgency time can be saved for those activities that can be </a:t>
            </a:r>
            <a:r>
              <a:rPr lang="en-GB" sz="1800">
                <a:effectLst/>
                <a:latin typeface="Times New Roman" panose="02020603050405020304" pitchFamily="18" charset="0"/>
                <a:ea typeface="Calibri" panose="020F0502020204030204" pitchFamily="34" charset="0"/>
                <a:cs typeface="Times New Roman" panose="02020603050405020304" pitchFamily="18" charset="0"/>
              </a:rPr>
              <a:t>utilise </a:t>
            </a:r>
            <a:r>
              <a:rPr lang="en-US" sz="1800">
                <a:effectLst/>
                <a:latin typeface="Times New Roman" panose="02020603050405020304" pitchFamily="18" charset="0"/>
                <a:ea typeface="Calibri" panose="020F0502020204030204" pitchFamily="34" charset="0"/>
                <a:cs typeface="Times New Roman" panose="02020603050405020304" pitchFamily="18" charset="0"/>
              </a:rPr>
              <a:t>for improving the business performance. Lastly, my business will be focused on performance after the tasks and activities are planned and </a:t>
            </a:r>
            <a:r>
              <a:rPr lang="en-GB" sz="1800">
                <a:effectLst/>
                <a:latin typeface="Times New Roman" panose="02020603050405020304" pitchFamily="18" charset="0"/>
                <a:ea typeface="Calibri" panose="020F0502020204030204" pitchFamily="34" charset="0"/>
                <a:cs typeface="Times New Roman" panose="02020603050405020304" pitchFamily="18" charset="0"/>
              </a:rPr>
              <a:t>prioritise </a:t>
            </a:r>
            <a:r>
              <a:rPr lang="en-US" sz="180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7</a:t>
            </a:fld>
            <a:endParaRPr lang="en-GB"/>
          </a:p>
        </p:txBody>
      </p:sp>
    </p:spTree>
    <p:extLst>
      <p:ext uri="{BB962C8B-B14F-4D97-AF65-F5344CB8AC3E}">
        <p14:creationId xmlns:p14="http://schemas.microsoft.com/office/powerpoint/2010/main" val="9491545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For professional development, I believe that every new day is an opportunity to enhance my skills while establishing and developing my business. Therefore, I will focus on my professional development by studying different business models of established businesses so that I can collect the best options from those models and implement them in my business practice. Moreover, I will be studying current trends in the fashion industry and following the discussion platforms so that I can have information about the needs and wants of the customers. I will also learn from the people that inspire me to become a good business leader by implementing the best leadership style that promotes and encourages my team to give their best so that the business can achieve its objectives. Furthermore, I will focus on myself so that I can develop confidence in myself and change my body language so that I become the inspiration for others. I will also work on my communication skills as business activities rely on effective communication. While making decisions for my business I will make proactive decisions so that risks can be mitigated or reduced. Lastly, for my business growth, I will be focusing on conflict resolution and management so that my team members feel safe and valued with me.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8</a:t>
            </a:fld>
            <a:endParaRPr lang="en-GB"/>
          </a:p>
        </p:txBody>
      </p:sp>
    </p:spTree>
    <p:extLst>
      <p:ext uri="{BB962C8B-B14F-4D97-AF65-F5344CB8AC3E}">
        <p14:creationId xmlns:p14="http://schemas.microsoft.com/office/powerpoint/2010/main" val="3150708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Recruitment for the fashion industry is being hugely transformed as a result of </a:t>
            </a:r>
            <a:r>
              <a:rPr lang="en-GB" sz="1800">
                <a:effectLst/>
                <a:latin typeface="Times New Roman" panose="02020603050405020304" pitchFamily="18" charset="0"/>
                <a:ea typeface="Calibri" panose="020F0502020204030204" pitchFamily="34" charset="0"/>
                <a:cs typeface="Times New Roman" panose="02020603050405020304" pitchFamily="18" charset="0"/>
              </a:rPr>
              <a:t>globalisations </a:t>
            </a:r>
            <a:r>
              <a:rPr lang="en-US" sz="1800">
                <a:effectLst/>
                <a:latin typeface="Times New Roman" panose="02020603050405020304" pitchFamily="18" charset="0"/>
                <a:ea typeface="Calibri" panose="020F0502020204030204" pitchFamily="34" charset="0"/>
                <a:cs typeface="Times New Roman" panose="02020603050405020304" pitchFamily="18" charset="0"/>
              </a:rPr>
              <a:t>. Therefore, it is observed that traditional recruitment in the fashion industry is becoming challenging for recruiters. Thus, they are moving towards modern recruitment. Moreover, the careers available in the fashion industry are fashion designers, garment technologists, textile designers, pattern cutters and graders, personal stylists, e-commerce managers, and trend forecasters. Therefore, with the supports of these professionals, my business will become the trend changer in the market while establishing long-term business relationships with the customers and team members.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9</a:t>
            </a:fld>
            <a:endParaRPr lang="en-GB"/>
          </a:p>
        </p:txBody>
      </p:sp>
    </p:spTree>
    <p:extLst>
      <p:ext uri="{BB962C8B-B14F-4D97-AF65-F5344CB8AC3E}">
        <p14:creationId xmlns:p14="http://schemas.microsoft.com/office/powerpoint/2010/main" val="488896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To conclude it can be established, that the fashion industry is focused on the changing lifestyles of the people. Moreover, people are becoming fashion cautious and they see every tiny detail in the fashion sector. Therefore, it is important to address their needs, wants and demands so that the business starts to flourish and expand. However, in the highly competitive fashion market in the UK, it is challenging to compete with established businesses as they have resources to support their operational activities. Therefore, if the business has to sustain its position in the market it has to be innovative and creative so that customers are attracted to the business. </a:t>
            </a:r>
            <a:endParaRPr lang="en-GB"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168922F3-37E2-448D-9531-077B50112AB5}" type="slidenum">
              <a:rPr lang="en-GB" smtClean="0"/>
              <a:t>10</a:t>
            </a:fld>
            <a:endParaRPr lang="en-GB"/>
          </a:p>
        </p:txBody>
      </p:sp>
    </p:spTree>
    <p:extLst>
      <p:ext uri="{BB962C8B-B14F-4D97-AF65-F5344CB8AC3E}">
        <p14:creationId xmlns:p14="http://schemas.microsoft.com/office/powerpoint/2010/main" val="1073970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5: Notes</a:t>
            </a:r>
            <a:r>
              <a:rPr lang="en-US" sz="1200">
                <a:effectLst/>
                <a:latin typeface="Times New Roman" panose="02020603050405020304" pitchFamily="18" charset="0"/>
                <a:ea typeface="Calibri" panose="020F0502020204030204" pitchFamily="34" charset="0"/>
                <a:cs typeface="Times New Roman" panose="02020603050405020304" pitchFamily="18" charset="0"/>
              </a:rPr>
              <a:t>Since the lifestyle of customers is changing. Therefore, the opportunities available for the business is that it can expand its target market and offers products and services for every age group from toddlers to old age. Moreover, after the impact of Covid19, the customers buying preferences is shifted to online buying. Therefore, developing a mobile application and website for the customers is a good opportunity available for my business. Thus, the mobile application will include the option of </a:t>
            </a:r>
            <a:r>
              <a:rPr lang="en-GB" sz="1200">
                <a:effectLst/>
                <a:latin typeface="Times New Roman" panose="02020603050405020304" pitchFamily="18" charset="0"/>
                <a:ea typeface="Calibri" panose="020F0502020204030204" pitchFamily="34" charset="0"/>
                <a:cs typeface="Times New Roman" panose="02020603050405020304" pitchFamily="18" charset="0"/>
              </a:rPr>
              <a:t>customisations </a:t>
            </a:r>
            <a:r>
              <a:rPr lang="en-US" sz="1200">
                <a:effectLst/>
                <a:latin typeface="Times New Roman" panose="02020603050405020304" pitchFamily="18" charset="0"/>
                <a:ea typeface="Calibri" panose="020F0502020204030204" pitchFamily="34" charset="0"/>
                <a:cs typeface="Times New Roman" panose="02020603050405020304" pitchFamily="18" charset="0"/>
              </a:rPr>
              <a:t>with predefined designs and colour</a:t>
            </a:r>
            <a:r>
              <a:rPr lang="en-GB" sz="120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a:effectLst/>
                <a:latin typeface="Times New Roman" panose="02020603050405020304" pitchFamily="18" charset="0"/>
                <a:ea typeface="Calibri" panose="020F0502020204030204" pitchFamily="34" charset="0"/>
                <a:cs typeface="Times New Roman" panose="02020603050405020304" pitchFamily="18" charset="0"/>
              </a:rPr>
              <a:t>. However, an additional option that will be given to the customers is that if they want to make their own design they can make it. Additionally, my business will be giving the option of fitting and design checks to the customers before the product is ready to be delivered.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Calibri" panose="020F0502020204030204" pitchFamily="34" charset="0"/>
                <a:cs typeface="Times New Roman" panose="02020603050405020304" pitchFamily="18" charset="0"/>
              </a:rPr>
              <a:t>Slide 6: </a:t>
            </a:r>
            <a:r>
              <a:rPr lang="en-US" sz="1200">
                <a:effectLst/>
                <a:latin typeface="Times New Roman" panose="02020603050405020304" pitchFamily="18" charset="0"/>
                <a:ea typeface="Calibri" panose="020F0502020204030204" pitchFamily="34" charset="0"/>
                <a:cs typeface="Times New Roman" panose="02020603050405020304" pitchFamily="18" charset="0"/>
              </a:rPr>
              <a:t>Like every other business, my business is also under the great threat of changes in government policies regarding taxations, wages rates, working hours, and environmental protection. Moreover, the economic condition of the UK is also a threat for the business as instability and uncertainty in the economic conditions will impact on the business. Furthermore, new entrants in the fashion industry are also a threat to my business as there are no barriers to entering or exiting the market. High competition is also the biggest threat for my business, as these competitors have advanced technologies and their business is expanded globally. Thus, competing with established brands is not an easy task to do. Moreover, changing trends in the fashion industry are also a threat for my business which will impact negatively and I might lose customers.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7: </a:t>
            </a:r>
            <a:r>
              <a:rPr lang="en-US" sz="1200">
                <a:effectLst/>
                <a:latin typeface="Times New Roman" panose="02020603050405020304" pitchFamily="18" charset="0"/>
                <a:ea typeface="Calibri" panose="020F0502020204030204" pitchFamily="34" charset="0"/>
                <a:cs typeface="Times New Roman" panose="02020603050405020304" pitchFamily="18" charset="0"/>
              </a:rPr>
              <a:t>The best way by which I will manage my business is by planning, </a:t>
            </a:r>
            <a:r>
              <a:rPr lang="en-US" sz="120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GB" sz="120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a:effectLst/>
                <a:latin typeface="Times New Roman" panose="02020603050405020304" pitchFamily="18" charset="0"/>
                <a:ea typeface="Calibri" panose="020F0502020204030204" pitchFamily="34" charset="0"/>
                <a:cs typeface="Times New Roman" panose="02020603050405020304" pitchFamily="18" charset="0"/>
              </a:rPr>
              <a:t>, and performing. As planning saves the business from failing, it will save my business from additional costs, resources allocation can be easier. Moreover, through planning my business will be able to face unexpected problems, and my business will be able to make its reputation in the market through commitment. Furthermore, by giving priority to the important tasks my business can achieve its milestones and defined targets on time. The </a:t>
            </a:r>
            <a:r>
              <a:rPr lang="en-US" sz="1200" err="1">
                <a:effectLst/>
                <a:latin typeface="Times New Roman" panose="02020603050405020304" pitchFamily="18" charset="0"/>
                <a:ea typeface="Calibri" panose="020F0502020204030204" pitchFamily="34" charset="0"/>
                <a:cs typeface="Times New Roman" panose="02020603050405020304" pitchFamily="18" charset="0"/>
              </a:rPr>
              <a:t>prioritising</a:t>
            </a:r>
            <a:r>
              <a:rPr lang="en-US" sz="1200">
                <a:effectLst/>
                <a:latin typeface="Times New Roman" panose="02020603050405020304" pitchFamily="18" charset="0"/>
                <a:ea typeface="Calibri" panose="020F0502020204030204" pitchFamily="34" charset="0"/>
                <a:cs typeface="Times New Roman" panose="02020603050405020304" pitchFamily="18" charset="0"/>
              </a:rPr>
              <a:t> tasks will provide an understanding of the tasks that need importance and urgency. Therefore, the business will be deployed with time management practices. Such as making calendars, time management software, and note-taking practice. Moreover, the tasks of the business activities will be </a:t>
            </a:r>
            <a:r>
              <a:rPr lang="en-GB" sz="1200">
                <a:effectLst/>
                <a:latin typeface="Times New Roman" panose="02020603050405020304" pitchFamily="18" charset="0"/>
                <a:ea typeface="Calibri" panose="020F0502020204030204" pitchFamily="34" charset="0"/>
                <a:cs typeface="Times New Roman" panose="02020603050405020304" pitchFamily="18" charset="0"/>
              </a:rPr>
              <a:t>prioritise </a:t>
            </a:r>
            <a:r>
              <a:rPr lang="en-US" sz="1200">
                <a:effectLst/>
                <a:latin typeface="Times New Roman" panose="02020603050405020304" pitchFamily="18" charset="0"/>
                <a:ea typeface="Calibri" panose="020F0502020204030204" pitchFamily="34" charset="0"/>
                <a:cs typeface="Times New Roman" panose="02020603050405020304" pitchFamily="18" charset="0"/>
              </a:rPr>
              <a:t>on the basis of importance but without urgency, have urgency but no importance, or if these tasks are neither important nor urgent. therefore, on the basis of importance and urgency time can be saved for those activities that can be </a:t>
            </a:r>
            <a:r>
              <a:rPr lang="en-GB" sz="1200">
                <a:effectLst/>
                <a:latin typeface="Times New Roman" panose="02020603050405020304" pitchFamily="18" charset="0"/>
                <a:ea typeface="Calibri" panose="020F0502020204030204" pitchFamily="34" charset="0"/>
                <a:cs typeface="Times New Roman" panose="02020603050405020304" pitchFamily="18" charset="0"/>
              </a:rPr>
              <a:t>utilise </a:t>
            </a:r>
            <a:r>
              <a:rPr lang="en-US" sz="1200">
                <a:effectLst/>
                <a:latin typeface="Times New Roman" panose="02020603050405020304" pitchFamily="18" charset="0"/>
                <a:ea typeface="Calibri" panose="020F0502020204030204" pitchFamily="34" charset="0"/>
                <a:cs typeface="Times New Roman" panose="02020603050405020304" pitchFamily="18" charset="0"/>
              </a:rPr>
              <a:t>for improving the business performance. Lastly, my business will be focused on performance after the tasks and activities are planned and </a:t>
            </a:r>
            <a:r>
              <a:rPr lang="en-GB" sz="1200">
                <a:effectLst/>
                <a:latin typeface="Times New Roman" panose="02020603050405020304" pitchFamily="18" charset="0"/>
                <a:ea typeface="Calibri" panose="020F0502020204030204" pitchFamily="34" charset="0"/>
                <a:cs typeface="Times New Roman" panose="02020603050405020304" pitchFamily="18" charset="0"/>
              </a:rPr>
              <a:t>prioritise </a:t>
            </a:r>
            <a:r>
              <a:rPr lang="en-US" sz="1200">
                <a:effectLst/>
                <a:latin typeface="Times New Roman" panose="02020603050405020304" pitchFamily="18" charset="0"/>
                <a:ea typeface="Calibri" panose="020F0502020204030204" pitchFamily="34" charset="0"/>
                <a:cs typeface="Times New Roman" panose="02020603050405020304" pitchFamily="18" charset="0"/>
              </a:rPr>
              <a:t>.</a:t>
            </a:r>
            <a:r>
              <a:rPr lang="en-GB" sz="1200">
                <a:effectLst/>
                <a:latin typeface="Times New Roman" panose="02020603050405020304" pitchFamily="18" charset="0"/>
                <a:ea typeface="Calibri" panose="020F0502020204030204" pitchFamily="34" charset="0"/>
                <a:cs typeface="Times New Roman" panose="02020603050405020304" pitchFamily="18" charset="0"/>
              </a:rPr>
              <a:t> </a:t>
            </a: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8: </a:t>
            </a:r>
            <a:r>
              <a:rPr lang="en-US" sz="1200">
                <a:effectLst/>
                <a:latin typeface="Times New Roman" panose="02020603050405020304" pitchFamily="18" charset="0"/>
                <a:ea typeface="Calibri" panose="020F0502020204030204" pitchFamily="34" charset="0"/>
                <a:cs typeface="Times New Roman" panose="02020603050405020304" pitchFamily="18" charset="0"/>
              </a:rPr>
              <a:t>For professional development, I believe that every new day is an opportunity to enhance my skills while establishing and developing my business. Therefore, I will focus on my professional development by studying different business models of established businesses so that I can collect the best options from those models and implement them in my business practice. Moreover, I will be studying current trends in the fashion industry and following the discussion platforms so that I can have information about the needs and wants of the customers. I will also learn from the people that inspire me to become a good business leader by implementing the best leadership style that promotes and encourages my team to give their best so that the business can achieve its objectives. Furthermore, I will focus on myself so that I can develop confidence in myself and change my body language so that I become the inspiration for others. I will also work on my communication skills as business activities rely on effective communication. While making decisions for my business I will make proactive decisions so that risks can be mitigated or reduced. Lastly, for my business growth, I will be focusing on conflict resolution and management so that my team members feel safe and valued with me.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9: </a:t>
            </a:r>
            <a:r>
              <a:rPr lang="en-US" sz="1200">
                <a:effectLst/>
                <a:latin typeface="Times New Roman" panose="02020603050405020304" pitchFamily="18" charset="0"/>
                <a:ea typeface="Calibri" panose="020F0502020204030204" pitchFamily="34" charset="0"/>
                <a:cs typeface="Times New Roman" panose="02020603050405020304" pitchFamily="18" charset="0"/>
              </a:rPr>
              <a:t>Recruitment for the fashion industry is being hugely transformed as a result of </a:t>
            </a:r>
            <a:r>
              <a:rPr lang="en-GB" sz="1200">
                <a:effectLst/>
                <a:latin typeface="Times New Roman" panose="02020603050405020304" pitchFamily="18" charset="0"/>
                <a:ea typeface="Calibri" panose="020F0502020204030204" pitchFamily="34" charset="0"/>
                <a:cs typeface="Times New Roman" panose="02020603050405020304" pitchFamily="18" charset="0"/>
              </a:rPr>
              <a:t>globalisations </a:t>
            </a:r>
            <a:r>
              <a:rPr lang="en-US" sz="1200">
                <a:effectLst/>
                <a:latin typeface="Times New Roman" panose="02020603050405020304" pitchFamily="18" charset="0"/>
                <a:ea typeface="Calibri" panose="020F0502020204030204" pitchFamily="34" charset="0"/>
                <a:cs typeface="Times New Roman" panose="02020603050405020304" pitchFamily="18" charset="0"/>
              </a:rPr>
              <a:t>. Therefore, it is observed that traditional recruitment in the fashion industry is becoming challenging for recruiters. Thus, they are moving towards modern recruitment. Moreover, the careers available in the fashion industry are fashion designers, garment technologists, textile designers, pattern cutters and graders, personal stylists, e-commerce managers, and trend forecasters. Therefore, with the supports of these professionals, my business will become the trend changer in the market while establishing long-term business relationships with the customers and team members.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10: </a:t>
            </a:r>
            <a:r>
              <a:rPr lang="en-US" sz="1200">
                <a:effectLst/>
                <a:latin typeface="Times New Roman" panose="02020603050405020304" pitchFamily="18" charset="0"/>
                <a:ea typeface="Calibri" panose="020F0502020204030204" pitchFamily="34" charset="0"/>
                <a:cs typeface="Times New Roman" panose="02020603050405020304" pitchFamily="18" charset="0"/>
              </a:rPr>
              <a:t>To conclude it can be established, that the fashion industry is focused on the changing lifestyles of the people. Moreover, people are becoming fashion cautious and they see every tiny detail in the fashion sector. Therefore, it is important to address their needs, wants and demands so that the business starts to flourish and expand. However, in the highly competitive fashion market in the UK, it is challenging to compete with established businesses as they have resources to support their operational activities. Therefore, if the business has to sustain its position in the market it has to be innovative and creative so that customers are attracted to the business.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US"/>
          </a:p>
        </p:txBody>
      </p:sp>
      <p:sp>
        <p:nvSpPr>
          <p:cNvPr id="4" name="Slide Number Placeholder 3"/>
          <p:cNvSpPr>
            <a:spLocks noGrp="1"/>
          </p:cNvSpPr>
          <p:nvPr>
            <p:ph type="sldNum" sz="quarter" idx="5"/>
          </p:nvPr>
        </p:nvSpPr>
        <p:spPr/>
        <p:txBody>
          <a:bodyPr/>
          <a:lstStyle/>
          <a:p>
            <a:fld id="{168922F3-37E2-448D-9531-077B50112AB5}" type="slidenum">
              <a:rPr lang="en-GB" smtClean="0"/>
              <a:t>11</a:t>
            </a:fld>
            <a:endParaRPr lang="en-GB"/>
          </a:p>
        </p:txBody>
      </p:sp>
    </p:spTree>
    <p:extLst>
      <p:ext uri="{BB962C8B-B14F-4D97-AF65-F5344CB8AC3E}">
        <p14:creationId xmlns:p14="http://schemas.microsoft.com/office/powerpoint/2010/main" val="1709804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9567C9B-FDD0-4DA9-A75C-D9E22F6544A0}" type="datetimeFigureOut">
              <a:rPr lang="en-GB" smtClean="0"/>
              <a:t>07/12/2021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8AD450B-C680-4FD3-8710-DBBD4200F9CE}"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649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567C9B-FDD0-4DA9-A75C-D9E22F6544A0}"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AD450B-C680-4FD3-8710-DBBD4200F9CE}"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358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567C9B-FDD0-4DA9-A75C-D9E22F6544A0}"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AD450B-C680-4FD3-8710-DBBD4200F9CE}"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7643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9567C9B-FDD0-4DA9-A75C-D9E22F6544A0}"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AD450B-C680-4FD3-8710-DBBD4200F9CE}"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7224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9567C9B-FDD0-4DA9-A75C-D9E22F6544A0}" type="datetimeFigureOut">
              <a:rPr lang="en-GB" smtClean="0"/>
              <a:t>07/12/2021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AD450B-C680-4FD3-8710-DBBD4200F9CE}"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750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9567C9B-FDD0-4DA9-A75C-D9E22F6544A0}" type="datetimeFigureOut">
              <a:rPr lang="en-GB" smtClean="0"/>
              <a:t>07/12/2021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AD450B-C680-4FD3-8710-DBBD4200F9CE}"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79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567C9B-FDD0-4DA9-A75C-D9E22F6544A0}" type="datetimeFigureOut">
              <a:rPr lang="en-GB" smtClean="0"/>
              <a:t>07/12/2021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AD450B-C680-4FD3-8710-DBBD4200F9CE}" type="slidenum">
              <a:rPr lang="en-GB" smtClean="0"/>
              <a:t>‹#›</a:t>
            </a:fld>
            <a:endParaRPr lang="en-GB"/>
          </a:p>
        </p:txBody>
      </p:sp>
    </p:spTree>
    <p:extLst>
      <p:ext uri="{BB962C8B-B14F-4D97-AF65-F5344CB8AC3E}">
        <p14:creationId xmlns:p14="http://schemas.microsoft.com/office/powerpoint/2010/main" val="215953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567C9B-FDD0-4DA9-A75C-D9E22F6544A0}"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AD450B-C680-4FD3-8710-DBBD4200F9CE}"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8023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9567C9B-FDD0-4DA9-A75C-D9E22F6544A0}" type="datetimeFigureOut">
              <a:rPr lang="en-GB" smtClean="0"/>
              <a:t>07/12/2021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8AD450B-C680-4FD3-8710-DBBD4200F9CE}"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4704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567C9B-FDD0-4DA9-A75C-D9E22F6544A0}"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AD450B-C680-4FD3-8710-DBBD4200F9CE}"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4698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9567C9B-FDD0-4DA9-A75C-D9E22F6544A0}"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AD450B-C680-4FD3-8710-DBBD4200F9CE}"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457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9567C9B-FDD0-4DA9-A75C-D9E22F6544A0}" type="datetimeFigureOut">
              <a:rPr lang="en-GB" smtClean="0"/>
              <a:t>07/12/2021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8AD450B-C680-4FD3-8710-DBBD4200F9CE}"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3626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13562-7684-4987-B90F-0963EBAD3632}"/>
              </a:ext>
            </a:extLst>
          </p:cNvPr>
          <p:cNvSpPr>
            <a:spLocks noGrp="1"/>
          </p:cNvSpPr>
          <p:nvPr>
            <p:ph type="ctrTitle"/>
          </p:nvPr>
        </p:nvSpPr>
        <p:spPr>
          <a:xfrm>
            <a:off x="1249383" y="802298"/>
            <a:ext cx="9805469" cy="2541431"/>
          </a:xfrm>
        </p:spPr>
        <p:txBody>
          <a:bodyPr>
            <a:normAutofit/>
          </a:bodyPr>
          <a:lstStyle/>
          <a:p>
            <a:r>
              <a:rPr lang="en-GB" sz="2400" b="1"/>
              <a:t>Students Name :Nwakaego Peace Elumese </a:t>
            </a:r>
            <a:br>
              <a:rPr lang="en-GB" sz="2400" b="1"/>
            </a:br>
            <a:r>
              <a:rPr lang="en-GB" sz="2400" b="1"/>
              <a:t>Students ID :2114106</a:t>
            </a:r>
            <a:br>
              <a:rPr lang="en-GB" sz="2400" b="1"/>
            </a:br>
            <a:r>
              <a:rPr lang="en-GB" sz="2400" b="1"/>
              <a:t>Lecturer Name : Mr Peter Allen </a:t>
            </a:r>
            <a:br>
              <a:rPr lang="en-GB" sz="2400" b="1"/>
            </a:br>
            <a:r>
              <a:rPr lang="en-GB" sz="2400" b="1"/>
              <a:t>Modules: academic and employability skills </a:t>
            </a:r>
            <a:br>
              <a:rPr lang="en-GB" sz="2400" b="1"/>
            </a:br>
            <a:r>
              <a:rPr lang="en-GB" sz="2400" b="1"/>
              <a:t>BMSW4001-Lon.</a:t>
            </a:r>
            <a:br>
              <a:rPr lang="en-GB" sz="2400" b="1"/>
            </a:br>
            <a:r>
              <a:rPr lang="en-GB" sz="2400" b="1"/>
              <a:t>Date 30/ 11/ 2021.</a:t>
            </a:r>
          </a:p>
        </p:txBody>
      </p:sp>
    </p:spTree>
    <p:extLst>
      <p:ext uri="{BB962C8B-B14F-4D97-AF65-F5344CB8AC3E}">
        <p14:creationId xmlns:p14="http://schemas.microsoft.com/office/powerpoint/2010/main" val="3279642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8BA60-4033-4C18-B55C-0810E58F3277}"/>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962A8ED1-1CF3-4685-A40B-4FD257C94F3A}"/>
              </a:ext>
            </a:extLst>
          </p:cNvPr>
          <p:cNvSpPr>
            <a:spLocks noGrp="1"/>
          </p:cNvSpPr>
          <p:nvPr>
            <p:ph idx="1"/>
          </p:nvPr>
        </p:nvSpPr>
        <p:spPr/>
        <p:txBody>
          <a:bodyPr/>
          <a:lstStyle/>
          <a:p>
            <a:r>
              <a:rPr lang="en-US" sz="4000" b="1"/>
              <a:t>Discuss my Own</a:t>
            </a:r>
            <a:r>
              <a:rPr lang="en-US" sz="3200" b="1"/>
              <a:t> </a:t>
            </a:r>
            <a:r>
              <a:rPr lang="en-US" sz="3200"/>
              <a:t> </a:t>
            </a:r>
          </a:p>
          <a:p>
            <a:endParaRPr lang="en-GB"/>
          </a:p>
          <a:p>
            <a:pPr marL="0" indent="0">
              <a:buNone/>
            </a:pPr>
            <a:r>
              <a:rPr lang="en-GB" sz="4000" b="1"/>
              <a:t>Fashion brand</a:t>
            </a:r>
            <a:r>
              <a:rPr lang="en-GB" sz="4000"/>
              <a:t> </a:t>
            </a:r>
          </a:p>
          <a:p>
            <a:pPr marL="0" indent="0">
              <a:buNone/>
            </a:pPr>
            <a:r>
              <a:rPr lang="en-GB" sz="4000" b="1"/>
              <a:t>Business </a:t>
            </a:r>
          </a:p>
        </p:txBody>
      </p:sp>
      <p:pic>
        <p:nvPicPr>
          <p:cNvPr id="4" name="Picture 4">
            <a:extLst>
              <a:ext uri="{FF2B5EF4-FFF2-40B4-BE49-F238E27FC236}">
                <a16:creationId xmlns:a16="http://schemas.microsoft.com/office/drawing/2014/main" id="{B8F08D46-6411-AB46-88F5-E0D09BDC1B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7207" y="1626259"/>
            <a:ext cx="2665763" cy="2114779"/>
          </a:xfrm>
          <a:prstGeom prst="rect">
            <a:avLst/>
          </a:prstGeom>
        </p:spPr>
      </p:pic>
      <p:pic>
        <p:nvPicPr>
          <p:cNvPr id="5" name="Picture 5">
            <a:extLst>
              <a:ext uri="{FF2B5EF4-FFF2-40B4-BE49-F238E27FC236}">
                <a16:creationId xmlns:a16="http://schemas.microsoft.com/office/drawing/2014/main" id="{AC93EA00-8A95-F546-8568-4711795735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2239" y="3788737"/>
            <a:ext cx="1813495" cy="2565003"/>
          </a:xfrm>
          <a:prstGeom prst="rect">
            <a:avLst/>
          </a:prstGeom>
        </p:spPr>
      </p:pic>
      <p:pic>
        <p:nvPicPr>
          <p:cNvPr id="6" name="Picture 6">
            <a:extLst>
              <a:ext uri="{FF2B5EF4-FFF2-40B4-BE49-F238E27FC236}">
                <a16:creationId xmlns:a16="http://schemas.microsoft.com/office/drawing/2014/main" id="{214C3DF7-4B65-9646-8E9F-CF91F2E5DA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22970" y="1578626"/>
            <a:ext cx="2549119" cy="2549119"/>
          </a:xfrm>
          <a:prstGeom prst="rect">
            <a:avLst/>
          </a:prstGeom>
        </p:spPr>
      </p:pic>
      <p:pic>
        <p:nvPicPr>
          <p:cNvPr id="7" name="Picture 7">
            <a:extLst>
              <a:ext uri="{FF2B5EF4-FFF2-40B4-BE49-F238E27FC236}">
                <a16:creationId xmlns:a16="http://schemas.microsoft.com/office/drawing/2014/main" id="{2E76175C-0C96-9045-846D-976979BA3E3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11688" y="3594818"/>
            <a:ext cx="3488377" cy="2977586"/>
          </a:xfrm>
          <a:prstGeom prst="rect">
            <a:avLst/>
          </a:prstGeom>
        </p:spPr>
      </p:pic>
    </p:spTree>
    <p:extLst>
      <p:ext uri="{BB962C8B-B14F-4D97-AF65-F5344CB8AC3E}">
        <p14:creationId xmlns:p14="http://schemas.microsoft.com/office/powerpoint/2010/main" val="452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3DFEB-ACF6-4C15-BA8A-4D0C8A7DF15C}"/>
              </a:ext>
            </a:extLst>
          </p:cNvPr>
          <p:cNvSpPr>
            <a:spLocks noGrp="1"/>
          </p:cNvSpPr>
          <p:nvPr>
            <p:ph type="title"/>
          </p:nvPr>
        </p:nvSpPr>
        <p:spPr/>
        <p:txBody>
          <a:bodyPr/>
          <a:lstStyle/>
          <a:p>
            <a:r>
              <a:rPr lang="en-GB" b="1"/>
              <a:t>My  strengths </a:t>
            </a:r>
          </a:p>
        </p:txBody>
      </p:sp>
      <p:sp>
        <p:nvSpPr>
          <p:cNvPr id="3" name="Content Placeholder 2">
            <a:extLst>
              <a:ext uri="{FF2B5EF4-FFF2-40B4-BE49-F238E27FC236}">
                <a16:creationId xmlns:a16="http://schemas.microsoft.com/office/drawing/2014/main" id="{6E6C4E1E-84C7-4424-8796-F37BC716FAED}"/>
              </a:ext>
            </a:extLst>
          </p:cNvPr>
          <p:cNvSpPr>
            <a:spLocks noGrp="1"/>
          </p:cNvSpPr>
          <p:nvPr>
            <p:ph idx="1"/>
          </p:nvPr>
        </p:nvSpPr>
        <p:spPr>
          <a:xfrm>
            <a:off x="1451579" y="2106447"/>
            <a:ext cx="9603275" cy="3450613"/>
          </a:xfrm>
        </p:spPr>
        <p:txBody>
          <a:bodyPr/>
          <a:lstStyle/>
          <a:p>
            <a:r>
              <a:rPr lang="en-US"/>
              <a:t>Strengths</a:t>
            </a:r>
          </a:p>
          <a:p>
            <a:r>
              <a:rPr lang="en-US"/>
              <a:t>Offer wide range of fashion products</a:t>
            </a:r>
          </a:p>
          <a:p>
            <a:r>
              <a:rPr lang="en-US"/>
              <a:t>Cater the fashion needs of customers</a:t>
            </a:r>
          </a:p>
          <a:p>
            <a:r>
              <a:rPr lang="en-GB"/>
              <a:t>Customisations </a:t>
            </a:r>
            <a:endParaRPr lang="en-US"/>
          </a:p>
          <a:p>
            <a:r>
              <a:rPr lang="en-US"/>
              <a:t>Traditional and cultural blend</a:t>
            </a:r>
            <a:endParaRPr lang="en-GB"/>
          </a:p>
        </p:txBody>
      </p:sp>
    </p:spTree>
    <p:extLst>
      <p:ext uri="{BB962C8B-B14F-4D97-AF65-F5344CB8AC3E}">
        <p14:creationId xmlns:p14="http://schemas.microsoft.com/office/powerpoint/2010/main" val="267170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6425B-1FEA-4BCC-ADF4-E733E0BF9DC9}"/>
              </a:ext>
            </a:extLst>
          </p:cNvPr>
          <p:cNvSpPr>
            <a:spLocks noGrp="1"/>
          </p:cNvSpPr>
          <p:nvPr>
            <p:ph type="title"/>
          </p:nvPr>
        </p:nvSpPr>
        <p:spPr/>
        <p:txBody>
          <a:bodyPr/>
          <a:lstStyle/>
          <a:p>
            <a:r>
              <a:rPr lang="en-GB" b="1"/>
              <a:t>My  Weaknesses </a:t>
            </a:r>
          </a:p>
        </p:txBody>
      </p:sp>
      <p:sp>
        <p:nvSpPr>
          <p:cNvPr id="3" name="Content Placeholder 2">
            <a:extLst>
              <a:ext uri="{FF2B5EF4-FFF2-40B4-BE49-F238E27FC236}">
                <a16:creationId xmlns:a16="http://schemas.microsoft.com/office/drawing/2014/main" id="{C24773FA-4700-43EF-A461-D60C5D1A1032}"/>
              </a:ext>
            </a:extLst>
          </p:cNvPr>
          <p:cNvSpPr>
            <a:spLocks noGrp="1"/>
          </p:cNvSpPr>
          <p:nvPr>
            <p:ph idx="1"/>
          </p:nvPr>
        </p:nvSpPr>
        <p:spPr/>
        <p:txBody>
          <a:bodyPr/>
          <a:lstStyle/>
          <a:p>
            <a:r>
              <a:rPr lang="en-US"/>
              <a:t>Weaknesses</a:t>
            </a:r>
          </a:p>
          <a:p>
            <a:r>
              <a:rPr lang="en-US"/>
              <a:t>Limited resources</a:t>
            </a:r>
          </a:p>
          <a:p>
            <a:r>
              <a:rPr lang="en-US"/>
              <a:t>Dependency on suppliers</a:t>
            </a:r>
          </a:p>
          <a:p>
            <a:r>
              <a:rPr lang="en-US"/>
              <a:t>Due to high input cost keeping low prices</a:t>
            </a:r>
          </a:p>
          <a:p>
            <a:r>
              <a:rPr lang="en-US"/>
              <a:t>New brand in the market</a:t>
            </a:r>
          </a:p>
          <a:p>
            <a:endParaRPr lang="en-GB"/>
          </a:p>
        </p:txBody>
      </p:sp>
    </p:spTree>
    <p:extLst>
      <p:ext uri="{BB962C8B-B14F-4D97-AF65-F5344CB8AC3E}">
        <p14:creationId xmlns:p14="http://schemas.microsoft.com/office/powerpoint/2010/main" val="468289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6F77-512D-435A-B7FB-81513953AE5D}"/>
              </a:ext>
            </a:extLst>
          </p:cNvPr>
          <p:cNvSpPr>
            <a:spLocks noGrp="1"/>
          </p:cNvSpPr>
          <p:nvPr>
            <p:ph type="title"/>
          </p:nvPr>
        </p:nvSpPr>
        <p:spPr/>
        <p:txBody>
          <a:bodyPr/>
          <a:lstStyle/>
          <a:p>
            <a:r>
              <a:rPr lang="en-GB" b="1"/>
              <a:t>My  opportunities </a:t>
            </a:r>
          </a:p>
        </p:txBody>
      </p:sp>
      <p:sp>
        <p:nvSpPr>
          <p:cNvPr id="3" name="Content Placeholder 2">
            <a:extLst>
              <a:ext uri="{FF2B5EF4-FFF2-40B4-BE49-F238E27FC236}">
                <a16:creationId xmlns:a16="http://schemas.microsoft.com/office/drawing/2014/main" id="{2380250E-F7B7-421F-876C-8F056F841245}"/>
              </a:ext>
            </a:extLst>
          </p:cNvPr>
          <p:cNvSpPr>
            <a:spLocks noGrp="1"/>
          </p:cNvSpPr>
          <p:nvPr>
            <p:ph idx="1"/>
          </p:nvPr>
        </p:nvSpPr>
        <p:spPr/>
        <p:txBody>
          <a:bodyPr/>
          <a:lstStyle/>
          <a:p>
            <a:r>
              <a:rPr lang="en-US"/>
              <a:t>Opportunities</a:t>
            </a:r>
          </a:p>
          <a:p>
            <a:r>
              <a:rPr lang="en-GB"/>
              <a:t>Changing lifestyle</a:t>
            </a:r>
          </a:p>
          <a:p>
            <a:r>
              <a:rPr lang="en-GB"/>
              <a:t>Customisation through mobile application</a:t>
            </a:r>
          </a:p>
          <a:p>
            <a:r>
              <a:rPr lang="en-GB"/>
              <a:t>Targeting all age groups</a:t>
            </a:r>
          </a:p>
          <a:p>
            <a:r>
              <a:rPr lang="en-GB"/>
              <a:t>Pre checking of the fitting and design offer</a:t>
            </a:r>
          </a:p>
        </p:txBody>
      </p:sp>
    </p:spTree>
    <p:extLst>
      <p:ext uri="{BB962C8B-B14F-4D97-AF65-F5344CB8AC3E}">
        <p14:creationId xmlns:p14="http://schemas.microsoft.com/office/powerpoint/2010/main" val="1437685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EC25E-059E-4BFE-94D0-471124B7F684}"/>
              </a:ext>
            </a:extLst>
          </p:cNvPr>
          <p:cNvSpPr>
            <a:spLocks noGrp="1"/>
          </p:cNvSpPr>
          <p:nvPr>
            <p:ph type="title"/>
          </p:nvPr>
        </p:nvSpPr>
        <p:spPr/>
        <p:txBody>
          <a:bodyPr/>
          <a:lstStyle/>
          <a:p>
            <a:r>
              <a:rPr lang="en-GB" b="1"/>
              <a:t>My  threats </a:t>
            </a:r>
          </a:p>
        </p:txBody>
      </p:sp>
      <p:sp>
        <p:nvSpPr>
          <p:cNvPr id="3" name="Content Placeholder 2">
            <a:extLst>
              <a:ext uri="{FF2B5EF4-FFF2-40B4-BE49-F238E27FC236}">
                <a16:creationId xmlns:a16="http://schemas.microsoft.com/office/drawing/2014/main" id="{9DA1B1DA-2A84-4013-B8C5-198DC14E0FB5}"/>
              </a:ext>
            </a:extLst>
          </p:cNvPr>
          <p:cNvSpPr>
            <a:spLocks noGrp="1"/>
          </p:cNvSpPr>
          <p:nvPr>
            <p:ph idx="1"/>
          </p:nvPr>
        </p:nvSpPr>
        <p:spPr/>
        <p:txBody>
          <a:bodyPr/>
          <a:lstStyle/>
          <a:p>
            <a:r>
              <a:rPr lang="en-US"/>
              <a:t>Threats</a:t>
            </a:r>
          </a:p>
          <a:p>
            <a:r>
              <a:rPr lang="en-US"/>
              <a:t>Government policy</a:t>
            </a:r>
          </a:p>
          <a:p>
            <a:r>
              <a:rPr lang="en-US"/>
              <a:t>Economic condition</a:t>
            </a:r>
          </a:p>
          <a:p>
            <a:r>
              <a:rPr lang="en-US"/>
              <a:t>New entrants</a:t>
            </a:r>
          </a:p>
          <a:p>
            <a:r>
              <a:rPr lang="en-US"/>
              <a:t>competitors</a:t>
            </a:r>
          </a:p>
          <a:p>
            <a:endParaRPr lang="en-GB"/>
          </a:p>
        </p:txBody>
      </p:sp>
    </p:spTree>
    <p:extLst>
      <p:ext uri="{BB962C8B-B14F-4D97-AF65-F5344CB8AC3E}">
        <p14:creationId xmlns:p14="http://schemas.microsoft.com/office/powerpoint/2010/main" val="2110113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C7CD-B5B2-4C94-9314-8C298425C643}"/>
              </a:ext>
            </a:extLst>
          </p:cNvPr>
          <p:cNvSpPr>
            <a:spLocks noGrp="1"/>
          </p:cNvSpPr>
          <p:nvPr>
            <p:ph type="title"/>
          </p:nvPr>
        </p:nvSpPr>
        <p:spPr/>
        <p:txBody>
          <a:bodyPr/>
          <a:lstStyle/>
          <a:p>
            <a:r>
              <a:rPr lang="en-US"/>
              <a:t>Time management tools</a:t>
            </a:r>
            <a:endParaRPr lang="en-GB"/>
          </a:p>
        </p:txBody>
      </p:sp>
      <p:sp>
        <p:nvSpPr>
          <p:cNvPr id="3" name="Content Placeholder 2">
            <a:extLst>
              <a:ext uri="{FF2B5EF4-FFF2-40B4-BE49-F238E27FC236}">
                <a16:creationId xmlns:a16="http://schemas.microsoft.com/office/drawing/2014/main" id="{BE891F92-B571-4508-AB6A-9497F9C85071}"/>
              </a:ext>
            </a:extLst>
          </p:cNvPr>
          <p:cNvSpPr>
            <a:spLocks noGrp="1"/>
          </p:cNvSpPr>
          <p:nvPr>
            <p:ph idx="1"/>
          </p:nvPr>
        </p:nvSpPr>
        <p:spPr/>
        <p:txBody>
          <a:bodyPr/>
          <a:lstStyle/>
          <a:p>
            <a:r>
              <a:rPr lang="en-US"/>
              <a:t>Planning</a:t>
            </a:r>
          </a:p>
          <a:p>
            <a:r>
              <a:rPr lang="en-US" err="1"/>
              <a:t>Prioritising</a:t>
            </a:r>
            <a:endParaRPr lang="en-US"/>
          </a:p>
          <a:p>
            <a:r>
              <a:rPr lang="en-US"/>
              <a:t>Performing </a:t>
            </a:r>
            <a:endParaRPr lang="en-GB"/>
          </a:p>
        </p:txBody>
      </p:sp>
    </p:spTree>
    <p:extLst>
      <p:ext uri="{BB962C8B-B14F-4D97-AF65-F5344CB8AC3E}">
        <p14:creationId xmlns:p14="http://schemas.microsoft.com/office/powerpoint/2010/main" val="338439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09C3-2572-41EE-8AC1-473AF38CC557}"/>
              </a:ext>
            </a:extLst>
          </p:cNvPr>
          <p:cNvSpPr>
            <a:spLocks noGrp="1"/>
          </p:cNvSpPr>
          <p:nvPr>
            <p:ph type="title"/>
          </p:nvPr>
        </p:nvSpPr>
        <p:spPr/>
        <p:txBody>
          <a:bodyPr/>
          <a:lstStyle/>
          <a:p>
            <a:r>
              <a:rPr lang="en-US" err="1"/>
              <a:t>pdp</a:t>
            </a:r>
            <a:endParaRPr lang="en-GB"/>
          </a:p>
        </p:txBody>
      </p:sp>
      <p:sp>
        <p:nvSpPr>
          <p:cNvPr id="3" name="Content Placeholder 2">
            <a:extLst>
              <a:ext uri="{FF2B5EF4-FFF2-40B4-BE49-F238E27FC236}">
                <a16:creationId xmlns:a16="http://schemas.microsoft.com/office/drawing/2014/main" id="{33F3C49D-B9B8-49DA-B2DB-756E68AF13BD}"/>
              </a:ext>
            </a:extLst>
          </p:cNvPr>
          <p:cNvSpPr>
            <a:spLocks noGrp="1"/>
          </p:cNvSpPr>
          <p:nvPr>
            <p:ph idx="1"/>
          </p:nvPr>
        </p:nvSpPr>
        <p:spPr/>
        <p:txBody>
          <a:bodyPr/>
          <a:lstStyle/>
          <a:p>
            <a:r>
              <a:rPr lang="en-US"/>
              <a:t>Updated with current trends</a:t>
            </a:r>
          </a:p>
          <a:p>
            <a:r>
              <a:rPr lang="en-US"/>
              <a:t>Develop confidence</a:t>
            </a:r>
          </a:p>
          <a:p>
            <a:r>
              <a:rPr lang="en-US"/>
              <a:t>Learning conflict resolution</a:t>
            </a:r>
          </a:p>
          <a:p>
            <a:r>
              <a:rPr lang="en-US"/>
              <a:t>Proactive decision making</a:t>
            </a:r>
            <a:endParaRPr lang="en-GB"/>
          </a:p>
        </p:txBody>
      </p:sp>
    </p:spTree>
    <p:extLst>
      <p:ext uri="{BB962C8B-B14F-4D97-AF65-F5344CB8AC3E}">
        <p14:creationId xmlns:p14="http://schemas.microsoft.com/office/powerpoint/2010/main" val="192906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9B69C-0F9E-4790-A3A3-4E4EF7591D38}"/>
              </a:ext>
            </a:extLst>
          </p:cNvPr>
          <p:cNvSpPr>
            <a:spLocks noGrp="1"/>
          </p:cNvSpPr>
          <p:nvPr>
            <p:ph type="title"/>
          </p:nvPr>
        </p:nvSpPr>
        <p:spPr/>
        <p:txBody>
          <a:bodyPr/>
          <a:lstStyle/>
          <a:p>
            <a:r>
              <a:rPr lang="en-US"/>
              <a:t>World of work in fashion industry</a:t>
            </a:r>
            <a:endParaRPr lang="en-GB"/>
          </a:p>
        </p:txBody>
      </p:sp>
      <p:sp>
        <p:nvSpPr>
          <p:cNvPr id="3" name="Content Placeholder 2">
            <a:extLst>
              <a:ext uri="{FF2B5EF4-FFF2-40B4-BE49-F238E27FC236}">
                <a16:creationId xmlns:a16="http://schemas.microsoft.com/office/drawing/2014/main" id="{FD9173E4-38A7-400A-A79F-8FB4AB5A8737}"/>
              </a:ext>
            </a:extLst>
          </p:cNvPr>
          <p:cNvSpPr>
            <a:spLocks noGrp="1"/>
          </p:cNvSpPr>
          <p:nvPr>
            <p:ph idx="1"/>
          </p:nvPr>
        </p:nvSpPr>
        <p:spPr/>
        <p:txBody>
          <a:bodyPr/>
          <a:lstStyle/>
          <a:p>
            <a:r>
              <a:rPr lang="en-US"/>
              <a:t>Recruitment in fashion industry is transforming</a:t>
            </a:r>
          </a:p>
          <a:p>
            <a:r>
              <a:rPr lang="en-US"/>
              <a:t>Modern recruitment techniques are </a:t>
            </a:r>
            <a:r>
              <a:rPr lang="en-US" err="1"/>
              <a:t>utilised</a:t>
            </a:r>
            <a:endParaRPr lang="en-US"/>
          </a:p>
          <a:p>
            <a:r>
              <a:rPr lang="en-US"/>
              <a:t>Several careers available for growth in fashion industry such as designers, stylists, and trend forecasters etc. </a:t>
            </a:r>
            <a:endParaRPr lang="en-GB"/>
          </a:p>
        </p:txBody>
      </p:sp>
    </p:spTree>
    <p:extLst>
      <p:ext uri="{BB962C8B-B14F-4D97-AF65-F5344CB8AC3E}">
        <p14:creationId xmlns:p14="http://schemas.microsoft.com/office/powerpoint/2010/main" val="2464291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60B78-A150-440B-B245-7A9C1B5AE912}"/>
              </a:ext>
            </a:extLst>
          </p:cNvPr>
          <p:cNvSpPr>
            <a:spLocks noGrp="1"/>
          </p:cNvSpPr>
          <p:nvPr>
            <p:ph type="title"/>
          </p:nvPr>
        </p:nvSpPr>
        <p:spPr/>
        <p:txBody>
          <a:bodyPr/>
          <a:lstStyle/>
          <a:p>
            <a:r>
              <a:rPr lang="en-US"/>
              <a:t>conclusion</a:t>
            </a:r>
            <a:endParaRPr lang="en-GB"/>
          </a:p>
        </p:txBody>
      </p:sp>
      <p:sp>
        <p:nvSpPr>
          <p:cNvPr id="3" name="Content Placeholder 2">
            <a:extLst>
              <a:ext uri="{FF2B5EF4-FFF2-40B4-BE49-F238E27FC236}">
                <a16:creationId xmlns:a16="http://schemas.microsoft.com/office/drawing/2014/main" id="{C5AF6DE2-F3E6-48D1-B87E-6A637C4EB824}"/>
              </a:ext>
            </a:extLst>
          </p:cNvPr>
          <p:cNvSpPr>
            <a:spLocks noGrp="1"/>
          </p:cNvSpPr>
          <p:nvPr>
            <p:ph idx="1"/>
          </p:nvPr>
        </p:nvSpPr>
        <p:spPr/>
        <p:txBody>
          <a:bodyPr/>
          <a:lstStyle/>
          <a:p>
            <a:r>
              <a:rPr lang="en-US"/>
              <a:t>Fashion industry is changing</a:t>
            </a:r>
          </a:p>
          <a:p>
            <a:r>
              <a:rPr lang="en-US"/>
              <a:t>Lifestyle of people is changing</a:t>
            </a:r>
          </a:p>
          <a:p>
            <a:r>
              <a:rPr lang="en-US"/>
              <a:t>Fashion industry has tough competition</a:t>
            </a:r>
          </a:p>
          <a:p>
            <a:r>
              <a:rPr lang="en-US"/>
              <a:t>Competitors are highly advanced</a:t>
            </a:r>
            <a:endParaRPr lang="en-GB"/>
          </a:p>
        </p:txBody>
      </p:sp>
    </p:spTree>
    <p:extLst>
      <p:ext uri="{BB962C8B-B14F-4D97-AF65-F5344CB8AC3E}">
        <p14:creationId xmlns:p14="http://schemas.microsoft.com/office/powerpoint/2010/main" val="392716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D7376-C9E3-4A48-B13C-72156E2867A6}"/>
              </a:ext>
            </a:extLst>
          </p:cNvPr>
          <p:cNvSpPr>
            <a:spLocks noGrp="1"/>
          </p:cNvSpPr>
          <p:nvPr>
            <p:ph type="title"/>
          </p:nvPr>
        </p:nvSpPr>
        <p:spPr>
          <a:xfrm>
            <a:off x="1294362" y="1101013"/>
            <a:ext cx="9603275" cy="1049235"/>
          </a:xfrm>
        </p:spPr>
        <p:txBody>
          <a:bodyPr/>
          <a:lstStyle/>
          <a:p>
            <a:r>
              <a:rPr lang="en-GB" dirty="0"/>
              <a:t>Individual presentation lecturer viewing </a:t>
            </a:r>
            <a:endParaRPr lang="en-US" dirty="0"/>
          </a:p>
        </p:txBody>
      </p:sp>
      <p:sp>
        <p:nvSpPr>
          <p:cNvPr id="3" name="Content Placeholder 2">
            <a:extLst>
              <a:ext uri="{FF2B5EF4-FFF2-40B4-BE49-F238E27FC236}">
                <a16:creationId xmlns:a16="http://schemas.microsoft.com/office/drawing/2014/main" id="{D8534F4F-7896-A14B-8C6F-4088F8ABD283}"/>
              </a:ext>
            </a:extLst>
          </p:cNvPr>
          <p:cNvSpPr>
            <a:spLocks noGrp="1"/>
          </p:cNvSpPr>
          <p:nvPr>
            <p:ph idx="1"/>
          </p:nvPr>
        </p:nvSpPr>
        <p:spPr>
          <a:xfrm>
            <a:off x="855908" y="2150248"/>
            <a:ext cx="9603275" cy="4471913"/>
          </a:xfrm>
        </p:spPr>
        <p:txBody>
          <a:bodyPr>
            <a:noAutofit/>
          </a:bodyPr>
          <a:lstStyle/>
          <a:p>
            <a:r>
              <a:rPr lang="en-GB" sz="1700" dirty="0"/>
              <a:t>Slide 1: No notes</a:t>
            </a:r>
          </a:p>
          <a:p>
            <a:endParaRPr lang="en-GB" sz="1700" dirty="0"/>
          </a:p>
          <a:p>
            <a:endParaRPr lang="en-GB" sz="1700" dirty="0"/>
          </a:p>
          <a:p>
            <a:pPr>
              <a:lnSpc>
                <a:spcPct val="100000"/>
              </a:lnSpc>
              <a:spcBef>
                <a:spcPts val="0"/>
              </a:spcBef>
              <a:buClrTx/>
              <a:buSzTx/>
              <a:defRPr/>
            </a:pPr>
            <a:r>
              <a:rPr lang="en-GB" sz="1700" dirty="0"/>
              <a:t>Slide 2:</a:t>
            </a: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This presentation aims to discuss my intended career that is to create my own fashion brand business. I will </a:t>
            </a:r>
            <a:r>
              <a:rPr lang="en-US" sz="1700" dirty="0" err="1">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 my academic and employability skills in this presentation. Moreover, I will be using SWOT analysis for </a:t>
            </a:r>
            <a:r>
              <a:rPr lang="en-US" sz="1700" dirty="0" err="1">
                <a:effectLst/>
                <a:latin typeface="Times New Roman" panose="02020603050405020304" pitchFamily="18" charset="0"/>
                <a:ea typeface="Calibri" panose="020F0502020204030204" pitchFamily="34" charset="0"/>
                <a:cs typeface="Times New Roman" panose="02020603050405020304" pitchFamily="18" charset="0"/>
              </a:rPr>
              <a:t>analysing</a:t>
            </a:r>
            <a:r>
              <a:rPr lang="en-US" sz="1700" dirty="0">
                <a:effectLst/>
                <a:latin typeface="Times New Roman" panose="02020603050405020304" pitchFamily="18" charset="0"/>
                <a:ea typeface="Calibri" panose="020F0502020204030204" pitchFamily="34" charset="0"/>
                <a:cs typeface="Times New Roman" panose="02020603050405020304" pitchFamily="18" charset="0"/>
              </a:rPr>
              <a:t> the strength, weaknesses, opportunities, and threats to my fashion brand business. Moreover,  I will be using time management tools for managing my business activities and personal development planning for</a:t>
            </a:r>
            <a:endParaRPr lang="en-GB" sz="1700" dirty="0"/>
          </a:p>
        </p:txBody>
      </p:sp>
    </p:spTree>
    <p:extLst>
      <p:ext uri="{BB962C8B-B14F-4D97-AF65-F5344CB8AC3E}">
        <p14:creationId xmlns:p14="http://schemas.microsoft.com/office/powerpoint/2010/main" val="2732219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E6171-FCB8-AC4F-802B-EA8327F310B6}"/>
              </a:ext>
            </a:extLst>
          </p:cNvPr>
          <p:cNvSpPr>
            <a:spLocks noGrp="1"/>
          </p:cNvSpPr>
          <p:nvPr>
            <p:ph idx="1"/>
          </p:nvPr>
        </p:nvSpPr>
        <p:spPr/>
        <p:txBody>
          <a:bodyPr>
            <a:normAutofit fontScale="85000" lnSpcReduction="10000"/>
          </a:bodyPr>
          <a:lstStyle/>
          <a:p>
            <a:endParaRPr lang="en-GB" sz="2000" dirty="0"/>
          </a:p>
          <a:p>
            <a:r>
              <a:rPr lang="en-GB" sz="2000" dirty="0"/>
              <a:t>Slide 3:</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strength of my fashion brand business is that it offers different products to cater to the needs of customers who are fashion cautious. Moreover, my fashion brand business will be giving the option of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customisation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to the customers so that they can design their own fashion sense. In this business, quality is more focused than pricing. Moreover, it will be dealing in both traditional and cultural blends in all the products. Therefore, the products offered will be based on cultural preferences.</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t>Slide 4: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weakness of this fashion brand business is that it has limited resources to meet the constantly changing dynamics of the fashion world. Moreover, the other weakness is the dependency on the supplier of raw materials. Another weakness is keeping prices at a low level as the prices of raw materials are changing. Moreover, the weakness is the new brand in the highly competitive market.</a:t>
            </a:r>
            <a:endParaRPr lang="en-US" dirty="0"/>
          </a:p>
        </p:txBody>
      </p:sp>
      <p:sp>
        <p:nvSpPr>
          <p:cNvPr id="5" name="Title 1">
            <a:extLst>
              <a:ext uri="{FF2B5EF4-FFF2-40B4-BE49-F238E27FC236}">
                <a16:creationId xmlns:a16="http://schemas.microsoft.com/office/drawing/2014/main" id="{08B89C47-E1CB-2E47-AC7E-E50E313B0BEA}"/>
              </a:ext>
            </a:extLst>
          </p:cNvPr>
          <p:cNvSpPr txBox="1">
            <a:spLocks noGrp="1"/>
          </p:cNvSpPr>
          <p:nvPr>
            <p:ph type="title"/>
          </p:nvPr>
        </p:nvSpPr>
        <p:spPr>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dirty="0"/>
              <a:t>Individual Presentation</a:t>
            </a:r>
            <a:r>
              <a:rPr lang="en-GB" dirty="0"/>
              <a:t> lecturer viewing .</a:t>
            </a:r>
          </a:p>
        </p:txBody>
      </p:sp>
    </p:spTree>
    <p:extLst>
      <p:ext uri="{BB962C8B-B14F-4D97-AF65-F5344CB8AC3E}">
        <p14:creationId xmlns:p14="http://schemas.microsoft.com/office/powerpoint/2010/main" val="412014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AF23E2-A9FE-B246-AA9C-A2E1855F72E3}"/>
              </a:ext>
            </a:extLst>
          </p:cNvPr>
          <p:cNvSpPr>
            <a:spLocks noGrp="1"/>
          </p:cNvSpPr>
          <p:nvPr>
            <p:ph idx="1"/>
          </p:nvPr>
        </p:nvSpPr>
        <p:spPr>
          <a:xfrm>
            <a:off x="692710" y="1986040"/>
            <a:ext cx="11121011" cy="3018207"/>
          </a:xfrm>
        </p:spPr>
        <p:txBody>
          <a:bodyPr>
            <a:normAutofit fontScale="70000" lnSpcReduction="20000"/>
          </a:bodyPr>
          <a:lstStyle/>
          <a:p>
            <a:r>
              <a:rPr lang="en-GB"/>
              <a:t>Slide 5: Notes</a:t>
            </a:r>
            <a:r>
              <a:rPr lang="en-US" sz="2000">
                <a:effectLst/>
                <a:latin typeface="Times New Roman" panose="02020603050405020304" pitchFamily="18" charset="0"/>
                <a:ea typeface="Calibri" panose="020F0502020204030204" pitchFamily="34" charset="0"/>
                <a:cs typeface="Times New Roman" panose="02020603050405020304" pitchFamily="18" charset="0"/>
              </a:rPr>
              <a:t>Since the lifestyle of customers is changing. Therefore, the opportunities available for the business is that it can expand its target market and offers products and services for every age group from toddlers to old age. Moreover, after the impact of Covid19, the customers buying preferences is shifted to online buying. Therefore, developing a mobile application and website for the customers is a good opportunity available for my business. Thus, the mobile application will include the option of </a:t>
            </a:r>
            <a:r>
              <a:rPr lang="en-GB" sz="2000">
                <a:effectLst/>
                <a:latin typeface="Times New Roman" panose="02020603050405020304" pitchFamily="18" charset="0"/>
                <a:ea typeface="Calibri" panose="020F0502020204030204" pitchFamily="34" charset="0"/>
                <a:cs typeface="Times New Roman" panose="02020603050405020304" pitchFamily="18" charset="0"/>
              </a:rPr>
              <a:t>customisations </a:t>
            </a:r>
            <a:r>
              <a:rPr lang="en-US" sz="2000">
                <a:effectLst/>
                <a:latin typeface="Times New Roman" panose="02020603050405020304" pitchFamily="18" charset="0"/>
                <a:ea typeface="Calibri" panose="020F0502020204030204" pitchFamily="34" charset="0"/>
                <a:cs typeface="Times New Roman" panose="02020603050405020304" pitchFamily="18" charset="0"/>
              </a:rPr>
              <a:t>with predefined designs and colour</a:t>
            </a:r>
            <a:r>
              <a:rPr lang="en-GB" sz="200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a:effectLst/>
                <a:latin typeface="Times New Roman" panose="02020603050405020304" pitchFamily="18" charset="0"/>
                <a:ea typeface="Calibri" panose="020F0502020204030204" pitchFamily="34" charset="0"/>
                <a:cs typeface="Times New Roman" panose="02020603050405020304" pitchFamily="18" charset="0"/>
              </a:rPr>
              <a:t>. However, an additional option that will be given to the customers is that if they want to make their own design they can make it. Additionally, my business will be giving the option of fitting and design checks to the customers before the product is ready to be delivered. </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a:effectLst/>
                <a:latin typeface="Times New Roman" panose="02020603050405020304" pitchFamily="18" charset="0"/>
                <a:ea typeface="Calibri" panose="020F0502020204030204" pitchFamily="34" charset="0"/>
                <a:cs typeface="Times New Roman" panose="02020603050405020304" pitchFamily="18" charset="0"/>
              </a:rPr>
              <a:t>Slide 6: </a:t>
            </a:r>
            <a:r>
              <a:rPr lang="en-US" sz="2000">
                <a:effectLst/>
                <a:latin typeface="Times New Roman" panose="02020603050405020304" pitchFamily="18" charset="0"/>
                <a:ea typeface="Calibri" panose="020F0502020204030204" pitchFamily="34" charset="0"/>
                <a:cs typeface="Times New Roman" panose="02020603050405020304" pitchFamily="18" charset="0"/>
              </a:rPr>
              <a:t>Like every other business, my business is also under the great threat of changes in government policies regarding taxations, wages rates, working hours, and environmental protection. Moreover, the economic condition of the UK is also a threat for the business as instability and uncertainty in the economic conditions will impact on the business. Furthermore, new entrants in the fashion industry are also a threat to my business as there are no barriers to entering or exiting the market. High competition is also the biggest threat for my business, as these competitors have advanced technologies and their business is expanded globally. Thus, competing with established brands is not an easy task to do. Moreover, changing trends in the fashion industry are also a threat for my business which will impact negatively and I might lose customers. </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
        <p:nvSpPr>
          <p:cNvPr id="5" name="Title 1">
            <a:extLst>
              <a:ext uri="{FF2B5EF4-FFF2-40B4-BE49-F238E27FC236}">
                <a16:creationId xmlns:a16="http://schemas.microsoft.com/office/drawing/2014/main" id="{0FAA04C2-18AB-8846-B91A-7E43AA969F6C}"/>
              </a:ext>
            </a:extLst>
          </p:cNvPr>
          <p:cNvSpPr txBox="1">
            <a:spLocks noGrp="1"/>
          </p:cNvSpPr>
          <p:nvPr>
            <p:ph type="title"/>
          </p:nvPr>
        </p:nvSpPr>
        <p:spPr>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a:t>Individual Presentation</a:t>
            </a:r>
            <a:r>
              <a:rPr lang="en-GB"/>
              <a:t> lecturer viewing .</a:t>
            </a:r>
          </a:p>
        </p:txBody>
      </p:sp>
    </p:spTree>
    <p:extLst>
      <p:ext uri="{BB962C8B-B14F-4D97-AF65-F5344CB8AC3E}">
        <p14:creationId xmlns:p14="http://schemas.microsoft.com/office/powerpoint/2010/main" val="3889992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3D6F3C-B2C3-EA46-A0A9-E7D5341A8D0F}"/>
              </a:ext>
            </a:extLst>
          </p:cNvPr>
          <p:cNvSpPr>
            <a:spLocks noGrp="1"/>
          </p:cNvSpPr>
          <p:nvPr>
            <p:ph idx="1"/>
          </p:nvPr>
        </p:nvSpPr>
        <p:spPr>
          <a:xfrm>
            <a:off x="538410" y="1987811"/>
            <a:ext cx="9603275" cy="2270552"/>
          </a:xfrm>
        </p:spPr>
        <p:txBody>
          <a:bodyPr>
            <a:noAutofit/>
          </a:bodyPr>
          <a:lstStyle/>
          <a:p>
            <a:r>
              <a:rPr lang="en-GB" sz="1200" dirty="0"/>
              <a:t>Slide 7: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The best way by which I will manage my business is by planning,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prioritising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performing. As planning saves the business from failing, it will save my business from additional costs, resources allocation can be easier. Moreover, through planning my business will be able to face unexpected problems, and my business will be able to make its reputation in the market through commitment. Furthermore, by giving priority to the important tasks my business can achieve its milestones and defined targets on time. The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prioritise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tasks will provide an understanding of the tasks that need importance and urgency. Therefore, the business will be deployed with time management practices. Such as making calendars, time management software, and note-taking practice. Moreover, the tasks of the business activities will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be prioritised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on the basis of importance but without urgency, have urgency but no importance, or if these tasks are neither important nor urgent. therefore, on the basis of importance and urgency time can be saved for those activities that can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be utilised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for improving the business performance. Lastly, my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phone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business will be focused on performance after the tasks and activities are planned and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prioritise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r>
              <a:rPr lang="en-GB" sz="1200" dirty="0"/>
              <a:t>Slide 8: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For professional development, I believe that every new day is an opportunity to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enhance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while establishing and developing my business. Therefore, I will focus on my professional development by studying different business models of established businesses so that I can collect the best options from those models and implement them in my business practice. Moreover, I will be studying current trends in the fashion industry and following the discussion platforms so that I can have information about the needs and wants of the customers. I will also learn from the people that inspire me to become a good business leader by implementing the best leadership style that promotes and encourages my team to give their best so that the business can achieve its objectives. Furthermore, I will focus on myself so that I can develop confidence in myself and change my body language so that I become the inspiration for others. I will also work on my communication skills as business activities rely on effective communication. While making decisions for my business I will make proactive decisions so that risks can be mitigated or reduced. Lastly, for my business growth, I will be focusing on conflict resolution and management so that my team members feel safe and valued with me.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BD24712B-AF5D-0448-BD60-10A72DEFF9AD}"/>
              </a:ext>
            </a:extLst>
          </p:cNvPr>
          <p:cNvSpPr txBox="1">
            <a:spLocks noGrp="1"/>
          </p:cNvSpPr>
          <p:nvPr>
            <p:ph type="title"/>
          </p:nvPr>
        </p:nvSpPr>
        <p:spPr>
          <a:xfrm>
            <a:off x="1294606" y="722944"/>
            <a:ext cx="9602788" cy="104933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a:t>Individual Presentation</a:t>
            </a:r>
            <a:r>
              <a:rPr lang="en-GB"/>
              <a:t> lecturer viewing.</a:t>
            </a:r>
          </a:p>
        </p:txBody>
      </p:sp>
    </p:spTree>
    <p:extLst>
      <p:ext uri="{BB962C8B-B14F-4D97-AF65-F5344CB8AC3E}">
        <p14:creationId xmlns:p14="http://schemas.microsoft.com/office/powerpoint/2010/main" val="3001343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80F7D-6F06-344C-AE57-CE247900A903}"/>
              </a:ext>
            </a:extLst>
          </p:cNvPr>
          <p:cNvSpPr>
            <a:spLocks noGrp="1"/>
          </p:cNvSpPr>
          <p:nvPr>
            <p:ph type="title"/>
          </p:nvPr>
        </p:nvSpPr>
        <p:spPr/>
        <p:txBody>
          <a:bodyPr/>
          <a:lstStyle/>
          <a:p>
            <a:r>
              <a:rPr lang="en-GB" dirty="0"/>
              <a:t>Individual presentation lecturer viewing</a:t>
            </a:r>
            <a:endParaRPr lang="en-US" dirty="0"/>
          </a:p>
        </p:txBody>
      </p:sp>
      <p:sp>
        <p:nvSpPr>
          <p:cNvPr id="3" name="Content Placeholder 2">
            <a:extLst>
              <a:ext uri="{FF2B5EF4-FFF2-40B4-BE49-F238E27FC236}">
                <a16:creationId xmlns:a16="http://schemas.microsoft.com/office/drawing/2014/main" id="{0486A042-00DC-A245-B263-43FE034FB112}"/>
              </a:ext>
            </a:extLst>
          </p:cNvPr>
          <p:cNvSpPr>
            <a:spLocks noGrp="1"/>
          </p:cNvSpPr>
          <p:nvPr>
            <p:ph idx="1"/>
          </p:nvPr>
        </p:nvSpPr>
        <p:spPr/>
        <p:txBody>
          <a:bodyPr>
            <a:norm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Slide 9: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Recruitment for the fashion industry is being hugely transformed as a result of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globalisations</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Therefore, it is observed that traditional recruitment in the fashion industry is becoming challenging for recruiters. Thus, they are moving towards modern recruitment. Moreover, the careers available in the fashion industry are fashion designers, garment technologists, textile designers, pattern cutters and graders, personal stylists, e-commerce managers, and trend forecasters. Therefore, with the supports of these professionals, my business will become the trend changer in the market while establishing long-term business relationships with the customers and team members.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36903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F05955-9350-9745-B5AE-66B29E8B76D6}"/>
              </a:ext>
            </a:extLst>
          </p:cNvPr>
          <p:cNvSpPr>
            <a:spLocks noGrp="1"/>
          </p:cNvSpPr>
          <p:nvPr>
            <p:ph idx="1"/>
          </p:nvPr>
        </p:nvSpPr>
        <p:spPr>
          <a:xfrm>
            <a:off x="1451579" y="2287875"/>
            <a:ext cx="9603275" cy="3450613"/>
          </a:xfrm>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Slide 10: </a:t>
            </a:r>
            <a:r>
              <a:rPr lang="en-US" sz="2000">
                <a:effectLst/>
                <a:latin typeface="Times New Roman" panose="02020603050405020304" pitchFamily="18" charset="0"/>
                <a:ea typeface="Calibri" panose="020F0502020204030204" pitchFamily="34" charset="0"/>
                <a:cs typeface="Times New Roman" panose="02020603050405020304" pitchFamily="18" charset="0"/>
              </a:rPr>
              <a:t>To conclude it can be established, that the fashion industry is focused on the changing lifestyles of the people. Moreover, people are becoming fashion cautious and they see every tiny detail in the fashion sector. Therefore, it is important to address their needs, wants and demands so that the business starts to flourish and expand. However, in the highly competitive fashion market in the UK, it is challenging to compete with established businesses as they have resources to support their operational activities. Therefore, if the business has to sustain its position in the market it has to be innovative and creative so that customers are attracted to the business. </a:t>
            </a:r>
            <a:endParaRPr lang="en-GB" sz="200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itle 1">
            <a:extLst>
              <a:ext uri="{FF2B5EF4-FFF2-40B4-BE49-F238E27FC236}">
                <a16:creationId xmlns:a16="http://schemas.microsoft.com/office/drawing/2014/main" id="{C3890C30-ECA9-854C-A40D-C88A7AB5741E}"/>
              </a:ext>
            </a:extLst>
          </p:cNvPr>
          <p:cNvSpPr txBox="1">
            <a:spLocks noGrp="1"/>
          </p:cNvSpPr>
          <p:nvPr>
            <p:ph type="title"/>
          </p:nvPr>
        </p:nvSpPr>
        <p:spPr>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a:t>Individual Presentation</a:t>
            </a:r>
            <a:r>
              <a:rPr lang="en-GB"/>
              <a:t> Lecturer viewing .</a:t>
            </a:r>
          </a:p>
        </p:txBody>
      </p:sp>
    </p:spTree>
    <p:extLst>
      <p:ext uri="{BB962C8B-B14F-4D97-AF65-F5344CB8AC3E}">
        <p14:creationId xmlns:p14="http://schemas.microsoft.com/office/powerpoint/2010/main" val="1578672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C9D0-CD7B-4541-91A1-D8C1F49BF8C8}"/>
              </a:ext>
            </a:extLst>
          </p:cNvPr>
          <p:cNvSpPr>
            <a:spLocks noGrp="1"/>
          </p:cNvSpPr>
          <p:nvPr>
            <p:ph type="title"/>
          </p:nvPr>
        </p:nvSpPr>
        <p:spPr/>
        <p:txBody>
          <a:bodyPr/>
          <a:lstStyle/>
          <a:p>
            <a:r>
              <a:rPr lang="en-GB"/>
              <a:t>Closing </a:t>
            </a:r>
            <a:endParaRPr lang="en-US"/>
          </a:p>
        </p:txBody>
      </p:sp>
      <p:sp>
        <p:nvSpPr>
          <p:cNvPr id="3" name="Content Placeholder 2">
            <a:extLst>
              <a:ext uri="{FF2B5EF4-FFF2-40B4-BE49-F238E27FC236}">
                <a16:creationId xmlns:a16="http://schemas.microsoft.com/office/drawing/2014/main" id="{7B29D856-5FE7-B742-A80A-1BF3F1137DE5}"/>
              </a:ext>
            </a:extLst>
          </p:cNvPr>
          <p:cNvSpPr>
            <a:spLocks noGrp="1"/>
          </p:cNvSpPr>
          <p:nvPr>
            <p:ph idx="1"/>
          </p:nvPr>
        </p:nvSpPr>
        <p:spPr/>
        <p:txBody>
          <a:bodyPr>
            <a:normAutofit/>
          </a:bodyPr>
          <a:lstStyle/>
          <a:p>
            <a:pPr marL="0" indent="0">
              <a:buNone/>
            </a:pPr>
            <a:r>
              <a:rPr lang="en-GB" sz="2800" b="1"/>
              <a:t>Thank you all for listening </a:t>
            </a:r>
          </a:p>
          <a:p>
            <a:pPr marL="0" indent="0">
              <a:buNone/>
            </a:pPr>
            <a:endParaRPr lang="en-US" sz="2800" b="1"/>
          </a:p>
        </p:txBody>
      </p:sp>
    </p:spTree>
    <p:extLst>
      <p:ext uri="{BB962C8B-B14F-4D97-AF65-F5344CB8AC3E}">
        <p14:creationId xmlns:p14="http://schemas.microsoft.com/office/powerpoint/2010/main" val="325924660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17</Slides>
  <Notes>10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Gallery</vt:lpstr>
      <vt:lpstr>Students Name :Nwakaego Peace Elumese  Students ID :2114106 Lecturer Name : Mr Peter Allen  Modules: academic and employability skills  BMSW4001-Lon. Date 30/ 11/ 2021.</vt:lpstr>
      <vt:lpstr>Introduction</vt:lpstr>
      <vt:lpstr>My  strengths </vt:lpstr>
      <vt:lpstr>My  Weaknesses </vt:lpstr>
      <vt:lpstr>My  opportunities </vt:lpstr>
      <vt:lpstr>My  threats </vt:lpstr>
      <vt:lpstr>Time management tools</vt:lpstr>
      <vt:lpstr>pdp</vt:lpstr>
      <vt:lpstr>World of work in fashion industry</vt:lpstr>
      <vt:lpstr>conclusion</vt:lpstr>
      <vt:lpstr>Individual presentation lecturer viewing </vt:lpstr>
      <vt:lpstr>Individual Presentation lecturer viewing .</vt:lpstr>
      <vt:lpstr>Individual Presentation lecturer viewing .</vt:lpstr>
      <vt:lpstr>Individual Presentation lecturer viewing.</vt:lpstr>
      <vt:lpstr>Individual presentation lecturer viewing</vt:lpstr>
      <vt:lpstr>Individual Presentation Lecturer viewing .</vt:lpstr>
      <vt:lpstr>Closing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Baseer</dc:creator>
  <cp:lastModifiedBy>N.peace Elumese</cp:lastModifiedBy>
  <cp:revision>4</cp:revision>
  <dcterms:created xsi:type="dcterms:W3CDTF">2021-11-27T16:27:30Z</dcterms:created>
  <dcterms:modified xsi:type="dcterms:W3CDTF">2021-12-07T23:11:37Z</dcterms:modified>
</cp:coreProperties>
</file>