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57" r:id="rId4"/>
    <p:sldId id="265" r:id="rId5"/>
    <p:sldId id="258" r:id="rId6"/>
    <p:sldId id="260" r:id="rId7"/>
    <p:sldId id="261" r:id="rId8"/>
    <p:sldId id="262" r:id="rId9"/>
    <p:sldId id="263" r:id="rId10"/>
    <p:sldId id="264" r:id="rId11"/>
    <p:sldId id="266" r:id="rId12"/>
    <p:sldId id="267" r:id="rId13"/>
    <p:sldId id="268" r:id="rId14"/>
    <p:sldId id="269" r:id="rId15"/>
    <p:sldId id="270" r:id="rId16"/>
    <p:sldId id="271" r:id="rId17"/>
    <p:sldId id="272" r:id="rId18"/>
    <p:sldId id="274" r:id="rId19"/>
    <p:sldId id="275" r:id="rId20"/>
    <p:sldId id="273"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10/4/2019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10/4/2019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3274447"/>
          </a:xfrm>
        </p:spPr>
        <p:txBody>
          <a:bodyPr/>
          <a:lstStyle/>
          <a:p>
            <a:r>
              <a:rPr lang="en-GB" dirty="0" smtClean="0"/>
              <a:t>The role of Social Enterprise in Society and the Regional Economy</a:t>
            </a:r>
            <a:endParaRPr lang="en-GB" dirty="0"/>
          </a:p>
        </p:txBody>
      </p:sp>
    </p:spTree>
    <p:extLst>
      <p:ext uri="{BB962C8B-B14F-4D97-AF65-F5344CB8AC3E}">
        <p14:creationId xmlns:p14="http://schemas.microsoft.com/office/powerpoint/2010/main" val="1873308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t="7507" r="892" b="3754"/>
          <a:stretch/>
        </p:blipFill>
        <p:spPr>
          <a:xfrm>
            <a:off x="490452" y="482138"/>
            <a:ext cx="11213868" cy="5868786"/>
          </a:xfrm>
          <a:prstGeom prst="rect">
            <a:avLst/>
          </a:prstGeom>
        </p:spPr>
      </p:pic>
      <p:sp>
        <p:nvSpPr>
          <p:cNvPr id="5" name="TextBox 4"/>
          <p:cNvSpPr txBox="1"/>
          <p:nvPr/>
        </p:nvSpPr>
        <p:spPr>
          <a:xfrm>
            <a:off x="6675121" y="1820487"/>
            <a:ext cx="4414058" cy="2308324"/>
          </a:xfrm>
          <a:prstGeom prst="rect">
            <a:avLst/>
          </a:prstGeom>
          <a:noFill/>
        </p:spPr>
        <p:txBody>
          <a:bodyPr wrap="square" rtlCol="0">
            <a:spAutoFit/>
          </a:bodyPr>
          <a:lstStyle/>
          <a:p>
            <a:r>
              <a:rPr lang="en-GB" b="1" dirty="0" smtClean="0">
                <a:solidFill>
                  <a:schemeClr val="bg1"/>
                </a:solidFill>
              </a:rPr>
              <a:t>Next Monday</a:t>
            </a:r>
          </a:p>
          <a:p>
            <a:r>
              <a:rPr lang="en-GB" b="1" dirty="0" smtClean="0">
                <a:solidFill>
                  <a:schemeClr val="bg1"/>
                </a:solidFill>
              </a:rPr>
              <a:t>All to meet at 2:15pm in the foyer of Xcel Bowl</a:t>
            </a:r>
          </a:p>
          <a:p>
            <a:r>
              <a:rPr lang="en-GB" b="1" dirty="0" smtClean="0">
                <a:solidFill>
                  <a:schemeClr val="bg1"/>
                </a:solidFill>
              </a:rPr>
              <a:t>At 2:30pm, you will all be taken on a tour of the facilities and their social objectives.</a:t>
            </a:r>
          </a:p>
          <a:p>
            <a:r>
              <a:rPr lang="en-GB" b="1" dirty="0" smtClean="0">
                <a:solidFill>
                  <a:schemeClr val="bg1"/>
                </a:solidFill>
              </a:rPr>
              <a:t>For your pre-lecture work I would like you to research Xcel Bowl and prepare some questions to ask whilst there.</a:t>
            </a:r>
            <a:endParaRPr lang="en-GB" b="1" dirty="0">
              <a:solidFill>
                <a:schemeClr val="bg1"/>
              </a:solidFill>
            </a:endParaRPr>
          </a:p>
        </p:txBody>
      </p:sp>
    </p:spTree>
    <p:extLst>
      <p:ext uri="{BB962C8B-B14F-4D97-AF65-F5344CB8AC3E}">
        <p14:creationId xmlns:p14="http://schemas.microsoft.com/office/powerpoint/2010/main" val="3123357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on Last week…….</a:t>
            </a:r>
            <a:endParaRPr lang="en-GB" dirty="0"/>
          </a:p>
        </p:txBody>
      </p:sp>
      <p:sp>
        <p:nvSpPr>
          <p:cNvPr id="3" name="Content Placeholder 2"/>
          <p:cNvSpPr>
            <a:spLocks noGrp="1"/>
          </p:cNvSpPr>
          <p:nvPr>
            <p:ph idx="1"/>
          </p:nvPr>
        </p:nvSpPr>
        <p:spPr/>
        <p:txBody>
          <a:bodyPr>
            <a:normAutofit/>
          </a:bodyPr>
          <a:lstStyle/>
          <a:p>
            <a:pPr marL="0" indent="0" algn="ctr">
              <a:buNone/>
            </a:pPr>
            <a:r>
              <a:rPr lang="en-GB" sz="6600" b="1" dirty="0" smtClean="0"/>
              <a:t>What is a Social Enterprise?</a:t>
            </a:r>
          </a:p>
          <a:p>
            <a:pPr marL="0" indent="0" algn="ctr">
              <a:buNone/>
            </a:pPr>
            <a:r>
              <a:rPr lang="en-GB" sz="1600" b="1" dirty="0" smtClean="0"/>
              <a:t>Definitions</a:t>
            </a:r>
          </a:p>
          <a:p>
            <a:pPr marL="0" indent="0" algn="ctr">
              <a:buNone/>
            </a:pPr>
            <a:r>
              <a:rPr lang="en-GB" sz="1600" b="1" dirty="0" smtClean="0"/>
              <a:t>Social enterprise locally</a:t>
            </a:r>
          </a:p>
          <a:p>
            <a:pPr marL="0" indent="0" algn="ctr">
              <a:buNone/>
            </a:pPr>
            <a:r>
              <a:rPr lang="en-GB" sz="1600" b="1" dirty="0" smtClean="0"/>
              <a:t>PEST ANALYSIS</a:t>
            </a:r>
            <a:endParaRPr lang="en-GB" sz="1600" b="1" dirty="0"/>
          </a:p>
        </p:txBody>
      </p:sp>
    </p:spTree>
    <p:extLst>
      <p:ext uri="{BB962C8B-B14F-4D97-AF65-F5344CB8AC3E}">
        <p14:creationId xmlns:p14="http://schemas.microsoft.com/office/powerpoint/2010/main" val="4151866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a:t>
            </a:r>
            <a:endParaRPr lang="en-GB" dirty="0"/>
          </a:p>
        </p:txBody>
      </p:sp>
      <p:sp>
        <p:nvSpPr>
          <p:cNvPr id="3" name="Content Placeholder 2"/>
          <p:cNvSpPr>
            <a:spLocks noGrp="1"/>
          </p:cNvSpPr>
          <p:nvPr>
            <p:ph idx="1"/>
          </p:nvPr>
        </p:nvSpPr>
        <p:spPr/>
        <p:txBody>
          <a:bodyPr/>
          <a:lstStyle/>
          <a:p>
            <a:pPr marL="0" indent="0">
              <a:buNone/>
            </a:pPr>
            <a:r>
              <a:rPr lang="en-GB" dirty="0" smtClean="0"/>
              <a:t>What have you got on your PEST Analysis?</a:t>
            </a:r>
            <a:endParaRPr lang="en-GB" dirty="0"/>
          </a:p>
        </p:txBody>
      </p:sp>
    </p:spTree>
    <p:extLst>
      <p:ext uri="{BB962C8B-B14F-4D97-AF65-F5344CB8AC3E}">
        <p14:creationId xmlns:p14="http://schemas.microsoft.com/office/powerpoint/2010/main" val="5045066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idx="1"/>
          </p:nvPr>
        </p:nvSpPr>
        <p:spPr/>
        <p:txBody>
          <a:bodyPr/>
          <a:lstStyle/>
          <a:p>
            <a:pPr marL="0" indent="0">
              <a:buNone/>
            </a:pPr>
            <a:r>
              <a:rPr lang="en-GB" dirty="0" smtClean="0"/>
              <a:t>This week we are going to look at the role of Social Enterprise in society and the regional economy.</a:t>
            </a:r>
          </a:p>
          <a:p>
            <a:pPr marL="0" indent="0">
              <a:buNone/>
            </a:pPr>
            <a:r>
              <a:rPr lang="en-GB" dirty="0" smtClean="0"/>
              <a:t>At the end of each of our lectures I am going to do some study skills sessions for you to get used to University writing.</a:t>
            </a:r>
            <a:endParaRPr lang="en-GB" dirty="0"/>
          </a:p>
        </p:txBody>
      </p:sp>
    </p:spTree>
    <p:extLst>
      <p:ext uri="{BB962C8B-B14F-4D97-AF65-F5344CB8AC3E}">
        <p14:creationId xmlns:p14="http://schemas.microsoft.com/office/powerpoint/2010/main" val="36357109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a:t>
            </a:r>
            <a:endParaRPr lang="en-GB" dirty="0"/>
          </a:p>
        </p:txBody>
      </p:sp>
      <p:sp>
        <p:nvSpPr>
          <p:cNvPr id="3" name="Content Placeholder 2"/>
          <p:cNvSpPr>
            <a:spLocks noGrp="1"/>
          </p:cNvSpPr>
          <p:nvPr>
            <p:ph idx="1"/>
          </p:nvPr>
        </p:nvSpPr>
        <p:spPr/>
        <p:txBody>
          <a:bodyPr>
            <a:normAutofit/>
          </a:bodyPr>
          <a:lstStyle/>
          <a:p>
            <a:pPr marL="0" indent="0" algn="ctr">
              <a:buNone/>
            </a:pPr>
            <a:r>
              <a:rPr lang="en-GB" sz="4800" b="1" dirty="0" smtClean="0"/>
              <a:t>What does Society Mean?</a:t>
            </a:r>
            <a:endParaRPr lang="en-GB" sz="4800" b="1" dirty="0"/>
          </a:p>
        </p:txBody>
      </p:sp>
    </p:spTree>
    <p:extLst>
      <p:ext uri="{BB962C8B-B14F-4D97-AF65-F5344CB8AC3E}">
        <p14:creationId xmlns:p14="http://schemas.microsoft.com/office/powerpoint/2010/main" val="6545932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normAutofit/>
          </a:bodyPr>
          <a:lstStyle/>
          <a:p>
            <a:pPr marL="0" indent="0">
              <a:buNone/>
            </a:pPr>
            <a:r>
              <a:rPr lang="en-GB" sz="1800" dirty="0" smtClean="0"/>
              <a:t>“a </a:t>
            </a:r>
            <a:r>
              <a:rPr lang="en-GB" sz="1800" dirty="0"/>
              <a:t>large group of people who live together in an organized way, making decisions about how to do things and sharing the work that needs to be done. All the people in a country, or in several similar countries, can be referred to as a </a:t>
            </a:r>
            <a:r>
              <a:rPr lang="en-GB" sz="1800" dirty="0" smtClean="0"/>
              <a:t>society”. - Cambridge Dictionary</a:t>
            </a:r>
          </a:p>
          <a:p>
            <a:pPr marL="0" indent="0">
              <a:buNone/>
            </a:pPr>
            <a:r>
              <a:rPr lang="en-GB" sz="1800" dirty="0" smtClean="0"/>
              <a:t>“Individual </a:t>
            </a:r>
            <a:r>
              <a:rPr lang="en-GB" sz="1800" dirty="0"/>
              <a:t>is the basic component of society. The interaction of individuals with each other gives birth to group. The social groups interact with each other and develop relationships with each other, leads to a society. The players in football or other games came together is not a society, but just an aggregate of people. Within the society there are patterns and groupings on the basis of likeness and </a:t>
            </a:r>
            <a:r>
              <a:rPr lang="en-GB" sz="1800" dirty="0" smtClean="0"/>
              <a:t>differences”.  - Study lecture notes</a:t>
            </a:r>
          </a:p>
          <a:p>
            <a:pPr marL="0" indent="0">
              <a:buNone/>
            </a:pPr>
            <a:endParaRPr lang="en-GB" sz="1800" dirty="0"/>
          </a:p>
          <a:p>
            <a:pPr marL="0" indent="0">
              <a:buNone/>
            </a:pPr>
            <a:r>
              <a:rPr lang="en-GB" sz="1800" dirty="0" smtClean="0"/>
              <a:t>So, Society is a group of people that live together but it is localised to those in a similar manner.</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2435620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Looking specifically at British Society, What does society need?</a:t>
            </a:r>
          </a:p>
          <a:p>
            <a:pPr marL="0" indent="0">
              <a:buNone/>
            </a:pPr>
            <a:endParaRPr lang="en-GB" dirty="0"/>
          </a:p>
          <a:p>
            <a:pPr marL="0" indent="0">
              <a:buNone/>
            </a:pPr>
            <a:r>
              <a:rPr lang="en-GB" dirty="0" smtClean="0"/>
              <a:t>In groups, prepare a list of what Society needs?</a:t>
            </a:r>
          </a:p>
          <a:p>
            <a:pPr marL="0" indent="0">
              <a:buNone/>
            </a:pPr>
            <a:r>
              <a:rPr lang="en-GB" dirty="0" smtClean="0"/>
              <a:t>On flipchart paper, create a table with 3 columns.  In the first column write the need.</a:t>
            </a:r>
            <a:endParaRPr lang="en-GB" dirty="0"/>
          </a:p>
        </p:txBody>
      </p:sp>
    </p:spTree>
    <p:extLst>
      <p:ext uri="{BB962C8B-B14F-4D97-AF65-F5344CB8AC3E}">
        <p14:creationId xmlns:p14="http://schemas.microsoft.com/office/powerpoint/2010/main" val="21002506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2</a:t>
            </a:r>
            <a:endParaRPr lang="en-GB" dirty="0"/>
          </a:p>
        </p:txBody>
      </p:sp>
      <p:sp>
        <p:nvSpPr>
          <p:cNvPr id="3" name="Content Placeholder 2"/>
          <p:cNvSpPr>
            <a:spLocks noGrp="1"/>
          </p:cNvSpPr>
          <p:nvPr>
            <p:ph idx="1"/>
          </p:nvPr>
        </p:nvSpPr>
        <p:spPr/>
        <p:txBody>
          <a:bodyPr/>
          <a:lstStyle/>
          <a:p>
            <a:pPr marL="0" indent="0">
              <a:buNone/>
            </a:pPr>
            <a:r>
              <a:rPr lang="en-GB" dirty="0" smtClean="0"/>
              <a:t>Moving on from needs, add to your lists now with desirable things society would like?</a:t>
            </a:r>
          </a:p>
          <a:p>
            <a:pPr marL="0" indent="0">
              <a:buNone/>
            </a:pPr>
            <a:r>
              <a:rPr lang="en-GB" dirty="0" smtClean="0"/>
              <a:t>Write your desirable list below on your flip chart part.</a:t>
            </a:r>
            <a:endParaRPr lang="en-GB" dirty="0"/>
          </a:p>
        </p:txBody>
      </p:sp>
    </p:spTree>
    <p:extLst>
      <p:ext uri="{BB962C8B-B14F-4D97-AF65-F5344CB8AC3E}">
        <p14:creationId xmlns:p14="http://schemas.microsoft.com/office/powerpoint/2010/main" val="32229009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pPr marL="0" indent="0">
              <a:buNone/>
            </a:pPr>
            <a:r>
              <a:rPr lang="en-GB" dirty="0" smtClean="0"/>
              <a:t>Looking at your lists, what separates needs from desirables?</a:t>
            </a:r>
          </a:p>
          <a:p>
            <a:pPr marL="0" indent="0">
              <a:buNone/>
            </a:pPr>
            <a:endParaRPr lang="en-GB" dirty="0"/>
          </a:p>
          <a:p>
            <a:pPr marL="0" indent="0">
              <a:buNone/>
            </a:pPr>
            <a:r>
              <a:rPr lang="en-GB" dirty="0" smtClean="0"/>
              <a:t>On your flipchart list, in the middle column write by the side of each one of they are ‘essential’ or ‘desirable’.</a:t>
            </a:r>
          </a:p>
          <a:p>
            <a:pPr marL="0" indent="0">
              <a:buNone/>
            </a:pPr>
            <a:endParaRPr lang="en-GB" dirty="0"/>
          </a:p>
        </p:txBody>
      </p:sp>
    </p:spTree>
    <p:extLst>
      <p:ext uri="{BB962C8B-B14F-4D97-AF65-F5344CB8AC3E}">
        <p14:creationId xmlns:p14="http://schemas.microsoft.com/office/powerpoint/2010/main" val="38557796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3</a:t>
            </a:r>
            <a:endParaRPr lang="en-GB" dirty="0"/>
          </a:p>
        </p:txBody>
      </p:sp>
      <p:sp>
        <p:nvSpPr>
          <p:cNvPr id="3" name="Content Placeholder 2"/>
          <p:cNvSpPr>
            <a:spLocks noGrp="1"/>
          </p:cNvSpPr>
          <p:nvPr>
            <p:ph idx="1"/>
          </p:nvPr>
        </p:nvSpPr>
        <p:spPr/>
        <p:txBody>
          <a:bodyPr/>
          <a:lstStyle/>
          <a:p>
            <a:pPr marL="0" indent="0">
              <a:buNone/>
            </a:pPr>
            <a:r>
              <a:rPr lang="en-GB" dirty="0" smtClean="0"/>
              <a:t>In groups, look at each ‘essential’ and ‘desirable’ need you have identified.  In the third column write who ever provides that service.</a:t>
            </a:r>
          </a:p>
          <a:p>
            <a:pPr marL="0" indent="0">
              <a:buNone/>
            </a:pPr>
            <a:endParaRPr lang="en-GB" dirty="0"/>
          </a:p>
          <a:p>
            <a:pPr marL="0" indent="0">
              <a:buNone/>
            </a:pPr>
            <a:r>
              <a:rPr lang="en-GB" dirty="0" err="1" smtClean="0"/>
              <a:t>Eg</a:t>
            </a:r>
            <a:r>
              <a:rPr lang="en-GB" dirty="0" smtClean="0"/>
              <a:t>.  Water               Essential					DWR </a:t>
            </a:r>
            <a:r>
              <a:rPr lang="en-GB" dirty="0" err="1" smtClean="0"/>
              <a:t>Cymru</a:t>
            </a:r>
            <a:r>
              <a:rPr lang="en-GB" dirty="0" smtClean="0"/>
              <a:t> </a:t>
            </a:r>
            <a:endParaRPr lang="en-GB" dirty="0"/>
          </a:p>
        </p:txBody>
      </p:sp>
    </p:spTree>
    <p:extLst>
      <p:ext uri="{BB962C8B-B14F-4D97-AF65-F5344CB8AC3E}">
        <p14:creationId xmlns:p14="http://schemas.microsoft.com/office/powerpoint/2010/main" val="18313219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Break!</a:t>
            </a:r>
            <a:endParaRPr lang="en-GB" dirty="0"/>
          </a:p>
        </p:txBody>
      </p:sp>
      <p:sp>
        <p:nvSpPr>
          <p:cNvPr id="3" name="Content Placeholder 2"/>
          <p:cNvSpPr>
            <a:spLocks noGrp="1"/>
          </p:cNvSpPr>
          <p:nvPr>
            <p:ph idx="1"/>
          </p:nvPr>
        </p:nvSpPr>
        <p:spPr/>
        <p:txBody>
          <a:bodyPr/>
          <a:lstStyle/>
          <a:p>
            <a:pPr marL="0" indent="0">
              <a:buNone/>
            </a:pPr>
            <a:r>
              <a:rPr lang="en-GB" dirty="0" smtClean="0"/>
              <a:t>Take 15 </a:t>
            </a:r>
            <a:r>
              <a:rPr lang="en-GB" dirty="0" err="1" smtClean="0"/>
              <a:t>mins</a:t>
            </a:r>
            <a:r>
              <a:rPr lang="en-GB" dirty="0" smtClean="0"/>
              <a:t>…</a:t>
            </a:r>
            <a:endParaRPr lang="en-GB" dirty="0"/>
          </a:p>
        </p:txBody>
      </p:sp>
    </p:spTree>
    <p:extLst>
      <p:ext uri="{BB962C8B-B14F-4D97-AF65-F5344CB8AC3E}">
        <p14:creationId xmlns:p14="http://schemas.microsoft.com/office/powerpoint/2010/main" val="34124959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Are the following things essential or desirable?</a:t>
            </a:r>
          </a:p>
          <a:p>
            <a:r>
              <a:rPr lang="en-GB" dirty="0" smtClean="0"/>
              <a:t>Youth Service</a:t>
            </a:r>
          </a:p>
          <a:p>
            <a:r>
              <a:rPr lang="en-GB" dirty="0" smtClean="0"/>
              <a:t>Mental health provision</a:t>
            </a:r>
          </a:p>
          <a:p>
            <a:pPr marL="0" indent="0">
              <a:buNone/>
            </a:pPr>
            <a:r>
              <a:rPr lang="en-GB" dirty="0" smtClean="0"/>
              <a:t>It almost doesn’t matter as it is subjective…..</a:t>
            </a:r>
          </a:p>
          <a:p>
            <a:pPr marL="0" indent="0">
              <a:buNone/>
            </a:pPr>
            <a:r>
              <a:rPr lang="en-GB" dirty="0" smtClean="0"/>
              <a:t>So, if the government are not in a position to support all the things on your lists…….Who does?</a:t>
            </a:r>
          </a:p>
          <a:p>
            <a:pPr marL="0" indent="0">
              <a:buNone/>
            </a:pPr>
            <a:r>
              <a:rPr lang="en-GB" dirty="0" smtClean="0"/>
              <a:t>Could Social Enterprise??</a:t>
            </a:r>
            <a:endParaRPr lang="en-GB" dirty="0"/>
          </a:p>
        </p:txBody>
      </p:sp>
    </p:spTree>
    <p:extLst>
      <p:ext uri="{BB962C8B-B14F-4D97-AF65-F5344CB8AC3E}">
        <p14:creationId xmlns:p14="http://schemas.microsoft.com/office/powerpoint/2010/main" val="1864885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Social Enterprise provides provisions to society, that society itself has noted is lacking.  People are self-identifying, self-creating and becoming more self-sufficient!</a:t>
            </a:r>
          </a:p>
          <a:p>
            <a:pPr marL="0" indent="0">
              <a:buNone/>
            </a:pPr>
            <a:r>
              <a:rPr lang="en-GB" dirty="0" smtClean="0"/>
              <a:t>Social Enterprise has the potential to offer Society what it needs…</a:t>
            </a:r>
            <a:endParaRPr lang="en-GB" dirty="0"/>
          </a:p>
        </p:txBody>
      </p:sp>
    </p:spTree>
    <p:extLst>
      <p:ext uri="{BB962C8B-B14F-4D97-AF65-F5344CB8AC3E}">
        <p14:creationId xmlns:p14="http://schemas.microsoft.com/office/powerpoint/2010/main" val="32300545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a:t>
            </a:r>
            <a:endParaRPr lang="en-GB" dirty="0"/>
          </a:p>
        </p:txBody>
      </p:sp>
      <p:sp>
        <p:nvSpPr>
          <p:cNvPr id="3" name="Content Placeholder 2"/>
          <p:cNvSpPr>
            <a:spLocks noGrp="1"/>
          </p:cNvSpPr>
          <p:nvPr>
            <p:ph idx="1"/>
          </p:nvPr>
        </p:nvSpPr>
        <p:spPr/>
        <p:txBody>
          <a:bodyPr/>
          <a:lstStyle/>
          <a:p>
            <a:pPr marL="0" indent="0">
              <a:buNone/>
            </a:pPr>
            <a:r>
              <a:rPr lang="en-GB" dirty="0" smtClean="0"/>
              <a:t>In groups, look at the Maslow hand out and discuss what you think it means.</a:t>
            </a:r>
            <a:endParaRPr lang="en-GB" dirty="0"/>
          </a:p>
        </p:txBody>
      </p:sp>
    </p:spTree>
    <p:extLst>
      <p:ext uri="{BB962C8B-B14F-4D97-AF65-F5344CB8AC3E}">
        <p14:creationId xmlns:p14="http://schemas.microsoft.com/office/powerpoint/2010/main" val="195072953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Local Economy</a:t>
            </a:r>
            <a:endParaRPr lang="en-GB" dirty="0"/>
          </a:p>
        </p:txBody>
      </p:sp>
      <p:sp>
        <p:nvSpPr>
          <p:cNvPr id="3" name="Content Placeholder 2"/>
          <p:cNvSpPr>
            <a:spLocks noGrp="1"/>
          </p:cNvSpPr>
          <p:nvPr>
            <p:ph idx="1"/>
          </p:nvPr>
        </p:nvSpPr>
        <p:spPr/>
        <p:txBody>
          <a:bodyPr/>
          <a:lstStyle/>
          <a:p>
            <a:pPr marL="0" indent="0">
              <a:buNone/>
            </a:pPr>
            <a:r>
              <a:rPr lang="en-GB" dirty="0" smtClean="0"/>
              <a:t>What does Local Economy mean?</a:t>
            </a:r>
          </a:p>
          <a:p>
            <a:pPr marL="0" indent="0">
              <a:buNone/>
            </a:pPr>
            <a:endParaRPr lang="en-GB" dirty="0"/>
          </a:p>
          <a:p>
            <a:pPr marL="0" indent="0">
              <a:buNone/>
            </a:pPr>
            <a:r>
              <a:rPr lang="en-GB" dirty="0"/>
              <a:t>local </a:t>
            </a:r>
            <a:r>
              <a:rPr lang="en-GB" dirty="0" smtClean="0"/>
              <a:t>economy: </a:t>
            </a:r>
            <a:r>
              <a:rPr lang="en-GB" dirty="0"/>
              <a:t>The economic system and range of economic activity in a local area that serves a local population. Our local economy is being developed and is expanding and creating more employment which is what the local area needs.</a:t>
            </a:r>
          </a:p>
        </p:txBody>
      </p:sp>
      <p:pic>
        <p:nvPicPr>
          <p:cNvPr id="4" name="Picture 3" descr="Christie’s sells money in art stunt | Vvox"/>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3927" y="706581"/>
            <a:ext cx="5096624" cy="2866851"/>
          </a:xfrm>
          <a:prstGeom prst="rect">
            <a:avLst/>
          </a:prstGeom>
        </p:spPr>
      </p:pic>
    </p:spTree>
    <p:extLst>
      <p:ext uri="{BB962C8B-B14F-4D97-AF65-F5344CB8AC3E}">
        <p14:creationId xmlns:p14="http://schemas.microsoft.com/office/powerpoint/2010/main" val="574486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What can affect the Local Economy?  What sorts of things can improve the local economy and what can have a negative effect?</a:t>
            </a:r>
          </a:p>
          <a:p>
            <a:pPr marL="0" indent="0">
              <a:buNone/>
            </a:pPr>
            <a:endParaRPr lang="en-GB" dirty="0"/>
          </a:p>
          <a:p>
            <a:pPr marL="0" indent="0">
              <a:buNone/>
            </a:pPr>
            <a:r>
              <a:rPr lang="en-GB" dirty="0" smtClean="0"/>
              <a:t>Create a Spider diagram on Flip chart paper, with different colours for Positive/Negative</a:t>
            </a:r>
            <a:endParaRPr lang="en-GB" dirty="0"/>
          </a:p>
        </p:txBody>
      </p:sp>
    </p:spTree>
    <p:extLst>
      <p:ext uri="{BB962C8B-B14F-4D97-AF65-F5344CB8AC3E}">
        <p14:creationId xmlns:p14="http://schemas.microsoft.com/office/powerpoint/2010/main" val="20574482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pPr marL="0" indent="0">
              <a:buNone/>
            </a:pPr>
            <a:r>
              <a:rPr lang="en-GB" dirty="0" smtClean="0"/>
              <a:t>Looking at all the positive and negative impacts upon the Local Economy, how could Social Enterprise make a difference to them?</a:t>
            </a:r>
            <a:endParaRPr lang="en-GB" dirty="0"/>
          </a:p>
        </p:txBody>
      </p:sp>
    </p:spTree>
    <p:extLst>
      <p:ext uri="{BB962C8B-B14F-4D97-AF65-F5344CB8AC3E}">
        <p14:creationId xmlns:p14="http://schemas.microsoft.com/office/powerpoint/2010/main" val="36671206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pPr marL="0" indent="0">
              <a:buNone/>
            </a:pPr>
            <a:r>
              <a:rPr lang="en-GB" dirty="0" smtClean="0"/>
              <a:t>Social Enterprise has the potential to allow people to create organisations to support each other in their time of need, both by providing products or services, but also by providing intangible support that may not be offered anywhere else.</a:t>
            </a:r>
          </a:p>
          <a:p>
            <a:pPr marL="0" indent="0">
              <a:buNone/>
            </a:pPr>
            <a:r>
              <a:rPr lang="en-GB" dirty="0" smtClean="0"/>
              <a:t>When they do that, they provide jobs, funding, educational opportunities, support to the vulnerable, all saving the Local economy lots and lots of money and by providing employment making the local economy at the same time.</a:t>
            </a:r>
          </a:p>
          <a:p>
            <a:pPr marL="0" indent="0">
              <a:buNone/>
            </a:pPr>
            <a:r>
              <a:rPr lang="en-GB" dirty="0" smtClean="0"/>
              <a:t>Discuss – </a:t>
            </a:r>
            <a:r>
              <a:rPr lang="en-GB" dirty="0" err="1" smtClean="0"/>
              <a:t>ismooth</a:t>
            </a:r>
            <a:r>
              <a:rPr lang="en-GB" dirty="0" smtClean="0"/>
              <a:t> cafe</a:t>
            </a:r>
            <a:endParaRPr lang="en-GB" dirty="0"/>
          </a:p>
        </p:txBody>
      </p:sp>
    </p:spTree>
    <p:extLst>
      <p:ext uri="{BB962C8B-B14F-4D97-AF65-F5344CB8AC3E}">
        <p14:creationId xmlns:p14="http://schemas.microsoft.com/office/powerpoint/2010/main" val="36458031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a:t>
            </a:r>
            <a:endParaRPr lang="en-GB" dirty="0"/>
          </a:p>
        </p:txBody>
      </p:sp>
      <p:sp>
        <p:nvSpPr>
          <p:cNvPr id="3" name="Content Placeholder 2"/>
          <p:cNvSpPr>
            <a:spLocks noGrp="1"/>
          </p:cNvSpPr>
          <p:nvPr>
            <p:ph idx="1"/>
          </p:nvPr>
        </p:nvSpPr>
        <p:spPr/>
        <p:txBody>
          <a:bodyPr/>
          <a:lstStyle/>
          <a:p>
            <a:pPr marL="0" indent="0">
              <a:buNone/>
            </a:pPr>
            <a:r>
              <a:rPr lang="en-GB" dirty="0" smtClean="0"/>
              <a:t>For the lecture Monday 21</a:t>
            </a:r>
            <a:r>
              <a:rPr lang="en-GB" baseline="30000" dirty="0" smtClean="0"/>
              <a:t>st</a:t>
            </a:r>
            <a:r>
              <a:rPr lang="en-GB" dirty="0" smtClean="0"/>
              <a:t> October, please research at least 2 different definitions of Social Enterprise and bring them to class with you typed up.</a:t>
            </a:r>
          </a:p>
          <a:p>
            <a:pPr marL="0" indent="0">
              <a:buNone/>
            </a:pPr>
            <a:endParaRPr lang="en-GB" dirty="0"/>
          </a:p>
          <a:p>
            <a:pPr marL="0" indent="0">
              <a:buNone/>
            </a:pPr>
            <a:r>
              <a:rPr lang="en-GB" dirty="0" smtClean="0"/>
              <a:t>We shall be starting to piece together your first assignment!</a:t>
            </a:r>
            <a:endParaRPr lang="en-GB" dirty="0"/>
          </a:p>
        </p:txBody>
      </p:sp>
    </p:spTree>
    <p:extLst>
      <p:ext uri="{BB962C8B-B14F-4D97-AF65-F5344CB8AC3E}">
        <p14:creationId xmlns:p14="http://schemas.microsoft.com/office/powerpoint/2010/main" val="30842857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Skills</a:t>
            </a:r>
            <a:endParaRPr lang="en-GB" dirty="0"/>
          </a:p>
        </p:txBody>
      </p:sp>
      <p:sp>
        <p:nvSpPr>
          <p:cNvPr id="3" name="Content Placeholder 2"/>
          <p:cNvSpPr>
            <a:spLocks noGrp="1"/>
          </p:cNvSpPr>
          <p:nvPr>
            <p:ph idx="1"/>
          </p:nvPr>
        </p:nvSpPr>
        <p:spPr/>
        <p:txBody>
          <a:bodyPr/>
          <a:lstStyle/>
          <a:p>
            <a:pPr marL="0" indent="0">
              <a:buNone/>
            </a:pPr>
            <a:r>
              <a:rPr lang="en-GB" dirty="0" smtClean="0"/>
              <a:t>Paraphrasing</a:t>
            </a:r>
          </a:p>
          <a:p>
            <a:pPr marL="0" indent="0">
              <a:buNone/>
            </a:pPr>
            <a:r>
              <a:rPr lang="en-GB" dirty="0" smtClean="0"/>
              <a:t>To paraphrase means to read someone else’s work and then put it into your own words.  Make sure you reference it, to give credit to the original writer.</a:t>
            </a:r>
          </a:p>
          <a:p>
            <a:pPr marL="0" indent="0">
              <a:buNone/>
            </a:pPr>
            <a:endParaRPr lang="en-GB" dirty="0"/>
          </a:p>
          <a:p>
            <a:pPr marL="0" indent="0">
              <a:buNone/>
            </a:pPr>
            <a:r>
              <a:rPr lang="en-GB" dirty="0" smtClean="0"/>
              <a:t>Activity – Please read the paragraphs and rewrite in your own words.</a:t>
            </a:r>
            <a:endParaRPr lang="en-GB" dirty="0"/>
          </a:p>
        </p:txBody>
      </p:sp>
    </p:spTree>
    <p:extLst>
      <p:ext uri="{BB962C8B-B14F-4D97-AF65-F5344CB8AC3E}">
        <p14:creationId xmlns:p14="http://schemas.microsoft.com/office/powerpoint/2010/main" val="8912825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212</TotalTime>
  <Words>848</Words>
  <Application>Microsoft Office PowerPoint</Application>
  <PresentationFormat>Widescreen</PresentationFormat>
  <Paragraphs>74</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Garamond</vt:lpstr>
      <vt:lpstr>Organic</vt:lpstr>
      <vt:lpstr>The role of Social Enterprise in Society and the Regional Economy</vt:lpstr>
      <vt:lpstr>PowerPoint Presentation</vt:lpstr>
      <vt:lpstr>Recap on Last week…….</vt:lpstr>
      <vt:lpstr>PEST</vt:lpstr>
      <vt:lpstr>Today</vt:lpstr>
      <vt:lpstr>Society</vt:lpstr>
      <vt:lpstr>Definitions</vt:lpstr>
      <vt:lpstr>Activity</vt:lpstr>
      <vt:lpstr>Activity 2</vt:lpstr>
      <vt:lpstr>Discussion</vt:lpstr>
      <vt:lpstr>Activity 3</vt:lpstr>
      <vt:lpstr>Break!</vt:lpstr>
      <vt:lpstr>Discussion….</vt:lpstr>
      <vt:lpstr>PowerPoint Presentation</vt:lpstr>
      <vt:lpstr>Maslow</vt:lpstr>
      <vt:lpstr>Local Economy</vt:lpstr>
      <vt:lpstr>Activity</vt:lpstr>
      <vt:lpstr>Discussion</vt:lpstr>
      <vt:lpstr>Summary</vt:lpstr>
      <vt:lpstr>Pre-lecture Work</vt:lpstr>
      <vt:lpstr>Academic Skills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Social Enterprise in Society and the Regional Economy</dc:title>
  <dc:creator>Jessica Shore</dc:creator>
  <cp:lastModifiedBy>Jessica Shore</cp:lastModifiedBy>
  <cp:revision>11</cp:revision>
  <dcterms:created xsi:type="dcterms:W3CDTF">2019-10-03T11:53:19Z</dcterms:created>
  <dcterms:modified xsi:type="dcterms:W3CDTF">2019-10-04T10:20:43Z</dcterms:modified>
</cp:coreProperties>
</file>