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5" r:id="rId3"/>
    <p:sldId id="263" r:id="rId4"/>
    <p:sldId id="271" r:id="rId5"/>
    <p:sldId id="274" r:id="rId6"/>
    <p:sldId id="277" r:id="rId7"/>
    <p:sldId id="273" r:id="rId8"/>
    <p:sldId id="278" r:id="rId9"/>
    <p:sldId id="276" r:id="rId10"/>
    <p:sldId id="272" r:id="rId11"/>
    <p:sldId id="262"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7" d="100"/>
          <a:sy n="87" d="100"/>
        </p:scale>
        <p:origin x="51" y="4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smtClean="0"/>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3/26/2019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3/26/2019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smtClean="0"/>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3/26/2019</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link.springer.com/article/10.1007/s10447-005-9000-3#CR1" TargetMode="External"/><Relationship Id="rId2" Type="http://schemas.openxmlformats.org/officeDocument/2006/relationships/hyperlink" Target="http://link.springer.com/article/10.1007/s10447-005-9000-3#CR5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05232" y="909247"/>
            <a:ext cx="8781535" cy="5642767"/>
          </a:xfrm>
          <a:prstGeom prst="rect">
            <a:avLst/>
          </a:prstGeom>
        </p:spPr>
      </p:pic>
      <p:sp>
        <p:nvSpPr>
          <p:cNvPr id="2" name="Title 1"/>
          <p:cNvSpPr>
            <a:spLocks noGrp="1"/>
          </p:cNvSpPr>
          <p:nvPr>
            <p:ph type="ctrTitle"/>
          </p:nvPr>
        </p:nvSpPr>
        <p:spPr/>
        <p:txBody>
          <a:bodyPr/>
          <a:lstStyle/>
          <a:p>
            <a:r>
              <a:rPr lang="en-GB" dirty="0" smtClean="0"/>
              <a:t>Unconditional Positive Regard</a:t>
            </a:r>
            <a:endParaRPr lang="en-GB" dirty="0"/>
          </a:p>
        </p:txBody>
      </p:sp>
      <p:sp>
        <p:nvSpPr>
          <p:cNvPr id="3" name="Subtitle 2"/>
          <p:cNvSpPr>
            <a:spLocks noGrp="1"/>
          </p:cNvSpPr>
          <p:nvPr>
            <p:ph type="subTitle" idx="1"/>
          </p:nvPr>
        </p:nvSpPr>
        <p:spPr/>
        <p:txBody>
          <a:bodyPr>
            <a:normAutofit/>
          </a:bodyPr>
          <a:lstStyle/>
          <a:p>
            <a:r>
              <a:rPr lang="en-GB" sz="3200" dirty="0" smtClean="0"/>
              <a:t>(Prizing, accepting, loving, caring)</a:t>
            </a:r>
          </a:p>
          <a:p>
            <a:r>
              <a:rPr lang="en-GB" sz="3200" dirty="0" smtClean="0"/>
              <a:t>The Curative Factor in Psychotherapy?</a:t>
            </a:r>
            <a:endParaRPr lang="en-GB" sz="3200" dirty="0"/>
          </a:p>
        </p:txBody>
      </p:sp>
    </p:spTree>
    <p:extLst>
      <p:ext uri="{BB962C8B-B14F-4D97-AF65-F5344CB8AC3E}">
        <p14:creationId xmlns:p14="http://schemas.microsoft.com/office/powerpoint/2010/main" val="41651136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988" y="392309"/>
            <a:ext cx="11203374" cy="733168"/>
          </a:xfrm>
        </p:spPr>
        <p:txBody>
          <a:bodyPr>
            <a:normAutofit fontScale="90000"/>
          </a:bodyPr>
          <a:lstStyle/>
          <a:p>
            <a:r>
              <a:rPr lang="en-GB" dirty="0" smtClean="0"/>
              <a:t>What is UPR? (considered under researched)</a:t>
            </a:r>
            <a:endParaRPr lang="en-GB" dirty="0"/>
          </a:p>
        </p:txBody>
      </p:sp>
      <p:sp>
        <p:nvSpPr>
          <p:cNvPr id="3" name="Content Placeholder 2"/>
          <p:cNvSpPr>
            <a:spLocks noGrp="1"/>
          </p:cNvSpPr>
          <p:nvPr>
            <p:ph idx="1"/>
          </p:nvPr>
        </p:nvSpPr>
        <p:spPr>
          <a:xfrm>
            <a:off x="913794" y="1524000"/>
            <a:ext cx="10353762" cy="5008605"/>
          </a:xfrm>
        </p:spPr>
        <p:txBody>
          <a:bodyPr/>
          <a:lstStyle/>
          <a:p>
            <a:r>
              <a:rPr lang="en-GB" sz="2400" dirty="0" smtClean="0"/>
              <a:t>Person-Centred:	“… </a:t>
            </a:r>
            <a:r>
              <a:rPr lang="en-GB" sz="2400" dirty="0"/>
              <a:t>a warm caring for the client – a caring which is not possessive, which demands no personal gratification. </a:t>
            </a:r>
            <a:r>
              <a:rPr lang="en-GB" sz="2400" dirty="0" smtClean="0"/>
              <a:t> It </a:t>
            </a:r>
            <a:r>
              <a:rPr lang="en-GB" sz="2400" dirty="0"/>
              <a:t>is an atmosphere which simply demonstrates ‘I care’; not ‘I care for you </a:t>
            </a:r>
            <a:r>
              <a:rPr lang="en-GB" sz="2400" i="1" dirty="0"/>
              <a:t>if</a:t>
            </a:r>
            <a:r>
              <a:rPr lang="en-GB" sz="2400" dirty="0"/>
              <a:t> you behave thus and so.’” (Rogers, 1961)</a:t>
            </a:r>
          </a:p>
          <a:p>
            <a:pPr marL="0" indent="0">
              <a:buNone/>
            </a:pPr>
            <a:endParaRPr lang="en-GB" sz="2400" dirty="0"/>
          </a:p>
          <a:p>
            <a:r>
              <a:rPr lang="en-GB" sz="2400" dirty="0" smtClean="0"/>
              <a:t>EFT:	“… </a:t>
            </a:r>
            <a:r>
              <a:rPr lang="en-GB" sz="2400" dirty="0"/>
              <a:t>the therapist tries to develop, maintain, and express acceptance, prizing and trust in the client. </a:t>
            </a:r>
            <a:r>
              <a:rPr lang="en-GB" sz="2400" dirty="0" smtClean="0"/>
              <a:t> </a:t>
            </a:r>
            <a:r>
              <a:rPr lang="en-GB" sz="2400" i="1" dirty="0" smtClean="0"/>
              <a:t>Acceptance</a:t>
            </a:r>
            <a:r>
              <a:rPr lang="en-GB" sz="2400" dirty="0" smtClean="0"/>
              <a:t> </a:t>
            </a:r>
            <a:r>
              <a:rPr lang="en-GB" sz="2400" dirty="0"/>
              <a:t>is the general baseline attitude of consistent, genuine, noncritical interest and tolerance for all aspects of the client.” (Elliot et al, 2010).</a:t>
            </a:r>
          </a:p>
          <a:p>
            <a:endParaRPr lang="en-GB" dirty="0"/>
          </a:p>
        </p:txBody>
      </p:sp>
    </p:spTree>
    <p:extLst>
      <p:ext uri="{BB962C8B-B14F-4D97-AF65-F5344CB8AC3E}">
        <p14:creationId xmlns:p14="http://schemas.microsoft.com/office/powerpoint/2010/main" val="8655955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107093"/>
            <a:ext cx="10353761" cy="782593"/>
          </a:xfrm>
        </p:spPr>
        <p:txBody>
          <a:bodyPr/>
          <a:lstStyle/>
          <a:p>
            <a:r>
              <a:rPr lang="en-GB" dirty="0" smtClean="0"/>
              <a:t>Let’s break it down …</a:t>
            </a:r>
            <a:endParaRPr lang="en-GB" dirty="0"/>
          </a:p>
        </p:txBody>
      </p:sp>
      <p:sp>
        <p:nvSpPr>
          <p:cNvPr id="3" name="Content Placeholder 2"/>
          <p:cNvSpPr>
            <a:spLocks noGrp="1"/>
          </p:cNvSpPr>
          <p:nvPr>
            <p:ph idx="1"/>
          </p:nvPr>
        </p:nvSpPr>
        <p:spPr>
          <a:xfrm>
            <a:off x="913795" y="1474574"/>
            <a:ext cx="10353762" cy="4547286"/>
          </a:xfrm>
        </p:spPr>
        <p:txBody>
          <a:bodyPr>
            <a:normAutofit/>
          </a:bodyPr>
          <a:lstStyle/>
          <a:p>
            <a:r>
              <a:rPr lang="en-GB" sz="2800" dirty="0" err="1">
                <a:effectLst/>
              </a:rPr>
              <a:t>Lietaer</a:t>
            </a:r>
            <a:r>
              <a:rPr lang="en-GB" sz="2800" dirty="0">
                <a:effectLst/>
              </a:rPr>
              <a:t> </a:t>
            </a:r>
            <a:r>
              <a:rPr lang="en-GB" sz="2800" dirty="0" smtClean="0">
                <a:effectLst/>
              </a:rPr>
              <a:t>(1984) views unconditional </a:t>
            </a:r>
            <a:r>
              <a:rPr lang="en-GB" sz="2800" dirty="0">
                <a:effectLst/>
              </a:rPr>
              <a:t>positive regard </a:t>
            </a:r>
            <a:r>
              <a:rPr lang="en-GB" sz="2800" dirty="0" smtClean="0">
                <a:effectLst/>
              </a:rPr>
              <a:t>as </a:t>
            </a:r>
            <a:r>
              <a:rPr lang="en-GB" sz="2800" dirty="0">
                <a:effectLst/>
              </a:rPr>
              <a:t>a multi-dimensional construct, its components being inter-related but at the same time relatively independent. </a:t>
            </a:r>
            <a:endParaRPr lang="en-GB" sz="2800" dirty="0" smtClean="0">
              <a:effectLst/>
            </a:endParaRPr>
          </a:p>
          <a:p>
            <a:pPr marL="0" indent="0">
              <a:buNone/>
            </a:pPr>
            <a:endParaRPr lang="en-GB" sz="2800" dirty="0" smtClean="0">
              <a:effectLst/>
            </a:endParaRPr>
          </a:p>
          <a:p>
            <a:r>
              <a:rPr lang="en-GB" sz="2800" dirty="0" smtClean="0">
                <a:effectLst/>
              </a:rPr>
              <a:t>This </a:t>
            </a:r>
            <a:r>
              <a:rPr lang="en-GB" sz="2800" dirty="0">
                <a:effectLst/>
              </a:rPr>
              <a:t>point is also recognized by many other writers (Barrett-Lennard, </a:t>
            </a:r>
            <a:r>
              <a:rPr lang="en-GB" sz="2800" dirty="0" smtClean="0">
                <a:effectLst/>
              </a:rPr>
              <a:t>1978; </a:t>
            </a:r>
            <a:r>
              <a:rPr lang="en-GB" sz="2800" dirty="0" err="1">
                <a:effectLst/>
              </a:rPr>
              <a:t>Truax</a:t>
            </a:r>
            <a:r>
              <a:rPr lang="en-GB" sz="2800" dirty="0">
                <a:effectLst/>
              </a:rPr>
              <a:t> &amp; Mitchell, 1971) and indeed Rogers himself (Rogers, </a:t>
            </a:r>
            <a:r>
              <a:rPr lang="en-GB" sz="2800" dirty="0" smtClean="0">
                <a:effectLst/>
              </a:rPr>
              <a:t>1957, 1962, 1967, 1977)</a:t>
            </a:r>
          </a:p>
        </p:txBody>
      </p:sp>
    </p:spTree>
    <p:extLst>
      <p:ext uri="{BB962C8B-B14F-4D97-AF65-F5344CB8AC3E}">
        <p14:creationId xmlns:p14="http://schemas.microsoft.com/office/powerpoint/2010/main" val="7465213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three Components:</a:t>
            </a:r>
            <a:endParaRPr lang="en-GB" dirty="0"/>
          </a:p>
        </p:txBody>
      </p:sp>
      <p:sp>
        <p:nvSpPr>
          <p:cNvPr id="3" name="Content Placeholder 2"/>
          <p:cNvSpPr>
            <a:spLocks noGrp="1"/>
          </p:cNvSpPr>
          <p:nvPr>
            <p:ph idx="1"/>
          </p:nvPr>
        </p:nvSpPr>
        <p:spPr>
          <a:xfrm>
            <a:off x="913794" y="2125362"/>
            <a:ext cx="10353762" cy="4506098"/>
          </a:xfrm>
        </p:spPr>
        <p:txBody>
          <a:bodyPr>
            <a:normAutofit lnSpcReduction="10000"/>
          </a:bodyPr>
          <a:lstStyle/>
          <a:p>
            <a:pPr lvl="1"/>
            <a:r>
              <a:rPr lang="en-GB" sz="2200" b="1" dirty="0">
                <a:effectLst/>
              </a:rPr>
              <a:t>Positive </a:t>
            </a:r>
            <a:r>
              <a:rPr lang="en-GB" sz="2200" b="1" dirty="0" smtClean="0">
                <a:effectLst/>
              </a:rPr>
              <a:t>regard: -  </a:t>
            </a:r>
            <a:r>
              <a:rPr lang="en-GB" sz="2200" dirty="0" smtClean="0">
                <a:effectLst/>
              </a:rPr>
              <a:t>represents </a:t>
            </a:r>
            <a:r>
              <a:rPr lang="en-GB" sz="2200" dirty="0">
                <a:effectLst/>
              </a:rPr>
              <a:t>the affective attitudinal which encompasses valuing the client, </a:t>
            </a:r>
          </a:p>
          <a:p>
            <a:pPr lvl="1"/>
            <a:r>
              <a:rPr lang="en-GB" sz="2200" b="1" dirty="0" smtClean="0">
                <a:effectLst/>
              </a:rPr>
              <a:t>Non-directivity: - </a:t>
            </a:r>
            <a:r>
              <a:rPr lang="en-GB" sz="2200" dirty="0" smtClean="0">
                <a:effectLst/>
              </a:rPr>
              <a:t> </a:t>
            </a:r>
            <a:r>
              <a:rPr lang="en-GB" sz="2200" dirty="0">
                <a:effectLst/>
              </a:rPr>
              <a:t>refers mainly to an attitude of respect, to approach the client “… as a unique and independent person with the right to live according to his own viewpoint” (</a:t>
            </a:r>
            <a:r>
              <a:rPr lang="en-GB" sz="2200" dirty="0" err="1">
                <a:effectLst/>
              </a:rPr>
              <a:t>Lietaer</a:t>
            </a:r>
            <a:r>
              <a:rPr lang="en-GB" sz="2200" dirty="0">
                <a:effectLst/>
              </a:rPr>
              <a:t>, 1984, p. 42). Respect refers to respect for the client's own right to self-direction and determination. </a:t>
            </a:r>
          </a:p>
          <a:p>
            <a:pPr lvl="1"/>
            <a:r>
              <a:rPr lang="en-GB" sz="2200" b="1" dirty="0" err="1" smtClean="0">
                <a:effectLst/>
              </a:rPr>
              <a:t>Unconditionality</a:t>
            </a:r>
            <a:r>
              <a:rPr lang="en-GB" sz="2200" b="1" dirty="0" smtClean="0">
                <a:effectLst/>
              </a:rPr>
              <a:t>: -</a:t>
            </a:r>
            <a:r>
              <a:rPr lang="en-GB" sz="2200" dirty="0" smtClean="0">
                <a:effectLst/>
              </a:rPr>
              <a:t> </a:t>
            </a:r>
            <a:r>
              <a:rPr lang="en-GB" sz="2200" dirty="0">
                <a:effectLst/>
              </a:rPr>
              <a:t>refers to constancy of acceptance, involving the counsellor accepting the client without “ifs.” </a:t>
            </a:r>
            <a:endParaRPr lang="en-GB" sz="2200" dirty="0" smtClean="0">
              <a:effectLst/>
            </a:endParaRPr>
          </a:p>
          <a:p>
            <a:pPr lvl="1"/>
            <a:endParaRPr lang="en-GB" sz="2200" dirty="0">
              <a:effectLst/>
            </a:endParaRPr>
          </a:p>
          <a:p>
            <a:pPr marL="0" indent="0">
              <a:buNone/>
            </a:pPr>
            <a:r>
              <a:rPr lang="en-GB" sz="1900" dirty="0" smtClean="0">
                <a:effectLst/>
              </a:rPr>
              <a:t>Cited</a:t>
            </a:r>
            <a:r>
              <a:rPr lang="en-GB" sz="1900" dirty="0">
                <a:effectLst/>
              </a:rPr>
              <a:t>: Irving, P. &amp; Dickson, D. </a:t>
            </a:r>
            <a:r>
              <a:rPr lang="en-GB" sz="1900" dirty="0" err="1">
                <a:effectLst/>
              </a:rPr>
              <a:t>Int</a:t>
            </a:r>
            <a:r>
              <a:rPr lang="en-GB" sz="1900" dirty="0">
                <a:effectLst/>
              </a:rPr>
              <a:t> J </a:t>
            </a:r>
            <a:r>
              <a:rPr lang="en-GB" sz="1900" dirty="0" err="1">
                <a:effectLst/>
              </a:rPr>
              <a:t>Adv</a:t>
            </a:r>
            <a:r>
              <a:rPr lang="en-GB" sz="1900" dirty="0">
                <a:effectLst/>
              </a:rPr>
              <a:t> Counselling. 2006. 28: 183. doi:10.1007/s10447-005-9000-3</a:t>
            </a:r>
          </a:p>
          <a:p>
            <a:endParaRPr lang="en-GB" dirty="0"/>
          </a:p>
        </p:txBody>
      </p:sp>
    </p:spTree>
    <p:extLst>
      <p:ext uri="{BB962C8B-B14F-4D97-AF65-F5344CB8AC3E}">
        <p14:creationId xmlns:p14="http://schemas.microsoft.com/office/powerpoint/2010/main" val="2413345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1000"/>
                                        <p:tgtEl>
                                          <p:spTgt spid="3">
                                            <p:txEl>
                                              <p:pRg st="4" end="4"/>
                                            </p:txEl>
                                          </p:spTgt>
                                        </p:tgtEl>
                                      </p:cBhvr>
                                    </p:animEffect>
                                    <p:anim calcmode="lin" valueType="num">
                                      <p:cBhvr>
                                        <p:cTn id="2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345990"/>
            <a:ext cx="10353761" cy="823784"/>
          </a:xfrm>
        </p:spPr>
        <p:txBody>
          <a:bodyPr/>
          <a:lstStyle/>
          <a:p>
            <a:r>
              <a:rPr lang="en-GB" dirty="0" smtClean="0"/>
              <a:t>Philosophically Speaking:</a:t>
            </a:r>
            <a:endParaRPr lang="en-GB" dirty="0"/>
          </a:p>
        </p:txBody>
      </p:sp>
      <p:sp>
        <p:nvSpPr>
          <p:cNvPr id="3" name="Content Placeholder 2"/>
          <p:cNvSpPr>
            <a:spLocks noGrp="1"/>
          </p:cNvSpPr>
          <p:nvPr>
            <p:ph idx="1"/>
          </p:nvPr>
        </p:nvSpPr>
        <p:spPr>
          <a:xfrm>
            <a:off x="518984" y="1169774"/>
            <a:ext cx="11154032" cy="5469923"/>
          </a:xfrm>
        </p:spPr>
        <p:txBody>
          <a:bodyPr>
            <a:normAutofit/>
          </a:bodyPr>
          <a:lstStyle/>
          <a:p>
            <a:r>
              <a:rPr lang="en-GB" dirty="0" smtClean="0"/>
              <a:t>Agape</a:t>
            </a:r>
            <a:r>
              <a:rPr lang="en-GB" dirty="0"/>
              <a:t>: </a:t>
            </a:r>
            <a:r>
              <a:rPr lang="en-GB" dirty="0" smtClean="0"/>
              <a:t> Love “unmotivated </a:t>
            </a:r>
            <a:r>
              <a:rPr lang="en-GB" dirty="0"/>
              <a:t>in the sense that it is not contingent on any value or worth in the object of love. It is spontaneous and heedless, for it does not determine beforehand whether love will be effective or appropriate in any particular case." </a:t>
            </a:r>
            <a:r>
              <a:rPr lang="en-GB" dirty="0" smtClean="0"/>
              <a:t>(</a:t>
            </a:r>
            <a:r>
              <a:rPr lang="en-GB" dirty="0"/>
              <a:t>Anders </a:t>
            </a:r>
            <a:r>
              <a:rPr lang="en-GB" dirty="0" err="1" smtClean="0"/>
              <a:t>Nygren</a:t>
            </a:r>
            <a:r>
              <a:rPr lang="en-GB" dirty="0" smtClean="0"/>
              <a:t>, 1982)</a:t>
            </a:r>
          </a:p>
          <a:p>
            <a:endParaRPr lang="en-GB" dirty="0"/>
          </a:p>
          <a:p>
            <a:r>
              <a:rPr lang="en-GB" dirty="0" smtClean="0"/>
              <a:t>`Secular </a:t>
            </a:r>
            <a:r>
              <a:rPr lang="en-GB" dirty="0"/>
              <a:t>humanism leaves many without a God to turn to; </a:t>
            </a:r>
            <a:r>
              <a:rPr lang="en-GB" dirty="0" smtClean="0"/>
              <a:t> fragmented and mobile</a:t>
            </a:r>
            <a:r>
              <a:rPr lang="en-GB" dirty="0"/>
              <a:t>, competitive societies leave many without stable supportive </a:t>
            </a:r>
            <a:r>
              <a:rPr lang="en-GB" dirty="0" smtClean="0"/>
              <a:t>communities and </a:t>
            </a:r>
            <a:r>
              <a:rPr lang="en-GB" dirty="0"/>
              <a:t>community </a:t>
            </a:r>
            <a:r>
              <a:rPr lang="en-GB" dirty="0" smtClean="0"/>
              <a:t>figures</a:t>
            </a:r>
            <a:r>
              <a:rPr lang="en-GB" dirty="0"/>
              <a:t>, such as priests, who previously </a:t>
            </a:r>
            <a:r>
              <a:rPr lang="en-GB" dirty="0" smtClean="0"/>
              <a:t>supplied many </a:t>
            </a:r>
            <a:r>
              <a:rPr lang="en-GB" dirty="0"/>
              <a:t>valued facilities including the confessional; and the breakdown of </a:t>
            </a:r>
            <a:r>
              <a:rPr lang="en-GB" dirty="0" smtClean="0"/>
              <a:t>the concept </a:t>
            </a:r>
            <a:r>
              <a:rPr lang="en-GB" dirty="0"/>
              <a:t>of </a:t>
            </a:r>
            <a:r>
              <a:rPr lang="en-GB" dirty="0" smtClean="0"/>
              <a:t>selfless </a:t>
            </a:r>
            <a:r>
              <a:rPr lang="en-GB" dirty="0"/>
              <a:t>duty, altruism or love (Agape) also leaves a large hole </a:t>
            </a:r>
            <a:r>
              <a:rPr lang="en-GB" dirty="0" smtClean="0"/>
              <a:t>in the </a:t>
            </a:r>
            <a:r>
              <a:rPr lang="en-GB" dirty="0"/>
              <a:t>social and interpersonal fabric</a:t>
            </a:r>
            <a:r>
              <a:rPr lang="en-GB" dirty="0" smtClean="0"/>
              <a:t>’ (Feltham, 1999)</a:t>
            </a:r>
          </a:p>
          <a:p>
            <a:endParaRPr lang="en-GB" dirty="0" smtClean="0"/>
          </a:p>
          <a:p>
            <a:r>
              <a:rPr lang="en-GB" dirty="0" smtClean="0"/>
              <a:t>Wilkins (2000) asks: “Is </a:t>
            </a:r>
            <a:r>
              <a:rPr lang="en-GB" dirty="0"/>
              <a:t>the unconditional positive regard of a therapist necessary to replace </a:t>
            </a:r>
            <a:r>
              <a:rPr lang="en-GB" dirty="0" smtClean="0"/>
              <a:t>the selfless </a:t>
            </a:r>
            <a:r>
              <a:rPr lang="en-GB" dirty="0"/>
              <a:t>love which may previously have been offered elsewhere</a:t>
            </a:r>
            <a:r>
              <a:rPr lang="en-GB" dirty="0" smtClean="0"/>
              <a:t>?”</a:t>
            </a:r>
            <a:endParaRPr lang="en-GB" dirty="0"/>
          </a:p>
        </p:txBody>
      </p:sp>
    </p:spTree>
    <p:extLst>
      <p:ext uri="{BB962C8B-B14F-4D97-AF65-F5344CB8AC3E}">
        <p14:creationId xmlns:p14="http://schemas.microsoft.com/office/powerpoint/2010/main" val="119335706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you think?</a:t>
            </a:r>
            <a:endParaRPr lang="en-GB" dirty="0"/>
          </a:p>
        </p:txBody>
      </p:sp>
      <p:sp>
        <p:nvSpPr>
          <p:cNvPr id="3" name="Content Placeholder 2"/>
          <p:cNvSpPr>
            <a:spLocks noGrp="1"/>
          </p:cNvSpPr>
          <p:nvPr>
            <p:ph idx="1"/>
          </p:nvPr>
        </p:nvSpPr>
        <p:spPr/>
        <p:txBody>
          <a:bodyPr>
            <a:normAutofit/>
          </a:bodyPr>
          <a:lstStyle/>
          <a:p>
            <a:r>
              <a:rPr lang="en-GB" sz="2800" dirty="0" smtClean="0"/>
              <a:t>Is UPR important?</a:t>
            </a:r>
          </a:p>
          <a:p>
            <a:endParaRPr lang="en-GB" sz="2800" dirty="0"/>
          </a:p>
          <a:p>
            <a:r>
              <a:rPr lang="en-GB" sz="2800" dirty="0" smtClean="0"/>
              <a:t>Why?</a:t>
            </a:r>
            <a:endParaRPr lang="en-GB" sz="2800" dirty="0"/>
          </a:p>
        </p:txBody>
      </p:sp>
    </p:spTree>
    <p:extLst>
      <p:ext uri="{BB962C8B-B14F-4D97-AF65-F5344CB8AC3E}">
        <p14:creationId xmlns:p14="http://schemas.microsoft.com/office/powerpoint/2010/main" val="9932755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6" y="593124"/>
            <a:ext cx="10353761" cy="1326321"/>
          </a:xfrm>
        </p:spPr>
        <p:txBody>
          <a:bodyPr/>
          <a:lstStyle/>
          <a:p>
            <a:r>
              <a:rPr lang="en-GB" dirty="0" smtClean="0"/>
              <a:t>Why is UPR important to Rogers:</a:t>
            </a:r>
            <a:endParaRPr lang="en-GB" dirty="0"/>
          </a:p>
        </p:txBody>
      </p:sp>
      <p:sp>
        <p:nvSpPr>
          <p:cNvPr id="3" name="Content Placeholder 2"/>
          <p:cNvSpPr>
            <a:spLocks noGrp="1"/>
          </p:cNvSpPr>
          <p:nvPr>
            <p:ph idx="1"/>
          </p:nvPr>
        </p:nvSpPr>
        <p:spPr>
          <a:xfrm>
            <a:off x="913795" y="2096063"/>
            <a:ext cx="10353762" cy="4370639"/>
          </a:xfrm>
        </p:spPr>
        <p:txBody>
          <a:bodyPr>
            <a:normAutofit/>
          </a:bodyPr>
          <a:lstStyle/>
          <a:p>
            <a:r>
              <a:rPr lang="en-GB" sz="2400" dirty="0" smtClean="0"/>
              <a:t>UPR challenges conditions of worth. Integration of the person necessitates a reduction of conditions of worth and an increase in unconditional self-regard.  Rogers (1959) suggested that </a:t>
            </a:r>
            <a:r>
              <a:rPr lang="en-GB" sz="2400" b="1" i="1" dirty="0" smtClean="0"/>
              <a:t>communicated </a:t>
            </a:r>
            <a:r>
              <a:rPr lang="en-GB" sz="2400" dirty="0" smtClean="0"/>
              <a:t>UPR is one way of achieving this.</a:t>
            </a:r>
          </a:p>
          <a:p>
            <a:pPr marL="0" indent="0">
              <a:buNone/>
            </a:pPr>
            <a:endParaRPr lang="en-GB" sz="2400" dirty="0"/>
          </a:p>
          <a:p>
            <a:r>
              <a:rPr lang="en-GB" sz="2400" dirty="0" smtClean="0">
                <a:effectLst/>
              </a:rPr>
              <a:t>“To perceive oneself as receiving positive regard is to experience oneself as making a difference in the experiential field of another” (Rogers, 1959)</a:t>
            </a:r>
            <a:endParaRPr lang="en-GB" sz="2400" dirty="0">
              <a:effectLst/>
            </a:endParaRPr>
          </a:p>
        </p:txBody>
      </p:sp>
    </p:spTree>
    <p:extLst>
      <p:ext uri="{BB962C8B-B14F-4D97-AF65-F5344CB8AC3E}">
        <p14:creationId xmlns:p14="http://schemas.microsoft.com/office/powerpoint/2010/main" val="3965699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Developments:</a:t>
            </a:r>
            <a:endParaRPr lang="en-GB" dirty="0"/>
          </a:p>
        </p:txBody>
      </p:sp>
      <p:sp>
        <p:nvSpPr>
          <p:cNvPr id="3" name="Content Placeholder 2"/>
          <p:cNvSpPr>
            <a:spLocks noGrp="1"/>
          </p:cNvSpPr>
          <p:nvPr>
            <p:ph idx="1"/>
          </p:nvPr>
        </p:nvSpPr>
        <p:spPr>
          <a:xfrm>
            <a:off x="563366" y="2160414"/>
            <a:ext cx="10907700" cy="4360845"/>
          </a:xfrm>
        </p:spPr>
        <p:txBody>
          <a:bodyPr/>
          <a:lstStyle/>
          <a:p>
            <a:r>
              <a:rPr lang="en-GB" sz="2800" dirty="0" err="1" smtClean="0"/>
              <a:t>Bozarth</a:t>
            </a:r>
            <a:r>
              <a:rPr lang="en-GB" sz="2800" dirty="0" smtClean="0"/>
              <a:t> (1998) – “Core </a:t>
            </a:r>
            <a:r>
              <a:rPr lang="en-GB" sz="2800" dirty="0" smtClean="0"/>
              <a:t>curative </a:t>
            </a:r>
            <a:r>
              <a:rPr lang="en-GB" sz="2800" dirty="0"/>
              <a:t>c</a:t>
            </a:r>
            <a:r>
              <a:rPr lang="en-GB" sz="2800" dirty="0" smtClean="0"/>
              <a:t>ondition”</a:t>
            </a:r>
          </a:p>
          <a:p>
            <a:r>
              <a:rPr lang="en-GB" sz="2800" dirty="0" smtClean="0"/>
              <a:t>Freire (2001) – The primary therapeutic healing agent</a:t>
            </a:r>
          </a:p>
          <a:p>
            <a:r>
              <a:rPr lang="en-GB" sz="2800" dirty="0" smtClean="0"/>
              <a:t>It is the distinctive feature of Person–centred  therapy</a:t>
            </a:r>
          </a:p>
          <a:p>
            <a:r>
              <a:rPr lang="en-GB" sz="2800" dirty="0" smtClean="0"/>
              <a:t>Wilkins (2000) – the active facilitator of constructive change</a:t>
            </a:r>
          </a:p>
          <a:p>
            <a:r>
              <a:rPr lang="en-GB" sz="2800" dirty="0" smtClean="0"/>
              <a:t>The client’s positive self-regard increases as the result of the therapist’s UPR</a:t>
            </a:r>
            <a:endParaRPr lang="en-GB" sz="2800" dirty="0" smtClean="0"/>
          </a:p>
          <a:p>
            <a:endParaRPr lang="en-GB" dirty="0"/>
          </a:p>
        </p:txBody>
      </p:sp>
    </p:spTree>
    <p:extLst>
      <p:ext uri="{BB962C8B-B14F-4D97-AF65-F5344CB8AC3E}">
        <p14:creationId xmlns:p14="http://schemas.microsoft.com/office/powerpoint/2010/main" val="11296053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you experience UPR?</a:t>
            </a:r>
            <a:endParaRPr lang="en-GB" dirty="0"/>
          </a:p>
        </p:txBody>
      </p:sp>
      <p:sp>
        <p:nvSpPr>
          <p:cNvPr id="3" name="Content Placeholder 2"/>
          <p:cNvSpPr>
            <a:spLocks noGrp="1"/>
          </p:cNvSpPr>
          <p:nvPr>
            <p:ph idx="1"/>
          </p:nvPr>
        </p:nvSpPr>
        <p:spPr>
          <a:xfrm>
            <a:off x="913795" y="2359675"/>
            <a:ext cx="10353762" cy="3695136"/>
          </a:xfrm>
        </p:spPr>
        <p:txBody>
          <a:bodyPr>
            <a:normAutofit/>
          </a:bodyPr>
          <a:lstStyle/>
          <a:p>
            <a:r>
              <a:rPr lang="en-GB" sz="2800" dirty="0" smtClean="0"/>
              <a:t>How do you know you are experiencing it?</a:t>
            </a:r>
          </a:p>
          <a:p>
            <a:r>
              <a:rPr lang="en-GB" sz="2800" dirty="0" smtClean="0"/>
              <a:t>How can you tell?</a:t>
            </a:r>
          </a:p>
          <a:p>
            <a:r>
              <a:rPr lang="en-GB" sz="2800" dirty="0" smtClean="0"/>
              <a:t>What does it feel like?</a:t>
            </a:r>
          </a:p>
          <a:p>
            <a:r>
              <a:rPr lang="en-GB" sz="2800" dirty="0" smtClean="0"/>
              <a:t>How do you communicate it?</a:t>
            </a:r>
            <a:endParaRPr lang="en-GB" sz="2800" dirty="0"/>
          </a:p>
        </p:txBody>
      </p:sp>
    </p:spTree>
    <p:extLst>
      <p:ext uri="{BB962C8B-B14F-4D97-AF65-F5344CB8AC3E}">
        <p14:creationId xmlns:p14="http://schemas.microsoft.com/office/powerpoint/2010/main" val="354000694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238897"/>
            <a:ext cx="10353761" cy="1326321"/>
          </a:xfrm>
        </p:spPr>
        <p:txBody>
          <a:bodyPr/>
          <a:lstStyle/>
          <a:p>
            <a:r>
              <a:rPr lang="en-GB" dirty="0" smtClean="0"/>
              <a:t>The How:</a:t>
            </a:r>
            <a:endParaRPr lang="en-GB" dirty="0"/>
          </a:p>
        </p:txBody>
      </p:sp>
      <p:sp>
        <p:nvSpPr>
          <p:cNvPr id="3" name="Content Placeholder 2"/>
          <p:cNvSpPr>
            <a:spLocks noGrp="1"/>
          </p:cNvSpPr>
          <p:nvPr>
            <p:ph idx="1"/>
          </p:nvPr>
        </p:nvSpPr>
        <p:spPr>
          <a:xfrm>
            <a:off x="913794" y="1565218"/>
            <a:ext cx="10353762" cy="4637874"/>
          </a:xfrm>
        </p:spPr>
        <p:txBody>
          <a:bodyPr>
            <a:normAutofit lnSpcReduction="10000"/>
          </a:bodyPr>
          <a:lstStyle/>
          <a:p>
            <a:r>
              <a:rPr lang="en-GB" sz="2800" dirty="0" smtClean="0"/>
              <a:t>Congruence and empathy provide the context within which UPR is credible (Wilkins, 2010)</a:t>
            </a:r>
          </a:p>
          <a:p>
            <a:r>
              <a:rPr lang="en-GB" sz="2800" dirty="0" smtClean="0"/>
              <a:t>UPR is limited only by the extent to which the therapist is able to extend it to the client (Wilkins, 2010)</a:t>
            </a:r>
          </a:p>
          <a:p>
            <a:r>
              <a:rPr lang="en-GB" sz="2800" dirty="0" smtClean="0"/>
              <a:t>It is maintained by an intention to understand each person’s reasoning for how they feel and act the way they do. The more the therapist </a:t>
            </a:r>
            <a:r>
              <a:rPr lang="en-GB" sz="2800" dirty="0" err="1" smtClean="0"/>
              <a:t>empahises</a:t>
            </a:r>
            <a:r>
              <a:rPr lang="en-GB" sz="2800" dirty="0" smtClean="0"/>
              <a:t> with each client’s frame of reference, the more the therapists own inclinations become irrelevant (Mearns and Thorne, 2001).</a:t>
            </a:r>
          </a:p>
          <a:p>
            <a:endParaRPr lang="en-GB" sz="2800" dirty="0" smtClean="0"/>
          </a:p>
          <a:p>
            <a:endParaRPr lang="en-GB" dirty="0" smtClean="0"/>
          </a:p>
          <a:p>
            <a:endParaRPr lang="en-GB" dirty="0"/>
          </a:p>
        </p:txBody>
      </p:sp>
    </p:spTree>
    <p:extLst>
      <p:ext uri="{BB962C8B-B14F-4D97-AF65-F5344CB8AC3E}">
        <p14:creationId xmlns:p14="http://schemas.microsoft.com/office/powerpoint/2010/main" val="3325365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6" y="313038"/>
            <a:ext cx="10353761" cy="782595"/>
          </a:xfrm>
        </p:spPr>
        <p:txBody>
          <a:bodyPr/>
          <a:lstStyle/>
          <a:p>
            <a:r>
              <a:rPr lang="en-GB" dirty="0" smtClean="0"/>
              <a:t>criticisms</a:t>
            </a:r>
            <a:endParaRPr lang="en-GB" dirty="0"/>
          </a:p>
        </p:txBody>
      </p:sp>
      <p:sp>
        <p:nvSpPr>
          <p:cNvPr id="3" name="Content Placeholder 2"/>
          <p:cNvSpPr>
            <a:spLocks noGrp="1"/>
          </p:cNvSpPr>
          <p:nvPr>
            <p:ph idx="1"/>
          </p:nvPr>
        </p:nvSpPr>
        <p:spPr>
          <a:xfrm>
            <a:off x="405183" y="1095633"/>
            <a:ext cx="11673657" cy="5412259"/>
          </a:xfrm>
        </p:spPr>
        <p:txBody>
          <a:bodyPr>
            <a:normAutofit/>
          </a:bodyPr>
          <a:lstStyle/>
          <a:p>
            <a:r>
              <a:rPr lang="en-GB" sz="2400" dirty="0">
                <a:effectLst/>
              </a:rPr>
              <a:t>U</a:t>
            </a:r>
            <a:r>
              <a:rPr lang="en-GB" sz="2400" dirty="0" smtClean="0">
                <a:effectLst/>
              </a:rPr>
              <a:t>nconditional </a:t>
            </a:r>
            <a:r>
              <a:rPr lang="en-GB" sz="2400" dirty="0">
                <a:effectLst/>
              </a:rPr>
              <a:t>positive regard could be harmful for clients, since it results in a lack of objectivity on the part of the </a:t>
            </a:r>
            <a:r>
              <a:rPr lang="en-GB" sz="2400" dirty="0" smtClean="0">
                <a:effectLst/>
              </a:rPr>
              <a:t>therapist (e.g. </a:t>
            </a:r>
            <a:r>
              <a:rPr lang="en-GB" sz="2400" dirty="0" err="1" smtClean="0">
                <a:effectLst/>
              </a:rPr>
              <a:t>Kovel</a:t>
            </a:r>
            <a:r>
              <a:rPr lang="en-GB" sz="2400" dirty="0" smtClean="0">
                <a:effectLst/>
              </a:rPr>
              <a:t>, 1976; Howard, 1996)</a:t>
            </a:r>
          </a:p>
          <a:p>
            <a:r>
              <a:rPr lang="en-GB" sz="2400" dirty="0">
                <a:effectLst/>
              </a:rPr>
              <a:t>“… basic need is the need to love rather than the need to be loved” </a:t>
            </a:r>
            <a:r>
              <a:rPr lang="en-GB" sz="2400" dirty="0" smtClean="0">
                <a:effectLst/>
              </a:rPr>
              <a:t>(Brazier, 1993 p</a:t>
            </a:r>
            <a:r>
              <a:rPr lang="en-GB" sz="2400" dirty="0">
                <a:effectLst/>
              </a:rPr>
              <a:t>. 76). </a:t>
            </a:r>
            <a:endParaRPr lang="en-GB" sz="2400" dirty="0" smtClean="0">
              <a:effectLst/>
            </a:endParaRPr>
          </a:p>
          <a:p>
            <a:r>
              <a:rPr lang="en-GB" sz="2400" dirty="0">
                <a:effectLst/>
              </a:rPr>
              <a:t>Rogers </a:t>
            </a:r>
            <a:r>
              <a:rPr lang="en-GB" sz="2400" dirty="0" smtClean="0">
                <a:effectLst/>
              </a:rPr>
              <a:t>(1977) </a:t>
            </a:r>
            <a:r>
              <a:rPr lang="en-GB" sz="2400" dirty="0">
                <a:effectLst/>
              </a:rPr>
              <a:t>recognized this difficulty but stressed that unconditional positive regard is an ideal rather than an </a:t>
            </a:r>
            <a:r>
              <a:rPr lang="en-GB" sz="2400" dirty="0" smtClean="0">
                <a:effectLst/>
              </a:rPr>
              <a:t>injunction</a:t>
            </a:r>
          </a:p>
          <a:p>
            <a:r>
              <a:rPr lang="en-GB" sz="2400" dirty="0">
                <a:effectLst/>
              </a:rPr>
              <a:t>Bennett </a:t>
            </a:r>
            <a:r>
              <a:rPr lang="en-GB" sz="2400" dirty="0" smtClean="0">
                <a:effectLst/>
              </a:rPr>
              <a:t>(1995) </a:t>
            </a:r>
            <a:r>
              <a:rPr lang="en-GB" sz="2400" dirty="0">
                <a:effectLst/>
              </a:rPr>
              <a:t>argued that many of the difficulties regarding the concept are due to lack of clarity from Rogers </a:t>
            </a:r>
            <a:endParaRPr lang="en-GB" sz="2400" dirty="0" smtClean="0">
              <a:effectLst/>
            </a:endParaRPr>
          </a:p>
          <a:p>
            <a:r>
              <a:rPr lang="en-GB" sz="2400" dirty="0" err="1" smtClean="0">
                <a:effectLst/>
              </a:rPr>
              <a:t>Lieater</a:t>
            </a:r>
            <a:r>
              <a:rPr lang="en-GB" sz="2400" dirty="0" smtClean="0">
                <a:effectLst/>
              </a:rPr>
              <a:t> (1984) UPR is in conflict with congruence. UPR is improbable</a:t>
            </a:r>
            <a:endParaRPr lang="en-GB" sz="2400" dirty="0"/>
          </a:p>
        </p:txBody>
      </p:sp>
    </p:spTree>
    <p:extLst>
      <p:ext uri="{BB962C8B-B14F-4D97-AF65-F5344CB8AC3E}">
        <p14:creationId xmlns:p14="http://schemas.microsoft.com/office/powerpoint/2010/main" val="152288763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6" y="280088"/>
            <a:ext cx="10353761" cy="889686"/>
          </a:xfrm>
        </p:spPr>
        <p:txBody>
          <a:bodyPr/>
          <a:lstStyle/>
          <a:p>
            <a:r>
              <a:rPr lang="en-GB" dirty="0" smtClean="0"/>
              <a:t>Conclusion</a:t>
            </a:r>
            <a:endParaRPr lang="en-GB" dirty="0"/>
          </a:p>
        </p:txBody>
      </p:sp>
      <p:sp>
        <p:nvSpPr>
          <p:cNvPr id="3" name="Content Placeholder 2"/>
          <p:cNvSpPr>
            <a:spLocks noGrp="1"/>
          </p:cNvSpPr>
          <p:nvPr>
            <p:ph idx="1"/>
          </p:nvPr>
        </p:nvSpPr>
        <p:spPr>
          <a:xfrm>
            <a:off x="913795" y="1425145"/>
            <a:ext cx="10353762" cy="5049795"/>
          </a:xfrm>
        </p:spPr>
        <p:txBody>
          <a:bodyPr>
            <a:normAutofit/>
          </a:bodyPr>
          <a:lstStyle/>
          <a:p>
            <a:pPr marL="0" indent="0">
              <a:buNone/>
            </a:pPr>
            <a:r>
              <a:rPr lang="en-GB" sz="2400" dirty="0">
                <a:effectLst/>
              </a:rPr>
              <a:t>Unconditional positive regard is a problematic multi-dimensional concept that has frequently been misinterpreted in the literature (Wilkins, </a:t>
            </a:r>
            <a:r>
              <a:rPr lang="en-GB" sz="2400" u="sng" dirty="0">
                <a:effectLst/>
                <a:hlinkClick r:id="rId2" tooltip="View reference"/>
              </a:rPr>
              <a:t>2000</a:t>
            </a:r>
            <a:r>
              <a:rPr lang="en-GB" sz="2400" dirty="0">
                <a:effectLst/>
              </a:rPr>
              <a:t>). </a:t>
            </a:r>
            <a:r>
              <a:rPr lang="en-GB" sz="2400" dirty="0" smtClean="0">
                <a:effectLst/>
              </a:rPr>
              <a:t> It </a:t>
            </a:r>
            <a:r>
              <a:rPr lang="en-GB" sz="2400" dirty="0">
                <a:effectLst/>
              </a:rPr>
              <a:t>can usefully be conceptualized as an attitude comprising cognitive, affective and behavioural components. </a:t>
            </a:r>
            <a:r>
              <a:rPr lang="en-GB" sz="2400" dirty="0" smtClean="0">
                <a:effectLst/>
              </a:rPr>
              <a:t> Its </a:t>
            </a:r>
            <a:r>
              <a:rPr lang="en-GB" sz="2400" dirty="0">
                <a:effectLst/>
              </a:rPr>
              <a:t>affective component is the counsellor's experience of positive regard or caring for the client. </a:t>
            </a:r>
            <a:r>
              <a:rPr lang="en-GB" sz="2400" dirty="0" smtClean="0">
                <a:effectLst/>
              </a:rPr>
              <a:t> Its </a:t>
            </a:r>
            <a:r>
              <a:rPr lang="en-GB" sz="2400" dirty="0">
                <a:effectLst/>
              </a:rPr>
              <a:t>cognitive component relates to the basis of such feelings within the conceptual framework of the counsellor, which involves the counsellor being able to make subtle distinctions between respect for a person and approval of his or her actions. </a:t>
            </a:r>
            <a:r>
              <a:rPr lang="en-GB" sz="2400" dirty="0" smtClean="0">
                <a:effectLst/>
              </a:rPr>
              <a:t> In </a:t>
            </a:r>
            <a:r>
              <a:rPr lang="en-GB" sz="2400" dirty="0">
                <a:effectLst/>
              </a:rPr>
              <a:t>defining the behavioural component, what is crucial is the communication of caring, which has been well researched and documented (</a:t>
            </a:r>
            <a:r>
              <a:rPr lang="en-GB" sz="2400" dirty="0" err="1">
                <a:effectLst/>
              </a:rPr>
              <a:t>Authier</a:t>
            </a:r>
            <a:r>
              <a:rPr lang="en-GB" sz="2400" dirty="0">
                <a:effectLst/>
              </a:rPr>
              <a:t>, </a:t>
            </a:r>
            <a:r>
              <a:rPr lang="en-GB" sz="2400" u="sng" dirty="0">
                <a:effectLst/>
                <a:hlinkClick r:id="rId3" tooltip="View reference"/>
              </a:rPr>
              <a:t>1986</a:t>
            </a:r>
            <a:r>
              <a:rPr lang="en-GB" sz="2400" dirty="0">
                <a:effectLst/>
              </a:rPr>
              <a:t>).</a:t>
            </a:r>
          </a:p>
          <a:p>
            <a:endParaRPr lang="en-GB" dirty="0"/>
          </a:p>
        </p:txBody>
      </p:sp>
    </p:spTree>
    <p:extLst>
      <p:ext uri="{BB962C8B-B14F-4D97-AF65-F5344CB8AC3E}">
        <p14:creationId xmlns:p14="http://schemas.microsoft.com/office/powerpoint/2010/main" val="323742730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78346F"/>
      </a:dk2>
      <a:lt2>
        <a:srgbClr val="D9A8D2"/>
      </a:lt2>
      <a:accent1>
        <a:srgbClr val="CE57AB"/>
      </a:accent1>
      <a:accent2>
        <a:srgbClr val="8E8EFD"/>
      </a:accent2>
      <a:accent3>
        <a:srgbClr val="7CBCE0"/>
      </a:accent3>
      <a:accent4>
        <a:srgbClr val="70BF9F"/>
      </a:accent4>
      <a:accent5>
        <a:srgbClr val="A5B960"/>
      </a:accent5>
      <a:accent6>
        <a:srgbClr val="D47A57"/>
      </a:accent6>
      <a:hlink>
        <a:srgbClr val="D164DE"/>
      </a:hlink>
      <a:folHlink>
        <a:srgbClr val="BE87C4"/>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D4FE1632-F131-47D3-A814-99E9CD025E20}"/>
    </a:ext>
  </a:extLst>
</a:theme>
</file>

<file path=docProps/app.xml><?xml version="1.0" encoding="utf-8"?>
<Properties xmlns="http://schemas.openxmlformats.org/officeDocument/2006/extended-properties" xmlns:vt="http://schemas.openxmlformats.org/officeDocument/2006/docPropsVTypes">
  <Template>TM04033921[[fn=Damask]]</Template>
  <TotalTime>532</TotalTime>
  <Words>869</Words>
  <Application>Microsoft Office PowerPoint</Application>
  <PresentationFormat>Widescreen</PresentationFormat>
  <Paragraphs>55</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Bookman Old Style</vt:lpstr>
      <vt:lpstr>Rockwell</vt:lpstr>
      <vt:lpstr>Damask</vt:lpstr>
      <vt:lpstr>Unconditional Positive Regard</vt:lpstr>
      <vt:lpstr>What is UPR? (considered under researched)</vt:lpstr>
      <vt:lpstr>Let’s break it down …</vt:lpstr>
      <vt:lpstr>three Components:</vt:lpstr>
      <vt:lpstr>Philosophically Speaking:</vt:lpstr>
      <vt:lpstr>What do you think?</vt:lpstr>
      <vt:lpstr>Why is UPR important to Rogers:</vt:lpstr>
      <vt:lpstr>Further Developments:</vt:lpstr>
      <vt:lpstr>How do you experience UPR?</vt:lpstr>
      <vt:lpstr>The How:</vt:lpstr>
      <vt:lpstr>criticisms</vt:lpstr>
      <vt:lpstr>Conclusion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Unconditional Positive Regard</dc:title>
  <dc:creator>Catherine Hancox</dc:creator>
  <cp:lastModifiedBy>Catherine Hancox</cp:lastModifiedBy>
  <cp:revision>57</cp:revision>
  <dcterms:created xsi:type="dcterms:W3CDTF">2016-08-10T12:55:02Z</dcterms:created>
  <dcterms:modified xsi:type="dcterms:W3CDTF">2019-03-26T14:34:30Z</dcterms:modified>
</cp:coreProperties>
</file>