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7" r:id="rId2"/>
    <p:sldId id="258" r:id="rId3"/>
    <p:sldId id="264" r:id="rId4"/>
    <p:sldId id="266" r:id="rId5"/>
    <p:sldId id="267" r:id="rId6"/>
    <p:sldId id="268" r:id="rId7"/>
    <p:sldId id="269" r:id="rId8"/>
    <p:sldId id="270" r:id="rId9"/>
    <p:sldId id="271" r:id="rId10"/>
    <p:sldId id="262" r:id="rId11"/>
    <p:sldId id="285" r:id="rId12"/>
    <p:sldId id="272" r:id="rId13"/>
    <p:sldId id="273" r:id="rId14"/>
    <p:sldId id="274" r:id="rId15"/>
    <p:sldId id="275" r:id="rId16"/>
    <p:sldId id="276" r:id="rId17"/>
    <p:sldId id="278" r:id="rId18"/>
    <p:sldId id="279" r:id="rId19"/>
    <p:sldId id="280" r:id="rId20"/>
    <p:sldId id="281" r:id="rId21"/>
    <p:sldId id="282" r:id="rId22"/>
    <p:sldId id="283" r:id="rId23"/>
    <p:sldId id="287" r:id="rId24"/>
    <p:sldId id="286" r:id="rId25"/>
    <p:sldId id="284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67199" autoAdjust="0"/>
  </p:normalViewPr>
  <p:slideViewPr>
    <p:cSldViewPr snapToGrid="0">
      <p:cViewPr varScale="1">
        <p:scale>
          <a:sx n="58" d="100"/>
          <a:sy n="58" d="100"/>
        </p:scale>
        <p:origin x="17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558E55-9B29-4DF3-9966-0D97C838EE0A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239ADB-AC5D-4149-893D-E6CEEC91FD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56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Char char="•"/>
              <a:defRPr/>
            </a:pPr>
            <a:r>
              <a:rPr lang="en-ZA" dirty="0" smtClean="0"/>
              <a:t>Jimmy Wales? </a:t>
            </a:r>
          </a:p>
          <a:p>
            <a:pPr>
              <a:buFont typeface="Arial" charset="0"/>
              <a:buNone/>
              <a:defRPr/>
            </a:pPr>
            <a:r>
              <a:rPr lang="en-ZA" i="1" dirty="0" smtClean="0"/>
              <a:t>Tip: Volunteers create free content.</a:t>
            </a:r>
          </a:p>
          <a:p>
            <a:pPr>
              <a:buFont typeface="Arial" charset="0"/>
              <a:buNone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 is the co-founder and promoter of the online non-profit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encyclopedia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Wikipedia</a:t>
            </a:r>
            <a:endParaRPr lang="en-ZA" i="1" dirty="0" smtClean="0"/>
          </a:p>
          <a:p>
            <a:pPr>
              <a:buFont typeface="Arial" charset="0"/>
              <a:buNone/>
              <a:defRPr/>
            </a:pPr>
            <a:endParaRPr lang="en-ZA" i="1" dirty="0" smtClean="0"/>
          </a:p>
          <a:p>
            <a:pPr>
              <a:buFont typeface="Arial" charset="0"/>
              <a:buChar char="•"/>
              <a:defRPr/>
            </a:pPr>
            <a:r>
              <a:rPr lang="en-ZA" dirty="0" smtClean="0"/>
              <a:t>Mark Zuckerberg? </a:t>
            </a:r>
          </a:p>
          <a:p>
            <a:pPr>
              <a:buFont typeface="Arial" charset="0"/>
              <a:buNone/>
              <a:defRPr/>
            </a:pPr>
            <a:r>
              <a:rPr lang="en-ZA" i="1" dirty="0" smtClean="0"/>
              <a:t>Tip: Friends make him money.</a:t>
            </a:r>
          </a:p>
          <a:p>
            <a:pPr>
              <a:buFont typeface="Arial" charset="0"/>
              <a:buNone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 is the chairman, chief executive officer, and co-founder of Facebook</a:t>
            </a:r>
          </a:p>
          <a:p>
            <a:pPr>
              <a:buFont typeface="Arial" charset="0"/>
              <a:buNone/>
              <a:defRPr/>
            </a:pPr>
            <a:endParaRPr lang="en-ZA" i="1" dirty="0" smtClean="0"/>
          </a:p>
          <a:p>
            <a:pPr>
              <a:buFont typeface="Arial" charset="0"/>
              <a:buChar char="•"/>
              <a:defRPr/>
            </a:pPr>
            <a:r>
              <a:rPr lang="en-ZA" dirty="0" smtClean="0"/>
              <a:t>Larry Page and Sergey </a:t>
            </a:r>
            <a:r>
              <a:rPr lang="en-ZA" dirty="0" err="1" smtClean="0"/>
              <a:t>Brin</a:t>
            </a:r>
            <a:r>
              <a:rPr lang="en-ZA" dirty="0" smtClean="0"/>
              <a:t>? </a:t>
            </a:r>
            <a:r>
              <a:rPr lang="en-ZA" i="1" dirty="0" smtClean="0"/>
              <a:t>Tip: Sidewinders.</a:t>
            </a:r>
          </a:p>
          <a:p>
            <a:pPr>
              <a:buFont typeface="Arial" charset="0"/>
              <a:buNone/>
              <a:defRPr/>
            </a:pPr>
            <a:r>
              <a:rPr lang="en-ZA" i="1" dirty="0" smtClean="0"/>
              <a:t>Google</a:t>
            </a:r>
            <a:endParaRPr lang="en-ZA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239ADB-AC5D-4149-893D-E6CEEC91FD4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5558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DVB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GB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Digital Video Broadcasting – Handheld  is a technical specification for the transmission of digital TV to handheld receivers such as mobile</a:t>
            </a:r>
          </a:p>
          <a:p>
            <a:endParaRPr lang="en-GB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User-generated content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GB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UGC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is defined as "any form of content such as blogs, wikis, discussion forums, posts, chats, tweets, podcasts, digital images, video……..”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239ADB-AC5D-4149-893D-E6CEEC91FD4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2079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New York Times, website receives ~ 30 million unique visitors a month, around 1million paid subscribers for its Internet services, 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up 20% from the previous year. Through digital subscriptions, the newspaper earned $46.1 million in the first quarter of 2015, an increase of 14.4% over the figures from the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previous year.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New York Times began its online subscription program in 2011 and, since then, it has experimented with its pricing plans, ranging from $15 to $35 a month. 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Subscriptions include services, multimedia content, eBooks, and organized events, and they even provide the newspaper with data analysis on subscribers who may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 thinking about cancelling their subscriptions.</a:t>
            </a:r>
          </a:p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GB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Safari Books Online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founded in 2001 as a joint venture between O’Reilly Media and the Pearson Technology Group.  Offer more than just books – 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Safari’s subscription rates. Source: https://www.safaribooksonline.com/pricing/ </a:t>
            </a:r>
          </a:p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Some examples of these include </a:t>
            </a:r>
            <a:r>
              <a:rPr lang="en-GB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Macmillan’s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scheduled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release of </a:t>
            </a:r>
            <a:r>
              <a:rPr lang="en-GB" sz="12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Afictionado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(which has yet to materialize), </a:t>
            </a:r>
            <a:r>
              <a:rPr lang="en-GB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Safari, 24symbols, </a:t>
            </a:r>
            <a:r>
              <a:rPr lang="en-GB" sz="12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Skoobe</a:t>
            </a:r>
            <a:r>
              <a:rPr lang="en-GB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</a:t>
            </a:r>
            <a:r>
              <a:rPr lang="en-GB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Booquo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on which users pay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monthly or yearly subscription fee for access to content. </a:t>
            </a:r>
            <a:r>
              <a:rPr lang="en-GB" sz="12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Booquo</a:t>
            </a:r>
            <a:r>
              <a:rPr lang="en-GB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now called </a:t>
            </a:r>
            <a:r>
              <a:rPr lang="en-GB" sz="12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Nubico</a:t>
            </a:r>
            <a:r>
              <a:rPr lang="en-GB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ves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subscribers unlimited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access to a select </a:t>
            </a:r>
            <a:r>
              <a:rPr lang="en-GB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catalog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of nearly 10,000 books which are accessible via mobile.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Others in education to check out are - mention. </a:t>
            </a:r>
            <a:r>
              <a:rPr lang="en-GB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Scholastic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2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Schoolism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2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FarFaria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2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eBooKids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2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Librify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providing its readers with a shared, social reading experience by recreating book clubs in the virtual world. And Audio books example - </a:t>
            </a:r>
            <a:r>
              <a:rPr lang="en-GB" sz="12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Skybrite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239ADB-AC5D-4149-893D-E6CEEC91FD4E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000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Also </a:t>
            </a:r>
            <a:r>
              <a:rPr lang="en-GB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Slate Plus 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users edit </a:t>
            </a:r>
            <a:r>
              <a:rPr lang="en-GB" sz="1200" b="0" i="0" u="none" strike="noStrike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write 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articles, participate in the magazine’s internal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discussion forums, and share their thoughts with the magazine itself or with other readers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239ADB-AC5D-4149-893D-E6CEEC91FD4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278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https://blog.wan-ifra.org/tags/george-brock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239ADB-AC5D-4149-893D-E6CEEC91FD4E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351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295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715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282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687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907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218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263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263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599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848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0389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17931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1382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0067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797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6893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159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1D24920-3F37-46DC-B60C-B85DB3E1A6D6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C0F9D-B512-4753-8F9C-ED6D9EB245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4077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ditorandpublisher.com/eandp/news/article_display.jsp?vnu_content_id=1003781895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Seminar 2</a:t>
            </a:r>
            <a:br>
              <a:rPr lang="en-ZA" altLang="en-US" dirty="0" smtClean="0"/>
            </a:br>
            <a:r>
              <a:rPr lang="en-ZA" altLang="en-US" dirty="0" smtClean="0"/>
              <a:t>New </a:t>
            </a:r>
            <a:r>
              <a:rPr lang="en-ZA" altLang="en-US" dirty="0" smtClean="0">
                <a:solidFill>
                  <a:srgbClr val="FFFF00"/>
                </a:solidFill>
              </a:rPr>
              <a:t>digital </a:t>
            </a:r>
            <a:r>
              <a:rPr lang="en-ZA" altLang="en-US" dirty="0" smtClean="0"/>
              <a:t>business models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Autofit/>
          </a:bodyPr>
          <a:lstStyle/>
          <a:p>
            <a:pPr>
              <a:defRPr/>
            </a:pPr>
            <a:endParaRPr lang="en-ZA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Z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Adapted from Guy Berger</a:t>
            </a:r>
          </a:p>
        </p:txBody>
      </p:sp>
    </p:spTree>
    <p:extLst>
      <p:ext uri="{BB962C8B-B14F-4D97-AF65-F5344CB8AC3E}">
        <p14:creationId xmlns:p14="http://schemas.microsoft.com/office/powerpoint/2010/main" val="60885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smtClean="0"/>
              <a:t>Take a test… who are: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  <a:defRPr/>
            </a:pPr>
            <a:r>
              <a:rPr lang="en-ZA" dirty="0" smtClean="0"/>
              <a:t>Jimmy Wales? </a:t>
            </a:r>
          </a:p>
          <a:p>
            <a:pPr>
              <a:buFont typeface="Arial" charset="0"/>
              <a:buNone/>
              <a:defRPr/>
            </a:pPr>
            <a:r>
              <a:rPr lang="en-ZA" i="1" dirty="0" smtClean="0"/>
              <a:t>Tip: Volunteers create free content.</a:t>
            </a:r>
          </a:p>
          <a:p>
            <a:pPr>
              <a:buFont typeface="Arial" charset="0"/>
              <a:buChar char="•"/>
              <a:defRPr/>
            </a:pPr>
            <a:r>
              <a:rPr lang="en-ZA" dirty="0" smtClean="0"/>
              <a:t>Mark </a:t>
            </a:r>
            <a:r>
              <a:rPr lang="en-ZA" dirty="0" err="1" smtClean="0"/>
              <a:t>Zuckerberg</a:t>
            </a:r>
            <a:r>
              <a:rPr lang="en-ZA" dirty="0" smtClean="0"/>
              <a:t>? </a:t>
            </a:r>
          </a:p>
          <a:p>
            <a:pPr>
              <a:buFont typeface="Arial" charset="0"/>
              <a:buNone/>
              <a:defRPr/>
            </a:pPr>
            <a:r>
              <a:rPr lang="en-ZA" i="1" dirty="0" smtClean="0"/>
              <a:t>Tip: Friends make him money.</a:t>
            </a:r>
          </a:p>
          <a:p>
            <a:pPr>
              <a:buFont typeface="Arial" charset="0"/>
              <a:buChar char="•"/>
              <a:defRPr/>
            </a:pPr>
            <a:r>
              <a:rPr lang="en-ZA" dirty="0" smtClean="0"/>
              <a:t>Larry Page and Sergey </a:t>
            </a:r>
            <a:r>
              <a:rPr lang="en-ZA" dirty="0" err="1" smtClean="0"/>
              <a:t>Brin</a:t>
            </a:r>
            <a:r>
              <a:rPr lang="en-ZA" dirty="0" smtClean="0"/>
              <a:t>? </a:t>
            </a:r>
            <a:r>
              <a:rPr lang="en-ZA" i="1" dirty="0" smtClean="0"/>
              <a:t>Tip: Sidewinders.</a:t>
            </a:r>
          </a:p>
          <a:p>
            <a:pPr>
              <a:buFont typeface="Arial" charset="0"/>
              <a:buChar char="•"/>
              <a:defRPr/>
            </a:pPr>
            <a:endParaRPr lang="en-ZA" dirty="0" smtClean="0"/>
          </a:p>
          <a:p>
            <a:pPr>
              <a:buFont typeface="Arial" charset="0"/>
              <a:buChar char="•"/>
              <a:defRPr/>
            </a:pPr>
            <a:r>
              <a:rPr lang="en-ZA" dirty="0" smtClean="0"/>
              <a:t>Any more …….Creators of new business models</a:t>
            </a:r>
          </a:p>
        </p:txBody>
      </p:sp>
    </p:spTree>
    <p:extLst>
      <p:ext uri="{BB962C8B-B14F-4D97-AF65-F5344CB8AC3E}">
        <p14:creationId xmlns:p14="http://schemas.microsoft.com/office/powerpoint/2010/main" val="62427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Why move to an online focus?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Font typeface="Arial" charset="0"/>
              <a:buNone/>
              <a:defRPr/>
            </a:pPr>
            <a:r>
              <a:rPr lang="en-ZA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Report: State of the News Media 2008:</a:t>
            </a:r>
            <a:endParaRPr lang="en-ZA" sz="2800" u="sng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Newspapers in UK ended 2007 with 8.4% less circulation daily, 11.4% less Sunday than 2001. 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Plus, print newspaper ad revenues </a:t>
            </a:r>
            <a:r>
              <a:rPr lang="en-ZA" sz="2800" u="sng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experienced their worst drop</a:t>
            </a:r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in more than 50 years.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Network news programs averaged 23.1 million viewers a night, a drop of 5%, on 2006.</a:t>
            </a:r>
            <a:endParaRPr lang="en-ZA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55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5" descr="C:\Documents and Settings\jogb\My Documents\presentations\angryjournalist-tshir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1" y="857251"/>
            <a:ext cx="8550275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V="1">
            <a:off x="4881564" y="2286001"/>
            <a:ext cx="4714875" cy="3000375"/>
          </a:xfrm>
          <a:prstGeom prst="straightConnector1">
            <a:avLst/>
          </a:prstGeom>
          <a:ln w="1143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6254750" y="928688"/>
            <a:ext cx="4000500" cy="78581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6310313" y="5286375"/>
            <a:ext cx="3929062" cy="64293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ZA"/>
          </a:p>
        </p:txBody>
      </p:sp>
      <p:sp>
        <p:nvSpPr>
          <p:cNvPr id="2" name="TextBox 1"/>
          <p:cNvSpPr txBox="1"/>
          <p:nvPr/>
        </p:nvSpPr>
        <p:spPr>
          <a:xfrm>
            <a:off x="1619724" y="51593"/>
            <a:ext cx="79137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One Response to the Pressure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87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jogb\My Documents\presentations\FireShot capture #75 - 'Wall Street Journal to axe 50 journalist posts I Media I guardian_co_uk' - www_guardian_co_uk_media_2008_jul_17_wallstreetjournal_pressandpublish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14" y="285751"/>
            <a:ext cx="5500687" cy="2498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Documents and Settings\jogb\My Documents\presentations\FireShot capture #74 - ''Orlando Sentinel' Quietly Cutting Newsroom Staff' - www_editorandpublisher_com_eandp_news_article_display_jsp_vnu_content_id=10038289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689" y="2571751"/>
            <a:ext cx="4143375" cy="25685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1" y="3929064"/>
            <a:ext cx="7235825" cy="25431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9525002" y="1143686"/>
            <a:ext cx="2143125" cy="5016758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>
                <a:solidFill>
                  <a:srgbClr val="FF0000"/>
                </a:solidFill>
              </a:rPr>
              <a:t>During the past </a:t>
            </a:r>
            <a:r>
              <a:rPr lang="en-US" altLang="en-US" sz="3200" b="1" dirty="0" smtClean="0">
                <a:solidFill>
                  <a:srgbClr val="FF0000"/>
                </a:solidFill>
              </a:rPr>
              <a:t>12 </a:t>
            </a:r>
            <a:r>
              <a:rPr lang="en-US" altLang="en-US" sz="3200" b="1" dirty="0">
                <a:solidFill>
                  <a:srgbClr val="FF0000"/>
                </a:solidFill>
              </a:rPr>
              <a:t>months, </a:t>
            </a:r>
            <a:r>
              <a:rPr lang="en-US" altLang="en-US" sz="3200" b="1" i="1" u="sng" dirty="0">
                <a:solidFill>
                  <a:srgbClr val="FF0000"/>
                </a:solidFill>
              </a:rPr>
              <a:t>4,500 </a:t>
            </a:r>
            <a:r>
              <a:rPr lang="en-US" altLang="en-US" sz="3200" b="1" dirty="0">
                <a:solidFill>
                  <a:srgbClr val="FF0000"/>
                </a:solidFill>
              </a:rPr>
              <a:t>posts have been cut at </a:t>
            </a:r>
            <a:r>
              <a:rPr lang="en-US" altLang="en-US" sz="3200" b="1" dirty="0" smtClean="0">
                <a:solidFill>
                  <a:srgbClr val="FF0000"/>
                </a:solidFill>
              </a:rPr>
              <a:t>U.K. papers</a:t>
            </a:r>
            <a:r>
              <a:rPr lang="en-US" altLang="en-US" dirty="0" smtClean="0"/>
              <a:t>\</a:t>
            </a:r>
            <a:endParaRPr lang="en-ZA" altLang="en-US" dirty="0"/>
          </a:p>
        </p:txBody>
      </p:sp>
    </p:spTree>
    <p:extLst>
      <p:ext uri="{BB962C8B-B14F-4D97-AF65-F5344CB8AC3E}">
        <p14:creationId xmlns:p14="http://schemas.microsoft.com/office/powerpoint/2010/main" val="289836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2" descr="C:\Documents and Settings\jogb\My Documents\presentations\FireShot capture #71 - '» Layoffs are not a business model I The Journalism Iconoclast' - patthorntonfiles_com_blog_2008_07_22_layoffs-are-not-a-business-mod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580"/>
          <a:stretch>
            <a:fillRect/>
          </a:stretch>
        </p:blipFill>
        <p:spPr bwMode="auto">
          <a:xfrm>
            <a:off x="1881189" y="357189"/>
            <a:ext cx="8505825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598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smtClean="0"/>
              <a:t>For some: a shift in resources…</a:t>
            </a:r>
          </a:p>
        </p:txBody>
      </p:sp>
      <p:pic>
        <p:nvPicPr>
          <p:cNvPr id="1434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814" y="1500188"/>
            <a:ext cx="7818437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rot="5400000" flipH="1" flipV="1">
            <a:off x="3631407" y="3107532"/>
            <a:ext cx="2928938" cy="2143125"/>
          </a:xfrm>
          <a:prstGeom prst="straightConnector1">
            <a:avLst/>
          </a:prstGeom>
          <a:ln w="1143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978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3" descr="C:\Documents and Settings\jogb\My Documents\presentations\layoff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6" y="214313"/>
            <a:ext cx="7643813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716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 alt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  <a:defRPr/>
            </a:pPr>
            <a:endParaRPr lang="en-ZA" dirty="0"/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1143000"/>
            <a:ext cx="8364538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678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Early Discussion of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052918"/>
            <a:ext cx="10019117" cy="4195481"/>
          </a:xfrm>
        </p:spPr>
        <p:txBody>
          <a:bodyPr>
            <a:normAutofit lnSpcReduction="10000"/>
          </a:bodyPr>
          <a:lstStyle/>
          <a:p>
            <a:pPr eaLnBrk="1" hangingPunct="1">
              <a:buFont typeface="Arial" charset="0"/>
              <a:buChar char="•"/>
              <a:defRPr/>
            </a:pPr>
            <a:r>
              <a:rPr lang="en-ZA" sz="3000" dirty="0">
                <a:latin typeface="Arial Narrow" pitchFamily="34" charset="0"/>
              </a:rPr>
              <a:t>Selling Online Using Market-Specific Research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3000" dirty="0">
                <a:latin typeface="Arial Narrow" pitchFamily="34" charset="0"/>
              </a:rPr>
              <a:t>E-Commerce Revenue Solutions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3000" dirty="0">
                <a:latin typeface="Arial Narrow" pitchFamily="34" charset="0"/>
              </a:rPr>
              <a:t>Great Interactive Ideas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3000" dirty="0">
                <a:latin typeface="Arial Narrow" pitchFamily="34" charset="0"/>
              </a:rPr>
              <a:t>Social Networking - How to Build it, Grow it and Bring in the Bucks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3000" dirty="0">
                <a:latin typeface="Arial Narrow" pitchFamily="34" charset="0"/>
              </a:rPr>
              <a:t>Serving Readers &amp; Advertisers thru Search Marketing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3000" dirty="0">
                <a:latin typeface="Arial Narrow" pitchFamily="34" charset="0"/>
              </a:rPr>
              <a:t>Managing Citizen Commentary and Contributions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3000" dirty="0" smtClean="0">
                <a:latin typeface="Arial Narrow" pitchFamily="34" charset="0"/>
              </a:rPr>
              <a:t>Things </a:t>
            </a:r>
            <a:r>
              <a:rPr lang="en-ZA" sz="3000" dirty="0">
                <a:latin typeface="Arial Narrow" pitchFamily="34" charset="0"/>
              </a:rPr>
              <a:t>You Should Do </a:t>
            </a:r>
            <a:r>
              <a:rPr lang="en-ZA" sz="3000" dirty="0" smtClean="0">
                <a:latin typeface="Arial Narrow" pitchFamily="34" charset="0"/>
              </a:rPr>
              <a:t>to </a:t>
            </a:r>
            <a:r>
              <a:rPr lang="en-ZA" sz="3000" dirty="0">
                <a:latin typeface="Arial Narrow" pitchFamily="34" charset="0"/>
              </a:rPr>
              <a:t>Immediately Improve Your Web </a:t>
            </a:r>
            <a:r>
              <a:rPr lang="en-ZA" sz="3000" dirty="0" smtClean="0">
                <a:latin typeface="Arial Narrow" pitchFamily="34" charset="0"/>
              </a:rPr>
              <a:t>Site - social</a:t>
            </a:r>
            <a:endParaRPr lang="en-ZA" sz="30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46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312" y="165128"/>
            <a:ext cx="8788833" cy="8934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432" y="1677192"/>
            <a:ext cx="10667510" cy="4756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2246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smtClean="0"/>
              <a:t>How they got there…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293" y="1653907"/>
            <a:ext cx="8946541" cy="4195481"/>
          </a:xfrm>
        </p:spPr>
        <p:txBody>
          <a:bodyPr>
            <a:noAutofit/>
          </a:bodyPr>
          <a:lstStyle/>
          <a:p>
            <a:pPr>
              <a:buFont typeface="Arial" charset="0"/>
              <a:buChar char="•"/>
              <a:defRPr/>
            </a:pP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Web was first seen by newspapers as a </a:t>
            </a:r>
            <a:r>
              <a:rPr lang="en-ZA" sz="3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Stranger</a:t>
            </a: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Arial" charset="0"/>
              <a:buChar char="•"/>
              <a:defRPr/>
            </a:pP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Then as a </a:t>
            </a:r>
            <a:r>
              <a:rPr lang="en-ZA" sz="3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</a:t>
            </a: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pPr>
              <a:buFont typeface="Arial" charset="0"/>
              <a:buChar char="•"/>
              <a:defRPr/>
            </a:pP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Subsequently as </a:t>
            </a:r>
            <a:r>
              <a:rPr lang="en-ZA" sz="3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Subversive</a:t>
            </a: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(a threat).</a:t>
            </a:r>
          </a:p>
          <a:p>
            <a:pPr>
              <a:buFont typeface="Arial" charset="0"/>
              <a:buChar char="•"/>
              <a:defRPr/>
            </a:pP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Now it is seen as a </a:t>
            </a:r>
            <a:r>
              <a:rPr lang="en-ZA" sz="3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Strategic</a:t>
            </a: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ally…</a:t>
            </a:r>
          </a:p>
          <a:p>
            <a:pPr>
              <a:buFont typeface="Arial" charset="0"/>
              <a:buChar char="•"/>
              <a:defRPr/>
            </a:pP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Could it become a </a:t>
            </a:r>
            <a:r>
              <a:rPr lang="en-ZA" sz="3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Saviour</a:t>
            </a: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>
              <a:buFont typeface="Arial" charset="0"/>
              <a:buChar char="•"/>
              <a:defRPr/>
            </a:pP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And what about the </a:t>
            </a:r>
            <a:r>
              <a:rPr lang="en-ZA" sz="3600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mobile web</a:t>
            </a: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Z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0245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2524125" y="1285876"/>
            <a:ext cx="7143750" cy="4429125"/>
          </a:xfrm>
          <a:prstGeom prst="wedgeEllipseCallout">
            <a:avLst>
              <a:gd name="adj1" fmla="val 47388"/>
              <a:gd name="adj2" fmla="val 65917"/>
            </a:avLst>
          </a:prstGeom>
          <a:solidFill>
            <a:schemeClr val="bg1"/>
          </a:solidFill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ZA"/>
          </a:p>
        </p:txBody>
      </p:sp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3494117" y="1961803"/>
            <a:ext cx="8229600" cy="2676699"/>
          </a:xfrm>
        </p:spPr>
        <p:txBody>
          <a:bodyPr/>
          <a:lstStyle/>
          <a:p>
            <a:r>
              <a:rPr lang="en-ZA" altLang="en-US" sz="4800" dirty="0"/>
              <a:t>2.</a:t>
            </a:r>
            <a:br>
              <a:rPr lang="en-ZA" altLang="en-US" sz="4800" dirty="0"/>
            </a:br>
            <a:r>
              <a:rPr lang="en-ZA" altLang="en-US" sz="4800" dirty="0"/>
              <a:t>Existing business </a:t>
            </a:r>
            <a:br>
              <a:rPr lang="en-ZA" altLang="en-US" sz="4800" dirty="0"/>
            </a:br>
            <a:r>
              <a:rPr lang="en-ZA" altLang="en-US" sz="4800" dirty="0"/>
              <a:t>model is breaking up.</a:t>
            </a:r>
            <a:br>
              <a:rPr lang="en-ZA" altLang="en-US" sz="4800" dirty="0"/>
            </a:br>
            <a:r>
              <a:rPr lang="en-ZA" altLang="en-US" sz="4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33287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smtClean="0"/>
              <a:t>Where it all began: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1" y="1437776"/>
            <a:ext cx="10734012" cy="5112653"/>
          </a:xfrm>
        </p:spPr>
        <p:txBody>
          <a:bodyPr>
            <a:noAutofit/>
          </a:bodyPr>
          <a:lstStyle/>
          <a:p>
            <a:pPr eaLnBrk="1" hangingPunct="1">
              <a:buFont typeface="Arial" charset="0"/>
              <a:buChar char="•"/>
              <a:defRPr/>
            </a:pP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Media content untied from physical formats.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  = it’s all data – with scores of possible platforms to play out on.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And: </a:t>
            </a:r>
            <a:r>
              <a:rPr lang="en-ZA" sz="3600" b="1" u="sng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EXPLODING</a:t>
            </a:r>
            <a:r>
              <a:rPr lang="en-ZA" sz="36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of traditional horizontal integration of processes formerly under the control of one media house.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   IT WAS: </a:t>
            </a:r>
            <a:r>
              <a:rPr lang="en-ZA" sz="3600" b="1" dirty="0">
                <a:latin typeface="Arial" panose="020B0604020202020204" pitchFamily="34" charset="0"/>
                <a:cs typeface="Arial" panose="020B0604020202020204" pitchFamily="34" charset="0"/>
              </a:rPr>
              <a:t>{</a:t>
            </a: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Info gathering – editing – packaging – dissemination – loyal audience</a:t>
            </a:r>
            <a:r>
              <a:rPr lang="en-ZA" sz="3600" b="1" dirty="0">
                <a:latin typeface="Arial" panose="020B0604020202020204" pitchFamily="34" charset="0"/>
                <a:cs typeface="Arial" panose="020B0604020202020204" pitchFamily="34" charset="0"/>
              </a:rPr>
              <a:t>}</a:t>
            </a:r>
            <a:r>
              <a:rPr lang="en-Z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Z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38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3425" y="1053119"/>
            <a:ext cx="9772996" cy="5098301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  <a:defRPr/>
            </a:pPr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Info gathering: DISTRIBUTED</a:t>
            </a:r>
          </a:p>
          <a:p>
            <a:pPr marL="914400" lvl="1" indent="-514350">
              <a:buNone/>
              <a:defRPr/>
            </a:pPr>
            <a:r>
              <a:rPr lang="en-ZA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Guardian; “import” via embedded links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Editing: DISTRIBUTED</a:t>
            </a:r>
          </a:p>
          <a:p>
            <a:pPr marL="914400" lvl="1" indent="-514350">
              <a:buNone/>
              <a:defRPr/>
            </a:pPr>
            <a:r>
              <a:rPr lang="en-ZA" sz="28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outsourcing, User editing and ranking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Packaging: DISTRIBUTED</a:t>
            </a:r>
          </a:p>
          <a:p>
            <a:pPr marL="914400" lvl="1" indent="-514350">
              <a:buNone/>
              <a:defRPr/>
            </a:pPr>
            <a:r>
              <a:rPr lang="en-ZA" sz="28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Multi-purposed platforms, 3rd party aggregators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Distribution: DISTRIBUTED</a:t>
            </a:r>
          </a:p>
          <a:p>
            <a:pPr marL="914400" lvl="1" indent="-514350">
              <a:buNone/>
              <a:defRPr/>
            </a:pPr>
            <a:r>
              <a:rPr lang="en-ZA" sz="28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RSS, others’ platforms, get users to circulate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Z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Consumption: DISTRIBUTED</a:t>
            </a:r>
          </a:p>
          <a:p>
            <a:pPr marL="914400" lvl="1" indent="-514350">
              <a:buNone/>
              <a:defRPr/>
            </a:pPr>
            <a:r>
              <a:rPr lang="en-ZA" sz="28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Links, Search engine based; Recommendation</a:t>
            </a:r>
          </a:p>
          <a:p>
            <a:pPr marL="914400" lvl="1" indent="-514350">
              <a:buNone/>
              <a:defRPr/>
            </a:pPr>
            <a:endParaRPr lang="en-ZA" sz="28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3" name="Title 1"/>
          <p:cNvSpPr>
            <a:spLocks noGrp="1"/>
          </p:cNvSpPr>
          <p:nvPr>
            <p:ph type="title"/>
          </p:nvPr>
        </p:nvSpPr>
        <p:spPr>
          <a:xfrm>
            <a:off x="332509" y="142875"/>
            <a:ext cx="9878291" cy="1143000"/>
          </a:xfrm>
        </p:spPr>
        <p:txBody>
          <a:bodyPr/>
          <a:lstStyle/>
          <a:p>
            <a:pPr eaLnBrk="1" hangingPunct="1"/>
            <a:r>
              <a:rPr lang="en-ZA" altLang="en-US" sz="4000" dirty="0"/>
              <a:t>Unbundled, Disarticulated, Dispersed</a:t>
            </a:r>
          </a:p>
        </p:txBody>
      </p:sp>
    </p:spTree>
    <p:extLst>
      <p:ext uri="{BB962C8B-B14F-4D97-AF65-F5344CB8AC3E}">
        <p14:creationId xmlns:p14="http://schemas.microsoft.com/office/powerpoint/2010/main" val="46412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smtClean="0"/>
              <a:t>Dissolution of BUSINESS MODEL!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8314" y="1500188"/>
            <a:ext cx="8929687" cy="4525962"/>
          </a:xfrm>
        </p:spPr>
        <p:txBody>
          <a:bodyPr>
            <a:normAutofit fontScale="92500"/>
          </a:bodyPr>
          <a:lstStyle/>
          <a:p>
            <a:pPr eaLnBrk="1" hangingPunct="1">
              <a:buFont typeface="Arial" charset="0"/>
              <a:buChar char="•"/>
              <a:defRPr/>
            </a:pPr>
            <a:r>
              <a:rPr lang="en-ZA" sz="3200" dirty="0" smtClean="0"/>
              <a:t>As audiences shift, ad revenue doesn’t parallel. 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en-ZA" sz="4800" i="1" dirty="0">
                <a:solidFill>
                  <a:srgbClr val="FFFF00"/>
                </a:solidFill>
              </a:rPr>
              <a:t> “The crisis in journalism may not strictly be loss of audience. It may, more fundamentally, be the decoupling of news and advertising.” </a:t>
            </a:r>
          </a:p>
          <a:p>
            <a:pPr eaLnBrk="1" hangingPunct="1">
              <a:buFont typeface="Arial" charset="0"/>
              <a:buChar char="•"/>
              <a:defRPr/>
            </a:pPr>
            <a:endParaRPr lang="en-ZA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77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2452689" y="1071563"/>
            <a:ext cx="7286625" cy="4857750"/>
          </a:xfrm>
          <a:prstGeom prst="wedgeEllipseCallout">
            <a:avLst>
              <a:gd name="adj1" fmla="val 47388"/>
              <a:gd name="adj2" fmla="val 65917"/>
            </a:avLst>
          </a:prstGeom>
          <a:solidFill>
            <a:schemeClr val="bg1"/>
          </a:solidFill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ZA"/>
          </a:p>
        </p:txBody>
      </p:sp>
      <p:sp>
        <p:nvSpPr>
          <p:cNvPr id="23555" name="Title 1"/>
          <p:cNvSpPr>
            <a:spLocks noGrp="1"/>
          </p:cNvSpPr>
          <p:nvPr>
            <p:ph type="title"/>
          </p:nvPr>
        </p:nvSpPr>
        <p:spPr>
          <a:xfrm>
            <a:off x="2812473" y="1870682"/>
            <a:ext cx="8229600" cy="2950699"/>
          </a:xfrm>
        </p:spPr>
        <p:txBody>
          <a:bodyPr/>
          <a:lstStyle/>
          <a:p>
            <a:r>
              <a:rPr lang="en-ZA" altLang="en-US" sz="6000" dirty="0"/>
              <a:t>4. </a:t>
            </a:r>
            <a:br>
              <a:rPr lang="en-ZA" altLang="en-US" sz="6000" dirty="0"/>
            </a:br>
            <a:r>
              <a:rPr lang="en-ZA" altLang="en-US" sz="6000" dirty="0"/>
              <a:t>New architecture of Information Society.</a:t>
            </a:r>
            <a:br>
              <a:rPr lang="en-ZA" altLang="en-US" sz="6000" dirty="0"/>
            </a:br>
            <a:endParaRPr lang="en-ZA" altLang="en-US" sz="6000" dirty="0"/>
          </a:p>
        </p:txBody>
      </p:sp>
    </p:spTree>
    <p:extLst>
      <p:ext uri="{BB962C8B-B14F-4D97-AF65-F5344CB8AC3E}">
        <p14:creationId xmlns:p14="http://schemas.microsoft.com/office/powerpoint/2010/main" val="5758104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2024063" y="157162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ZA" sz="3200" dirty="0"/>
              <a:t>brought to you by </a:t>
            </a:r>
            <a:r>
              <a:rPr lang="en-ZA" sz="4000" dirty="0"/>
              <a:t/>
            </a:r>
            <a:br>
              <a:rPr lang="en-ZA" sz="4000" dirty="0"/>
            </a:br>
            <a:r>
              <a:rPr lang="en-Z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Open Source </a:t>
            </a:r>
            <a:br>
              <a:rPr lang="en-Z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en-Z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+</a:t>
            </a:r>
            <a:br>
              <a:rPr lang="en-Z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en-ZA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Internetisation</a:t>
            </a:r>
            <a:r>
              <a:rPr lang="en-Z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br>
              <a:rPr lang="en-Z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en-ZA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+</a:t>
            </a:r>
            <a:r>
              <a:rPr lang="en-Z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en-Z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en-Z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Mediatisation</a:t>
            </a:r>
            <a:endParaRPr lang="en-ZA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039" y="4143375"/>
            <a:ext cx="824547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911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26617" y="528739"/>
            <a:ext cx="2329845" cy="1400530"/>
          </a:xfrm>
        </p:spPr>
        <p:txBody>
          <a:bodyPr/>
          <a:lstStyle/>
          <a:p>
            <a:pPr eaLnBrk="1" hangingPunct="1"/>
            <a:r>
              <a:rPr lang="en-ZA" altLang="en-US" dirty="0" smtClean="0"/>
              <a:t>Business Models</a:t>
            </a:r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80"/>
          <a:stretch>
            <a:fillRect/>
          </a:stretch>
        </p:blipFill>
        <p:spPr bwMode="auto">
          <a:xfrm>
            <a:off x="2524126" y="-112713"/>
            <a:ext cx="7358063" cy="718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699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Eyeballs and Economics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0530" y="1478627"/>
            <a:ext cx="10141528" cy="5088428"/>
          </a:xfrm>
        </p:spPr>
        <p:txBody>
          <a:bodyPr>
            <a:noAutofit/>
          </a:bodyPr>
          <a:lstStyle/>
          <a:p>
            <a:pPr eaLnBrk="1" hangingPunct="1">
              <a:buFont typeface="Arial" charset="0"/>
              <a:buChar char="•"/>
              <a:defRPr/>
            </a:pPr>
            <a:r>
              <a:rPr lang="en-Z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Content </a:t>
            </a:r>
            <a:r>
              <a:rPr lang="en-ZA" sz="32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devalued </a:t>
            </a:r>
            <a:r>
              <a:rPr lang="en-Z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by supply of online content including user-generated content, a bunch of which includes content created by </a:t>
            </a:r>
            <a:r>
              <a:rPr lang="en-ZA" sz="32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 who don't care if they get paid</a:t>
            </a:r>
            <a:r>
              <a:rPr lang="en-Z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for its creation.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n-ZA" sz="32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Information</a:t>
            </a:r>
            <a:r>
              <a:rPr lang="en-Z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is not a scarce commodity; … what is scarce is the human </a:t>
            </a:r>
            <a:r>
              <a:rPr lang="en-ZA" sz="32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attention</a:t>
            </a:r>
            <a:r>
              <a:rPr lang="en-Z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especially on making sense of it.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SOLUTION: social network recommendations;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+: </a:t>
            </a:r>
            <a:r>
              <a:rPr lang="en-ZA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MORE</a:t>
            </a:r>
            <a:r>
              <a:rPr lang="en-Z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info (tags, and geo-data) = workflow!</a:t>
            </a:r>
            <a:endParaRPr lang="en-ZA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Arial" charset="0"/>
              <a:buNone/>
              <a:defRPr/>
            </a:pPr>
            <a:endParaRPr lang="en-ZA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Arial" charset="0"/>
              <a:buChar char="•"/>
              <a:defRPr/>
            </a:pPr>
            <a:endParaRPr lang="en-Z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468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2659077" y="1026781"/>
            <a:ext cx="5643562" cy="3286125"/>
          </a:xfrm>
          <a:prstGeom prst="wedgeEllipseCallout">
            <a:avLst>
              <a:gd name="adj1" fmla="val 47388"/>
              <a:gd name="adj2" fmla="val 65917"/>
            </a:avLst>
          </a:prstGeom>
          <a:solidFill>
            <a:schemeClr val="bg1"/>
          </a:solidFill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ZA"/>
          </a:p>
        </p:txBody>
      </p:sp>
      <p:sp>
        <p:nvSpPr>
          <p:cNvPr id="27651" name="Title 1"/>
          <p:cNvSpPr>
            <a:spLocks noGrp="1"/>
          </p:cNvSpPr>
          <p:nvPr>
            <p:ph type="title"/>
          </p:nvPr>
        </p:nvSpPr>
        <p:spPr>
          <a:xfrm>
            <a:off x="2795848" y="1737678"/>
            <a:ext cx="8229600" cy="1504286"/>
          </a:xfrm>
        </p:spPr>
        <p:txBody>
          <a:bodyPr/>
          <a:lstStyle/>
          <a:p>
            <a:r>
              <a:rPr lang="en-ZA" altLang="en-US" dirty="0" smtClean="0"/>
              <a:t>5.</a:t>
            </a:r>
            <a:br>
              <a:rPr lang="en-ZA" altLang="en-US" dirty="0" smtClean="0"/>
            </a:br>
            <a:r>
              <a:rPr lang="en-ZA" altLang="en-US" dirty="0" smtClean="0"/>
              <a:t>Salvation of journalism?</a:t>
            </a:r>
          </a:p>
        </p:txBody>
      </p:sp>
    </p:spTree>
    <p:extLst>
      <p:ext uri="{BB962C8B-B14F-4D97-AF65-F5344CB8AC3E}">
        <p14:creationId xmlns:p14="http://schemas.microsoft.com/office/powerpoint/2010/main" val="323667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Our future… mobiles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1" y="1600201"/>
            <a:ext cx="9850439" cy="4966854"/>
          </a:xfrm>
        </p:spPr>
        <p:txBody>
          <a:bodyPr>
            <a:normAutofit/>
          </a:bodyPr>
          <a:lstStyle/>
          <a:p>
            <a:pPr eaLnBrk="1" hangingPunct="1">
              <a:buFont typeface="Arial" charset="0"/>
              <a:buNone/>
              <a:defRPr/>
            </a:pPr>
            <a:r>
              <a:rPr lang="en-ZA" sz="2800" dirty="0">
                <a:solidFill>
                  <a:srgbClr val="FFFF00"/>
                </a:solidFill>
              </a:rPr>
              <a:t>A media(?) device that’s growing &amp; impacting on: 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2800" dirty="0">
                <a:solidFill>
                  <a:srgbClr val="FFFF00"/>
                </a:solidFill>
              </a:rPr>
              <a:t>Habits</a:t>
            </a:r>
            <a:r>
              <a:rPr lang="en-ZA" sz="2800" dirty="0" smtClean="0"/>
              <a:t>: DVB-H &amp; 2010 will drive conversion of mobiles from interpersonal communications to an interactive </a:t>
            </a:r>
            <a:r>
              <a:rPr lang="en-ZA" sz="2800" u="sng" dirty="0" smtClean="0"/>
              <a:t>mass</a:t>
            </a:r>
            <a:r>
              <a:rPr lang="en-ZA" sz="2800" dirty="0" smtClean="0"/>
              <a:t> media device. 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2800" dirty="0">
                <a:solidFill>
                  <a:srgbClr val="FFFF00"/>
                </a:solidFill>
              </a:rPr>
              <a:t>New opportunities</a:t>
            </a:r>
            <a:r>
              <a:rPr lang="en-ZA" sz="2800" dirty="0" smtClean="0">
                <a:solidFill>
                  <a:schemeClr val="accent6">
                    <a:lumMod val="75000"/>
                  </a:schemeClr>
                </a:solidFill>
              </a:rPr>
              <a:t>: </a:t>
            </a:r>
            <a:r>
              <a:rPr lang="en-ZA" sz="2800" dirty="0" smtClean="0"/>
              <a:t>whole new market for </a:t>
            </a:r>
            <a:r>
              <a:rPr lang="en-ZA" sz="2800" i="1" dirty="0" smtClean="0"/>
              <a:t>location-based journalism services.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ZA" sz="2800" dirty="0">
                <a:solidFill>
                  <a:srgbClr val="FFFF00"/>
                </a:solidFill>
              </a:rPr>
              <a:t>Business model</a:t>
            </a:r>
            <a:r>
              <a:rPr lang="en-ZA" sz="2800" dirty="0" smtClean="0"/>
              <a:t>: mix of pay-in-advance, rentals, data charges, ads, free, UGC.</a:t>
            </a:r>
          </a:p>
          <a:p>
            <a:pPr eaLnBrk="1" hangingPunct="1">
              <a:buFont typeface="Arial" charset="0"/>
              <a:buChar char="•"/>
              <a:defRPr/>
            </a:pP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82367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511" y="1842091"/>
            <a:ext cx="10034172" cy="4005089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98511" y="6051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ZA" altLang="en-US" smtClean="0"/>
              <a:t>Our future… mobiles</a:t>
            </a:r>
            <a:endParaRPr lang="en-ZA" altLang="en-US" dirty="0" smtClean="0"/>
          </a:p>
        </p:txBody>
      </p:sp>
      <p:sp>
        <p:nvSpPr>
          <p:cNvPr id="6" name="Rectangle 5"/>
          <p:cNvSpPr/>
          <p:nvPr/>
        </p:nvSpPr>
        <p:spPr>
          <a:xfrm>
            <a:off x="798511" y="6277037"/>
            <a:ext cx="73429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</a:t>
            </a:r>
            <a:r>
              <a:rPr lang="en-GB" sz="1600" dirty="0">
                <a:solidFill>
                  <a:srgbClr val="51A9D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http://</a:t>
            </a:r>
            <a:r>
              <a:rPr lang="en-GB" sz="1600" dirty="0" smtClean="0">
                <a:solidFill>
                  <a:srgbClr val="51A9D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www.nytimes.com/subscriptions/Multiproduct/lp3004.html</a:t>
            </a:r>
            <a:endParaRPr lang="en-GB" sz="1600" dirty="0">
              <a:solidFill>
                <a:srgbClr val="51A9D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68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8991" y="136835"/>
            <a:ext cx="9404723" cy="943820"/>
          </a:xfrm>
        </p:spPr>
        <p:txBody>
          <a:bodyPr/>
          <a:lstStyle/>
          <a:p>
            <a:pPr algn="ctr"/>
            <a:r>
              <a:rPr lang="en-GB" dirty="0" err="1">
                <a:solidFill>
                  <a:srgbClr val="FFFF00"/>
                </a:solidFill>
                <a:latin typeface="HelveticaNeueLTStd-Lt"/>
              </a:rPr>
              <a:t>Blendle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46111" y="1260558"/>
            <a:ext cx="11008333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Blendle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is a digital newsstand that sells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newspapers and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magazines. </a:t>
            </a:r>
            <a:endParaRPr lang="en-GB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Its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novelty,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is that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users can purchase individual articles as part of its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fragmented content and micropayment model for approximately 0.20€ each. </a:t>
            </a:r>
            <a:endParaRPr lang="en-GB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The model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, allowing users to pay only for what they really want to read and making content affordable to all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types of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consumers, especially to younger audiences</a:t>
            </a:r>
            <a:r>
              <a:rPr lang="en-GB" dirty="0" smtClean="0">
                <a:latin typeface="HelveticaNeueLTStd-Lt"/>
              </a:rPr>
              <a:t>.</a:t>
            </a:r>
          </a:p>
          <a:p>
            <a:endParaRPr lang="en-GB" dirty="0" smtClean="0">
              <a:latin typeface="HelveticaNeueLTStd-Lt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Audience is growing with many registering through Facebook and are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under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35yrs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68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smtClean="0"/>
              <a:t>Get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1" y="1969791"/>
            <a:ext cx="10401503" cy="4195481"/>
          </a:xfrm>
        </p:spPr>
        <p:txBody>
          <a:bodyPr>
            <a:noAutofit/>
          </a:bodyPr>
          <a:lstStyle/>
          <a:p>
            <a:pPr>
              <a:buFont typeface="Arial" charset="0"/>
              <a:buChar char="•"/>
              <a:defRPr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“There is a very big </a:t>
            </a:r>
            <a:r>
              <a:rPr lang="en-US" sz="36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disconnection 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between optimistic </a:t>
            </a:r>
            <a:r>
              <a:rPr lang="en-US" sz="36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thinking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about the future newsroom and the </a:t>
            </a:r>
            <a:r>
              <a:rPr lang="en-US" sz="36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preparation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training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36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resources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that editorial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organisations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seem to be giving to it.”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George Brock (WAN) – Professor of Journalism - World News Publishing</a:t>
            </a:r>
          </a:p>
          <a:p>
            <a:pPr>
              <a:buFont typeface="Arial" charset="0"/>
              <a:buNone/>
              <a:defRPr/>
            </a:pPr>
            <a:endParaRPr lang="en-US" sz="3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Font typeface="Arial" charset="0"/>
              <a:buNone/>
              <a:defRPr/>
            </a:pPr>
            <a:r>
              <a:rPr lang="en-US" sz="36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time to be digitally dozy</a:t>
            </a:r>
            <a:r>
              <a:rPr lang="en-US" sz="3600" i="1" dirty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en-ZA" sz="3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2926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82</TotalTime>
  <Words>1134</Words>
  <Application>Microsoft Office PowerPoint</Application>
  <PresentationFormat>Widescreen</PresentationFormat>
  <Paragraphs>119</Paragraphs>
  <Slides>25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Arial</vt:lpstr>
      <vt:lpstr>Arial Narrow</vt:lpstr>
      <vt:lpstr>Calibri</vt:lpstr>
      <vt:lpstr>Century Gothic</vt:lpstr>
      <vt:lpstr>HelveticaNeueLTStd-Lt</vt:lpstr>
      <vt:lpstr>Wingdings 3</vt:lpstr>
      <vt:lpstr>Ion</vt:lpstr>
      <vt:lpstr>Seminar 2 New digital business models</vt:lpstr>
      <vt:lpstr>Take a test… who are:</vt:lpstr>
      <vt:lpstr>Why move to an online focus?</vt:lpstr>
      <vt:lpstr>PowerPoint Presentation</vt:lpstr>
      <vt:lpstr>PowerPoint Presentation</vt:lpstr>
      <vt:lpstr>PowerPoint Presentation</vt:lpstr>
      <vt:lpstr>For some: a shift in resources…</vt:lpstr>
      <vt:lpstr>PowerPoint Presentation</vt:lpstr>
      <vt:lpstr>PowerPoint Presentation</vt:lpstr>
      <vt:lpstr>Early Discussion of Models</vt:lpstr>
      <vt:lpstr>PowerPoint Presentation</vt:lpstr>
      <vt:lpstr>How they got there…</vt:lpstr>
      <vt:lpstr>2. Existing business  model is breaking up.  </vt:lpstr>
      <vt:lpstr>Where it all began:</vt:lpstr>
      <vt:lpstr>Unbundled, Disarticulated, Dispersed</vt:lpstr>
      <vt:lpstr>Dissolution of BUSINESS MODEL!</vt:lpstr>
      <vt:lpstr>4.  New architecture of Information Society. </vt:lpstr>
      <vt:lpstr>brought to you by   Open Source  + Internetisation  + Mediatisation</vt:lpstr>
      <vt:lpstr>Business Models</vt:lpstr>
      <vt:lpstr>Eyeballs and Economics</vt:lpstr>
      <vt:lpstr>5. Salvation of journalism?</vt:lpstr>
      <vt:lpstr>Our future… mobiles</vt:lpstr>
      <vt:lpstr>PowerPoint Presentation</vt:lpstr>
      <vt:lpstr>Blendle</vt:lpstr>
      <vt:lpstr>Get planning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Seminar 2 New digital business models</dc:title>
  <dc:creator>L0237_User</dc:creator>
  <cp:lastModifiedBy>L0237_User</cp:lastModifiedBy>
  <cp:revision>11</cp:revision>
  <dcterms:created xsi:type="dcterms:W3CDTF">2017-02-21T19:59:09Z</dcterms:created>
  <dcterms:modified xsi:type="dcterms:W3CDTF">2017-02-22T18:41:11Z</dcterms:modified>
</cp:coreProperties>
</file>