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9" d="100"/>
          <a:sy n="89" d="100"/>
        </p:scale>
        <p:origin x="62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Current Level</c:v>
                </c:pt>
              </c:strCache>
            </c:strRef>
          </c:tx>
          <c:spPr>
            <a:solidFill>
              <a:srgbClr val="0D7377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1" i="0" u="none" strike="noStrike">
                    <a:solidFill>
                      <a:srgbClr val="FFFFFF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Sheet1!$A$2:$A$8</c:f>
              <c:strCache>
                <c:ptCount val="7"/>
                <c:pt idx="0">
                  <c:v>HRIS/SuccessFactors</c:v>
                </c:pt>
                <c:pt idx="1">
                  <c:v>Employment Law</c:v>
                </c:pt>
                <c:pt idx="2">
                  <c:v>Workforce Analytics</c:v>
                </c:pt>
                <c:pt idx="3">
                  <c:v>L&amp;D Facilitation</c:v>
                </c:pt>
                <c:pt idx="4">
                  <c:v>ER Case Mgmt</c:v>
                </c:pt>
                <c:pt idx="5">
                  <c:v>Performance Mgmt</c:v>
                </c:pt>
                <c:pt idx="6">
                  <c:v>GDPR &amp; Compliance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2</c:v>
                </c:pt>
                <c:pt idx="1">
                  <c:v>3</c:v>
                </c:pt>
                <c:pt idx="2">
                  <c:v>2</c:v>
                </c:pt>
                <c:pt idx="3">
                  <c:v>3</c:v>
                </c:pt>
                <c:pt idx="4">
                  <c:v>3</c:v>
                </c:pt>
                <c:pt idx="5">
                  <c:v>2</c:v>
                </c:pt>
                <c:pt idx="6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068-4B69-BE32-216FCB1D4C2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Required Level</c:v>
                </c:pt>
              </c:strCache>
            </c:strRef>
          </c:tx>
          <c:spPr>
            <a:solidFill>
              <a:srgbClr val="1A2744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1" i="0" u="none" strike="noStrike">
                    <a:solidFill>
                      <a:srgbClr val="FFFFFF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Sheet1!$A$2:$A$8</c:f>
              <c:strCache>
                <c:ptCount val="7"/>
                <c:pt idx="0">
                  <c:v>HRIS/SuccessFactors</c:v>
                </c:pt>
                <c:pt idx="1">
                  <c:v>Employment Law</c:v>
                </c:pt>
                <c:pt idx="2">
                  <c:v>Workforce Analytics</c:v>
                </c:pt>
                <c:pt idx="3">
                  <c:v>L&amp;D Facilitation</c:v>
                </c:pt>
                <c:pt idx="4">
                  <c:v>ER Case Mgmt</c:v>
                </c:pt>
                <c:pt idx="5">
                  <c:v>Performance Mgmt</c:v>
                </c:pt>
                <c:pt idx="6">
                  <c:v>GDPR &amp; Compliance</c:v>
                </c:pt>
              </c:strCache>
            </c:strRef>
          </c:cat>
          <c:val>
            <c:numRef>
              <c:f>Sheet1!$C$2:$C$8</c:f>
              <c:numCache>
                <c:formatCode>General</c:formatCode>
                <c:ptCount val="7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4</c:v>
                </c:pt>
                <c:pt idx="4">
                  <c:v>5</c:v>
                </c:pt>
                <c:pt idx="5">
                  <c:v>5</c:v>
                </c:pt>
                <c:pt idx="6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068-4B69-BE32-216FCB1D4C2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50" b="0" i="0" u="none" strike="noStrike">
                <a:solidFill>
                  <a:srgbClr val="1A2744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5"/>
          <c:min val="0"/>
        </c:scaling>
        <c:delete val="0"/>
        <c:axPos val="b"/>
        <c:majorGridlines>
          <c:spPr>
            <a:ln w="6350" cap="flat">
              <a:solidFill>
                <a:srgbClr val="EFF3F6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46E7A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000">
              <a:solidFill>
                <a:srgbClr val="1A2744"/>
              </a:solidFill>
            </a:defRPr>
          </a:pPr>
          <a:endParaRPr lang="en-US"/>
        </a:p>
      </c:txPr>
    </c:legend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1865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5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0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11" Type="http://schemas.openxmlformats.org/officeDocument/2006/relationships/image" Target="../media/image4.png"/><Relationship Id="rId5" Type="http://schemas.openxmlformats.org/officeDocument/2006/relationships/image" Target="../media/image8.png"/><Relationship Id="rId10" Type="http://schemas.openxmlformats.org/officeDocument/2006/relationships/image" Target="../media/image11.png"/><Relationship Id="rId4" Type="http://schemas.openxmlformats.org/officeDocument/2006/relationships/image" Target="../media/image2.pn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19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21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orporate.marksandspencer.com/" TargetMode="External"/><Relationship Id="rId4" Type="http://schemas.openxmlformats.org/officeDocument/2006/relationships/hyperlink" Target="https://www.glassdoor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303520" y="0"/>
            <a:ext cx="3840480" cy="5143500"/>
          </a:xfrm>
          <a:prstGeom prst="rect">
            <a:avLst/>
          </a:prstGeom>
          <a:solidFill>
            <a:srgbClr val="1A2744"/>
          </a:solidFill>
          <a:ln/>
        </p:spPr>
      </p:sp>
      <p:sp>
        <p:nvSpPr>
          <p:cNvPr id="3" name="Shape 1"/>
          <p:cNvSpPr/>
          <p:nvPr/>
        </p:nvSpPr>
        <p:spPr>
          <a:xfrm>
            <a:off x="5166360" y="0"/>
            <a:ext cx="292608" cy="514350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Shape 2"/>
          <p:cNvSpPr/>
          <p:nvPr/>
        </p:nvSpPr>
        <p:spPr>
          <a:xfrm>
            <a:off x="7498080" y="0"/>
            <a:ext cx="1645920" cy="502920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5" name="Shape 3"/>
          <p:cNvSpPr/>
          <p:nvPr/>
        </p:nvSpPr>
        <p:spPr>
          <a:xfrm>
            <a:off x="8823960" y="0"/>
            <a:ext cx="320040" cy="5143500"/>
          </a:xfrm>
          <a:prstGeom prst="rect">
            <a:avLst/>
          </a:prstGeom>
          <a:solidFill>
            <a:srgbClr val="C78B20"/>
          </a:solidFill>
          <a:ln/>
        </p:spPr>
      </p:sp>
      <p:sp>
        <p:nvSpPr>
          <p:cNvPr id="6" name="Shape 4"/>
          <p:cNvSpPr/>
          <p:nvPr/>
        </p:nvSpPr>
        <p:spPr>
          <a:xfrm>
            <a:off x="411480" y="347472"/>
            <a:ext cx="3108960" cy="31089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7" name="Text 5"/>
          <p:cNvSpPr/>
          <p:nvPr/>
        </p:nvSpPr>
        <p:spPr>
          <a:xfrm>
            <a:off x="411480" y="347472"/>
            <a:ext cx="310896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·  BA (Hons) Leadership &amp; Management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411480" y="749808"/>
            <a:ext cx="4572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LCLM5002  —  Developing and Managing Individuals and Teams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411480" y="1115568"/>
            <a:ext cx="4572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Recruiting, Developing</a:t>
            </a:r>
            <a:endParaRPr lang="en-US" sz="3200" dirty="0"/>
          </a:p>
        </p:txBody>
      </p:sp>
      <p:sp>
        <p:nvSpPr>
          <p:cNvPr id="10" name="Text 8"/>
          <p:cNvSpPr/>
          <p:nvPr/>
        </p:nvSpPr>
        <p:spPr>
          <a:xfrm>
            <a:off x="411480" y="1682496"/>
            <a:ext cx="4572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&amp; Managing Talent</a:t>
            </a:r>
            <a:endParaRPr lang="en-US" sz="3200" dirty="0"/>
          </a:p>
        </p:txBody>
      </p:sp>
      <p:sp>
        <p:nvSpPr>
          <p:cNvPr id="11" name="Shape 9"/>
          <p:cNvSpPr/>
          <p:nvPr/>
        </p:nvSpPr>
        <p:spPr>
          <a:xfrm>
            <a:off x="411480" y="2487168"/>
            <a:ext cx="27432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12" name="Text 10"/>
          <p:cNvSpPr/>
          <p:nvPr/>
        </p:nvSpPr>
        <p:spPr>
          <a:xfrm>
            <a:off x="411480" y="2578608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Strategic HR Perspective at Marks &amp; Spencer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411480" y="3090672"/>
            <a:ext cx="530352" cy="530352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1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157" y="3207349"/>
            <a:ext cx="296997" cy="296997"/>
          </a:xfrm>
          <a:prstGeom prst="rect">
            <a:avLst/>
          </a:prstGeom>
        </p:spPr>
      </p:pic>
      <p:sp>
        <p:nvSpPr>
          <p:cNvPr id="15" name="Shape 12"/>
          <p:cNvSpPr/>
          <p:nvPr/>
        </p:nvSpPr>
        <p:spPr>
          <a:xfrm>
            <a:off x="1124712" y="3090672"/>
            <a:ext cx="530352" cy="530352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1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1389" y="3207349"/>
            <a:ext cx="296997" cy="296997"/>
          </a:xfrm>
          <a:prstGeom prst="rect">
            <a:avLst/>
          </a:prstGeom>
        </p:spPr>
      </p:pic>
      <p:sp>
        <p:nvSpPr>
          <p:cNvPr id="17" name="Shape 13"/>
          <p:cNvSpPr/>
          <p:nvPr/>
        </p:nvSpPr>
        <p:spPr>
          <a:xfrm>
            <a:off x="1837944" y="3090672"/>
            <a:ext cx="530352" cy="530352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54621" y="3207349"/>
            <a:ext cx="296997" cy="296997"/>
          </a:xfrm>
          <a:prstGeom prst="rect">
            <a:avLst/>
          </a:prstGeom>
        </p:spPr>
      </p:pic>
      <p:sp>
        <p:nvSpPr>
          <p:cNvPr id="19" name="Shape 14"/>
          <p:cNvSpPr/>
          <p:nvPr/>
        </p:nvSpPr>
        <p:spPr>
          <a:xfrm>
            <a:off x="2551176" y="3090672"/>
            <a:ext cx="530352" cy="530352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67853" y="3207349"/>
            <a:ext cx="296997" cy="296997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228600" y="4517136"/>
            <a:ext cx="4754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[Joaquim  Marcos de Sousa Freire]</a:t>
            </a:r>
            <a:endParaRPr lang="en-US" sz="1100" dirty="0"/>
          </a:p>
        </p:txBody>
      </p:sp>
      <p:sp>
        <p:nvSpPr>
          <p:cNvPr id="23" name="Text 17"/>
          <p:cNvSpPr/>
          <p:nvPr/>
        </p:nvSpPr>
        <p:spPr>
          <a:xfrm>
            <a:off x="228600" y="4754880"/>
            <a:ext cx="4754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[2415568]   ·   Module: LCLM5002   ·   March 2026</a:t>
            </a:r>
            <a:endParaRPr lang="en-US" sz="1050" dirty="0"/>
          </a:p>
        </p:txBody>
      </p:sp>
      <p:sp>
        <p:nvSpPr>
          <p:cNvPr id="24" name="Shape 18"/>
          <p:cNvSpPr/>
          <p:nvPr/>
        </p:nvSpPr>
        <p:spPr>
          <a:xfrm>
            <a:off x="5577840" y="822960"/>
            <a:ext cx="3108960" cy="3657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25" name="Text 19"/>
          <p:cNvSpPr/>
          <p:nvPr/>
        </p:nvSpPr>
        <p:spPr>
          <a:xfrm>
            <a:off x="5577840" y="932688"/>
            <a:ext cx="3108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Component 1</a:t>
            </a:r>
            <a:endParaRPr lang="en-US" sz="2400" dirty="0"/>
          </a:p>
        </p:txBody>
      </p:sp>
      <p:sp>
        <p:nvSpPr>
          <p:cNvPr id="26" name="Text 20"/>
          <p:cNvSpPr/>
          <p:nvPr/>
        </p:nvSpPr>
        <p:spPr>
          <a:xfrm>
            <a:off x="5577840" y="1353312"/>
            <a:ext cx="3108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Individual</a:t>
            </a:r>
            <a:endParaRPr lang="en-US" sz="2800" dirty="0"/>
          </a:p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Presentation</a:t>
            </a:r>
            <a:endParaRPr lang="en-US" sz="2800" dirty="0"/>
          </a:p>
        </p:txBody>
      </p:sp>
      <p:sp>
        <p:nvSpPr>
          <p:cNvPr id="27" name="Shape 21"/>
          <p:cNvSpPr/>
          <p:nvPr/>
        </p:nvSpPr>
        <p:spPr>
          <a:xfrm>
            <a:off x="5806440" y="2331720"/>
            <a:ext cx="1325880" cy="1024128"/>
          </a:xfrm>
          <a:prstGeom prst="ellipse">
            <a:avLst/>
          </a:prstGeom>
          <a:solidFill>
            <a:srgbClr val="0D7377"/>
          </a:solidFill>
          <a:ln w="19050">
            <a:solidFill>
              <a:srgbClr val="E8A838"/>
            </a:solidFill>
            <a:prstDash val="solid"/>
          </a:ln>
        </p:spPr>
      </p:sp>
      <p:sp>
        <p:nvSpPr>
          <p:cNvPr id="28" name="Text 22"/>
          <p:cNvSpPr/>
          <p:nvPr/>
        </p:nvSpPr>
        <p:spPr>
          <a:xfrm>
            <a:off x="5806440" y="2404872"/>
            <a:ext cx="1325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64,000</a:t>
            </a:r>
            <a:endParaRPr lang="en-US" sz="2000" dirty="0"/>
          </a:p>
        </p:txBody>
      </p:sp>
      <p:sp>
        <p:nvSpPr>
          <p:cNvPr id="29" name="Text 23"/>
          <p:cNvSpPr/>
          <p:nvPr/>
        </p:nvSpPr>
        <p:spPr>
          <a:xfrm>
            <a:off x="5806440" y="2907792"/>
            <a:ext cx="1325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</a:t>
            </a:r>
            <a:endParaRPr lang="en-US" sz="1000" dirty="0"/>
          </a:p>
        </p:txBody>
      </p:sp>
      <p:sp>
        <p:nvSpPr>
          <p:cNvPr id="30" name="Shape 24"/>
          <p:cNvSpPr/>
          <p:nvPr/>
        </p:nvSpPr>
        <p:spPr>
          <a:xfrm>
            <a:off x="7406640" y="2331720"/>
            <a:ext cx="1325880" cy="1024128"/>
          </a:xfrm>
          <a:prstGeom prst="ellipse">
            <a:avLst/>
          </a:prstGeom>
          <a:solidFill>
            <a:srgbClr val="0B1F3A"/>
          </a:solidFill>
          <a:ln w="19050">
            <a:solidFill>
              <a:srgbClr val="E8A838"/>
            </a:solidFill>
            <a:prstDash val="solid"/>
          </a:ln>
        </p:spPr>
      </p:sp>
      <p:sp>
        <p:nvSpPr>
          <p:cNvPr id="31" name="Text 25"/>
          <p:cNvSpPr/>
          <p:nvPr/>
        </p:nvSpPr>
        <p:spPr>
          <a:xfrm>
            <a:off x="7406640" y="2404872"/>
            <a:ext cx="1325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£12.0B</a:t>
            </a:r>
            <a:endParaRPr lang="en-US" sz="2000" dirty="0"/>
          </a:p>
        </p:txBody>
      </p:sp>
      <p:sp>
        <p:nvSpPr>
          <p:cNvPr id="32" name="Text 26"/>
          <p:cNvSpPr/>
          <p:nvPr/>
        </p:nvSpPr>
        <p:spPr>
          <a:xfrm>
            <a:off x="7406640" y="2907792"/>
            <a:ext cx="1325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 FY23</a:t>
            </a:r>
            <a:endParaRPr lang="en-US" sz="1000" dirty="0"/>
          </a:p>
        </p:txBody>
      </p:sp>
      <p:sp>
        <p:nvSpPr>
          <p:cNvPr id="33" name="Shape 27"/>
          <p:cNvSpPr/>
          <p:nvPr/>
        </p:nvSpPr>
        <p:spPr>
          <a:xfrm>
            <a:off x="5806440" y="3474720"/>
            <a:ext cx="1325880" cy="1024128"/>
          </a:xfrm>
          <a:prstGeom prst="ellipse">
            <a:avLst/>
          </a:prstGeom>
          <a:solidFill>
            <a:srgbClr val="0D7377"/>
          </a:solidFill>
          <a:ln w="19050">
            <a:solidFill>
              <a:srgbClr val="E8A838"/>
            </a:solidFill>
            <a:prstDash val="solid"/>
          </a:ln>
        </p:spPr>
      </p:sp>
      <p:sp>
        <p:nvSpPr>
          <p:cNvPr id="34" name="Text 28"/>
          <p:cNvSpPr/>
          <p:nvPr/>
        </p:nvSpPr>
        <p:spPr>
          <a:xfrm>
            <a:off x="5806440" y="3547872"/>
            <a:ext cx="1325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959</a:t>
            </a:r>
            <a:endParaRPr lang="en-US" sz="2000" dirty="0"/>
          </a:p>
        </p:txBody>
      </p:sp>
      <p:sp>
        <p:nvSpPr>
          <p:cNvPr id="35" name="Text 29"/>
          <p:cNvSpPr/>
          <p:nvPr/>
        </p:nvSpPr>
        <p:spPr>
          <a:xfrm>
            <a:off x="5806440" y="4050792"/>
            <a:ext cx="1325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Stores</a:t>
            </a:r>
            <a:endParaRPr lang="en-US" sz="1000" dirty="0"/>
          </a:p>
        </p:txBody>
      </p:sp>
      <p:sp>
        <p:nvSpPr>
          <p:cNvPr id="36" name="Shape 30"/>
          <p:cNvSpPr/>
          <p:nvPr/>
        </p:nvSpPr>
        <p:spPr>
          <a:xfrm>
            <a:off x="7406640" y="3474720"/>
            <a:ext cx="1325880" cy="1024128"/>
          </a:xfrm>
          <a:prstGeom prst="ellipse">
            <a:avLst/>
          </a:prstGeom>
          <a:solidFill>
            <a:srgbClr val="0B1F3A"/>
          </a:solidFill>
          <a:ln w="19050">
            <a:solidFill>
              <a:srgbClr val="E8A838"/>
            </a:solidFill>
            <a:prstDash val="solid"/>
          </a:ln>
        </p:spPr>
      </p:sp>
      <p:sp>
        <p:nvSpPr>
          <p:cNvPr id="37" name="Text 31"/>
          <p:cNvSpPr/>
          <p:nvPr/>
        </p:nvSpPr>
        <p:spPr>
          <a:xfrm>
            <a:off x="7406640" y="3547872"/>
            <a:ext cx="1325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1884</a:t>
            </a:r>
            <a:endParaRPr lang="en-US" sz="2000" dirty="0"/>
          </a:p>
        </p:txBody>
      </p:sp>
      <p:sp>
        <p:nvSpPr>
          <p:cNvPr id="38" name="Text 32"/>
          <p:cNvSpPr/>
          <p:nvPr/>
        </p:nvSpPr>
        <p:spPr>
          <a:xfrm>
            <a:off x="7406640" y="4050792"/>
            <a:ext cx="1325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Founded</a:t>
            </a:r>
            <a:endParaRPr lang="en-US" sz="1000" dirty="0"/>
          </a:p>
        </p:txBody>
      </p:sp>
      <p:sp>
        <p:nvSpPr>
          <p:cNvPr id="39" name="Text 33"/>
          <p:cNvSpPr/>
          <p:nvPr/>
        </p:nvSpPr>
        <p:spPr>
          <a:xfrm>
            <a:off x="5577840" y="4645152"/>
            <a:ext cx="3246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Doreen Nyaa Amundam / Nishi Ramsurrun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103120" cy="5143500"/>
          </a:xfrm>
          <a:prstGeom prst="rect">
            <a:avLst/>
          </a:prstGeom>
          <a:solidFill>
            <a:srgbClr val="1A274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64008" cy="514350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Shape 2"/>
          <p:cNvSpPr/>
          <p:nvPr/>
        </p:nvSpPr>
        <p:spPr>
          <a:xfrm>
            <a:off x="0" y="4800600"/>
            <a:ext cx="2103120" cy="34290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5" name="Text 3"/>
          <p:cNvSpPr/>
          <p:nvPr/>
        </p:nvSpPr>
        <p:spPr>
          <a:xfrm>
            <a:off x="137160" y="1097280"/>
            <a:ext cx="17830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Table of</a:t>
            </a:r>
            <a:endParaRPr lang="en-US" sz="2800" dirty="0"/>
          </a:p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Contents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274320" y="2331720"/>
            <a:ext cx="155448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7" name="Text 5"/>
          <p:cNvSpPr/>
          <p:nvPr/>
        </p:nvSpPr>
        <p:spPr>
          <a:xfrm>
            <a:off x="137160" y="2450592"/>
            <a:ext cx="1783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LCLM5002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i="1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 1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i="1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March 2026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749808" y="3337560"/>
            <a:ext cx="594360" cy="59436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567" y="3468319"/>
            <a:ext cx="332842" cy="332842"/>
          </a:xfrm>
          <a:prstGeom prst="rect">
            <a:avLst/>
          </a:prstGeom>
        </p:spPr>
      </p:pic>
      <p:sp>
        <p:nvSpPr>
          <p:cNvPr id="10" name="Shape 7"/>
          <p:cNvSpPr/>
          <p:nvPr/>
        </p:nvSpPr>
        <p:spPr>
          <a:xfrm>
            <a:off x="2267712" y="201168"/>
            <a:ext cx="3310128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1" name="Shape 8"/>
          <p:cNvSpPr/>
          <p:nvPr/>
        </p:nvSpPr>
        <p:spPr>
          <a:xfrm>
            <a:off x="2267712" y="201168"/>
            <a:ext cx="502920" cy="1078992"/>
          </a:xfrm>
          <a:prstGeom prst="rect">
            <a:avLst/>
          </a:prstGeom>
          <a:solidFill>
            <a:srgbClr val="1A2744"/>
          </a:solidFill>
          <a:ln/>
        </p:spPr>
      </p:sp>
      <p:sp>
        <p:nvSpPr>
          <p:cNvPr id="12" name="Text 9"/>
          <p:cNvSpPr/>
          <p:nvPr/>
        </p:nvSpPr>
        <p:spPr>
          <a:xfrm>
            <a:off x="2267712" y="201168"/>
            <a:ext cx="502920" cy="107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01</a:t>
            </a:r>
            <a:endParaRPr lang="en-US" sz="2000" dirty="0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6352" y="310896"/>
            <a:ext cx="310896" cy="310896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3200400" y="274320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Introduction to Marks &amp; Spencer</a:t>
            </a:r>
            <a:endParaRPr lang="en-US" sz="1400" dirty="0"/>
          </a:p>
        </p:txBody>
      </p:sp>
      <p:sp>
        <p:nvSpPr>
          <p:cNvPr id="15" name="Text 11"/>
          <p:cNvSpPr/>
          <p:nvPr/>
        </p:nvSpPr>
        <p:spPr>
          <a:xfrm>
            <a:off x="3200400" y="713232"/>
            <a:ext cx="2286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company overview &amp; HR context</a:t>
            </a:r>
            <a:endParaRPr lang="en-US" sz="1100" dirty="0"/>
          </a:p>
        </p:txBody>
      </p:sp>
      <p:sp>
        <p:nvSpPr>
          <p:cNvPr id="16" name="Shape 12"/>
          <p:cNvSpPr/>
          <p:nvPr/>
        </p:nvSpPr>
        <p:spPr>
          <a:xfrm>
            <a:off x="2267712" y="1389888"/>
            <a:ext cx="3310128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17" name="Shape 13"/>
          <p:cNvSpPr/>
          <p:nvPr/>
        </p:nvSpPr>
        <p:spPr>
          <a:xfrm>
            <a:off x="2267712" y="1389888"/>
            <a:ext cx="502920" cy="1078992"/>
          </a:xfrm>
          <a:prstGeom prst="rect">
            <a:avLst/>
          </a:prstGeom>
          <a:solidFill>
            <a:srgbClr val="1A2744"/>
          </a:solidFill>
          <a:ln/>
        </p:spPr>
      </p:sp>
      <p:sp>
        <p:nvSpPr>
          <p:cNvPr id="18" name="Text 14"/>
          <p:cNvSpPr/>
          <p:nvPr/>
        </p:nvSpPr>
        <p:spPr>
          <a:xfrm>
            <a:off x="2267712" y="1389888"/>
            <a:ext cx="502920" cy="107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02</a:t>
            </a:r>
            <a:endParaRPr lang="en-US" sz="2000" dirty="0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6352" y="1499616"/>
            <a:ext cx="310896" cy="310896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3200400" y="1463040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Recruitment Process</a:t>
            </a:r>
            <a:endParaRPr lang="en-US" sz="1400" dirty="0"/>
          </a:p>
        </p:txBody>
      </p:sp>
      <p:sp>
        <p:nvSpPr>
          <p:cNvPr id="21" name="Text 16"/>
          <p:cNvSpPr/>
          <p:nvPr/>
        </p:nvSpPr>
        <p:spPr>
          <a:xfrm>
            <a:off x="3200400" y="1901952"/>
            <a:ext cx="2286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7-step framework at M&amp;S</a:t>
            </a:r>
            <a:endParaRPr lang="en-US" sz="1050" dirty="0"/>
          </a:p>
        </p:txBody>
      </p:sp>
      <p:sp>
        <p:nvSpPr>
          <p:cNvPr id="22" name="Shape 17"/>
          <p:cNvSpPr/>
          <p:nvPr/>
        </p:nvSpPr>
        <p:spPr>
          <a:xfrm>
            <a:off x="2267712" y="2578608"/>
            <a:ext cx="3310128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23" name="Shape 18"/>
          <p:cNvSpPr/>
          <p:nvPr/>
        </p:nvSpPr>
        <p:spPr>
          <a:xfrm>
            <a:off x="2267712" y="2578608"/>
            <a:ext cx="502920" cy="1078992"/>
          </a:xfrm>
          <a:prstGeom prst="rect">
            <a:avLst/>
          </a:prstGeom>
          <a:solidFill>
            <a:srgbClr val="1A2744"/>
          </a:solidFill>
          <a:ln/>
        </p:spPr>
      </p:sp>
      <p:sp>
        <p:nvSpPr>
          <p:cNvPr id="24" name="Text 19"/>
          <p:cNvSpPr/>
          <p:nvPr/>
        </p:nvSpPr>
        <p:spPr>
          <a:xfrm>
            <a:off x="2267712" y="2578608"/>
            <a:ext cx="502920" cy="107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03</a:t>
            </a:r>
            <a:endParaRPr lang="en-US" sz="2000" dirty="0"/>
          </a:p>
        </p:txBody>
      </p:sp>
      <p:pic>
        <p:nvPicPr>
          <p:cNvPr id="2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6352" y="2688336"/>
            <a:ext cx="310896" cy="310896"/>
          </a:xfrm>
          <a:prstGeom prst="rect">
            <a:avLst/>
          </a:prstGeom>
        </p:spPr>
      </p:pic>
      <p:sp>
        <p:nvSpPr>
          <p:cNvPr id="26" name="Text 20"/>
          <p:cNvSpPr/>
          <p:nvPr/>
        </p:nvSpPr>
        <p:spPr>
          <a:xfrm>
            <a:off x="3200400" y="2651760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Job Analysis</a:t>
            </a:r>
            <a:endParaRPr lang="en-US" sz="1400" dirty="0"/>
          </a:p>
        </p:txBody>
      </p:sp>
      <p:sp>
        <p:nvSpPr>
          <p:cNvPr id="27" name="Text 21"/>
          <p:cNvSpPr/>
          <p:nvPr/>
        </p:nvSpPr>
        <p:spPr>
          <a:xfrm>
            <a:off x="3200400" y="3090672"/>
            <a:ext cx="2286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 requirements &amp; competency mapping</a:t>
            </a:r>
            <a:endParaRPr lang="en-US" sz="1050" dirty="0"/>
          </a:p>
        </p:txBody>
      </p:sp>
      <p:sp>
        <p:nvSpPr>
          <p:cNvPr id="28" name="Shape 22"/>
          <p:cNvSpPr/>
          <p:nvPr/>
        </p:nvSpPr>
        <p:spPr>
          <a:xfrm>
            <a:off x="2267712" y="3767328"/>
            <a:ext cx="3310128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29" name="Shape 23"/>
          <p:cNvSpPr/>
          <p:nvPr/>
        </p:nvSpPr>
        <p:spPr>
          <a:xfrm>
            <a:off x="2267712" y="3767328"/>
            <a:ext cx="502920" cy="1078992"/>
          </a:xfrm>
          <a:prstGeom prst="rect">
            <a:avLst/>
          </a:prstGeom>
          <a:solidFill>
            <a:srgbClr val="1A2744"/>
          </a:solidFill>
          <a:ln/>
        </p:spPr>
      </p:sp>
      <p:sp>
        <p:nvSpPr>
          <p:cNvPr id="30" name="Text 24"/>
          <p:cNvSpPr/>
          <p:nvPr/>
        </p:nvSpPr>
        <p:spPr>
          <a:xfrm>
            <a:off x="2267712" y="3767328"/>
            <a:ext cx="502920" cy="107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04</a:t>
            </a:r>
            <a:endParaRPr lang="en-US" sz="2000" dirty="0"/>
          </a:p>
        </p:txBody>
      </p:sp>
      <p:pic>
        <p:nvPicPr>
          <p:cNvPr id="31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6352" y="3877056"/>
            <a:ext cx="310896" cy="310896"/>
          </a:xfrm>
          <a:prstGeom prst="rect">
            <a:avLst/>
          </a:prstGeom>
        </p:spPr>
      </p:pic>
      <p:sp>
        <p:nvSpPr>
          <p:cNvPr id="32" name="Text 25"/>
          <p:cNvSpPr/>
          <p:nvPr/>
        </p:nvSpPr>
        <p:spPr>
          <a:xfrm>
            <a:off x="3200400" y="3840480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Job Description &amp; Person Specification</a:t>
            </a:r>
            <a:endParaRPr lang="en-US" sz="1400" dirty="0"/>
          </a:p>
        </p:txBody>
      </p:sp>
      <p:sp>
        <p:nvSpPr>
          <p:cNvPr id="33" name="Text 26"/>
          <p:cNvSpPr/>
          <p:nvPr/>
        </p:nvSpPr>
        <p:spPr>
          <a:xfrm>
            <a:off x="3200400" y="4279392"/>
            <a:ext cx="2286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 Analyst — formal HR documentation</a:t>
            </a:r>
            <a:endParaRPr lang="en-US" sz="1050" dirty="0"/>
          </a:p>
        </p:txBody>
      </p:sp>
      <p:sp>
        <p:nvSpPr>
          <p:cNvPr id="34" name="Shape 27"/>
          <p:cNvSpPr/>
          <p:nvPr/>
        </p:nvSpPr>
        <p:spPr>
          <a:xfrm>
            <a:off x="5705856" y="201168"/>
            <a:ext cx="3310128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35" name="Shape 28"/>
          <p:cNvSpPr/>
          <p:nvPr/>
        </p:nvSpPr>
        <p:spPr>
          <a:xfrm>
            <a:off x="5705856" y="201168"/>
            <a:ext cx="502920" cy="1078992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36" name="Text 29"/>
          <p:cNvSpPr/>
          <p:nvPr/>
        </p:nvSpPr>
        <p:spPr>
          <a:xfrm>
            <a:off x="5705856" y="201168"/>
            <a:ext cx="502920" cy="107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05</a:t>
            </a:r>
            <a:endParaRPr lang="en-US" sz="2000" dirty="0"/>
          </a:p>
        </p:txBody>
      </p:sp>
      <p:pic>
        <p:nvPicPr>
          <p:cNvPr id="37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4496" y="310896"/>
            <a:ext cx="310896" cy="310896"/>
          </a:xfrm>
          <a:prstGeom prst="rect">
            <a:avLst/>
          </a:prstGeom>
        </p:spPr>
      </p:pic>
      <p:sp>
        <p:nvSpPr>
          <p:cNvPr id="38" name="Text 30"/>
          <p:cNvSpPr/>
          <p:nvPr/>
        </p:nvSpPr>
        <p:spPr>
          <a:xfrm>
            <a:off x="6638544" y="274320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Learning &amp; Development Needs Analysis</a:t>
            </a:r>
            <a:endParaRPr lang="en-US" sz="1400" dirty="0"/>
          </a:p>
        </p:txBody>
      </p:sp>
      <p:sp>
        <p:nvSpPr>
          <p:cNvPr id="39" name="Text 31"/>
          <p:cNvSpPr/>
          <p:nvPr/>
        </p:nvSpPr>
        <p:spPr>
          <a:xfrm>
            <a:off x="6638544" y="713232"/>
            <a:ext cx="2286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3-level TNA + skills gap analysis</a:t>
            </a:r>
            <a:endParaRPr lang="en-US" sz="1050" dirty="0"/>
          </a:p>
        </p:txBody>
      </p:sp>
      <p:sp>
        <p:nvSpPr>
          <p:cNvPr id="40" name="Shape 32"/>
          <p:cNvSpPr/>
          <p:nvPr/>
        </p:nvSpPr>
        <p:spPr>
          <a:xfrm>
            <a:off x="5705856" y="1389888"/>
            <a:ext cx="3310128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41" name="Shape 33"/>
          <p:cNvSpPr/>
          <p:nvPr/>
        </p:nvSpPr>
        <p:spPr>
          <a:xfrm>
            <a:off x="5705856" y="1389888"/>
            <a:ext cx="502920" cy="1078992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2" name="Text 34"/>
          <p:cNvSpPr/>
          <p:nvPr/>
        </p:nvSpPr>
        <p:spPr>
          <a:xfrm>
            <a:off x="5705856" y="1389888"/>
            <a:ext cx="502920" cy="107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06</a:t>
            </a:r>
            <a:endParaRPr lang="en-US" sz="2000" dirty="0"/>
          </a:p>
        </p:txBody>
      </p:sp>
      <p:pic>
        <p:nvPicPr>
          <p:cNvPr id="43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54496" y="1499616"/>
            <a:ext cx="310896" cy="310896"/>
          </a:xfrm>
          <a:prstGeom prst="rect">
            <a:avLst/>
          </a:prstGeom>
        </p:spPr>
      </p:pic>
      <p:sp>
        <p:nvSpPr>
          <p:cNvPr id="44" name="Text 35"/>
          <p:cNvSpPr/>
          <p:nvPr/>
        </p:nvSpPr>
        <p:spPr>
          <a:xfrm>
            <a:off x="6638544" y="1463040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Learning Theories Applied</a:t>
            </a:r>
            <a:endParaRPr lang="en-US" sz="1400" dirty="0"/>
          </a:p>
        </p:txBody>
      </p:sp>
      <p:sp>
        <p:nvSpPr>
          <p:cNvPr id="45" name="Text 36"/>
          <p:cNvSpPr/>
          <p:nvPr/>
        </p:nvSpPr>
        <p:spPr>
          <a:xfrm>
            <a:off x="6638544" y="1901952"/>
            <a:ext cx="2286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Behaviourist · Cognitivist · Humanist · Kolb</a:t>
            </a:r>
            <a:endParaRPr lang="en-US" sz="1050" dirty="0"/>
          </a:p>
        </p:txBody>
      </p:sp>
      <p:sp>
        <p:nvSpPr>
          <p:cNvPr id="46" name="Shape 37"/>
          <p:cNvSpPr/>
          <p:nvPr/>
        </p:nvSpPr>
        <p:spPr>
          <a:xfrm>
            <a:off x="5705856" y="2578608"/>
            <a:ext cx="3310128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47" name="Shape 38"/>
          <p:cNvSpPr/>
          <p:nvPr/>
        </p:nvSpPr>
        <p:spPr>
          <a:xfrm>
            <a:off x="5705856" y="2578608"/>
            <a:ext cx="502920" cy="1078992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8" name="Text 39"/>
          <p:cNvSpPr/>
          <p:nvPr/>
        </p:nvSpPr>
        <p:spPr>
          <a:xfrm>
            <a:off x="5705856" y="2578608"/>
            <a:ext cx="502920" cy="107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07</a:t>
            </a:r>
            <a:endParaRPr lang="en-US" sz="2000" dirty="0"/>
          </a:p>
        </p:txBody>
      </p:sp>
      <p:pic>
        <p:nvPicPr>
          <p:cNvPr id="49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54496" y="2688336"/>
            <a:ext cx="310896" cy="310896"/>
          </a:xfrm>
          <a:prstGeom prst="rect">
            <a:avLst/>
          </a:prstGeom>
        </p:spPr>
      </p:pic>
      <p:sp>
        <p:nvSpPr>
          <p:cNvPr id="50" name="Text 40"/>
          <p:cNvSpPr/>
          <p:nvPr/>
        </p:nvSpPr>
        <p:spPr>
          <a:xfrm>
            <a:off x="6638544" y="2651760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Integrated L&amp;D Plan</a:t>
            </a:r>
            <a:endParaRPr lang="en-US" sz="1400" dirty="0"/>
          </a:p>
        </p:txBody>
      </p:sp>
      <p:sp>
        <p:nvSpPr>
          <p:cNvPr id="51" name="Text 41"/>
          <p:cNvSpPr/>
          <p:nvPr/>
        </p:nvSpPr>
        <p:spPr>
          <a:xfrm>
            <a:off x="6638544" y="3090672"/>
            <a:ext cx="2286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12-month blended development programme</a:t>
            </a:r>
            <a:endParaRPr lang="en-US" sz="1050" dirty="0"/>
          </a:p>
        </p:txBody>
      </p:sp>
      <p:sp>
        <p:nvSpPr>
          <p:cNvPr id="52" name="Shape 42"/>
          <p:cNvSpPr/>
          <p:nvPr/>
        </p:nvSpPr>
        <p:spPr>
          <a:xfrm>
            <a:off x="5705856" y="3767328"/>
            <a:ext cx="3310128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9000"/>
              </a:srgbClr>
            </a:outerShdw>
          </a:effectLst>
        </p:spPr>
      </p:sp>
      <p:sp>
        <p:nvSpPr>
          <p:cNvPr id="53" name="Shape 43"/>
          <p:cNvSpPr/>
          <p:nvPr/>
        </p:nvSpPr>
        <p:spPr>
          <a:xfrm>
            <a:off x="5705856" y="3767328"/>
            <a:ext cx="502920" cy="1078992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54" name="Text 44"/>
          <p:cNvSpPr/>
          <p:nvPr/>
        </p:nvSpPr>
        <p:spPr>
          <a:xfrm>
            <a:off x="5705856" y="3767328"/>
            <a:ext cx="502920" cy="107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08</a:t>
            </a:r>
            <a:endParaRPr lang="en-US" sz="2000" dirty="0"/>
          </a:p>
        </p:txBody>
      </p:sp>
      <p:pic>
        <p:nvPicPr>
          <p:cNvPr id="55" name="Image 8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4496" y="3877056"/>
            <a:ext cx="310896" cy="310896"/>
          </a:xfrm>
          <a:prstGeom prst="rect">
            <a:avLst/>
          </a:prstGeom>
        </p:spPr>
      </p:pic>
      <p:sp>
        <p:nvSpPr>
          <p:cNvPr id="56" name="Text 45"/>
          <p:cNvSpPr/>
          <p:nvPr/>
        </p:nvSpPr>
        <p:spPr>
          <a:xfrm>
            <a:off x="6638544" y="3840480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Conclusion &amp; References</a:t>
            </a:r>
            <a:endParaRPr lang="en-US" sz="1400" dirty="0"/>
          </a:p>
        </p:txBody>
      </p:sp>
      <p:sp>
        <p:nvSpPr>
          <p:cNvPr id="57" name="Text 46"/>
          <p:cNvSpPr/>
          <p:nvPr/>
        </p:nvSpPr>
        <p:spPr>
          <a:xfrm>
            <a:off x="6638544" y="4279392"/>
            <a:ext cx="2286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findings + 26 Harvard citations</a:t>
            </a:r>
            <a:endParaRPr lang="en-US" sz="1050" dirty="0"/>
          </a:p>
        </p:txBody>
      </p:sp>
      <p:sp>
        <p:nvSpPr>
          <p:cNvPr id="58" name="Shape 47"/>
          <p:cNvSpPr/>
          <p:nvPr/>
        </p:nvSpPr>
        <p:spPr>
          <a:xfrm>
            <a:off x="5559552" y="201168"/>
            <a:ext cx="36576" cy="4736592"/>
          </a:xfrm>
          <a:prstGeom prst="rect">
            <a:avLst/>
          </a:prstGeom>
          <a:solidFill>
            <a:srgbClr val="EFF3F6"/>
          </a:solidFill>
          <a:ln/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49808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49808"/>
            <a:ext cx="91440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Text 2"/>
          <p:cNvSpPr/>
          <p:nvPr/>
        </p:nvSpPr>
        <p:spPr>
          <a:xfrm>
            <a:off x="347472" y="36576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Introduction: Marks &amp; Spencer plc</a:t>
            </a:r>
            <a:endParaRPr lang="en-US" sz="3600" dirty="0"/>
          </a:p>
        </p:txBody>
      </p:sp>
      <p:sp>
        <p:nvSpPr>
          <p:cNvPr id="6" name="Shape 4"/>
          <p:cNvSpPr/>
          <p:nvPr/>
        </p:nvSpPr>
        <p:spPr>
          <a:xfrm>
            <a:off x="228600" y="896112"/>
            <a:ext cx="4069080" cy="603504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228600" y="896112"/>
            <a:ext cx="64008" cy="603504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8" name="Text 6"/>
          <p:cNvSpPr/>
          <p:nvPr/>
        </p:nvSpPr>
        <p:spPr>
          <a:xfrm>
            <a:off x="347472" y="896112"/>
            <a:ext cx="9601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Founded: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325880" y="896112"/>
            <a:ext cx="292608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1884, Leeds UK — Michael Marks &amp; Thomas Spencer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228600" y="1563624"/>
            <a:ext cx="4069080" cy="603504"/>
          </a:xfrm>
          <a:prstGeom prst="rect">
            <a:avLst/>
          </a:prstGeom>
          <a:solidFill>
            <a:srgbClr val="EFF3F6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228600" y="1563624"/>
            <a:ext cx="64008" cy="60350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12" name="Text 10"/>
          <p:cNvSpPr/>
          <p:nvPr/>
        </p:nvSpPr>
        <p:spPr>
          <a:xfrm>
            <a:off x="347472" y="1563624"/>
            <a:ext cx="9601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Sector: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1325880" y="1563624"/>
            <a:ext cx="292608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Retail — Food, Clothing, Home &amp; Financial Services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228600" y="2231136"/>
            <a:ext cx="4069080" cy="603504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228600" y="2231136"/>
            <a:ext cx="64008" cy="603504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16" name="Text 14"/>
          <p:cNvSpPr/>
          <p:nvPr/>
        </p:nvSpPr>
        <p:spPr>
          <a:xfrm>
            <a:off x="347472" y="2231136"/>
            <a:ext cx="9601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Employees: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325880" y="2231136"/>
            <a:ext cx="292608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~64,000 (M&amp;S Annual Report, 2023)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228600" y="2898648"/>
            <a:ext cx="4069080" cy="603504"/>
          </a:xfrm>
          <a:prstGeom prst="rect">
            <a:avLst/>
          </a:prstGeom>
          <a:solidFill>
            <a:srgbClr val="EFF3F6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9" name="Shape 17"/>
          <p:cNvSpPr/>
          <p:nvPr/>
        </p:nvSpPr>
        <p:spPr>
          <a:xfrm>
            <a:off x="228600" y="2898648"/>
            <a:ext cx="64008" cy="60350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20" name="Text 18"/>
          <p:cNvSpPr/>
          <p:nvPr/>
        </p:nvSpPr>
        <p:spPr>
          <a:xfrm>
            <a:off x="347472" y="2898648"/>
            <a:ext cx="9601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Revenue: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1325880" y="2898648"/>
            <a:ext cx="292608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£12.0 billion FY2023 (M&amp;S Group plc, 2023)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228600" y="3566160"/>
            <a:ext cx="4069080" cy="603504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228600" y="3566160"/>
            <a:ext cx="64008" cy="603504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24" name="Text 22"/>
          <p:cNvSpPr/>
          <p:nvPr/>
        </p:nvSpPr>
        <p:spPr>
          <a:xfrm>
            <a:off x="347472" y="3566160"/>
            <a:ext cx="9601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Stores: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1325880" y="3566160"/>
            <a:ext cx="292608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959 UK stores; 1,400+ worldwide (M&amp;S, 2023)</a:t>
            </a:r>
            <a:endParaRPr lang="en-US" sz="1200" dirty="0"/>
          </a:p>
        </p:txBody>
      </p:sp>
      <p:sp>
        <p:nvSpPr>
          <p:cNvPr id="26" name="Shape 24"/>
          <p:cNvSpPr/>
          <p:nvPr/>
        </p:nvSpPr>
        <p:spPr>
          <a:xfrm>
            <a:off x="228600" y="4233672"/>
            <a:ext cx="4069080" cy="603504"/>
          </a:xfrm>
          <a:prstGeom prst="rect">
            <a:avLst/>
          </a:prstGeom>
          <a:solidFill>
            <a:srgbClr val="EFF3F6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7" name="Shape 25"/>
          <p:cNvSpPr/>
          <p:nvPr/>
        </p:nvSpPr>
        <p:spPr>
          <a:xfrm>
            <a:off x="228600" y="4233672"/>
            <a:ext cx="64008" cy="60350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28" name="Text 26"/>
          <p:cNvSpPr/>
          <p:nvPr/>
        </p:nvSpPr>
        <p:spPr>
          <a:xfrm>
            <a:off x="347472" y="4233672"/>
            <a:ext cx="9601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Listed: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1325880" y="4233672"/>
            <a:ext cx="292608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 Stock Exchange — FTSE 100</a:t>
            </a:r>
            <a:endParaRPr lang="en-US" sz="1200" dirty="0"/>
          </a:p>
        </p:txBody>
      </p:sp>
      <p:sp>
        <p:nvSpPr>
          <p:cNvPr id="30" name="Shape 28"/>
          <p:cNvSpPr/>
          <p:nvPr/>
        </p:nvSpPr>
        <p:spPr>
          <a:xfrm>
            <a:off x="4480560" y="896112"/>
            <a:ext cx="4462272" cy="4059936"/>
          </a:xfrm>
          <a:prstGeom prst="rect">
            <a:avLst/>
          </a:prstGeom>
          <a:solidFill>
            <a:srgbClr val="1A2744"/>
          </a:solidFill>
          <a:ln/>
          <a:effectLst>
            <a:outerShdw blurRad="76200" dist="38100" dir="8100000" algn="bl" rotWithShape="0">
              <a:srgbClr val="000000">
                <a:alpha val="18000"/>
              </a:srgbClr>
            </a:outerShdw>
          </a:effectLst>
        </p:spPr>
      </p:sp>
      <p:sp>
        <p:nvSpPr>
          <p:cNvPr id="31" name="Shape 29"/>
          <p:cNvSpPr/>
          <p:nvPr/>
        </p:nvSpPr>
        <p:spPr>
          <a:xfrm>
            <a:off x="4480560" y="896112"/>
            <a:ext cx="4462272" cy="5486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32" name="Shape 30"/>
          <p:cNvSpPr/>
          <p:nvPr/>
        </p:nvSpPr>
        <p:spPr>
          <a:xfrm>
            <a:off x="4617720" y="1005840"/>
            <a:ext cx="2011680" cy="1078992"/>
          </a:xfrm>
          <a:prstGeom prst="rect">
            <a:avLst/>
          </a:prstGeom>
          <a:solidFill>
            <a:srgbClr val="0D7377"/>
          </a:solidFill>
          <a:ln/>
          <a:effectLst>
            <a:outerShdw blurRad="50800" dist="254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3" name="Text 31"/>
          <p:cNvSpPr/>
          <p:nvPr/>
        </p:nvSpPr>
        <p:spPr>
          <a:xfrm>
            <a:off x="4690872" y="1078992"/>
            <a:ext cx="1865376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£480M</a:t>
            </a:r>
            <a:endParaRPr lang="en-US" sz="4400" dirty="0"/>
          </a:p>
        </p:txBody>
      </p:sp>
      <p:sp>
        <p:nvSpPr>
          <p:cNvPr id="34" name="Text 32"/>
          <p:cNvSpPr/>
          <p:nvPr/>
        </p:nvSpPr>
        <p:spPr>
          <a:xfrm>
            <a:off x="4690872" y="1627632"/>
            <a:ext cx="186537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invested in colleague pay &amp; L&amp;D since 2020</a:t>
            </a:r>
            <a:endParaRPr lang="en-US" sz="1100" dirty="0"/>
          </a:p>
        </p:txBody>
      </p:sp>
      <p:sp>
        <p:nvSpPr>
          <p:cNvPr id="35" name="Shape 33"/>
          <p:cNvSpPr/>
          <p:nvPr/>
        </p:nvSpPr>
        <p:spPr>
          <a:xfrm>
            <a:off x="6812280" y="1005840"/>
            <a:ext cx="2011680" cy="1078992"/>
          </a:xfrm>
          <a:prstGeom prst="rect">
            <a:avLst/>
          </a:prstGeom>
          <a:solidFill>
            <a:srgbClr val="0D7377"/>
          </a:solidFill>
          <a:ln/>
          <a:effectLst>
            <a:outerShdw blurRad="50800" dist="254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6" name="Text 34"/>
          <p:cNvSpPr/>
          <p:nvPr/>
        </p:nvSpPr>
        <p:spPr>
          <a:xfrm>
            <a:off x="6885432" y="1078992"/>
            <a:ext cx="1865376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67%</a:t>
            </a:r>
            <a:endParaRPr lang="en-US" sz="4400" dirty="0"/>
          </a:p>
        </p:txBody>
      </p:sp>
      <p:sp>
        <p:nvSpPr>
          <p:cNvPr id="37" name="Text 35"/>
          <p:cNvSpPr/>
          <p:nvPr/>
        </p:nvSpPr>
        <p:spPr>
          <a:xfrm>
            <a:off x="6885432" y="1627632"/>
            <a:ext cx="186537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L&amp;D satisfaction score (2023 Engagement Survey)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4617720" y="2194560"/>
            <a:ext cx="2011680" cy="1078992"/>
          </a:xfrm>
          <a:prstGeom prst="rect">
            <a:avLst/>
          </a:prstGeom>
          <a:solidFill>
            <a:srgbClr val="163050"/>
          </a:solidFill>
          <a:ln/>
          <a:effectLst>
            <a:outerShdw blurRad="50800" dist="254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9" name="Text 37"/>
          <p:cNvSpPr/>
          <p:nvPr/>
        </p:nvSpPr>
        <p:spPr>
          <a:xfrm>
            <a:off x="4690872" y="2267712"/>
            <a:ext cx="1865376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4th</a:t>
            </a:r>
            <a:endParaRPr lang="en-US" sz="4400" dirty="0"/>
          </a:p>
        </p:txBody>
      </p:sp>
      <p:sp>
        <p:nvSpPr>
          <p:cNvPr id="40" name="Text 38"/>
          <p:cNvSpPr/>
          <p:nvPr/>
        </p:nvSpPr>
        <p:spPr>
          <a:xfrm>
            <a:off x="4690872" y="2816352"/>
            <a:ext cx="186537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Glassdoor UK Best Places to Work 2023</a:t>
            </a:r>
            <a:endParaRPr lang="en-US" sz="1100" dirty="0"/>
          </a:p>
        </p:txBody>
      </p:sp>
      <p:sp>
        <p:nvSpPr>
          <p:cNvPr id="41" name="Shape 39"/>
          <p:cNvSpPr/>
          <p:nvPr/>
        </p:nvSpPr>
        <p:spPr>
          <a:xfrm>
            <a:off x="6812280" y="2194560"/>
            <a:ext cx="2011680" cy="1078992"/>
          </a:xfrm>
          <a:prstGeom prst="rect">
            <a:avLst/>
          </a:prstGeom>
          <a:solidFill>
            <a:srgbClr val="163050"/>
          </a:solidFill>
          <a:ln/>
          <a:effectLst>
            <a:outerShdw blurRad="50800" dist="254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42" name="Text 40"/>
          <p:cNvSpPr/>
          <p:nvPr/>
        </p:nvSpPr>
        <p:spPr>
          <a:xfrm>
            <a:off x="6885432" y="2267712"/>
            <a:ext cx="1865376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20hrs</a:t>
            </a:r>
            <a:endParaRPr lang="en-US" sz="4400" dirty="0"/>
          </a:p>
        </p:txBody>
      </p:sp>
      <p:sp>
        <p:nvSpPr>
          <p:cNvPr id="43" name="Text 41"/>
          <p:cNvSpPr/>
          <p:nvPr/>
        </p:nvSpPr>
        <p:spPr>
          <a:xfrm>
            <a:off x="6885432" y="2816352"/>
            <a:ext cx="186537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mandatory CPD per colleague p.a. (People Plan)</a:t>
            </a:r>
            <a:endParaRPr lang="en-US" sz="1100" dirty="0"/>
          </a:p>
        </p:txBody>
      </p:sp>
      <p:sp>
        <p:nvSpPr>
          <p:cNvPr id="44" name="Text 42"/>
          <p:cNvSpPr/>
          <p:nvPr/>
        </p:nvSpPr>
        <p:spPr>
          <a:xfrm>
            <a:off x="4617720" y="3438144"/>
            <a:ext cx="4160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Why M&amp;S?</a:t>
            </a:r>
            <a:endParaRPr lang="en-US" dirty="0"/>
          </a:p>
        </p:txBody>
      </p:sp>
      <p:sp>
        <p:nvSpPr>
          <p:cNvPr id="45" name="Text 43"/>
          <p:cNvSpPr/>
          <p:nvPr/>
        </p:nvSpPr>
        <p:spPr>
          <a:xfrm>
            <a:off x="4617720" y="3749040"/>
            <a:ext cx="4206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Complex multi-tier workforce requires robust HR systems (Armstrong &amp; Taylor, 2023)</a:t>
            </a:r>
            <a:endParaRPr lang="en-US" sz="1200" dirty="0"/>
          </a:p>
        </p:txBody>
      </p:sp>
      <p:sp>
        <p:nvSpPr>
          <p:cNvPr id="46" name="Text 44"/>
          <p:cNvSpPr/>
          <p:nvPr/>
        </p:nvSpPr>
        <p:spPr>
          <a:xfrm>
            <a:off x="4617720" y="4133088"/>
            <a:ext cx="4206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Formal People Plan 2021 aligns recruitment &amp; L&amp;D to business strategy (M&amp;S, 2023)</a:t>
            </a:r>
            <a:endParaRPr lang="en-US" sz="1200" dirty="0"/>
          </a:p>
        </p:txBody>
      </p:sp>
      <p:sp>
        <p:nvSpPr>
          <p:cNvPr id="47" name="Text 45"/>
          <p:cNvSpPr/>
          <p:nvPr/>
        </p:nvSpPr>
        <p:spPr>
          <a:xfrm>
            <a:off x="4617720" y="4517136"/>
            <a:ext cx="4206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Competency-based recruitment ideal for academic HR analysis (CIPD, 2023)</a:t>
            </a:r>
            <a:endParaRPr lang="en-US" sz="1200" dirty="0"/>
          </a:p>
        </p:txBody>
      </p:sp>
      <p:sp>
        <p:nvSpPr>
          <p:cNvPr id="48" name="Text 46"/>
          <p:cNvSpPr/>
          <p:nvPr/>
        </p:nvSpPr>
        <p:spPr>
          <a:xfrm>
            <a:off x="228600" y="4892040"/>
            <a:ext cx="8686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M&amp;S Group plc Annual Report 2023; Glassdoor (2023); Armstrong &amp; Taylor (2023)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0" y="429768"/>
            <a:ext cx="9144000" cy="9144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4" name="Shape 2"/>
          <p:cNvSpPr/>
          <p:nvPr/>
        </p:nvSpPr>
        <p:spPr>
          <a:xfrm>
            <a:off x="0" y="859536"/>
            <a:ext cx="9144000" cy="9144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5" name="Shape 3"/>
          <p:cNvSpPr/>
          <p:nvPr/>
        </p:nvSpPr>
        <p:spPr>
          <a:xfrm>
            <a:off x="0" y="1289304"/>
            <a:ext cx="9144000" cy="9144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6" name="Shape 4"/>
          <p:cNvSpPr/>
          <p:nvPr/>
        </p:nvSpPr>
        <p:spPr>
          <a:xfrm>
            <a:off x="0" y="1719072"/>
            <a:ext cx="9144000" cy="9144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7" name="Shape 5"/>
          <p:cNvSpPr/>
          <p:nvPr/>
        </p:nvSpPr>
        <p:spPr>
          <a:xfrm>
            <a:off x="0" y="2148840"/>
            <a:ext cx="9144000" cy="9144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8" name="Shape 6"/>
          <p:cNvSpPr/>
          <p:nvPr/>
        </p:nvSpPr>
        <p:spPr>
          <a:xfrm>
            <a:off x="0" y="2578608"/>
            <a:ext cx="9144000" cy="9144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9" name="Shape 7"/>
          <p:cNvSpPr/>
          <p:nvPr/>
        </p:nvSpPr>
        <p:spPr>
          <a:xfrm>
            <a:off x="0" y="3008376"/>
            <a:ext cx="9144000" cy="9144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10" name="Shape 8"/>
          <p:cNvSpPr/>
          <p:nvPr/>
        </p:nvSpPr>
        <p:spPr>
          <a:xfrm>
            <a:off x="0" y="3438144"/>
            <a:ext cx="9144000" cy="9144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11" name="Shape 9"/>
          <p:cNvSpPr/>
          <p:nvPr/>
        </p:nvSpPr>
        <p:spPr>
          <a:xfrm>
            <a:off x="0" y="3867912"/>
            <a:ext cx="9144000" cy="9144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12" name="Shape 10"/>
          <p:cNvSpPr/>
          <p:nvPr/>
        </p:nvSpPr>
        <p:spPr>
          <a:xfrm>
            <a:off x="0" y="4297680"/>
            <a:ext cx="9144000" cy="9144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13" name="Shape 11"/>
          <p:cNvSpPr/>
          <p:nvPr/>
        </p:nvSpPr>
        <p:spPr>
          <a:xfrm>
            <a:off x="0" y="4727448"/>
            <a:ext cx="9144000" cy="9144"/>
          </a:xfrm>
          <a:prstGeom prst="rect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14" name="Shape 12"/>
          <p:cNvSpPr/>
          <p:nvPr/>
        </p:nvSpPr>
        <p:spPr>
          <a:xfrm>
            <a:off x="0" y="0"/>
            <a:ext cx="9144000" cy="749808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15" name="Shape 13"/>
          <p:cNvSpPr/>
          <p:nvPr/>
        </p:nvSpPr>
        <p:spPr>
          <a:xfrm>
            <a:off x="0" y="749808"/>
            <a:ext cx="91440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16" name="Text 14"/>
          <p:cNvSpPr/>
          <p:nvPr/>
        </p:nvSpPr>
        <p:spPr>
          <a:xfrm>
            <a:off x="347472" y="36576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Recruitment Process at M&amp;S</a:t>
            </a:r>
            <a:endParaRPr lang="en-US" sz="4000" dirty="0"/>
          </a:p>
        </p:txBody>
      </p:sp>
      <p:sp>
        <p:nvSpPr>
          <p:cNvPr id="18" name="Shape 16"/>
          <p:cNvSpPr/>
          <p:nvPr/>
        </p:nvSpPr>
        <p:spPr>
          <a:xfrm>
            <a:off x="274320" y="850392"/>
            <a:ext cx="8595360" cy="512064"/>
          </a:xfrm>
          <a:prstGeom prst="rect">
            <a:avLst/>
          </a:prstGeom>
          <a:solidFill>
            <a:srgbClr val="112535"/>
          </a:solidFill>
          <a:ln/>
        </p:spPr>
      </p:sp>
      <p:sp>
        <p:nvSpPr>
          <p:cNvPr id="19" name="Shape 17"/>
          <p:cNvSpPr/>
          <p:nvPr/>
        </p:nvSpPr>
        <p:spPr>
          <a:xfrm>
            <a:off x="274320" y="850392"/>
            <a:ext cx="64008" cy="51206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20" name="Text 18"/>
          <p:cNvSpPr/>
          <p:nvPr/>
        </p:nvSpPr>
        <p:spPr>
          <a:xfrm>
            <a:off x="475488" y="877824"/>
            <a:ext cx="7132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i="1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"Recruitment is the process of finding and engaging the people the organisation needs."</a:t>
            </a:r>
            <a:endParaRPr lang="en-US" dirty="0"/>
          </a:p>
        </p:txBody>
      </p:sp>
      <p:sp>
        <p:nvSpPr>
          <p:cNvPr id="21" name="Text 19"/>
          <p:cNvSpPr/>
          <p:nvPr/>
        </p:nvSpPr>
        <p:spPr>
          <a:xfrm>
            <a:off x="7635240" y="877824"/>
            <a:ext cx="1188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i="1" dirty="0">
                <a:solidFill>
                  <a:srgbClr val="E8A8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Armstrong &amp; Taylor (2023, p.234)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256032" y="1481328"/>
            <a:ext cx="1133856" cy="3383280"/>
          </a:xfrm>
          <a:prstGeom prst="rect">
            <a:avLst/>
          </a:prstGeom>
          <a:solidFill>
            <a:schemeClr val="tx2"/>
          </a:solidFill>
          <a:ln/>
          <a:effectLst>
            <a:outerShdw blurRad="76200" dist="38100" dir="8100000" algn="bl" rotWithShape="0">
              <a:srgbClr val="000000">
                <a:alpha val="25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603504" y="1536192"/>
            <a:ext cx="438912" cy="438912"/>
          </a:xfrm>
          <a:prstGeom prst="ellipse">
            <a:avLst/>
          </a:prstGeom>
          <a:solidFill>
            <a:srgbClr val="14BDAC"/>
          </a:solidFill>
          <a:ln/>
        </p:spPr>
      </p:sp>
      <p:sp>
        <p:nvSpPr>
          <p:cNvPr id="24" name="Text 22"/>
          <p:cNvSpPr/>
          <p:nvPr/>
        </p:nvSpPr>
        <p:spPr>
          <a:xfrm>
            <a:off x="603504" y="1536192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1</a:t>
            </a:r>
            <a:endParaRPr lang="en-US" sz="2800" dirty="0"/>
          </a:p>
        </p:txBody>
      </p:sp>
      <p:pic>
        <p:nvPicPr>
          <p:cNvPr id="2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504" y="2084832"/>
            <a:ext cx="438912" cy="438912"/>
          </a:xfrm>
          <a:prstGeom prst="rect">
            <a:avLst/>
          </a:prstGeom>
        </p:spPr>
      </p:pic>
      <p:sp>
        <p:nvSpPr>
          <p:cNvPr id="26" name="Text 23"/>
          <p:cNvSpPr/>
          <p:nvPr/>
        </p:nvSpPr>
        <p:spPr>
          <a:xfrm>
            <a:off x="310896" y="2633472"/>
            <a:ext cx="10241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Workforce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Planning</a:t>
            </a:r>
            <a:endParaRPr lang="en-US" sz="1600" dirty="0"/>
          </a:p>
        </p:txBody>
      </p:sp>
      <p:sp>
        <p:nvSpPr>
          <p:cNvPr id="27" name="Text 24"/>
          <p:cNvSpPr/>
          <p:nvPr/>
        </p:nvSpPr>
        <p:spPr>
          <a:xfrm>
            <a:off x="310896" y="3236976"/>
            <a:ext cx="1024128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vacancy,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case,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approval</a:t>
            </a:r>
            <a:endParaRPr lang="en-US" sz="1200" dirty="0"/>
          </a:p>
        </p:txBody>
      </p:sp>
      <p:sp>
        <p:nvSpPr>
          <p:cNvPr id="28" name="Shape 25"/>
          <p:cNvSpPr/>
          <p:nvPr/>
        </p:nvSpPr>
        <p:spPr>
          <a:xfrm>
            <a:off x="1371600" y="2679192"/>
            <a:ext cx="128016" cy="201168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29" name="Shape 26"/>
          <p:cNvSpPr/>
          <p:nvPr/>
        </p:nvSpPr>
        <p:spPr>
          <a:xfrm>
            <a:off x="1499616" y="1481328"/>
            <a:ext cx="1133856" cy="3383280"/>
          </a:xfrm>
          <a:prstGeom prst="rect">
            <a:avLst/>
          </a:prstGeom>
          <a:solidFill>
            <a:srgbClr val="0D7377"/>
          </a:solidFill>
          <a:ln/>
          <a:effectLst>
            <a:outerShdw blurRad="76200" dist="38100" dir="8100000" algn="bl" rotWithShape="0">
              <a:srgbClr val="000000">
                <a:alpha val="25000"/>
              </a:srgbClr>
            </a:outerShdw>
          </a:effectLst>
        </p:spPr>
      </p:sp>
      <p:sp>
        <p:nvSpPr>
          <p:cNvPr id="30" name="Shape 27"/>
          <p:cNvSpPr/>
          <p:nvPr/>
        </p:nvSpPr>
        <p:spPr>
          <a:xfrm>
            <a:off x="1847088" y="1536192"/>
            <a:ext cx="438912" cy="438912"/>
          </a:xfrm>
          <a:prstGeom prst="ellipse">
            <a:avLst/>
          </a:prstGeom>
          <a:solidFill>
            <a:srgbClr val="E8A838"/>
          </a:solidFill>
          <a:ln/>
        </p:spPr>
      </p:sp>
      <p:sp>
        <p:nvSpPr>
          <p:cNvPr id="31" name="Text 28"/>
          <p:cNvSpPr/>
          <p:nvPr/>
        </p:nvSpPr>
        <p:spPr>
          <a:xfrm>
            <a:off x="1847088" y="1536192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2</a:t>
            </a:r>
            <a:endParaRPr lang="en-US" sz="2800" dirty="0"/>
          </a:p>
        </p:txBody>
      </p:sp>
      <p:pic>
        <p:nvPicPr>
          <p:cNvPr id="3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7088" y="2084832"/>
            <a:ext cx="438912" cy="438912"/>
          </a:xfrm>
          <a:prstGeom prst="rect">
            <a:avLst/>
          </a:prstGeom>
        </p:spPr>
      </p:pic>
      <p:sp>
        <p:nvSpPr>
          <p:cNvPr id="33" name="Text 29"/>
          <p:cNvSpPr/>
          <p:nvPr/>
        </p:nvSpPr>
        <p:spPr>
          <a:xfrm>
            <a:off x="1554480" y="2633472"/>
            <a:ext cx="10241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Job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Analysis</a:t>
            </a:r>
            <a:endParaRPr lang="en-US" sz="1600" dirty="0"/>
          </a:p>
        </p:txBody>
      </p:sp>
      <p:sp>
        <p:nvSpPr>
          <p:cNvPr id="34" name="Text 30"/>
          <p:cNvSpPr/>
          <p:nvPr/>
        </p:nvSpPr>
        <p:spPr>
          <a:xfrm>
            <a:off x="1554480" y="3236976"/>
            <a:ext cx="1024128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Tasks, skills,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competencies,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KPIs mapped</a:t>
            </a:r>
            <a:endParaRPr lang="en-US" sz="1200" dirty="0"/>
          </a:p>
        </p:txBody>
      </p:sp>
      <p:sp>
        <p:nvSpPr>
          <p:cNvPr id="35" name="Shape 31"/>
          <p:cNvSpPr/>
          <p:nvPr/>
        </p:nvSpPr>
        <p:spPr>
          <a:xfrm>
            <a:off x="2615184" y="2679192"/>
            <a:ext cx="128016" cy="201168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36" name="Shape 32"/>
          <p:cNvSpPr/>
          <p:nvPr/>
        </p:nvSpPr>
        <p:spPr>
          <a:xfrm>
            <a:off x="2743200" y="1481328"/>
            <a:ext cx="1133856" cy="3383280"/>
          </a:xfrm>
          <a:prstGeom prst="rect">
            <a:avLst/>
          </a:prstGeom>
          <a:solidFill>
            <a:srgbClr val="0D7377"/>
          </a:solidFill>
          <a:ln/>
          <a:effectLst>
            <a:outerShdw blurRad="76200" dist="38100" dir="8100000" algn="bl" rotWithShape="0">
              <a:srgbClr val="000000">
                <a:alpha val="25000"/>
              </a:srgbClr>
            </a:outerShdw>
          </a:effectLst>
        </p:spPr>
      </p:sp>
      <p:sp>
        <p:nvSpPr>
          <p:cNvPr id="37" name="Shape 33"/>
          <p:cNvSpPr/>
          <p:nvPr/>
        </p:nvSpPr>
        <p:spPr>
          <a:xfrm>
            <a:off x="3090672" y="1536192"/>
            <a:ext cx="438912" cy="438912"/>
          </a:xfrm>
          <a:prstGeom prst="ellipse">
            <a:avLst/>
          </a:prstGeom>
          <a:solidFill>
            <a:srgbClr val="E8A838"/>
          </a:solidFill>
          <a:ln/>
        </p:spPr>
      </p:sp>
      <p:sp>
        <p:nvSpPr>
          <p:cNvPr id="38" name="Text 34"/>
          <p:cNvSpPr/>
          <p:nvPr/>
        </p:nvSpPr>
        <p:spPr>
          <a:xfrm>
            <a:off x="3090672" y="1536192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3</a:t>
            </a:r>
            <a:endParaRPr lang="en-US" sz="2800" dirty="0"/>
          </a:p>
        </p:txBody>
      </p:sp>
      <p:pic>
        <p:nvPicPr>
          <p:cNvPr id="3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0672" y="2084832"/>
            <a:ext cx="438912" cy="438912"/>
          </a:xfrm>
          <a:prstGeom prst="rect">
            <a:avLst/>
          </a:prstGeom>
        </p:spPr>
      </p:pic>
      <p:sp>
        <p:nvSpPr>
          <p:cNvPr id="40" name="Text 35"/>
          <p:cNvSpPr/>
          <p:nvPr/>
        </p:nvSpPr>
        <p:spPr>
          <a:xfrm>
            <a:off x="2798064" y="2633472"/>
            <a:ext cx="10241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Job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Description</a:t>
            </a:r>
            <a:endParaRPr lang="en-US" sz="1400" dirty="0"/>
          </a:p>
        </p:txBody>
      </p:sp>
      <p:sp>
        <p:nvSpPr>
          <p:cNvPr id="41" name="Text 36"/>
          <p:cNvSpPr/>
          <p:nvPr/>
        </p:nvSpPr>
        <p:spPr>
          <a:xfrm>
            <a:off x="2798064" y="3236976"/>
            <a:ext cx="1024128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Duties, grade,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salary, reporting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relationships</a:t>
            </a:r>
            <a:endParaRPr lang="en-US" sz="1200" dirty="0"/>
          </a:p>
        </p:txBody>
      </p:sp>
      <p:sp>
        <p:nvSpPr>
          <p:cNvPr id="42" name="Shape 37"/>
          <p:cNvSpPr/>
          <p:nvPr/>
        </p:nvSpPr>
        <p:spPr>
          <a:xfrm>
            <a:off x="3858768" y="2679192"/>
            <a:ext cx="128016" cy="201168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43" name="Shape 38"/>
          <p:cNvSpPr/>
          <p:nvPr/>
        </p:nvSpPr>
        <p:spPr>
          <a:xfrm>
            <a:off x="3986784" y="1481328"/>
            <a:ext cx="1133856" cy="3383280"/>
          </a:xfrm>
          <a:prstGeom prst="rect">
            <a:avLst/>
          </a:prstGeom>
          <a:solidFill>
            <a:srgbClr val="0D7377"/>
          </a:solidFill>
          <a:ln/>
          <a:effectLst>
            <a:outerShdw blurRad="76200" dist="38100" dir="8100000" algn="bl" rotWithShape="0">
              <a:srgbClr val="000000">
                <a:alpha val="25000"/>
              </a:srgbClr>
            </a:outerShdw>
          </a:effectLst>
        </p:spPr>
      </p:sp>
      <p:sp>
        <p:nvSpPr>
          <p:cNvPr id="44" name="Shape 39"/>
          <p:cNvSpPr/>
          <p:nvPr/>
        </p:nvSpPr>
        <p:spPr>
          <a:xfrm>
            <a:off x="4334256" y="1536192"/>
            <a:ext cx="438912" cy="438912"/>
          </a:xfrm>
          <a:prstGeom prst="ellipse">
            <a:avLst/>
          </a:prstGeom>
          <a:solidFill>
            <a:srgbClr val="E8A838"/>
          </a:solidFill>
          <a:ln/>
        </p:spPr>
      </p:sp>
      <p:sp>
        <p:nvSpPr>
          <p:cNvPr id="45" name="Text 40"/>
          <p:cNvSpPr/>
          <p:nvPr/>
        </p:nvSpPr>
        <p:spPr>
          <a:xfrm>
            <a:off x="4334256" y="1536192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4</a:t>
            </a:r>
            <a:endParaRPr lang="en-US" sz="2800" dirty="0"/>
          </a:p>
        </p:txBody>
      </p:sp>
      <p:pic>
        <p:nvPicPr>
          <p:cNvPr id="46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4256" y="2084832"/>
            <a:ext cx="438912" cy="438912"/>
          </a:xfrm>
          <a:prstGeom prst="rect">
            <a:avLst/>
          </a:prstGeom>
        </p:spPr>
      </p:pic>
      <p:sp>
        <p:nvSpPr>
          <p:cNvPr id="47" name="Text 41"/>
          <p:cNvSpPr/>
          <p:nvPr/>
        </p:nvSpPr>
        <p:spPr>
          <a:xfrm>
            <a:off x="4041648" y="2633472"/>
            <a:ext cx="10241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Person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Specification</a:t>
            </a:r>
            <a:endParaRPr lang="en-US" sz="1200" dirty="0"/>
          </a:p>
        </p:txBody>
      </p:sp>
      <p:sp>
        <p:nvSpPr>
          <p:cNvPr id="48" name="Text 42"/>
          <p:cNvSpPr/>
          <p:nvPr/>
        </p:nvSpPr>
        <p:spPr>
          <a:xfrm>
            <a:off x="4041648" y="3236976"/>
            <a:ext cx="1024128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Essential &amp;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desirable criteria,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Rodger (1952)</a:t>
            </a:r>
            <a:endParaRPr lang="en-US" sz="1200" dirty="0"/>
          </a:p>
        </p:txBody>
      </p:sp>
      <p:sp>
        <p:nvSpPr>
          <p:cNvPr id="49" name="Shape 43"/>
          <p:cNvSpPr/>
          <p:nvPr/>
        </p:nvSpPr>
        <p:spPr>
          <a:xfrm>
            <a:off x="5102352" y="2679192"/>
            <a:ext cx="128016" cy="201168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50" name="Shape 44"/>
          <p:cNvSpPr/>
          <p:nvPr/>
        </p:nvSpPr>
        <p:spPr>
          <a:xfrm>
            <a:off x="5230368" y="1481328"/>
            <a:ext cx="1133856" cy="3383280"/>
          </a:xfrm>
          <a:prstGeom prst="rect">
            <a:avLst/>
          </a:prstGeom>
          <a:solidFill>
            <a:schemeClr val="accent1">
              <a:lumMod val="75000"/>
            </a:schemeClr>
          </a:solidFill>
          <a:ln/>
          <a:effectLst>
            <a:outerShdw blurRad="76200" dist="38100" dir="8100000" algn="bl" rotWithShape="0">
              <a:srgbClr val="000000">
                <a:alpha val="25000"/>
              </a:srgbClr>
            </a:outerShdw>
          </a:effectLst>
        </p:spPr>
      </p:sp>
      <p:sp>
        <p:nvSpPr>
          <p:cNvPr id="51" name="Shape 45"/>
          <p:cNvSpPr/>
          <p:nvPr/>
        </p:nvSpPr>
        <p:spPr>
          <a:xfrm>
            <a:off x="5577840" y="1536192"/>
            <a:ext cx="438912" cy="438912"/>
          </a:xfrm>
          <a:prstGeom prst="ellipse">
            <a:avLst/>
          </a:prstGeom>
          <a:solidFill>
            <a:srgbClr val="14BDAC"/>
          </a:solidFill>
          <a:ln/>
        </p:spPr>
      </p:sp>
      <p:sp>
        <p:nvSpPr>
          <p:cNvPr id="52" name="Text 46"/>
          <p:cNvSpPr/>
          <p:nvPr/>
        </p:nvSpPr>
        <p:spPr>
          <a:xfrm>
            <a:off x="5577840" y="1536192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5</a:t>
            </a:r>
            <a:endParaRPr lang="en-US" sz="2800" dirty="0"/>
          </a:p>
        </p:txBody>
      </p:sp>
      <p:pic>
        <p:nvPicPr>
          <p:cNvPr id="5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77840" y="2084832"/>
            <a:ext cx="438912" cy="438912"/>
          </a:xfrm>
          <a:prstGeom prst="rect">
            <a:avLst/>
          </a:prstGeom>
        </p:spPr>
      </p:pic>
      <p:sp>
        <p:nvSpPr>
          <p:cNvPr id="54" name="Text 47"/>
          <p:cNvSpPr/>
          <p:nvPr/>
        </p:nvSpPr>
        <p:spPr>
          <a:xfrm>
            <a:off x="5285232" y="2633472"/>
            <a:ext cx="10241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Advertising</a:t>
            </a:r>
            <a:endParaRPr lang="en-US" sz="1400" dirty="0"/>
          </a:p>
        </p:txBody>
      </p:sp>
      <p:sp>
        <p:nvSpPr>
          <p:cNvPr id="55" name="Text 48"/>
          <p:cNvSpPr/>
          <p:nvPr/>
        </p:nvSpPr>
        <p:spPr>
          <a:xfrm>
            <a:off x="5285232" y="3236976"/>
            <a:ext cx="1024128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M&amp;S Careers,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LinkedIn,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board</a:t>
            </a:r>
            <a:endParaRPr lang="en-US" sz="1200" dirty="0"/>
          </a:p>
        </p:txBody>
      </p:sp>
      <p:sp>
        <p:nvSpPr>
          <p:cNvPr id="56" name="Shape 49"/>
          <p:cNvSpPr/>
          <p:nvPr/>
        </p:nvSpPr>
        <p:spPr>
          <a:xfrm>
            <a:off x="6345936" y="2679192"/>
            <a:ext cx="128016" cy="201168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57" name="Shape 50"/>
          <p:cNvSpPr/>
          <p:nvPr/>
        </p:nvSpPr>
        <p:spPr>
          <a:xfrm>
            <a:off x="6473952" y="1481328"/>
            <a:ext cx="1133856" cy="3383280"/>
          </a:xfrm>
          <a:prstGeom prst="rect">
            <a:avLst/>
          </a:prstGeom>
          <a:solidFill>
            <a:schemeClr val="bg2">
              <a:lumMod val="50000"/>
            </a:schemeClr>
          </a:solidFill>
          <a:ln/>
          <a:effectLst>
            <a:outerShdw blurRad="76200" dist="38100" dir="8100000" algn="bl" rotWithShape="0">
              <a:srgbClr val="000000">
                <a:alpha val="25000"/>
              </a:srgbClr>
            </a:outerShdw>
          </a:effectLst>
        </p:spPr>
      </p:sp>
      <p:sp>
        <p:nvSpPr>
          <p:cNvPr id="58" name="Shape 51"/>
          <p:cNvSpPr/>
          <p:nvPr/>
        </p:nvSpPr>
        <p:spPr>
          <a:xfrm>
            <a:off x="6821424" y="1536192"/>
            <a:ext cx="438912" cy="438912"/>
          </a:xfrm>
          <a:prstGeom prst="ellipse">
            <a:avLst/>
          </a:prstGeom>
          <a:solidFill>
            <a:srgbClr val="14BDAC"/>
          </a:solidFill>
          <a:ln/>
        </p:spPr>
      </p:sp>
      <p:sp>
        <p:nvSpPr>
          <p:cNvPr id="59" name="Text 52"/>
          <p:cNvSpPr/>
          <p:nvPr/>
        </p:nvSpPr>
        <p:spPr>
          <a:xfrm>
            <a:off x="6821424" y="1536192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6</a:t>
            </a:r>
            <a:endParaRPr lang="en-US" sz="2800" dirty="0"/>
          </a:p>
        </p:txBody>
      </p:sp>
      <p:pic>
        <p:nvPicPr>
          <p:cNvPr id="60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1424" y="2084832"/>
            <a:ext cx="438912" cy="438912"/>
          </a:xfrm>
          <a:prstGeom prst="rect">
            <a:avLst/>
          </a:prstGeom>
        </p:spPr>
      </p:pic>
      <p:sp>
        <p:nvSpPr>
          <p:cNvPr id="61" name="Text 53"/>
          <p:cNvSpPr/>
          <p:nvPr/>
        </p:nvSpPr>
        <p:spPr>
          <a:xfrm>
            <a:off x="6528816" y="2633472"/>
            <a:ext cx="10241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Selection</a:t>
            </a:r>
            <a:endParaRPr lang="en-US" sz="1600" dirty="0"/>
          </a:p>
        </p:txBody>
      </p:sp>
      <p:sp>
        <p:nvSpPr>
          <p:cNvPr id="62" name="Text 54"/>
          <p:cNvSpPr/>
          <p:nvPr/>
        </p:nvSpPr>
        <p:spPr>
          <a:xfrm>
            <a:off x="6528816" y="3236976"/>
            <a:ext cx="1024128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 sift,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Interview,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Assessment centre</a:t>
            </a:r>
            <a:endParaRPr lang="en-US" sz="1200" dirty="0"/>
          </a:p>
        </p:txBody>
      </p:sp>
      <p:sp>
        <p:nvSpPr>
          <p:cNvPr id="63" name="Shape 55"/>
          <p:cNvSpPr/>
          <p:nvPr/>
        </p:nvSpPr>
        <p:spPr>
          <a:xfrm>
            <a:off x="7589520" y="2679192"/>
            <a:ext cx="128016" cy="201168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64" name="Shape 56"/>
          <p:cNvSpPr/>
          <p:nvPr/>
        </p:nvSpPr>
        <p:spPr>
          <a:xfrm>
            <a:off x="7717536" y="1481328"/>
            <a:ext cx="1133856" cy="3383280"/>
          </a:xfrm>
          <a:prstGeom prst="rect">
            <a:avLst/>
          </a:prstGeom>
          <a:solidFill>
            <a:schemeClr val="tx2">
              <a:lumMod val="75000"/>
            </a:schemeClr>
          </a:solidFill>
          <a:ln/>
          <a:effectLst>
            <a:outerShdw blurRad="76200" dist="38100" dir="8100000" algn="bl" rotWithShape="0">
              <a:srgbClr val="000000">
                <a:alpha val="25000"/>
              </a:srgbClr>
            </a:outerShdw>
          </a:effectLst>
        </p:spPr>
      </p:sp>
      <p:sp>
        <p:nvSpPr>
          <p:cNvPr id="65" name="Shape 57"/>
          <p:cNvSpPr/>
          <p:nvPr/>
        </p:nvSpPr>
        <p:spPr>
          <a:xfrm>
            <a:off x="8065008" y="1536192"/>
            <a:ext cx="438912" cy="438912"/>
          </a:xfrm>
          <a:prstGeom prst="ellipse">
            <a:avLst/>
          </a:prstGeom>
          <a:solidFill>
            <a:srgbClr val="14BDAC"/>
          </a:solidFill>
          <a:ln/>
        </p:spPr>
      </p:sp>
      <p:sp>
        <p:nvSpPr>
          <p:cNvPr id="66" name="Text 58"/>
          <p:cNvSpPr/>
          <p:nvPr/>
        </p:nvSpPr>
        <p:spPr>
          <a:xfrm>
            <a:off x="8065008" y="1536192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7</a:t>
            </a:r>
            <a:endParaRPr lang="en-US" sz="2800" dirty="0"/>
          </a:p>
        </p:txBody>
      </p:sp>
      <p:pic>
        <p:nvPicPr>
          <p:cNvPr id="6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65008" y="2084832"/>
            <a:ext cx="438912" cy="438912"/>
          </a:xfrm>
          <a:prstGeom prst="rect">
            <a:avLst/>
          </a:prstGeom>
        </p:spPr>
      </p:pic>
      <p:sp>
        <p:nvSpPr>
          <p:cNvPr id="68" name="Text 59"/>
          <p:cNvSpPr/>
          <p:nvPr/>
        </p:nvSpPr>
        <p:spPr>
          <a:xfrm>
            <a:off x="7772400" y="2633472"/>
            <a:ext cx="10241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Offer &amp;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Onboarding</a:t>
            </a:r>
            <a:endParaRPr lang="en-US" sz="1400" dirty="0"/>
          </a:p>
        </p:txBody>
      </p:sp>
      <p:sp>
        <p:nvSpPr>
          <p:cNvPr id="69" name="Text 60"/>
          <p:cNvSpPr/>
          <p:nvPr/>
        </p:nvSpPr>
        <p:spPr>
          <a:xfrm>
            <a:off x="7772400" y="3236976"/>
            <a:ext cx="1024128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Conditional offer,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induction,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probation review</a:t>
            </a:r>
            <a:endParaRPr lang="en-US" sz="1200" dirty="0"/>
          </a:p>
        </p:txBody>
      </p:sp>
      <p:sp>
        <p:nvSpPr>
          <p:cNvPr id="70" name="Shape 61"/>
          <p:cNvSpPr/>
          <p:nvPr/>
        </p:nvSpPr>
        <p:spPr>
          <a:xfrm>
            <a:off x="274320" y="4892040"/>
            <a:ext cx="8595360" cy="201168"/>
          </a:xfrm>
          <a:prstGeom prst="rect">
            <a:avLst/>
          </a:prstGeom>
          <a:solidFill>
            <a:srgbClr val="112535"/>
          </a:solidFill>
          <a:ln/>
        </p:spPr>
      </p:sp>
      <p:sp>
        <p:nvSpPr>
          <p:cNvPr id="71" name="Text 62"/>
          <p:cNvSpPr/>
          <p:nvPr/>
        </p:nvSpPr>
        <p:spPr>
          <a:xfrm>
            <a:off x="320040" y="4910328"/>
            <a:ext cx="85039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Steps 2, 3 &amp; 4 (teal highlight) detailed in subsequent slides  |  Source: Torrington et al. (2020); CIPD (2023); Armstrong &amp; Taylor (2023)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49808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49808"/>
            <a:ext cx="91440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Text 2"/>
          <p:cNvSpPr/>
          <p:nvPr/>
        </p:nvSpPr>
        <p:spPr>
          <a:xfrm>
            <a:off x="347472" y="36576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Step 2: Job Analysis — HR Analyst, M&amp;S</a:t>
            </a:r>
            <a:endParaRPr lang="en-US" sz="3200" dirty="0"/>
          </a:p>
        </p:txBody>
      </p:sp>
      <p:sp>
        <p:nvSpPr>
          <p:cNvPr id="6" name="Shape 4"/>
          <p:cNvSpPr/>
          <p:nvPr/>
        </p:nvSpPr>
        <p:spPr>
          <a:xfrm>
            <a:off x="228600" y="859536"/>
            <a:ext cx="8686800" cy="502920"/>
          </a:xfrm>
          <a:prstGeom prst="rect">
            <a:avLst/>
          </a:prstGeom>
          <a:solidFill>
            <a:srgbClr val="1A2744"/>
          </a:solidFill>
          <a:ln/>
        </p:spPr>
      </p:sp>
      <p:sp>
        <p:nvSpPr>
          <p:cNvPr id="7" name="Shape 5"/>
          <p:cNvSpPr/>
          <p:nvPr/>
        </p:nvSpPr>
        <p:spPr>
          <a:xfrm>
            <a:off x="228600" y="859536"/>
            <a:ext cx="64008" cy="502920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8" name="Text 6"/>
          <p:cNvSpPr/>
          <p:nvPr/>
        </p:nvSpPr>
        <p:spPr>
          <a:xfrm>
            <a:off x="365760" y="886968"/>
            <a:ext cx="6858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process of collecting, analysing and setting out information about the content of jobs."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7269480" y="886968"/>
            <a:ext cx="1600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50" i="1" dirty="0">
                <a:solidFill>
                  <a:srgbClr val="E8A8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Armstrong &amp; Taylor (2023, p.241)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228600" y="1463040"/>
            <a:ext cx="4160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METHODS USED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228600" y="1828800"/>
            <a:ext cx="4160520" cy="676656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228600" y="1828800"/>
            <a:ext cx="64008" cy="67665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13" name="Shape 11"/>
          <p:cNvSpPr/>
          <p:nvPr/>
        </p:nvSpPr>
        <p:spPr>
          <a:xfrm>
            <a:off x="347472" y="1938528"/>
            <a:ext cx="457200" cy="45720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1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056" y="2039112"/>
            <a:ext cx="256032" cy="256032"/>
          </a:xfrm>
          <a:prstGeom prst="rect">
            <a:avLst/>
          </a:prstGeom>
        </p:spPr>
      </p:pic>
      <p:sp>
        <p:nvSpPr>
          <p:cNvPr id="15" name="Text 12"/>
          <p:cNvSpPr/>
          <p:nvPr/>
        </p:nvSpPr>
        <p:spPr>
          <a:xfrm>
            <a:off x="877824" y="1883664"/>
            <a:ext cx="343814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Observation</a:t>
            </a:r>
            <a:endParaRPr lang="en-US" sz="1400" dirty="0"/>
          </a:p>
        </p:txBody>
      </p:sp>
      <p:sp>
        <p:nvSpPr>
          <p:cNvPr id="16" name="Text 13"/>
          <p:cNvSpPr/>
          <p:nvPr/>
        </p:nvSpPr>
        <p:spPr>
          <a:xfrm>
            <a:off x="877824" y="2139696"/>
            <a:ext cx="343814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 team observed over 5 working days; tasks logged systematically (Torrington et al., 2020)</a:t>
            </a:r>
            <a:endParaRPr lang="en-US" sz="1100" dirty="0"/>
          </a:p>
        </p:txBody>
      </p:sp>
      <p:sp>
        <p:nvSpPr>
          <p:cNvPr id="17" name="Shape 14"/>
          <p:cNvSpPr/>
          <p:nvPr/>
        </p:nvSpPr>
        <p:spPr>
          <a:xfrm>
            <a:off x="228600" y="2578608"/>
            <a:ext cx="4160520" cy="676656"/>
          </a:xfrm>
          <a:prstGeom prst="rect">
            <a:avLst/>
          </a:prstGeom>
          <a:solidFill>
            <a:srgbClr val="EFF3F6"/>
          </a:solidFill>
          <a:ln/>
          <a:effectLst>
            <a:outerShdw blurRad="38100" dist="127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8" name="Shape 15"/>
          <p:cNvSpPr/>
          <p:nvPr/>
        </p:nvSpPr>
        <p:spPr>
          <a:xfrm>
            <a:off x="228600" y="2578608"/>
            <a:ext cx="64008" cy="67665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19" name="Shape 16"/>
          <p:cNvSpPr/>
          <p:nvPr/>
        </p:nvSpPr>
        <p:spPr>
          <a:xfrm>
            <a:off x="347472" y="2688336"/>
            <a:ext cx="457200" cy="45720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2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056" y="2788920"/>
            <a:ext cx="256032" cy="256032"/>
          </a:xfrm>
          <a:prstGeom prst="rect">
            <a:avLst/>
          </a:prstGeom>
        </p:spPr>
      </p:pic>
      <p:sp>
        <p:nvSpPr>
          <p:cNvPr id="21" name="Text 17"/>
          <p:cNvSpPr/>
          <p:nvPr/>
        </p:nvSpPr>
        <p:spPr>
          <a:xfrm>
            <a:off x="877824" y="2633472"/>
            <a:ext cx="343814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Structured Interviews</a:t>
            </a:r>
            <a:endParaRPr lang="en-US" sz="1400" dirty="0"/>
          </a:p>
        </p:txBody>
      </p:sp>
      <p:sp>
        <p:nvSpPr>
          <p:cNvPr id="22" name="Text 18"/>
          <p:cNvSpPr/>
          <p:nvPr/>
        </p:nvSpPr>
        <p:spPr>
          <a:xfrm>
            <a:off x="877824" y="2889504"/>
            <a:ext cx="343814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Semi-structured interviews with 3 incumbent HR Analysts and the HRBP line manager</a:t>
            </a:r>
            <a:endParaRPr lang="en-US" sz="1100" dirty="0"/>
          </a:p>
        </p:txBody>
      </p:sp>
      <p:sp>
        <p:nvSpPr>
          <p:cNvPr id="23" name="Shape 19"/>
          <p:cNvSpPr/>
          <p:nvPr/>
        </p:nvSpPr>
        <p:spPr>
          <a:xfrm>
            <a:off x="228600" y="3328416"/>
            <a:ext cx="4160520" cy="676656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24" name="Shape 20"/>
          <p:cNvSpPr/>
          <p:nvPr/>
        </p:nvSpPr>
        <p:spPr>
          <a:xfrm>
            <a:off x="228600" y="3328416"/>
            <a:ext cx="64008" cy="67665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25" name="Shape 21"/>
          <p:cNvSpPr/>
          <p:nvPr/>
        </p:nvSpPr>
        <p:spPr>
          <a:xfrm>
            <a:off x="347472" y="3438144"/>
            <a:ext cx="457200" cy="457200"/>
          </a:xfrm>
          <a:prstGeom prst="ellipse">
            <a:avLst/>
          </a:prstGeom>
          <a:solidFill>
            <a:srgbClr val="E8A838"/>
          </a:solidFill>
          <a:ln/>
        </p:spPr>
      </p:sp>
      <p:pic>
        <p:nvPicPr>
          <p:cNvPr id="2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056" y="3538728"/>
            <a:ext cx="256032" cy="256032"/>
          </a:xfrm>
          <a:prstGeom prst="rect">
            <a:avLst/>
          </a:prstGeom>
        </p:spPr>
      </p:pic>
      <p:sp>
        <p:nvSpPr>
          <p:cNvPr id="27" name="Text 22"/>
          <p:cNvSpPr/>
          <p:nvPr/>
        </p:nvSpPr>
        <p:spPr>
          <a:xfrm>
            <a:off x="877824" y="3383280"/>
            <a:ext cx="343814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Work Analysis Questionnaire</a:t>
            </a:r>
            <a:endParaRPr lang="en-US" sz="1400" dirty="0"/>
          </a:p>
        </p:txBody>
      </p:sp>
      <p:sp>
        <p:nvSpPr>
          <p:cNvPr id="28" name="Text 23"/>
          <p:cNvSpPr/>
          <p:nvPr/>
        </p:nvSpPr>
        <p:spPr>
          <a:xfrm>
            <a:off x="877824" y="3639312"/>
            <a:ext cx="343814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WAQ distributed to entire HR department; 24 responses received (CIPD, 2023)</a:t>
            </a:r>
            <a:endParaRPr lang="en-US" sz="1100" dirty="0"/>
          </a:p>
        </p:txBody>
      </p:sp>
      <p:sp>
        <p:nvSpPr>
          <p:cNvPr id="29" name="Shape 24"/>
          <p:cNvSpPr/>
          <p:nvPr/>
        </p:nvSpPr>
        <p:spPr>
          <a:xfrm>
            <a:off x="228600" y="4078224"/>
            <a:ext cx="4160520" cy="676656"/>
          </a:xfrm>
          <a:prstGeom prst="rect">
            <a:avLst/>
          </a:prstGeom>
          <a:solidFill>
            <a:srgbClr val="EFF3F6"/>
          </a:solidFill>
          <a:ln/>
          <a:effectLst>
            <a:outerShdw blurRad="38100" dist="127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30" name="Shape 25"/>
          <p:cNvSpPr/>
          <p:nvPr/>
        </p:nvSpPr>
        <p:spPr>
          <a:xfrm>
            <a:off x="228600" y="4078224"/>
            <a:ext cx="64008" cy="67665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31" name="Shape 26"/>
          <p:cNvSpPr/>
          <p:nvPr/>
        </p:nvSpPr>
        <p:spPr>
          <a:xfrm>
            <a:off x="347472" y="4187952"/>
            <a:ext cx="457200" cy="457200"/>
          </a:xfrm>
          <a:prstGeom prst="ellipse">
            <a:avLst/>
          </a:prstGeom>
          <a:solidFill>
            <a:srgbClr val="E8A838"/>
          </a:solidFill>
          <a:ln/>
        </p:spPr>
      </p:sp>
      <p:pic>
        <p:nvPicPr>
          <p:cNvPr id="3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056" y="4288536"/>
            <a:ext cx="256032" cy="256032"/>
          </a:xfrm>
          <a:prstGeom prst="rect">
            <a:avLst/>
          </a:prstGeom>
        </p:spPr>
      </p:pic>
      <p:sp>
        <p:nvSpPr>
          <p:cNvPr id="33" name="Text 27"/>
          <p:cNvSpPr/>
          <p:nvPr/>
        </p:nvSpPr>
        <p:spPr>
          <a:xfrm>
            <a:off x="877824" y="4133088"/>
            <a:ext cx="343814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Critical Incident Technique</a:t>
            </a:r>
            <a:endParaRPr lang="en-US" sz="1400" dirty="0"/>
          </a:p>
        </p:txBody>
      </p:sp>
      <p:sp>
        <p:nvSpPr>
          <p:cNvPr id="34" name="Text 28"/>
          <p:cNvSpPr/>
          <p:nvPr/>
        </p:nvSpPr>
        <p:spPr>
          <a:xfrm>
            <a:off x="877824" y="4389120"/>
            <a:ext cx="343814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identified 10 critical HR situations requiring specific competencies (Flanagan, 1954)</a:t>
            </a:r>
            <a:endParaRPr lang="en-US" sz="1100" dirty="0"/>
          </a:p>
        </p:txBody>
      </p:sp>
      <p:sp>
        <p:nvSpPr>
          <p:cNvPr id="35" name="Shape 29"/>
          <p:cNvSpPr/>
          <p:nvPr/>
        </p:nvSpPr>
        <p:spPr>
          <a:xfrm>
            <a:off x="4617720" y="1417320"/>
            <a:ext cx="4297680" cy="3566160"/>
          </a:xfrm>
          <a:prstGeom prst="rect">
            <a:avLst/>
          </a:prstGeom>
          <a:solidFill>
            <a:srgbClr val="1A2744"/>
          </a:solidFill>
          <a:ln/>
          <a:effectLst>
            <a:outerShdw blurRad="762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6" name="Shape 30"/>
          <p:cNvSpPr/>
          <p:nvPr/>
        </p:nvSpPr>
        <p:spPr>
          <a:xfrm>
            <a:off x="4617720" y="1417320"/>
            <a:ext cx="4297680" cy="5486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37" name="Text 31"/>
          <p:cNvSpPr/>
          <p:nvPr/>
        </p:nvSpPr>
        <p:spPr>
          <a:xfrm>
            <a:off x="4709160" y="1481328"/>
            <a:ext cx="4114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KEY OUTPUTS FROM JOB ANALYSIS</a:t>
            </a:r>
            <a:endParaRPr lang="en-US" sz="1600" dirty="0"/>
          </a:p>
        </p:txBody>
      </p:sp>
      <p:sp>
        <p:nvSpPr>
          <p:cNvPr id="38" name="Shape 32"/>
          <p:cNvSpPr/>
          <p:nvPr/>
        </p:nvSpPr>
        <p:spPr>
          <a:xfrm>
            <a:off x="4709160" y="1856232"/>
            <a:ext cx="4114800" cy="548640"/>
          </a:xfrm>
          <a:prstGeom prst="rect">
            <a:avLst/>
          </a:prstGeom>
          <a:solidFill>
            <a:srgbClr val="163050"/>
          </a:solidFill>
          <a:ln/>
        </p:spPr>
      </p:sp>
      <p:sp>
        <p:nvSpPr>
          <p:cNvPr id="39" name="Shape 33"/>
          <p:cNvSpPr/>
          <p:nvPr/>
        </p:nvSpPr>
        <p:spPr>
          <a:xfrm>
            <a:off x="4754880" y="1901952"/>
            <a:ext cx="457200" cy="45720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40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5464" y="2002536"/>
            <a:ext cx="256032" cy="256032"/>
          </a:xfrm>
          <a:prstGeom prst="rect">
            <a:avLst/>
          </a:prstGeom>
        </p:spPr>
      </p:pic>
      <p:sp>
        <p:nvSpPr>
          <p:cNvPr id="41" name="Text 34"/>
          <p:cNvSpPr/>
          <p:nvPr/>
        </p:nvSpPr>
        <p:spPr>
          <a:xfrm>
            <a:off x="5285232" y="1883664"/>
            <a:ext cx="1188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BDAC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Tasks &amp; Duties:</a:t>
            </a:r>
            <a:endParaRPr lang="en-US" sz="1100" dirty="0"/>
          </a:p>
        </p:txBody>
      </p:sp>
      <p:sp>
        <p:nvSpPr>
          <p:cNvPr id="42" name="Text 35"/>
          <p:cNvSpPr/>
          <p:nvPr/>
        </p:nvSpPr>
        <p:spPr>
          <a:xfrm>
            <a:off x="5285232" y="2130552"/>
            <a:ext cx="3474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Recruitment coordination, HRIS management, ER casework, L&amp;D admin, HR reporting, payroll liaison</a:t>
            </a:r>
            <a:endParaRPr lang="en-US" sz="1050" dirty="0"/>
          </a:p>
        </p:txBody>
      </p:sp>
      <p:sp>
        <p:nvSpPr>
          <p:cNvPr id="43" name="Shape 36"/>
          <p:cNvSpPr/>
          <p:nvPr/>
        </p:nvSpPr>
        <p:spPr>
          <a:xfrm>
            <a:off x="4709160" y="2468880"/>
            <a:ext cx="4114800" cy="548640"/>
          </a:xfrm>
          <a:prstGeom prst="rect">
            <a:avLst/>
          </a:prstGeom>
          <a:solidFill>
            <a:srgbClr val="122535"/>
          </a:solidFill>
          <a:ln/>
        </p:spPr>
      </p:sp>
      <p:sp>
        <p:nvSpPr>
          <p:cNvPr id="44" name="Shape 37"/>
          <p:cNvSpPr/>
          <p:nvPr/>
        </p:nvSpPr>
        <p:spPr>
          <a:xfrm>
            <a:off x="4754880" y="2514600"/>
            <a:ext cx="457200" cy="45720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45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55464" y="2615184"/>
            <a:ext cx="256032" cy="256032"/>
          </a:xfrm>
          <a:prstGeom prst="rect">
            <a:avLst/>
          </a:prstGeom>
        </p:spPr>
      </p:pic>
      <p:sp>
        <p:nvSpPr>
          <p:cNvPr id="46" name="Text 38"/>
          <p:cNvSpPr/>
          <p:nvPr/>
        </p:nvSpPr>
        <p:spPr>
          <a:xfrm>
            <a:off x="5285232" y="2496312"/>
            <a:ext cx="1188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BDAC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Skills Required:</a:t>
            </a:r>
            <a:endParaRPr lang="en-US" sz="1100" dirty="0"/>
          </a:p>
        </p:txBody>
      </p:sp>
      <p:sp>
        <p:nvSpPr>
          <p:cNvPr id="47" name="Text 39"/>
          <p:cNvSpPr/>
          <p:nvPr/>
        </p:nvSpPr>
        <p:spPr>
          <a:xfrm>
            <a:off x="5285232" y="2743200"/>
            <a:ext cx="3474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SAP SuccessFactors, Power BI, Employment Law, stakeholder communication, data analytics</a:t>
            </a:r>
            <a:endParaRPr lang="en-US" sz="1050" dirty="0"/>
          </a:p>
        </p:txBody>
      </p:sp>
      <p:sp>
        <p:nvSpPr>
          <p:cNvPr id="48" name="Shape 40"/>
          <p:cNvSpPr/>
          <p:nvPr/>
        </p:nvSpPr>
        <p:spPr>
          <a:xfrm>
            <a:off x="4709160" y="3081528"/>
            <a:ext cx="4114800" cy="548640"/>
          </a:xfrm>
          <a:prstGeom prst="rect">
            <a:avLst/>
          </a:prstGeom>
          <a:solidFill>
            <a:srgbClr val="163050"/>
          </a:solidFill>
          <a:ln/>
        </p:spPr>
      </p:sp>
      <p:sp>
        <p:nvSpPr>
          <p:cNvPr id="49" name="Shape 41"/>
          <p:cNvSpPr/>
          <p:nvPr/>
        </p:nvSpPr>
        <p:spPr>
          <a:xfrm>
            <a:off x="4754880" y="3127248"/>
            <a:ext cx="457200" cy="45720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50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5464" y="3227832"/>
            <a:ext cx="256032" cy="256032"/>
          </a:xfrm>
          <a:prstGeom prst="rect">
            <a:avLst/>
          </a:prstGeom>
        </p:spPr>
      </p:pic>
      <p:sp>
        <p:nvSpPr>
          <p:cNvPr id="51" name="Text 42"/>
          <p:cNvSpPr/>
          <p:nvPr/>
        </p:nvSpPr>
        <p:spPr>
          <a:xfrm>
            <a:off x="5285232" y="3108960"/>
            <a:ext cx="1188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BDAC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Working Conditions:</a:t>
            </a:r>
            <a:endParaRPr lang="en-US" sz="1100" dirty="0"/>
          </a:p>
        </p:txBody>
      </p:sp>
      <p:sp>
        <p:nvSpPr>
          <p:cNvPr id="52" name="Text 43"/>
          <p:cNvSpPr/>
          <p:nvPr/>
        </p:nvSpPr>
        <p:spPr>
          <a:xfrm>
            <a:off x="5285232" y="3355848"/>
            <a:ext cx="3474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Hybrid (3 days Leeds HQ + 2 days remote); cross-functional matrix structure</a:t>
            </a:r>
            <a:endParaRPr lang="en-US" sz="1050" dirty="0"/>
          </a:p>
        </p:txBody>
      </p:sp>
      <p:sp>
        <p:nvSpPr>
          <p:cNvPr id="53" name="Shape 44"/>
          <p:cNvSpPr/>
          <p:nvPr/>
        </p:nvSpPr>
        <p:spPr>
          <a:xfrm>
            <a:off x="4709160" y="3694176"/>
            <a:ext cx="4114800" cy="548640"/>
          </a:xfrm>
          <a:prstGeom prst="rect">
            <a:avLst/>
          </a:prstGeom>
          <a:solidFill>
            <a:srgbClr val="122535"/>
          </a:solidFill>
          <a:ln/>
        </p:spPr>
      </p:sp>
      <p:sp>
        <p:nvSpPr>
          <p:cNvPr id="54" name="Shape 45"/>
          <p:cNvSpPr/>
          <p:nvPr/>
        </p:nvSpPr>
        <p:spPr>
          <a:xfrm>
            <a:off x="4754880" y="3739896"/>
            <a:ext cx="457200" cy="45720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55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55464" y="3840480"/>
            <a:ext cx="256032" cy="256032"/>
          </a:xfrm>
          <a:prstGeom prst="rect">
            <a:avLst/>
          </a:prstGeom>
        </p:spPr>
      </p:pic>
      <p:sp>
        <p:nvSpPr>
          <p:cNvPr id="56" name="Text 46"/>
          <p:cNvSpPr/>
          <p:nvPr/>
        </p:nvSpPr>
        <p:spPr>
          <a:xfrm>
            <a:off x="5285232" y="3721608"/>
            <a:ext cx="1188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BDAC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Performance Standards:</a:t>
            </a:r>
            <a:endParaRPr lang="en-US" sz="1100" dirty="0"/>
          </a:p>
        </p:txBody>
      </p:sp>
      <p:sp>
        <p:nvSpPr>
          <p:cNvPr id="57" name="Text 47"/>
          <p:cNvSpPr/>
          <p:nvPr/>
        </p:nvSpPr>
        <p:spPr>
          <a:xfrm>
            <a:off x="5285232" y="3968496"/>
            <a:ext cx="3474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30-day recruitment SLA; 95% HR query resolution within 48hrs (M&amp;S, 2023)</a:t>
            </a:r>
            <a:endParaRPr lang="en-US" sz="1050" dirty="0"/>
          </a:p>
        </p:txBody>
      </p:sp>
      <p:sp>
        <p:nvSpPr>
          <p:cNvPr id="58" name="Shape 48"/>
          <p:cNvSpPr/>
          <p:nvPr/>
        </p:nvSpPr>
        <p:spPr>
          <a:xfrm>
            <a:off x="4709160" y="4306824"/>
            <a:ext cx="4114800" cy="548640"/>
          </a:xfrm>
          <a:prstGeom prst="rect">
            <a:avLst/>
          </a:prstGeom>
          <a:solidFill>
            <a:srgbClr val="163050"/>
          </a:solidFill>
          <a:ln/>
        </p:spPr>
      </p:sp>
      <p:sp>
        <p:nvSpPr>
          <p:cNvPr id="59" name="Shape 49"/>
          <p:cNvSpPr/>
          <p:nvPr/>
        </p:nvSpPr>
        <p:spPr>
          <a:xfrm>
            <a:off x="4754880" y="4352544"/>
            <a:ext cx="457200" cy="45720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6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55464" y="4453128"/>
            <a:ext cx="256032" cy="256032"/>
          </a:xfrm>
          <a:prstGeom prst="rect">
            <a:avLst/>
          </a:prstGeom>
        </p:spPr>
      </p:pic>
      <p:sp>
        <p:nvSpPr>
          <p:cNvPr id="61" name="Text 50"/>
          <p:cNvSpPr/>
          <p:nvPr/>
        </p:nvSpPr>
        <p:spPr>
          <a:xfrm>
            <a:off x="5285232" y="4334256"/>
            <a:ext cx="1188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BDAC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Reporting Structure:</a:t>
            </a:r>
            <a:endParaRPr lang="en-US" sz="1100" dirty="0"/>
          </a:p>
        </p:txBody>
      </p:sp>
      <p:sp>
        <p:nvSpPr>
          <p:cNvPr id="62" name="Text 51"/>
          <p:cNvSpPr/>
          <p:nvPr/>
        </p:nvSpPr>
        <p:spPr>
          <a:xfrm>
            <a:off x="5285232" y="4581144"/>
            <a:ext cx="3474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Reports to Senior HRBP; matrix reporting to Store Directors across 12 regions</a:t>
            </a:r>
            <a:endParaRPr lang="en-US" sz="1050" dirty="0"/>
          </a:p>
        </p:txBody>
      </p:sp>
      <p:sp>
        <p:nvSpPr>
          <p:cNvPr id="63" name="Text 52"/>
          <p:cNvSpPr/>
          <p:nvPr/>
        </p:nvSpPr>
        <p:spPr>
          <a:xfrm>
            <a:off x="228600" y="4919472"/>
            <a:ext cx="8686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Armstrong &amp; Taylor (2023); CIPD (2023); Torrington et al. (2020); Flanagan (1954)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49808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49808"/>
            <a:ext cx="91440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Text 2"/>
          <p:cNvSpPr/>
          <p:nvPr/>
        </p:nvSpPr>
        <p:spPr>
          <a:xfrm>
            <a:off x="347472" y="36576"/>
            <a:ext cx="890285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Step 3: Job Description — HR Analyst, M&amp;S Leeds HQ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228600" y="868680"/>
            <a:ext cx="4069080" cy="347472"/>
          </a:xfrm>
          <a:prstGeom prst="rect">
            <a:avLst/>
          </a:prstGeom>
          <a:solidFill>
            <a:srgbClr val="1A2744"/>
          </a:solidFill>
          <a:ln/>
        </p:spPr>
      </p:sp>
      <p:sp>
        <p:nvSpPr>
          <p:cNvPr id="7" name="Shape 5"/>
          <p:cNvSpPr/>
          <p:nvPr/>
        </p:nvSpPr>
        <p:spPr>
          <a:xfrm>
            <a:off x="228600" y="868680"/>
            <a:ext cx="4069080" cy="5486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8" name="Text 6"/>
          <p:cNvSpPr/>
          <p:nvPr/>
        </p:nvSpPr>
        <p:spPr>
          <a:xfrm>
            <a:off x="320040" y="868680"/>
            <a:ext cx="3886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ROLE DETAILS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228600" y="1261872"/>
            <a:ext cx="4069080" cy="45720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10" name="Shape 8"/>
          <p:cNvSpPr/>
          <p:nvPr/>
        </p:nvSpPr>
        <p:spPr>
          <a:xfrm>
            <a:off x="228600" y="1261872"/>
            <a:ext cx="64008" cy="45720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11" name="Shape 9"/>
          <p:cNvSpPr/>
          <p:nvPr/>
        </p:nvSpPr>
        <p:spPr>
          <a:xfrm>
            <a:off x="320040" y="1316736"/>
            <a:ext cx="347472" cy="347472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1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484" y="1393180"/>
            <a:ext cx="194584" cy="194584"/>
          </a:xfrm>
          <a:prstGeom prst="rect">
            <a:avLst/>
          </a:prstGeom>
        </p:spPr>
      </p:pic>
      <p:sp>
        <p:nvSpPr>
          <p:cNvPr id="13" name="Text 10"/>
          <p:cNvSpPr/>
          <p:nvPr/>
        </p:nvSpPr>
        <p:spPr>
          <a:xfrm>
            <a:off x="731520" y="1261872"/>
            <a:ext cx="1051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Job Title:</a:t>
            </a:r>
            <a:endParaRPr lang="en-US" sz="1100" dirty="0"/>
          </a:p>
        </p:txBody>
      </p:sp>
      <p:sp>
        <p:nvSpPr>
          <p:cNvPr id="14" name="Text 11"/>
          <p:cNvSpPr/>
          <p:nvPr/>
        </p:nvSpPr>
        <p:spPr>
          <a:xfrm>
            <a:off x="1810512" y="1261872"/>
            <a:ext cx="2423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 Analyst</a:t>
            </a:r>
            <a:endParaRPr lang="en-US" sz="1100" dirty="0"/>
          </a:p>
        </p:txBody>
      </p:sp>
      <p:sp>
        <p:nvSpPr>
          <p:cNvPr id="15" name="Shape 12"/>
          <p:cNvSpPr/>
          <p:nvPr/>
        </p:nvSpPr>
        <p:spPr>
          <a:xfrm>
            <a:off x="228600" y="1746504"/>
            <a:ext cx="4069080" cy="457200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16" name="Shape 13"/>
          <p:cNvSpPr/>
          <p:nvPr/>
        </p:nvSpPr>
        <p:spPr>
          <a:xfrm>
            <a:off x="228600" y="1746504"/>
            <a:ext cx="64008" cy="457200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17" name="Shape 14"/>
          <p:cNvSpPr/>
          <p:nvPr/>
        </p:nvSpPr>
        <p:spPr>
          <a:xfrm>
            <a:off x="320040" y="1801368"/>
            <a:ext cx="347472" cy="347472"/>
          </a:xfrm>
          <a:prstGeom prst="ellipse">
            <a:avLst/>
          </a:prstGeom>
          <a:solidFill>
            <a:srgbClr val="E8A838"/>
          </a:solidFill>
          <a:ln/>
        </p:spPr>
      </p:sp>
      <p:pic>
        <p:nvPicPr>
          <p:cNvPr id="1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484" y="1877812"/>
            <a:ext cx="194584" cy="194584"/>
          </a:xfrm>
          <a:prstGeom prst="rect">
            <a:avLst/>
          </a:prstGeom>
        </p:spPr>
      </p:pic>
      <p:sp>
        <p:nvSpPr>
          <p:cNvPr id="19" name="Text 15"/>
          <p:cNvSpPr/>
          <p:nvPr/>
        </p:nvSpPr>
        <p:spPr>
          <a:xfrm>
            <a:off x="731520" y="1746504"/>
            <a:ext cx="1051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Department:</a:t>
            </a:r>
            <a:endParaRPr lang="en-US" sz="1100" dirty="0"/>
          </a:p>
        </p:txBody>
      </p:sp>
      <p:sp>
        <p:nvSpPr>
          <p:cNvPr id="20" name="Text 16"/>
          <p:cNvSpPr/>
          <p:nvPr/>
        </p:nvSpPr>
        <p:spPr>
          <a:xfrm>
            <a:off x="1810512" y="1746504"/>
            <a:ext cx="2423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Resources</a:t>
            </a:r>
            <a:endParaRPr lang="en-US" sz="1100" dirty="0"/>
          </a:p>
        </p:txBody>
      </p:sp>
      <p:sp>
        <p:nvSpPr>
          <p:cNvPr id="21" name="Shape 17"/>
          <p:cNvSpPr/>
          <p:nvPr/>
        </p:nvSpPr>
        <p:spPr>
          <a:xfrm>
            <a:off x="228600" y="2231136"/>
            <a:ext cx="4069080" cy="45720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22" name="Shape 18"/>
          <p:cNvSpPr/>
          <p:nvPr/>
        </p:nvSpPr>
        <p:spPr>
          <a:xfrm>
            <a:off x="228600" y="2231136"/>
            <a:ext cx="64008" cy="45720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23" name="Shape 19"/>
          <p:cNvSpPr/>
          <p:nvPr/>
        </p:nvSpPr>
        <p:spPr>
          <a:xfrm>
            <a:off x="320040" y="2286000"/>
            <a:ext cx="347472" cy="347472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2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484" y="2362444"/>
            <a:ext cx="194584" cy="194584"/>
          </a:xfrm>
          <a:prstGeom prst="rect">
            <a:avLst/>
          </a:prstGeom>
        </p:spPr>
      </p:pic>
      <p:sp>
        <p:nvSpPr>
          <p:cNvPr id="25" name="Text 20"/>
          <p:cNvSpPr/>
          <p:nvPr/>
        </p:nvSpPr>
        <p:spPr>
          <a:xfrm>
            <a:off x="731520" y="2231136"/>
            <a:ext cx="1051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Location:</a:t>
            </a:r>
            <a:endParaRPr lang="en-US" sz="1100" dirty="0"/>
          </a:p>
        </p:txBody>
      </p:sp>
      <p:sp>
        <p:nvSpPr>
          <p:cNvPr id="26" name="Text 21"/>
          <p:cNvSpPr/>
          <p:nvPr/>
        </p:nvSpPr>
        <p:spPr>
          <a:xfrm>
            <a:off x="1810512" y="2231136"/>
            <a:ext cx="2423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Leeds HQ + Hybrid (3 days office / 2 WFH)</a:t>
            </a:r>
            <a:endParaRPr lang="en-US" sz="1100" dirty="0"/>
          </a:p>
        </p:txBody>
      </p:sp>
      <p:sp>
        <p:nvSpPr>
          <p:cNvPr id="27" name="Shape 22"/>
          <p:cNvSpPr/>
          <p:nvPr/>
        </p:nvSpPr>
        <p:spPr>
          <a:xfrm>
            <a:off x="228600" y="2715768"/>
            <a:ext cx="4069080" cy="457200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28" name="Shape 23"/>
          <p:cNvSpPr/>
          <p:nvPr/>
        </p:nvSpPr>
        <p:spPr>
          <a:xfrm>
            <a:off x="228600" y="2715768"/>
            <a:ext cx="64008" cy="457200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29" name="Shape 24"/>
          <p:cNvSpPr/>
          <p:nvPr/>
        </p:nvSpPr>
        <p:spPr>
          <a:xfrm>
            <a:off x="320040" y="2770632"/>
            <a:ext cx="347472" cy="347472"/>
          </a:xfrm>
          <a:prstGeom prst="ellipse">
            <a:avLst/>
          </a:prstGeom>
          <a:solidFill>
            <a:srgbClr val="E8A838"/>
          </a:solidFill>
          <a:ln/>
        </p:spPr>
      </p:sp>
      <p:pic>
        <p:nvPicPr>
          <p:cNvPr id="3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484" y="2847076"/>
            <a:ext cx="194584" cy="194584"/>
          </a:xfrm>
          <a:prstGeom prst="rect">
            <a:avLst/>
          </a:prstGeom>
        </p:spPr>
      </p:pic>
      <p:sp>
        <p:nvSpPr>
          <p:cNvPr id="31" name="Text 25"/>
          <p:cNvSpPr/>
          <p:nvPr/>
        </p:nvSpPr>
        <p:spPr>
          <a:xfrm>
            <a:off x="731520" y="2715768"/>
            <a:ext cx="1051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Salary:</a:t>
            </a:r>
            <a:endParaRPr lang="en-US" sz="1100" dirty="0"/>
          </a:p>
        </p:txBody>
      </p:sp>
      <p:sp>
        <p:nvSpPr>
          <p:cNvPr id="32" name="Text 26"/>
          <p:cNvSpPr/>
          <p:nvPr/>
        </p:nvSpPr>
        <p:spPr>
          <a:xfrm>
            <a:off x="1810512" y="2715768"/>
            <a:ext cx="2423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£28,000 – £34,000 p.a.</a:t>
            </a:r>
            <a:endParaRPr lang="en-US" sz="1100" dirty="0"/>
          </a:p>
        </p:txBody>
      </p:sp>
      <p:sp>
        <p:nvSpPr>
          <p:cNvPr id="33" name="Shape 27"/>
          <p:cNvSpPr/>
          <p:nvPr/>
        </p:nvSpPr>
        <p:spPr>
          <a:xfrm>
            <a:off x="228600" y="3200400"/>
            <a:ext cx="4069080" cy="45720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34" name="Shape 28"/>
          <p:cNvSpPr/>
          <p:nvPr/>
        </p:nvSpPr>
        <p:spPr>
          <a:xfrm>
            <a:off x="228600" y="3200400"/>
            <a:ext cx="64008" cy="45720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35" name="Shape 29"/>
          <p:cNvSpPr/>
          <p:nvPr/>
        </p:nvSpPr>
        <p:spPr>
          <a:xfrm>
            <a:off x="320040" y="3255264"/>
            <a:ext cx="347472" cy="347472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3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484" y="3331708"/>
            <a:ext cx="194584" cy="194584"/>
          </a:xfrm>
          <a:prstGeom prst="rect">
            <a:avLst/>
          </a:prstGeom>
        </p:spPr>
      </p:pic>
      <p:sp>
        <p:nvSpPr>
          <p:cNvPr id="37" name="Text 30"/>
          <p:cNvSpPr/>
          <p:nvPr/>
        </p:nvSpPr>
        <p:spPr>
          <a:xfrm>
            <a:off x="731520" y="3200400"/>
            <a:ext cx="1051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Contract:</a:t>
            </a:r>
            <a:endParaRPr lang="en-US" sz="1100" dirty="0"/>
          </a:p>
        </p:txBody>
      </p:sp>
      <p:sp>
        <p:nvSpPr>
          <p:cNvPr id="38" name="Text 31"/>
          <p:cNvSpPr/>
          <p:nvPr/>
        </p:nvSpPr>
        <p:spPr>
          <a:xfrm>
            <a:off x="1810512" y="3200400"/>
            <a:ext cx="2423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Full-time, Permanent</a:t>
            </a:r>
            <a:endParaRPr lang="en-US" sz="1100" dirty="0"/>
          </a:p>
        </p:txBody>
      </p:sp>
      <p:sp>
        <p:nvSpPr>
          <p:cNvPr id="39" name="Shape 32"/>
          <p:cNvSpPr/>
          <p:nvPr/>
        </p:nvSpPr>
        <p:spPr>
          <a:xfrm>
            <a:off x="228600" y="3685032"/>
            <a:ext cx="4069080" cy="457200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40" name="Shape 33"/>
          <p:cNvSpPr/>
          <p:nvPr/>
        </p:nvSpPr>
        <p:spPr>
          <a:xfrm>
            <a:off x="228600" y="3685032"/>
            <a:ext cx="64008" cy="457200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41" name="Shape 34"/>
          <p:cNvSpPr/>
          <p:nvPr/>
        </p:nvSpPr>
        <p:spPr>
          <a:xfrm>
            <a:off x="320040" y="3739896"/>
            <a:ext cx="347472" cy="347472"/>
          </a:xfrm>
          <a:prstGeom prst="ellipse">
            <a:avLst/>
          </a:prstGeom>
          <a:solidFill>
            <a:srgbClr val="E8A838"/>
          </a:solidFill>
          <a:ln/>
        </p:spPr>
      </p:sp>
      <p:pic>
        <p:nvPicPr>
          <p:cNvPr id="42" name="Image 5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484" y="3816340"/>
            <a:ext cx="194584" cy="194584"/>
          </a:xfrm>
          <a:prstGeom prst="rect">
            <a:avLst/>
          </a:prstGeom>
        </p:spPr>
      </p:pic>
      <p:sp>
        <p:nvSpPr>
          <p:cNvPr id="43" name="Text 35"/>
          <p:cNvSpPr/>
          <p:nvPr/>
        </p:nvSpPr>
        <p:spPr>
          <a:xfrm>
            <a:off x="731520" y="3685032"/>
            <a:ext cx="1051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Reporting To:</a:t>
            </a:r>
            <a:endParaRPr lang="en-US" sz="1100" dirty="0"/>
          </a:p>
        </p:txBody>
      </p:sp>
      <p:sp>
        <p:nvSpPr>
          <p:cNvPr id="44" name="Text 36"/>
          <p:cNvSpPr/>
          <p:nvPr/>
        </p:nvSpPr>
        <p:spPr>
          <a:xfrm>
            <a:off x="1810512" y="3685032"/>
            <a:ext cx="2423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Senior HR Business Partner</a:t>
            </a:r>
            <a:endParaRPr lang="en-US" sz="1100" dirty="0"/>
          </a:p>
        </p:txBody>
      </p:sp>
      <p:sp>
        <p:nvSpPr>
          <p:cNvPr id="45" name="Shape 37"/>
          <p:cNvSpPr/>
          <p:nvPr/>
        </p:nvSpPr>
        <p:spPr>
          <a:xfrm>
            <a:off x="228600" y="4169664"/>
            <a:ext cx="4069080" cy="45720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46" name="Shape 38"/>
          <p:cNvSpPr/>
          <p:nvPr/>
        </p:nvSpPr>
        <p:spPr>
          <a:xfrm>
            <a:off x="228600" y="4169664"/>
            <a:ext cx="64008" cy="45720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7" name="Shape 39"/>
          <p:cNvSpPr/>
          <p:nvPr/>
        </p:nvSpPr>
        <p:spPr>
          <a:xfrm>
            <a:off x="320040" y="4224528"/>
            <a:ext cx="347472" cy="347472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48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484" y="4300972"/>
            <a:ext cx="194584" cy="194584"/>
          </a:xfrm>
          <a:prstGeom prst="rect">
            <a:avLst/>
          </a:prstGeom>
        </p:spPr>
      </p:pic>
      <p:sp>
        <p:nvSpPr>
          <p:cNvPr id="49" name="Text 40"/>
          <p:cNvSpPr/>
          <p:nvPr/>
        </p:nvSpPr>
        <p:spPr>
          <a:xfrm>
            <a:off x="731520" y="4169664"/>
            <a:ext cx="1051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Grade:</a:t>
            </a:r>
            <a:endParaRPr lang="en-US" sz="1100" dirty="0"/>
          </a:p>
        </p:txBody>
      </p:sp>
      <p:sp>
        <p:nvSpPr>
          <p:cNvPr id="50" name="Text 41"/>
          <p:cNvSpPr/>
          <p:nvPr/>
        </p:nvSpPr>
        <p:spPr>
          <a:xfrm>
            <a:off x="1810512" y="4169664"/>
            <a:ext cx="2423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Band C — Professional</a:t>
            </a:r>
            <a:endParaRPr lang="en-US" sz="1100" dirty="0"/>
          </a:p>
        </p:txBody>
      </p:sp>
      <p:sp>
        <p:nvSpPr>
          <p:cNvPr id="51" name="Shape 42"/>
          <p:cNvSpPr/>
          <p:nvPr/>
        </p:nvSpPr>
        <p:spPr>
          <a:xfrm>
            <a:off x="228600" y="4663440"/>
            <a:ext cx="4069080" cy="384048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52" name="Text 43"/>
          <p:cNvSpPr/>
          <p:nvPr/>
        </p:nvSpPr>
        <p:spPr>
          <a:xfrm>
            <a:off x="320040" y="4681728"/>
            <a:ext cx="3886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"A job description clarifies duties, responsibilities and reporting lines — the legal basis for the role."</a:t>
            </a:r>
            <a:endParaRPr lang="en-US" sz="1050" dirty="0"/>
          </a:p>
        </p:txBody>
      </p:sp>
      <p:sp>
        <p:nvSpPr>
          <p:cNvPr id="53" name="Shape 44"/>
          <p:cNvSpPr/>
          <p:nvPr/>
        </p:nvSpPr>
        <p:spPr>
          <a:xfrm>
            <a:off x="4498848" y="868680"/>
            <a:ext cx="4416552" cy="347472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54" name="Text 45"/>
          <p:cNvSpPr/>
          <p:nvPr/>
        </p:nvSpPr>
        <p:spPr>
          <a:xfrm>
            <a:off x="4590288" y="868680"/>
            <a:ext cx="42336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KEY RESPONSIBILITIES</a:t>
            </a:r>
            <a:endParaRPr lang="en-US" sz="1600" dirty="0"/>
          </a:p>
        </p:txBody>
      </p:sp>
      <p:sp>
        <p:nvSpPr>
          <p:cNvPr id="55" name="Shape 46"/>
          <p:cNvSpPr/>
          <p:nvPr/>
        </p:nvSpPr>
        <p:spPr>
          <a:xfrm>
            <a:off x="4498848" y="1298448"/>
            <a:ext cx="4416552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254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56" name="Shape 47"/>
          <p:cNvSpPr/>
          <p:nvPr/>
        </p:nvSpPr>
        <p:spPr>
          <a:xfrm>
            <a:off x="4544568" y="1408176"/>
            <a:ext cx="256032" cy="256032"/>
          </a:xfrm>
          <a:prstGeom prst="ellipse">
            <a:avLst/>
          </a:prstGeom>
          <a:solidFill>
            <a:srgbClr val="0D7377"/>
          </a:solidFill>
          <a:ln/>
        </p:spPr>
      </p:sp>
      <p:sp>
        <p:nvSpPr>
          <p:cNvPr id="57" name="Text 48"/>
          <p:cNvSpPr/>
          <p:nvPr/>
        </p:nvSpPr>
        <p:spPr>
          <a:xfrm>
            <a:off x="4544568" y="1408176"/>
            <a:ext cx="2560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1</a:t>
            </a:r>
            <a:endParaRPr lang="en-US" sz="1100" dirty="0"/>
          </a:p>
        </p:txBody>
      </p:sp>
      <p:sp>
        <p:nvSpPr>
          <p:cNvPr id="58" name="Text 49"/>
          <p:cNvSpPr/>
          <p:nvPr/>
        </p:nvSpPr>
        <p:spPr>
          <a:xfrm>
            <a:off x="4846320" y="1335024"/>
            <a:ext cx="39776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Coordinate end-to-end recruitment</a:t>
            </a:r>
            <a:endParaRPr lang="en-US" sz="1200" dirty="0"/>
          </a:p>
        </p:txBody>
      </p:sp>
      <p:sp>
        <p:nvSpPr>
          <p:cNvPr id="59" name="Text 50"/>
          <p:cNvSpPr/>
          <p:nvPr/>
        </p:nvSpPr>
        <p:spPr>
          <a:xfrm>
            <a:off x="4846320" y="1554480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retail and head-office vacancies within 30-day SLA</a:t>
            </a:r>
            <a:endParaRPr lang="en-US" sz="1050" dirty="0"/>
          </a:p>
        </p:txBody>
      </p:sp>
      <p:sp>
        <p:nvSpPr>
          <p:cNvPr id="60" name="Shape 51"/>
          <p:cNvSpPr/>
          <p:nvPr/>
        </p:nvSpPr>
        <p:spPr>
          <a:xfrm>
            <a:off x="4498848" y="1810512"/>
            <a:ext cx="4416552" cy="475488"/>
          </a:xfrm>
          <a:prstGeom prst="rect">
            <a:avLst/>
          </a:prstGeom>
          <a:solidFill>
            <a:srgbClr val="EFF3F6"/>
          </a:solidFill>
          <a:ln/>
          <a:effectLst>
            <a:outerShdw blurRad="254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61" name="Shape 52"/>
          <p:cNvSpPr/>
          <p:nvPr/>
        </p:nvSpPr>
        <p:spPr>
          <a:xfrm>
            <a:off x="4544568" y="1920240"/>
            <a:ext cx="256032" cy="256032"/>
          </a:xfrm>
          <a:prstGeom prst="ellipse">
            <a:avLst/>
          </a:prstGeom>
          <a:solidFill>
            <a:srgbClr val="E8A838"/>
          </a:solidFill>
          <a:ln/>
        </p:spPr>
      </p:sp>
      <p:sp>
        <p:nvSpPr>
          <p:cNvPr id="62" name="Text 53"/>
          <p:cNvSpPr/>
          <p:nvPr/>
        </p:nvSpPr>
        <p:spPr>
          <a:xfrm>
            <a:off x="4544568" y="1920240"/>
            <a:ext cx="2560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2</a:t>
            </a:r>
            <a:endParaRPr lang="en-US" sz="1100" dirty="0"/>
          </a:p>
        </p:txBody>
      </p:sp>
      <p:sp>
        <p:nvSpPr>
          <p:cNvPr id="63" name="Text 54"/>
          <p:cNvSpPr/>
          <p:nvPr/>
        </p:nvSpPr>
        <p:spPr>
          <a:xfrm>
            <a:off x="4846320" y="1847088"/>
            <a:ext cx="39776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Maintain HRIS (SAP SuccessFactors)</a:t>
            </a:r>
            <a:endParaRPr lang="en-US" sz="1200" dirty="0"/>
          </a:p>
        </p:txBody>
      </p:sp>
      <p:sp>
        <p:nvSpPr>
          <p:cNvPr id="64" name="Text 55"/>
          <p:cNvSpPr/>
          <p:nvPr/>
        </p:nvSpPr>
        <p:spPr>
          <a:xfrm>
            <a:off x="4846320" y="2066544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accuracy, compliance and system administration</a:t>
            </a:r>
            <a:endParaRPr lang="en-US" sz="1050" dirty="0"/>
          </a:p>
        </p:txBody>
      </p:sp>
      <p:sp>
        <p:nvSpPr>
          <p:cNvPr id="65" name="Shape 56"/>
          <p:cNvSpPr/>
          <p:nvPr/>
        </p:nvSpPr>
        <p:spPr>
          <a:xfrm>
            <a:off x="4498848" y="2322576"/>
            <a:ext cx="4416552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254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66" name="Shape 57"/>
          <p:cNvSpPr/>
          <p:nvPr/>
        </p:nvSpPr>
        <p:spPr>
          <a:xfrm>
            <a:off x="4544568" y="2432304"/>
            <a:ext cx="256032" cy="256032"/>
          </a:xfrm>
          <a:prstGeom prst="ellipse">
            <a:avLst/>
          </a:prstGeom>
          <a:solidFill>
            <a:srgbClr val="0D7377"/>
          </a:solidFill>
          <a:ln/>
        </p:spPr>
      </p:sp>
      <p:sp>
        <p:nvSpPr>
          <p:cNvPr id="67" name="Text 58"/>
          <p:cNvSpPr/>
          <p:nvPr/>
        </p:nvSpPr>
        <p:spPr>
          <a:xfrm>
            <a:off x="4544568" y="2432304"/>
            <a:ext cx="2560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3</a:t>
            </a:r>
            <a:endParaRPr lang="en-US" sz="1100" dirty="0"/>
          </a:p>
        </p:txBody>
      </p:sp>
      <p:sp>
        <p:nvSpPr>
          <p:cNvPr id="68" name="Text 59"/>
          <p:cNvSpPr/>
          <p:nvPr/>
        </p:nvSpPr>
        <p:spPr>
          <a:xfrm>
            <a:off x="4846320" y="2359152"/>
            <a:ext cx="39776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Analyse HR Metrics &amp; Reporting</a:t>
            </a:r>
            <a:endParaRPr lang="en-US" sz="1200" dirty="0"/>
          </a:p>
        </p:txBody>
      </p:sp>
      <p:sp>
        <p:nvSpPr>
          <p:cNvPr id="69" name="Text 60"/>
          <p:cNvSpPr/>
          <p:nvPr/>
        </p:nvSpPr>
        <p:spPr>
          <a:xfrm>
            <a:off x="4846320" y="2578608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Turnover, absence, engagement — Power BI dashboards</a:t>
            </a:r>
            <a:endParaRPr lang="en-US" sz="1050" dirty="0"/>
          </a:p>
        </p:txBody>
      </p:sp>
      <p:sp>
        <p:nvSpPr>
          <p:cNvPr id="70" name="Shape 61"/>
          <p:cNvSpPr/>
          <p:nvPr/>
        </p:nvSpPr>
        <p:spPr>
          <a:xfrm>
            <a:off x="4498848" y="2834640"/>
            <a:ext cx="4416552" cy="475488"/>
          </a:xfrm>
          <a:prstGeom prst="rect">
            <a:avLst/>
          </a:prstGeom>
          <a:solidFill>
            <a:srgbClr val="EFF3F6"/>
          </a:solidFill>
          <a:ln/>
          <a:effectLst>
            <a:outerShdw blurRad="254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71" name="Shape 62"/>
          <p:cNvSpPr/>
          <p:nvPr/>
        </p:nvSpPr>
        <p:spPr>
          <a:xfrm>
            <a:off x="4544568" y="2944368"/>
            <a:ext cx="256032" cy="256032"/>
          </a:xfrm>
          <a:prstGeom prst="ellipse">
            <a:avLst/>
          </a:prstGeom>
          <a:solidFill>
            <a:srgbClr val="E8A838"/>
          </a:solidFill>
          <a:ln/>
        </p:spPr>
      </p:sp>
      <p:sp>
        <p:nvSpPr>
          <p:cNvPr id="72" name="Text 63"/>
          <p:cNvSpPr/>
          <p:nvPr/>
        </p:nvSpPr>
        <p:spPr>
          <a:xfrm>
            <a:off x="4544568" y="2944368"/>
            <a:ext cx="2560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4</a:t>
            </a:r>
            <a:endParaRPr lang="en-US" sz="1100" dirty="0"/>
          </a:p>
        </p:txBody>
      </p:sp>
      <p:sp>
        <p:nvSpPr>
          <p:cNvPr id="73" name="Text 64"/>
          <p:cNvSpPr/>
          <p:nvPr/>
        </p:nvSpPr>
        <p:spPr>
          <a:xfrm>
            <a:off x="4846320" y="2871216"/>
            <a:ext cx="39776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Support L&amp;D Programme Delivery</a:t>
            </a:r>
            <a:endParaRPr lang="en-US" sz="1200" dirty="0"/>
          </a:p>
        </p:txBody>
      </p:sp>
      <p:sp>
        <p:nvSpPr>
          <p:cNvPr id="74" name="Text 65"/>
          <p:cNvSpPr/>
          <p:nvPr/>
        </p:nvSpPr>
        <p:spPr>
          <a:xfrm>
            <a:off x="4846320" y="309067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Aligned with M&amp;S People Plan 2024–2026 priorities</a:t>
            </a:r>
            <a:endParaRPr lang="en-US" sz="1050" dirty="0"/>
          </a:p>
        </p:txBody>
      </p:sp>
      <p:sp>
        <p:nvSpPr>
          <p:cNvPr id="75" name="Shape 66"/>
          <p:cNvSpPr/>
          <p:nvPr/>
        </p:nvSpPr>
        <p:spPr>
          <a:xfrm>
            <a:off x="4498848" y="3346704"/>
            <a:ext cx="4416552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254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76" name="Shape 67"/>
          <p:cNvSpPr/>
          <p:nvPr/>
        </p:nvSpPr>
        <p:spPr>
          <a:xfrm>
            <a:off x="4544568" y="3456432"/>
            <a:ext cx="256032" cy="256032"/>
          </a:xfrm>
          <a:prstGeom prst="ellipse">
            <a:avLst/>
          </a:prstGeom>
          <a:solidFill>
            <a:srgbClr val="0D7377"/>
          </a:solidFill>
          <a:ln/>
        </p:spPr>
      </p:sp>
      <p:sp>
        <p:nvSpPr>
          <p:cNvPr id="77" name="Text 68"/>
          <p:cNvSpPr/>
          <p:nvPr/>
        </p:nvSpPr>
        <p:spPr>
          <a:xfrm>
            <a:off x="4544568" y="3456432"/>
            <a:ext cx="2560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5</a:t>
            </a:r>
            <a:endParaRPr lang="en-US" sz="1100" dirty="0"/>
          </a:p>
        </p:txBody>
      </p:sp>
      <p:sp>
        <p:nvSpPr>
          <p:cNvPr id="78" name="Text 69"/>
          <p:cNvSpPr/>
          <p:nvPr/>
        </p:nvSpPr>
        <p:spPr>
          <a:xfrm>
            <a:off x="4846320" y="3383280"/>
            <a:ext cx="39776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Advise on Employment Law &amp; ER</a:t>
            </a:r>
            <a:endParaRPr lang="en-US" sz="1200" dirty="0"/>
          </a:p>
        </p:txBody>
      </p:sp>
      <p:sp>
        <p:nvSpPr>
          <p:cNvPr id="79" name="Text 70"/>
          <p:cNvSpPr/>
          <p:nvPr/>
        </p:nvSpPr>
        <p:spPr>
          <a:xfrm>
            <a:off x="4846320" y="3602736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Guide line managers on ACAS Code; manage ER cases</a:t>
            </a:r>
            <a:endParaRPr lang="en-US" sz="1050" dirty="0"/>
          </a:p>
        </p:txBody>
      </p:sp>
      <p:sp>
        <p:nvSpPr>
          <p:cNvPr id="80" name="Shape 71"/>
          <p:cNvSpPr/>
          <p:nvPr/>
        </p:nvSpPr>
        <p:spPr>
          <a:xfrm>
            <a:off x="4498848" y="3858768"/>
            <a:ext cx="4416552" cy="475488"/>
          </a:xfrm>
          <a:prstGeom prst="rect">
            <a:avLst/>
          </a:prstGeom>
          <a:solidFill>
            <a:srgbClr val="EFF3F6"/>
          </a:solidFill>
          <a:ln/>
          <a:effectLst>
            <a:outerShdw blurRad="254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81" name="Shape 72"/>
          <p:cNvSpPr/>
          <p:nvPr/>
        </p:nvSpPr>
        <p:spPr>
          <a:xfrm>
            <a:off x="4544568" y="3968496"/>
            <a:ext cx="256032" cy="256032"/>
          </a:xfrm>
          <a:prstGeom prst="ellipse">
            <a:avLst/>
          </a:prstGeom>
          <a:solidFill>
            <a:srgbClr val="E8A838"/>
          </a:solidFill>
          <a:ln/>
        </p:spPr>
      </p:sp>
      <p:sp>
        <p:nvSpPr>
          <p:cNvPr id="82" name="Text 73"/>
          <p:cNvSpPr/>
          <p:nvPr/>
        </p:nvSpPr>
        <p:spPr>
          <a:xfrm>
            <a:off x="4544568" y="3968496"/>
            <a:ext cx="2560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6</a:t>
            </a:r>
            <a:endParaRPr lang="en-US" sz="1100" dirty="0"/>
          </a:p>
        </p:txBody>
      </p:sp>
      <p:sp>
        <p:nvSpPr>
          <p:cNvPr id="83" name="Text 74"/>
          <p:cNvSpPr/>
          <p:nvPr/>
        </p:nvSpPr>
        <p:spPr>
          <a:xfrm>
            <a:off x="4846320" y="3895344"/>
            <a:ext cx="39776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Facilitate Onboarding &amp; Induction</a:t>
            </a:r>
            <a:endParaRPr lang="en-US" sz="1200" dirty="0"/>
          </a:p>
        </p:txBody>
      </p:sp>
      <p:sp>
        <p:nvSpPr>
          <p:cNvPr id="84" name="Text 75"/>
          <p:cNvSpPr/>
          <p:nvPr/>
        </p:nvSpPr>
        <p:spPr>
          <a:xfrm>
            <a:off x="4846320" y="4114800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colleague programmes; 90-day review coordination</a:t>
            </a:r>
            <a:endParaRPr lang="en-US" sz="1050" dirty="0"/>
          </a:p>
        </p:txBody>
      </p:sp>
      <p:sp>
        <p:nvSpPr>
          <p:cNvPr id="85" name="Shape 76"/>
          <p:cNvSpPr/>
          <p:nvPr/>
        </p:nvSpPr>
        <p:spPr>
          <a:xfrm>
            <a:off x="4498848" y="4370832"/>
            <a:ext cx="4416552" cy="475488"/>
          </a:xfrm>
          <a:prstGeom prst="rect">
            <a:avLst/>
          </a:prstGeom>
          <a:solidFill>
            <a:srgbClr val="FFFFFF"/>
          </a:solidFill>
          <a:ln/>
          <a:effectLst>
            <a:outerShdw blurRad="254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86" name="Shape 77"/>
          <p:cNvSpPr/>
          <p:nvPr/>
        </p:nvSpPr>
        <p:spPr>
          <a:xfrm>
            <a:off x="4544568" y="4480560"/>
            <a:ext cx="256032" cy="256032"/>
          </a:xfrm>
          <a:prstGeom prst="ellipse">
            <a:avLst/>
          </a:prstGeom>
          <a:solidFill>
            <a:srgbClr val="0D7377"/>
          </a:solidFill>
          <a:ln/>
        </p:spPr>
      </p:sp>
      <p:sp>
        <p:nvSpPr>
          <p:cNvPr id="87" name="Text 78"/>
          <p:cNvSpPr/>
          <p:nvPr/>
        </p:nvSpPr>
        <p:spPr>
          <a:xfrm>
            <a:off x="4544568" y="4480560"/>
            <a:ext cx="2560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7</a:t>
            </a:r>
            <a:endParaRPr lang="en-US" sz="1100" dirty="0"/>
          </a:p>
        </p:txBody>
      </p:sp>
      <p:sp>
        <p:nvSpPr>
          <p:cNvPr id="88" name="Text 79"/>
          <p:cNvSpPr/>
          <p:nvPr/>
        </p:nvSpPr>
        <p:spPr>
          <a:xfrm>
            <a:off x="4846320" y="4407408"/>
            <a:ext cx="39776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Champion EDI Initiatives</a:t>
            </a:r>
            <a:endParaRPr lang="en-US" sz="1200" dirty="0"/>
          </a:p>
        </p:txBody>
      </p:sp>
      <p:sp>
        <p:nvSpPr>
          <p:cNvPr id="89" name="Text 80"/>
          <p:cNvSpPr/>
          <p:nvPr/>
        </p:nvSpPr>
        <p:spPr>
          <a:xfrm>
            <a:off x="4846320" y="4626864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 equality, diversity and inclusion across business</a:t>
            </a:r>
            <a:endParaRPr lang="en-US" sz="1050" dirty="0"/>
          </a:p>
        </p:txBody>
      </p:sp>
      <p:sp>
        <p:nvSpPr>
          <p:cNvPr id="90" name="Text 81"/>
          <p:cNvSpPr/>
          <p:nvPr/>
        </p:nvSpPr>
        <p:spPr>
          <a:xfrm>
            <a:off x="4545630" y="4900653"/>
            <a:ext cx="4173067" cy="1285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Marchington &amp; Wilkinson (2020); CIPD (2023); M&amp;S People Plan (2023)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49808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49808"/>
            <a:ext cx="91440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Text 2"/>
          <p:cNvSpPr/>
          <p:nvPr/>
        </p:nvSpPr>
        <p:spPr>
          <a:xfrm>
            <a:off x="347472" y="36576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Step 4: Person Specification — HR Analyst, M&amp;S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228600" y="877824"/>
            <a:ext cx="8686800" cy="402336"/>
          </a:xfrm>
          <a:prstGeom prst="rect">
            <a:avLst/>
          </a:prstGeom>
          <a:solidFill>
            <a:srgbClr val="EAF5F4"/>
          </a:solidFill>
          <a:ln/>
        </p:spPr>
      </p:sp>
      <p:sp>
        <p:nvSpPr>
          <p:cNvPr id="7" name="Shape 5"/>
          <p:cNvSpPr/>
          <p:nvPr/>
        </p:nvSpPr>
        <p:spPr>
          <a:xfrm>
            <a:off x="228600" y="877824"/>
            <a:ext cx="64008" cy="40233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8" name="Text 6"/>
          <p:cNvSpPr/>
          <p:nvPr/>
        </p:nvSpPr>
        <p:spPr>
          <a:xfrm>
            <a:off x="365760" y="896112"/>
            <a:ext cx="8458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person specification translates the job description into human qualities needed to perform the role effectively (Torrington et al., 2020, p.151). M&amp;S applies the CIPD Profession Map alongside Rodger's (1952) seven criteria.</a:t>
            </a:r>
            <a:endParaRPr lang="en-US" sz="1050" dirty="0"/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0992741"/>
              </p:ext>
            </p:extLst>
          </p:nvPr>
        </p:nvGraphicFramePr>
        <p:xfrm>
          <a:off x="228600" y="1344168"/>
          <a:ext cx="8595361" cy="3441864"/>
        </p:xfrm>
        <a:graphic>
          <a:graphicData uri="http://schemas.openxmlformats.org/drawingml/2006/table">
            <a:tbl>
              <a:tblPr/>
              <a:tblGrid>
                <a:gridCol w="16285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38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61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8098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3023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Trebuchet MS" pitchFamily="34" charset="0"/>
                          <a:ea typeface="Trebuchet MS" pitchFamily="34" charset="-122"/>
                          <a:cs typeface="Trebuchet MS" pitchFamily="34" charset="-120"/>
                        </a:rPr>
                        <a:t>Rodger Criterion</a:t>
                      </a:r>
                      <a:endParaRPr lang="en-US" sz="1100" dirty="0">
                        <a:latin typeface="Trebuchet MS" charset="0"/>
                        <a:ea typeface="Trebuchet MS" charset="0"/>
                        <a:cs typeface="Trebuchet MS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74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Trebuchet MS" pitchFamily="34" charset="0"/>
                          <a:ea typeface="Trebuchet MS" pitchFamily="34" charset="-122"/>
                          <a:cs typeface="Trebuchet MS" pitchFamily="34" charset="-120"/>
                        </a:rPr>
                        <a:t>Essential Requirements</a:t>
                      </a:r>
                      <a:endParaRPr lang="en-US" sz="1100" dirty="0">
                        <a:latin typeface="Trebuchet MS" charset="0"/>
                        <a:ea typeface="Trebuchet MS" charset="0"/>
                        <a:cs typeface="Trebuchet MS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737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Trebuchet MS" pitchFamily="34" charset="0"/>
                          <a:ea typeface="Trebuchet MS" pitchFamily="34" charset="-122"/>
                          <a:cs typeface="Trebuchet MS" pitchFamily="34" charset="-120"/>
                        </a:rPr>
                        <a:t>Desirable Requirements</a:t>
                      </a:r>
                      <a:endParaRPr lang="en-US" sz="1100" dirty="0">
                        <a:latin typeface="Trebuchet MS" charset="0"/>
                        <a:ea typeface="Trebuchet MS" charset="0"/>
                        <a:cs typeface="Trebuchet MS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5C6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Trebuchet MS" pitchFamily="34" charset="0"/>
                          <a:ea typeface="Trebuchet MS" pitchFamily="34" charset="-122"/>
                          <a:cs typeface="Trebuchet MS" pitchFamily="34" charset="-120"/>
                        </a:rPr>
                        <a:t>Assessment Method</a:t>
                      </a:r>
                      <a:endParaRPr lang="en-US" sz="1100" dirty="0">
                        <a:latin typeface="Trebuchet MS" charset="0"/>
                        <a:ea typeface="Trebuchet MS" charset="0"/>
                        <a:cs typeface="Trebuchet MS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7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023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0D7377"/>
                          </a:solidFill>
                          <a:latin typeface="Trebuchet MS" pitchFamily="34" charset="0"/>
                          <a:ea typeface="Trebuchet MS" pitchFamily="34" charset="-122"/>
                          <a:cs typeface="Trebuchet MS" pitchFamily="34" charset="-120"/>
                        </a:rPr>
                        <a:t>1. Qualifications</a:t>
                      </a:r>
                      <a:endParaRPr lang="en-US" sz="1050" dirty="0">
                        <a:latin typeface="Trebuchet MS" charset="0"/>
                        <a:ea typeface="Trebuchet MS" charset="0"/>
                        <a:cs typeface="Trebuchet MS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Degree (2:2 min) in HRM, Business or related; CIPD Level 3 minimum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CIPD Level 5+; MA/MSc HRM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CV / Application form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023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0D7377"/>
                          </a:solidFill>
                          <a:latin typeface="Trebuchet MS" pitchFamily="34" charset="0"/>
                          <a:ea typeface="Trebuchet MS" pitchFamily="34" charset="-122"/>
                          <a:cs typeface="Trebuchet MS" pitchFamily="34" charset="-120"/>
                        </a:rPr>
                        <a:t>2. Experience</a:t>
                      </a:r>
                      <a:endParaRPr lang="en-US" sz="1050" dirty="0">
                        <a:latin typeface="Trebuchet MS" charset="0"/>
                        <a:ea typeface="Trebuchet MS" charset="0"/>
                        <a:cs typeface="Trebuchet MS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1–2 years in HR generalist role in retail/service sector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SAP SuccessFactors exposure; FTSE 100 environment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CV / Structured interview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023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0D7377"/>
                          </a:solidFill>
                          <a:latin typeface="Trebuchet MS" pitchFamily="34" charset="0"/>
                          <a:ea typeface="Trebuchet MS" pitchFamily="34" charset="-122"/>
                          <a:cs typeface="Trebuchet MS" pitchFamily="34" charset="-120"/>
                        </a:rPr>
                        <a:t>3. Skills &amp; Abilities</a:t>
                      </a:r>
                      <a:endParaRPr lang="en-US" sz="1050" dirty="0">
                        <a:latin typeface="Trebuchet MS" charset="0"/>
                        <a:ea typeface="Trebuchet MS" charset="0"/>
                        <a:cs typeface="Trebuchet MS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Analytical skills; Excel/Power BI proficiency; strong written &amp; verbal communication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HR dashboard experience; project management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Skills test / Interview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023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0D7377"/>
                          </a:solidFill>
                          <a:latin typeface="Trebuchet MS" pitchFamily="34" charset="0"/>
                          <a:ea typeface="Trebuchet MS" pitchFamily="34" charset="-122"/>
                          <a:cs typeface="Trebuchet MS" pitchFamily="34" charset="-120"/>
                        </a:rPr>
                        <a:t>4. Knowledge</a:t>
                      </a:r>
                      <a:endParaRPr lang="en-US" sz="1050" dirty="0">
                        <a:latin typeface="Trebuchet MS" charset="0"/>
                        <a:ea typeface="Trebuchet MS" charset="0"/>
                        <a:cs typeface="Trebuchet MS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UK Employment Law; GDPR compliance; ACAS Code of Practice (ACAS, 2015)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Retail HR best practice; TUC guidance awareness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Scenario-based interview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023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0D7377"/>
                          </a:solidFill>
                          <a:latin typeface="Trebuchet MS" pitchFamily="34" charset="0"/>
                          <a:ea typeface="Trebuchet MS" pitchFamily="34" charset="-122"/>
                          <a:cs typeface="Trebuchet MS" pitchFamily="34" charset="-120"/>
                        </a:rPr>
                        <a:t>5. Physical Attributes</a:t>
                      </a:r>
                      <a:endParaRPr lang="en-US" sz="1050" dirty="0">
                        <a:latin typeface="Trebuchet MS" charset="0"/>
                        <a:ea typeface="Trebuchet MS" charset="0"/>
                        <a:cs typeface="Trebuchet MS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Ability to travel between M&amp;S sites; hybrid working capability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Full driving licence preferred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Application form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023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0D7377"/>
                          </a:solidFill>
                          <a:latin typeface="Trebuchet MS" pitchFamily="34" charset="0"/>
                          <a:ea typeface="Trebuchet MS" pitchFamily="34" charset="-122"/>
                          <a:cs typeface="Trebuchet MS" pitchFamily="34" charset="-120"/>
                        </a:rPr>
                        <a:t>6. Disposition &amp; Values</a:t>
                      </a:r>
                      <a:endParaRPr lang="en-US" sz="1050" dirty="0">
                        <a:latin typeface="Trebuchet MS" charset="0"/>
                        <a:ea typeface="Trebuchet MS" charset="0"/>
                        <a:cs typeface="Trebuchet MS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Commitment to EDI; collaborative; resilient; aligns with M&amp;S values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Demonstrable leadership potential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Interview / References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023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0D7377"/>
                          </a:solidFill>
                          <a:latin typeface="Trebuchet MS" pitchFamily="34" charset="0"/>
                          <a:ea typeface="Trebuchet MS" pitchFamily="34" charset="-122"/>
                          <a:cs typeface="Trebuchet MS" pitchFamily="34" charset="-120"/>
                        </a:rPr>
                        <a:t>7. Circumstances</a:t>
                      </a:r>
                      <a:endParaRPr lang="en-US" sz="1050" dirty="0">
                        <a:latin typeface="Trebuchet MS" charset="0"/>
                        <a:ea typeface="Trebuchet MS" charset="0"/>
                        <a:cs typeface="Trebuchet MS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Eligible to work in the UK; flexibility during peak retail periods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—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Application form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F3F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0" name="Text 7"/>
          <p:cNvSpPr/>
          <p:nvPr/>
        </p:nvSpPr>
        <p:spPr>
          <a:xfrm>
            <a:off x="978195" y="4927551"/>
            <a:ext cx="7591646" cy="1069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Model: Rodger's Seven-Point Plan (1952) adapted for competency-based selection.  Source: Torrington et al. (2020); CIPD (2023); ACAS (2015)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49808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49808"/>
            <a:ext cx="91440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Text 2"/>
          <p:cNvSpPr/>
          <p:nvPr/>
        </p:nvSpPr>
        <p:spPr>
          <a:xfrm>
            <a:off x="347472" y="36576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Training Needs Analysis — HR Analyst at M&amp;S</a:t>
            </a:r>
            <a:endParaRPr lang="en-US" sz="2100" dirty="0"/>
          </a:p>
        </p:txBody>
      </p:sp>
      <p:sp>
        <p:nvSpPr>
          <p:cNvPr id="6" name="Shape 4"/>
          <p:cNvSpPr/>
          <p:nvPr/>
        </p:nvSpPr>
        <p:spPr>
          <a:xfrm>
            <a:off x="274320" y="859536"/>
            <a:ext cx="8595360" cy="475488"/>
          </a:xfrm>
          <a:prstGeom prst="rect">
            <a:avLst/>
          </a:prstGeom>
          <a:solidFill>
            <a:srgbClr val="112535"/>
          </a:solidFill>
          <a:ln/>
        </p:spPr>
      </p:sp>
      <p:sp>
        <p:nvSpPr>
          <p:cNvPr id="7" name="Shape 5"/>
          <p:cNvSpPr/>
          <p:nvPr/>
        </p:nvSpPr>
        <p:spPr>
          <a:xfrm>
            <a:off x="274320" y="859536"/>
            <a:ext cx="64008" cy="475488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8" name="Text 6"/>
          <p:cNvSpPr/>
          <p:nvPr/>
        </p:nvSpPr>
        <p:spPr>
          <a:xfrm>
            <a:off x="438912" y="886968"/>
            <a:ext cx="832104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"A systematic process of identifying the gap between current and required competencies."  —  Reid &amp; Barrington (2019, p.88)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274320" y="1444752"/>
            <a:ext cx="8595360" cy="1097280"/>
          </a:xfrm>
          <a:prstGeom prst="rect">
            <a:avLst/>
          </a:prstGeom>
          <a:solidFill>
            <a:srgbClr val="0D7377"/>
          </a:solidFill>
          <a:ln/>
          <a:effectLst>
            <a:outerShdw blurRad="76200" dist="381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274320" y="1444752"/>
            <a:ext cx="8595360" cy="5486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11" name="Shape 9"/>
          <p:cNvSpPr/>
          <p:nvPr/>
        </p:nvSpPr>
        <p:spPr>
          <a:xfrm>
            <a:off x="411480" y="1627632"/>
            <a:ext cx="502920" cy="502920"/>
          </a:xfrm>
          <a:prstGeom prst="ellipse">
            <a:avLst/>
          </a:prstGeom>
          <a:solidFill>
            <a:srgbClr val="0B1F3A"/>
          </a:solidFill>
          <a:ln/>
        </p:spPr>
      </p:sp>
      <p:sp>
        <p:nvSpPr>
          <p:cNvPr id="12" name="Text 10"/>
          <p:cNvSpPr/>
          <p:nvPr/>
        </p:nvSpPr>
        <p:spPr>
          <a:xfrm>
            <a:off x="411480" y="162763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01</a:t>
            </a:r>
            <a:endParaRPr lang="en-US" sz="1600" dirty="0"/>
          </a:p>
        </p:txBody>
      </p:sp>
      <p:pic>
        <p:nvPicPr>
          <p:cNvPr id="1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840" y="1682496"/>
            <a:ext cx="384048" cy="384048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1481328" y="1517904"/>
            <a:ext cx="3840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ORGANISATIONAL LEVEL</a:t>
            </a:r>
            <a:endParaRPr lang="en-US" sz="1200" dirty="0"/>
          </a:p>
        </p:txBody>
      </p:sp>
      <p:sp>
        <p:nvSpPr>
          <p:cNvPr id="15" name="Text 12"/>
          <p:cNvSpPr/>
          <p:nvPr/>
        </p:nvSpPr>
        <p:spPr>
          <a:xfrm>
            <a:off x="1481328" y="1847088"/>
            <a:ext cx="4023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M&amp;S 2023 Employee Engagement Survey revealed a 7-point gap vs. sector average in L&amp;D satisfaction. People Plan 2024–26 mandates 20 hours CPD annually and prioritises digital HR skills (M&amp;S, 2023). Gap identified at organisational level: insufficient investment in technology-enabled learning.</a:t>
            </a:r>
            <a:endParaRPr lang="en-US" sz="880" dirty="0"/>
          </a:p>
        </p:txBody>
      </p:sp>
      <p:sp>
        <p:nvSpPr>
          <p:cNvPr id="16" name="Shape 13"/>
          <p:cNvSpPr/>
          <p:nvPr/>
        </p:nvSpPr>
        <p:spPr>
          <a:xfrm>
            <a:off x="5806440" y="1536192"/>
            <a:ext cx="1417320" cy="914400"/>
          </a:xfrm>
          <a:prstGeom prst="rect">
            <a:avLst/>
          </a:prstGeom>
          <a:solidFill>
            <a:srgbClr val="0B1F3A"/>
          </a:solidFill>
          <a:ln/>
          <a:effectLst>
            <a:outerShdw blurRad="38100" dist="127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17" name="Text 14"/>
          <p:cNvSpPr/>
          <p:nvPr/>
        </p:nvSpPr>
        <p:spPr>
          <a:xfrm>
            <a:off x="5806440" y="1536192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67%</a:t>
            </a:r>
            <a:endParaRPr lang="en-US" sz="2600" dirty="0"/>
          </a:p>
        </p:txBody>
      </p:sp>
      <p:sp>
        <p:nvSpPr>
          <p:cNvPr id="18" name="Text 15"/>
          <p:cNvSpPr/>
          <p:nvPr/>
        </p:nvSpPr>
        <p:spPr>
          <a:xfrm>
            <a:off x="5852160" y="2048256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8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L&amp;D satisfaction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(vs. 74% sector avg)</a:t>
            </a:r>
            <a:endParaRPr lang="en-US" sz="800" dirty="0"/>
          </a:p>
        </p:txBody>
      </p:sp>
      <p:sp>
        <p:nvSpPr>
          <p:cNvPr id="19" name="Shape 16"/>
          <p:cNvSpPr/>
          <p:nvPr/>
        </p:nvSpPr>
        <p:spPr>
          <a:xfrm>
            <a:off x="7379208" y="1536192"/>
            <a:ext cx="1417320" cy="914400"/>
          </a:xfrm>
          <a:prstGeom prst="rect">
            <a:avLst/>
          </a:prstGeom>
          <a:solidFill>
            <a:srgbClr val="0B1F3A"/>
          </a:solidFill>
          <a:ln/>
          <a:effectLst>
            <a:outerShdw blurRad="38100" dist="127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20" name="Text 17"/>
          <p:cNvSpPr/>
          <p:nvPr/>
        </p:nvSpPr>
        <p:spPr>
          <a:xfrm>
            <a:off x="7379208" y="1536192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20hrs</a:t>
            </a:r>
            <a:endParaRPr lang="en-US" sz="2600" dirty="0"/>
          </a:p>
        </p:txBody>
      </p:sp>
      <p:sp>
        <p:nvSpPr>
          <p:cNvPr id="21" name="Text 18"/>
          <p:cNvSpPr/>
          <p:nvPr/>
        </p:nvSpPr>
        <p:spPr>
          <a:xfrm>
            <a:off x="7424928" y="2048256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8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Mandatory CPD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 colleague p.a.</a:t>
            </a:r>
            <a:endParaRPr lang="en-US" sz="800" dirty="0"/>
          </a:p>
        </p:txBody>
      </p:sp>
      <p:sp>
        <p:nvSpPr>
          <p:cNvPr id="22" name="Shape 19"/>
          <p:cNvSpPr/>
          <p:nvPr/>
        </p:nvSpPr>
        <p:spPr>
          <a:xfrm>
            <a:off x="274320" y="2651760"/>
            <a:ext cx="8595360" cy="1097280"/>
          </a:xfrm>
          <a:prstGeom prst="rect">
            <a:avLst/>
          </a:prstGeom>
          <a:solidFill>
            <a:srgbClr val="1A5276"/>
          </a:solidFill>
          <a:ln/>
          <a:effectLst>
            <a:outerShdw blurRad="76200" dist="381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23" name="Shape 20"/>
          <p:cNvSpPr/>
          <p:nvPr/>
        </p:nvSpPr>
        <p:spPr>
          <a:xfrm>
            <a:off x="274320" y="2651760"/>
            <a:ext cx="8595360" cy="5486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24" name="Shape 21"/>
          <p:cNvSpPr/>
          <p:nvPr/>
        </p:nvSpPr>
        <p:spPr>
          <a:xfrm>
            <a:off x="411480" y="2834640"/>
            <a:ext cx="502920" cy="502920"/>
          </a:xfrm>
          <a:prstGeom prst="ellipse">
            <a:avLst/>
          </a:prstGeom>
          <a:solidFill>
            <a:srgbClr val="0B1F3A"/>
          </a:solidFill>
          <a:ln/>
        </p:spPr>
      </p:sp>
      <p:sp>
        <p:nvSpPr>
          <p:cNvPr id="25" name="Text 22"/>
          <p:cNvSpPr/>
          <p:nvPr/>
        </p:nvSpPr>
        <p:spPr>
          <a:xfrm>
            <a:off x="411480" y="283464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02</a:t>
            </a:r>
            <a:endParaRPr lang="en-US" sz="1600" dirty="0"/>
          </a:p>
        </p:txBody>
      </p:sp>
      <p:pic>
        <p:nvPicPr>
          <p:cNvPr id="2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5840" y="2889504"/>
            <a:ext cx="384048" cy="384048"/>
          </a:xfrm>
          <a:prstGeom prst="rect">
            <a:avLst/>
          </a:prstGeom>
        </p:spPr>
      </p:pic>
      <p:sp>
        <p:nvSpPr>
          <p:cNvPr id="27" name="Text 23"/>
          <p:cNvSpPr/>
          <p:nvPr/>
        </p:nvSpPr>
        <p:spPr>
          <a:xfrm>
            <a:off x="1481328" y="2724912"/>
            <a:ext cx="3840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TEAM / DEPARTMENTAL LEVEL</a:t>
            </a:r>
            <a:endParaRPr lang="en-US" sz="1200" dirty="0"/>
          </a:p>
        </p:txBody>
      </p:sp>
      <p:sp>
        <p:nvSpPr>
          <p:cNvPr id="28" name="Text 24"/>
          <p:cNvSpPr/>
          <p:nvPr/>
        </p:nvSpPr>
        <p:spPr>
          <a:xfrm>
            <a:off x="1481328" y="3054096"/>
            <a:ext cx="4023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2022 Skills Audit found only 38% of HR team rated proficient in data-driven decision-making (CIPD, 2023; M&amp;S Internal, 2022). Whole HR department lacks Power BI and advanced workforce analytics capability — systemic training need identified.</a:t>
            </a:r>
            <a:endParaRPr lang="en-US" sz="880" dirty="0"/>
          </a:p>
        </p:txBody>
      </p:sp>
      <p:sp>
        <p:nvSpPr>
          <p:cNvPr id="29" name="Shape 25"/>
          <p:cNvSpPr/>
          <p:nvPr/>
        </p:nvSpPr>
        <p:spPr>
          <a:xfrm>
            <a:off x="5806440" y="2743200"/>
            <a:ext cx="1417320" cy="914400"/>
          </a:xfrm>
          <a:prstGeom prst="rect">
            <a:avLst/>
          </a:prstGeom>
          <a:solidFill>
            <a:srgbClr val="0B1F3A"/>
          </a:solidFill>
          <a:ln/>
          <a:effectLst>
            <a:outerShdw blurRad="38100" dist="127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30" name="Text 26"/>
          <p:cNvSpPr/>
          <p:nvPr/>
        </p:nvSpPr>
        <p:spPr>
          <a:xfrm>
            <a:off x="5806440" y="2743200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38%</a:t>
            </a:r>
            <a:endParaRPr lang="en-US" sz="2600" dirty="0"/>
          </a:p>
        </p:txBody>
      </p:sp>
      <p:sp>
        <p:nvSpPr>
          <p:cNvPr id="31" name="Text 27"/>
          <p:cNvSpPr/>
          <p:nvPr/>
        </p:nvSpPr>
        <p:spPr>
          <a:xfrm>
            <a:off x="5852160" y="3255264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8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 team rated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'proficient' in analytics</a:t>
            </a:r>
            <a:endParaRPr lang="en-US" sz="800" dirty="0"/>
          </a:p>
        </p:txBody>
      </p:sp>
      <p:sp>
        <p:nvSpPr>
          <p:cNvPr id="32" name="Shape 28"/>
          <p:cNvSpPr/>
          <p:nvPr/>
        </p:nvSpPr>
        <p:spPr>
          <a:xfrm>
            <a:off x="7379208" y="2743200"/>
            <a:ext cx="1417320" cy="914400"/>
          </a:xfrm>
          <a:prstGeom prst="rect">
            <a:avLst/>
          </a:prstGeom>
          <a:solidFill>
            <a:srgbClr val="0B1F3A"/>
          </a:solidFill>
          <a:ln/>
          <a:effectLst>
            <a:outerShdw blurRad="38100" dist="127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33" name="Text 29"/>
          <p:cNvSpPr/>
          <p:nvPr/>
        </p:nvSpPr>
        <p:spPr>
          <a:xfrm>
            <a:off x="7379208" y="2743200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62%</a:t>
            </a:r>
            <a:endParaRPr lang="en-US" sz="2600" dirty="0"/>
          </a:p>
        </p:txBody>
      </p:sp>
      <p:sp>
        <p:nvSpPr>
          <p:cNvPr id="34" name="Text 30"/>
          <p:cNvSpPr/>
          <p:nvPr/>
        </p:nvSpPr>
        <p:spPr>
          <a:xfrm>
            <a:off x="7424928" y="3255264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8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 gap in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data-driven HR</a:t>
            </a:r>
            <a:endParaRPr lang="en-US" sz="800" dirty="0"/>
          </a:p>
        </p:txBody>
      </p:sp>
      <p:sp>
        <p:nvSpPr>
          <p:cNvPr id="35" name="Shape 31"/>
          <p:cNvSpPr/>
          <p:nvPr/>
        </p:nvSpPr>
        <p:spPr>
          <a:xfrm>
            <a:off x="274320" y="3858768"/>
            <a:ext cx="8595360" cy="1097280"/>
          </a:xfrm>
          <a:prstGeom prst="rect">
            <a:avLst/>
          </a:prstGeom>
          <a:solidFill>
            <a:srgbClr val="C78B20"/>
          </a:solidFill>
          <a:ln/>
          <a:effectLst>
            <a:outerShdw blurRad="76200" dist="381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36" name="Shape 32"/>
          <p:cNvSpPr/>
          <p:nvPr/>
        </p:nvSpPr>
        <p:spPr>
          <a:xfrm>
            <a:off x="274320" y="3858768"/>
            <a:ext cx="8595360" cy="5486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37" name="Shape 33"/>
          <p:cNvSpPr/>
          <p:nvPr/>
        </p:nvSpPr>
        <p:spPr>
          <a:xfrm>
            <a:off x="411480" y="4041648"/>
            <a:ext cx="502920" cy="502920"/>
          </a:xfrm>
          <a:prstGeom prst="ellipse">
            <a:avLst/>
          </a:prstGeom>
          <a:solidFill>
            <a:srgbClr val="0B1F3A"/>
          </a:solidFill>
          <a:ln/>
        </p:spPr>
      </p:sp>
      <p:sp>
        <p:nvSpPr>
          <p:cNvPr id="38" name="Text 34"/>
          <p:cNvSpPr/>
          <p:nvPr/>
        </p:nvSpPr>
        <p:spPr>
          <a:xfrm>
            <a:off x="411480" y="4041648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03</a:t>
            </a:r>
            <a:endParaRPr lang="en-US" sz="1600" dirty="0"/>
          </a:p>
        </p:txBody>
      </p:sp>
      <p:pic>
        <p:nvPicPr>
          <p:cNvPr id="3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840" y="4096512"/>
            <a:ext cx="384048" cy="384048"/>
          </a:xfrm>
          <a:prstGeom prst="rect">
            <a:avLst/>
          </a:prstGeom>
        </p:spPr>
      </p:pic>
      <p:sp>
        <p:nvSpPr>
          <p:cNvPr id="40" name="Text 35"/>
          <p:cNvSpPr/>
          <p:nvPr/>
        </p:nvSpPr>
        <p:spPr>
          <a:xfrm>
            <a:off x="1481328" y="3931920"/>
            <a:ext cx="3840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INDIVIDUAL LEVEL — HR ANALYST</a:t>
            </a:r>
            <a:endParaRPr lang="en-US" sz="1200" dirty="0"/>
          </a:p>
        </p:txBody>
      </p:sp>
      <p:sp>
        <p:nvSpPr>
          <p:cNvPr id="41" name="Text 36"/>
          <p:cNvSpPr/>
          <p:nvPr/>
        </p:nvSpPr>
        <p:spPr>
          <a:xfrm>
            <a:off x="1481328" y="4261104"/>
            <a:ext cx="4023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analysis identifies: (1) Limited HRIS/SAP SuccessFactors expertise; (2) Developing Employment Law knowledge; (3) No prior M&amp;S performance management framework experience; (4) Presentation &amp; L&amp;D facilitation skills require strengthening.</a:t>
            </a:r>
            <a:endParaRPr lang="en-US" sz="880" dirty="0"/>
          </a:p>
        </p:txBody>
      </p:sp>
      <p:sp>
        <p:nvSpPr>
          <p:cNvPr id="42" name="Shape 37"/>
          <p:cNvSpPr/>
          <p:nvPr/>
        </p:nvSpPr>
        <p:spPr>
          <a:xfrm>
            <a:off x="5806440" y="3950208"/>
            <a:ext cx="1417320" cy="914400"/>
          </a:xfrm>
          <a:prstGeom prst="rect">
            <a:avLst/>
          </a:prstGeom>
          <a:solidFill>
            <a:srgbClr val="0B1F3A"/>
          </a:solidFill>
          <a:ln/>
          <a:effectLst>
            <a:outerShdw blurRad="38100" dist="127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43" name="Text 38"/>
          <p:cNvSpPr/>
          <p:nvPr/>
        </p:nvSpPr>
        <p:spPr>
          <a:xfrm>
            <a:off x="5806440" y="3950208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4</a:t>
            </a:r>
            <a:endParaRPr lang="en-US" sz="2600" dirty="0"/>
          </a:p>
        </p:txBody>
      </p:sp>
      <p:sp>
        <p:nvSpPr>
          <p:cNvPr id="44" name="Text 39"/>
          <p:cNvSpPr/>
          <p:nvPr/>
        </p:nvSpPr>
        <p:spPr>
          <a:xfrm>
            <a:off x="5852160" y="4462272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8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skill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gaps identified</a:t>
            </a:r>
            <a:endParaRPr lang="en-US" sz="800" dirty="0"/>
          </a:p>
        </p:txBody>
      </p:sp>
      <p:sp>
        <p:nvSpPr>
          <p:cNvPr id="45" name="Shape 40"/>
          <p:cNvSpPr/>
          <p:nvPr/>
        </p:nvSpPr>
        <p:spPr>
          <a:xfrm>
            <a:off x="7379208" y="3950208"/>
            <a:ext cx="1417320" cy="914400"/>
          </a:xfrm>
          <a:prstGeom prst="rect">
            <a:avLst/>
          </a:prstGeom>
          <a:solidFill>
            <a:srgbClr val="0B1F3A"/>
          </a:solidFill>
          <a:ln/>
          <a:effectLst>
            <a:outerShdw blurRad="38100" dist="127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46" name="Text 41"/>
          <p:cNvSpPr/>
          <p:nvPr/>
        </p:nvSpPr>
        <p:spPr>
          <a:xfrm>
            <a:off x="7379208" y="3950208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3pts</a:t>
            </a:r>
            <a:endParaRPr lang="en-US" sz="2600" dirty="0"/>
          </a:p>
        </p:txBody>
      </p:sp>
      <p:sp>
        <p:nvSpPr>
          <p:cNvPr id="47" name="Text 42"/>
          <p:cNvSpPr/>
          <p:nvPr/>
        </p:nvSpPr>
        <p:spPr>
          <a:xfrm>
            <a:off x="7424928" y="4462272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8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Avg. competency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(scale 1–5)</a:t>
            </a:r>
            <a:endParaRPr lang="en-US" sz="800" dirty="0"/>
          </a:p>
        </p:txBody>
      </p:sp>
      <p:sp>
        <p:nvSpPr>
          <p:cNvPr id="48" name="Text 43"/>
          <p:cNvSpPr/>
          <p:nvPr/>
        </p:nvSpPr>
        <p:spPr>
          <a:xfrm>
            <a:off x="274320" y="4919472"/>
            <a:ext cx="85953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Reid &amp; Barrington (2019); CIPD (2023); M&amp;S Group plc Annual Report (2023)</a:t>
            </a:r>
            <a:endParaRPr lang="en-US" sz="7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49808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49808"/>
            <a:ext cx="91440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Text 2"/>
          <p:cNvSpPr/>
          <p:nvPr/>
        </p:nvSpPr>
        <p:spPr>
          <a:xfrm>
            <a:off x="347472" y="36576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Skills Gap Analysis — HR Analyst Competency Mapping</a:t>
            </a:r>
            <a:endParaRPr lang="en-US" sz="2100" dirty="0"/>
          </a:p>
        </p:txBody>
      </p:sp>
      <p:graphicFrame>
        <p:nvGraphicFramePr>
          <p:cNvPr id="6" name="Chart 0"/>
          <p:cNvGraphicFramePr/>
          <p:nvPr/>
        </p:nvGraphicFramePr>
        <p:xfrm>
          <a:off x="256032" y="822960"/>
          <a:ext cx="5486400" cy="3977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Shape 4"/>
          <p:cNvSpPr/>
          <p:nvPr/>
        </p:nvSpPr>
        <p:spPr>
          <a:xfrm>
            <a:off x="256032" y="4663440"/>
            <a:ext cx="1207008" cy="201168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8" name="Text 5"/>
          <p:cNvSpPr/>
          <p:nvPr/>
        </p:nvSpPr>
        <p:spPr>
          <a:xfrm>
            <a:off x="256032" y="4663440"/>
            <a:ext cx="12070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Level</a:t>
            </a:r>
            <a:endParaRPr lang="en-US" sz="850" dirty="0"/>
          </a:p>
        </p:txBody>
      </p:sp>
      <p:sp>
        <p:nvSpPr>
          <p:cNvPr id="9" name="Shape 6"/>
          <p:cNvSpPr/>
          <p:nvPr/>
        </p:nvSpPr>
        <p:spPr>
          <a:xfrm>
            <a:off x="1536192" y="4663440"/>
            <a:ext cx="1207008" cy="201168"/>
          </a:xfrm>
          <a:prstGeom prst="rect">
            <a:avLst/>
          </a:prstGeom>
          <a:solidFill>
            <a:srgbClr val="1A2744"/>
          </a:solidFill>
          <a:ln/>
        </p:spPr>
      </p:sp>
      <p:sp>
        <p:nvSpPr>
          <p:cNvPr id="10" name="Text 7"/>
          <p:cNvSpPr/>
          <p:nvPr/>
        </p:nvSpPr>
        <p:spPr>
          <a:xfrm>
            <a:off x="1536192" y="4663440"/>
            <a:ext cx="12070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Required Level</a:t>
            </a:r>
            <a:endParaRPr lang="en-US" sz="850" dirty="0"/>
          </a:p>
        </p:txBody>
      </p:sp>
      <p:sp>
        <p:nvSpPr>
          <p:cNvPr id="11" name="Shape 8"/>
          <p:cNvSpPr/>
          <p:nvPr/>
        </p:nvSpPr>
        <p:spPr>
          <a:xfrm>
            <a:off x="5897880" y="822960"/>
            <a:ext cx="2999232" cy="3977640"/>
          </a:xfrm>
          <a:prstGeom prst="rect">
            <a:avLst/>
          </a:prstGeom>
          <a:solidFill>
            <a:srgbClr val="1A2744"/>
          </a:solidFill>
          <a:ln/>
          <a:effectLst>
            <a:outerShdw blurRad="762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2" name="Shape 9"/>
          <p:cNvSpPr/>
          <p:nvPr/>
        </p:nvSpPr>
        <p:spPr>
          <a:xfrm>
            <a:off x="5897880" y="822960"/>
            <a:ext cx="2999232" cy="5486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13" name="Text 10"/>
          <p:cNvSpPr/>
          <p:nvPr/>
        </p:nvSpPr>
        <p:spPr>
          <a:xfrm>
            <a:off x="5989320" y="896112"/>
            <a:ext cx="281635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PRIORITY GAPS</a:t>
            </a:r>
            <a:endParaRPr lang="en-US" sz="1200" dirty="0"/>
          </a:p>
        </p:txBody>
      </p:sp>
      <p:sp>
        <p:nvSpPr>
          <p:cNvPr id="14" name="Shape 11"/>
          <p:cNvSpPr/>
          <p:nvPr/>
        </p:nvSpPr>
        <p:spPr>
          <a:xfrm>
            <a:off x="5989320" y="1261872"/>
            <a:ext cx="658368" cy="182880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15" name="Text 12"/>
          <p:cNvSpPr/>
          <p:nvPr/>
        </p:nvSpPr>
        <p:spPr>
          <a:xfrm>
            <a:off x="5989320" y="1261872"/>
            <a:ext cx="6583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</a:t>
            </a:r>
            <a:endParaRPr lang="en-US" sz="700" dirty="0"/>
          </a:p>
        </p:txBody>
      </p:sp>
      <p:sp>
        <p:nvSpPr>
          <p:cNvPr id="16" name="Text 13"/>
          <p:cNvSpPr/>
          <p:nvPr/>
        </p:nvSpPr>
        <p:spPr>
          <a:xfrm>
            <a:off x="5989320" y="1463040"/>
            <a:ext cx="281635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HRIS/SAP SuccessFactors</a:t>
            </a:r>
            <a:endParaRPr lang="en-US" sz="1050" dirty="0"/>
          </a:p>
        </p:txBody>
      </p:sp>
      <p:sp>
        <p:nvSpPr>
          <p:cNvPr id="17" name="Text 14"/>
          <p:cNvSpPr/>
          <p:nvPr/>
        </p:nvSpPr>
        <p:spPr>
          <a:xfrm>
            <a:off x="5989320" y="1682496"/>
            <a:ext cx="281635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3pts — formal certification training required (CIPD, 2023)</a:t>
            </a:r>
            <a:endParaRPr lang="en-US" sz="850" dirty="0"/>
          </a:p>
        </p:txBody>
      </p:sp>
      <p:sp>
        <p:nvSpPr>
          <p:cNvPr id="18" name="Shape 15"/>
          <p:cNvSpPr/>
          <p:nvPr/>
        </p:nvSpPr>
        <p:spPr>
          <a:xfrm>
            <a:off x="5989320" y="1938528"/>
            <a:ext cx="658368" cy="182880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19" name="Text 16"/>
          <p:cNvSpPr/>
          <p:nvPr/>
        </p:nvSpPr>
        <p:spPr>
          <a:xfrm>
            <a:off x="5989320" y="1938528"/>
            <a:ext cx="6583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</a:t>
            </a:r>
            <a:endParaRPr lang="en-US" sz="700" dirty="0"/>
          </a:p>
        </p:txBody>
      </p:sp>
      <p:sp>
        <p:nvSpPr>
          <p:cNvPr id="20" name="Text 17"/>
          <p:cNvSpPr/>
          <p:nvPr/>
        </p:nvSpPr>
        <p:spPr>
          <a:xfrm>
            <a:off x="5989320" y="2139696"/>
            <a:ext cx="281635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Workforce Analytics</a:t>
            </a:r>
            <a:endParaRPr lang="en-US" sz="1050" dirty="0"/>
          </a:p>
        </p:txBody>
      </p:sp>
      <p:sp>
        <p:nvSpPr>
          <p:cNvPr id="21" name="Text 18"/>
          <p:cNvSpPr/>
          <p:nvPr/>
        </p:nvSpPr>
        <p:spPr>
          <a:xfrm>
            <a:off x="5989320" y="2359152"/>
            <a:ext cx="281635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3pts — Power BI &amp; HR metrics programme essential</a:t>
            </a:r>
            <a:endParaRPr lang="en-US" sz="850" dirty="0"/>
          </a:p>
        </p:txBody>
      </p:sp>
      <p:sp>
        <p:nvSpPr>
          <p:cNvPr id="22" name="Shape 19"/>
          <p:cNvSpPr/>
          <p:nvPr/>
        </p:nvSpPr>
        <p:spPr>
          <a:xfrm>
            <a:off x="5989320" y="2615184"/>
            <a:ext cx="658368" cy="18288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23" name="Text 20"/>
          <p:cNvSpPr/>
          <p:nvPr/>
        </p:nvSpPr>
        <p:spPr>
          <a:xfrm>
            <a:off x="5989320" y="2615184"/>
            <a:ext cx="6583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700" dirty="0"/>
          </a:p>
        </p:txBody>
      </p:sp>
      <p:sp>
        <p:nvSpPr>
          <p:cNvPr id="24" name="Text 21"/>
          <p:cNvSpPr/>
          <p:nvPr/>
        </p:nvSpPr>
        <p:spPr>
          <a:xfrm>
            <a:off x="5989320" y="2816352"/>
            <a:ext cx="281635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Performance Management</a:t>
            </a:r>
            <a:endParaRPr lang="en-US" sz="1050" dirty="0"/>
          </a:p>
        </p:txBody>
      </p:sp>
      <p:sp>
        <p:nvSpPr>
          <p:cNvPr id="25" name="Text 22"/>
          <p:cNvSpPr/>
          <p:nvPr/>
        </p:nvSpPr>
        <p:spPr>
          <a:xfrm>
            <a:off x="5989320" y="3035808"/>
            <a:ext cx="281635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3pts — M&amp;S PDR framework familiarisation needed</a:t>
            </a:r>
            <a:endParaRPr lang="en-US" sz="850" dirty="0"/>
          </a:p>
        </p:txBody>
      </p:sp>
      <p:sp>
        <p:nvSpPr>
          <p:cNvPr id="26" name="Shape 23"/>
          <p:cNvSpPr/>
          <p:nvPr/>
        </p:nvSpPr>
        <p:spPr>
          <a:xfrm>
            <a:off x="5989320" y="3291840"/>
            <a:ext cx="658368" cy="18288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27" name="Text 24"/>
          <p:cNvSpPr/>
          <p:nvPr/>
        </p:nvSpPr>
        <p:spPr>
          <a:xfrm>
            <a:off x="5989320" y="3291840"/>
            <a:ext cx="6583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700" dirty="0"/>
          </a:p>
        </p:txBody>
      </p:sp>
      <p:sp>
        <p:nvSpPr>
          <p:cNvPr id="28" name="Text 25"/>
          <p:cNvSpPr/>
          <p:nvPr/>
        </p:nvSpPr>
        <p:spPr>
          <a:xfrm>
            <a:off x="5989320" y="3493008"/>
            <a:ext cx="281635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Employment Law</a:t>
            </a:r>
            <a:endParaRPr lang="en-US" sz="1050" dirty="0"/>
          </a:p>
        </p:txBody>
      </p:sp>
      <p:sp>
        <p:nvSpPr>
          <p:cNvPr id="29" name="Text 26"/>
          <p:cNvSpPr/>
          <p:nvPr/>
        </p:nvSpPr>
        <p:spPr>
          <a:xfrm>
            <a:off x="5989320" y="3712464"/>
            <a:ext cx="281635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2pts — ER case supervision + ACAS training</a:t>
            </a:r>
            <a:endParaRPr lang="en-US" sz="850" dirty="0"/>
          </a:p>
        </p:txBody>
      </p:sp>
      <p:sp>
        <p:nvSpPr>
          <p:cNvPr id="30" name="Shape 27"/>
          <p:cNvSpPr/>
          <p:nvPr/>
        </p:nvSpPr>
        <p:spPr>
          <a:xfrm>
            <a:off x="5989320" y="3968496"/>
            <a:ext cx="658368" cy="182880"/>
          </a:xfrm>
          <a:prstGeom prst="rect">
            <a:avLst/>
          </a:prstGeom>
          <a:solidFill>
            <a:srgbClr val="546E7A"/>
          </a:solidFill>
          <a:ln/>
        </p:spPr>
      </p:sp>
      <p:sp>
        <p:nvSpPr>
          <p:cNvPr id="31" name="Text 28"/>
          <p:cNvSpPr/>
          <p:nvPr/>
        </p:nvSpPr>
        <p:spPr>
          <a:xfrm>
            <a:off x="5989320" y="3968496"/>
            <a:ext cx="6583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MODERATE</a:t>
            </a:r>
            <a:endParaRPr lang="en-US" sz="700" dirty="0"/>
          </a:p>
        </p:txBody>
      </p:sp>
      <p:sp>
        <p:nvSpPr>
          <p:cNvPr id="32" name="Text 29"/>
          <p:cNvSpPr/>
          <p:nvPr/>
        </p:nvSpPr>
        <p:spPr>
          <a:xfrm>
            <a:off x="5989320" y="4169664"/>
            <a:ext cx="281635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L&amp;D Facilitation</a:t>
            </a:r>
            <a:endParaRPr lang="en-US" sz="1050" dirty="0"/>
          </a:p>
        </p:txBody>
      </p:sp>
      <p:sp>
        <p:nvSpPr>
          <p:cNvPr id="33" name="Text 30"/>
          <p:cNvSpPr/>
          <p:nvPr/>
        </p:nvSpPr>
        <p:spPr>
          <a:xfrm>
            <a:off x="5989320" y="4389120"/>
            <a:ext cx="281635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1pt — coaching skills development recommended</a:t>
            </a:r>
            <a:endParaRPr lang="en-US" sz="850" dirty="0"/>
          </a:p>
        </p:txBody>
      </p:sp>
      <p:sp>
        <p:nvSpPr>
          <p:cNvPr id="34" name="Text 31"/>
          <p:cNvSpPr/>
          <p:nvPr/>
        </p:nvSpPr>
        <p:spPr>
          <a:xfrm>
            <a:off x="256032" y="4919472"/>
            <a:ext cx="8686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CIPD (2023) Skills Audit Framework; M&amp;S Internal Competency Model (2022); Reid &amp; Barrington (2019)</a:t>
            </a:r>
            <a:endParaRPr lang="en-US" sz="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49808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49808"/>
            <a:ext cx="91440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Text 2"/>
          <p:cNvSpPr/>
          <p:nvPr/>
        </p:nvSpPr>
        <p:spPr>
          <a:xfrm>
            <a:off x="347472" y="36576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Learning Theories Applied — Part 1 of 2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228600" y="859536"/>
            <a:ext cx="4206240" cy="4206240"/>
          </a:xfrm>
          <a:prstGeom prst="rect">
            <a:avLst/>
          </a:prstGeom>
          <a:solidFill>
            <a:srgbClr val="1A2744"/>
          </a:solidFill>
          <a:ln/>
          <a:effectLst>
            <a:outerShdw blurRad="76200" dist="38100" dir="8100000" algn="bl" rotWithShape="0">
              <a:srgbClr val="000000">
                <a:alpha val="14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228600" y="859536"/>
            <a:ext cx="4206240" cy="73152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8" name="Shape 6"/>
          <p:cNvSpPr/>
          <p:nvPr/>
        </p:nvSpPr>
        <p:spPr>
          <a:xfrm>
            <a:off x="228600" y="859536"/>
            <a:ext cx="4206240" cy="475488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9" name="Shape 7"/>
          <p:cNvSpPr/>
          <p:nvPr/>
        </p:nvSpPr>
        <p:spPr>
          <a:xfrm>
            <a:off x="292608" y="0"/>
            <a:ext cx="0" cy="0"/>
          </a:xfrm>
          <a:prstGeom prst="ellipse">
            <a:avLst/>
          </a:prstGeom>
          <a:solidFill>
            <a:srgbClr val="0B1F3A"/>
          </a:solidFill>
          <a:ln/>
        </p:spPr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896" y="914400"/>
            <a:ext cx="310896" cy="310896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713232" y="886968"/>
            <a:ext cx="3611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01  BEHAVIOURIST THEORY</a:t>
            </a:r>
            <a:endParaRPr lang="en-US" sz="1600" dirty="0"/>
          </a:p>
        </p:txBody>
      </p:sp>
      <p:sp>
        <p:nvSpPr>
          <p:cNvPr id="13" name="Text 9"/>
          <p:cNvSpPr/>
          <p:nvPr/>
        </p:nvSpPr>
        <p:spPr>
          <a:xfrm>
            <a:off x="320040" y="1408176"/>
            <a:ext cx="3977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Skinner (1938)  ·  Pavlov (1927)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320040" y="1673352"/>
            <a:ext cx="3977640" cy="5486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15" name="Text 11"/>
          <p:cNvSpPr/>
          <p:nvPr/>
        </p:nvSpPr>
        <p:spPr>
          <a:xfrm>
            <a:off x="320040" y="1755648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CORE PREMISE</a:t>
            </a:r>
            <a:endParaRPr lang="en-US" sz="1100" dirty="0"/>
          </a:p>
        </p:txBody>
      </p:sp>
      <p:sp>
        <p:nvSpPr>
          <p:cNvPr id="16" name="Text 12"/>
          <p:cNvSpPr/>
          <p:nvPr/>
        </p:nvSpPr>
        <p:spPr>
          <a:xfrm>
            <a:off x="320040" y="1975104"/>
            <a:ext cx="39776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occurs through stimulus–response and reinforcement. Behaviour is shaped by positive or negative reinforcement (Skinner, 1938). Learning is observable and measurable through performance outcomes.</a:t>
            </a:r>
            <a:endParaRPr lang="en-US" sz="1050" dirty="0"/>
          </a:p>
        </p:txBody>
      </p:sp>
      <p:sp>
        <p:nvSpPr>
          <p:cNvPr id="17" name="Text 13"/>
          <p:cNvSpPr/>
          <p:nvPr/>
        </p:nvSpPr>
        <p:spPr>
          <a:xfrm>
            <a:off x="320040" y="2615184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BDAC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APPLICATION TO HR ANALYST — M&amp;S</a:t>
            </a:r>
            <a:endParaRPr lang="en-US" sz="1100" dirty="0"/>
          </a:p>
        </p:txBody>
      </p:sp>
      <p:sp>
        <p:nvSpPr>
          <p:cNvPr id="18" name="Text 14"/>
          <p:cNvSpPr/>
          <p:nvPr/>
        </p:nvSpPr>
        <p:spPr>
          <a:xfrm>
            <a:off x="320040" y="2852928"/>
            <a:ext cx="3977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0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SAP SuccessFactors e-learning with module completion badges — immediate positive reinforcement (Skinner, 1938)</a:t>
            </a:r>
            <a:endParaRPr lang="en-US" sz="1000" dirty="0"/>
          </a:p>
        </p:txBody>
      </p:sp>
      <p:sp>
        <p:nvSpPr>
          <p:cNvPr id="19" name="Text 15"/>
          <p:cNvSpPr/>
          <p:nvPr/>
        </p:nvSpPr>
        <p:spPr>
          <a:xfrm>
            <a:off x="320040" y="3282696"/>
            <a:ext cx="3977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0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KPI-linked monthly manager reviews reinforce desired HR behaviours and procedural compliance</a:t>
            </a:r>
            <a:endParaRPr lang="en-US" sz="1000" dirty="0"/>
          </a:p>
        </p:txBody>
      </p:sp>
      <p:sp>
        <p:nvSpPr>
          <p:cNvPr id="20" name="Text 16"/>
          <p:cNvSpPr/>
          <p:nvPr/>
        </p:nvSpPr>
        <p:spPr>
          <a:xfrm>
            <a:off x="320040" y="3712464"/>
            <a:ext cx="3977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0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Role-play ER case scenarios with structured coaching feedback — repetition builds competency</a:t>
            </a:r>
            <a:endParaRPr lang="en-US" sz="1000" dirty="0"/>
          </a:p>
        </p:txBody>
      </p:sp>
      <p:sp>
        <p:nvSpPr>
          <p:cNvPr id="21" name="Text 17"/>
          <p:cNvSpPr/>
          <p:nvPr/>
        </p:nvSpPr>
        <p:spPr>
          <a:xfrm>
            <a:off x="320040" y="4142232"/>
            <a:ext cx="3977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0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M&amp;S 'Brilliant Basics' reward scheme reinforces consistent HR practice standards (M&amp;S, 2023)</a:t>
            </a:r>
            <a:endParaRPr lang="en-US" sz="1000" dirty="0"/>
          </a:p>
        </p:txBody>
      </p:sp>
      <p:sp>
        <p:nvSpPr>
          <p:cNvPr id="22" name="Shape 18"/>
          <p:cNvSpPr/>
          <p:nvPr/>
        </p:nvSpPr>
        <p:spPr>
          <a:xfrm>
            <a:off x="228600" y="4681728"/>
            <a:ext cx="4206240" cy="384048"/>
          </a:xfrm>
          <a:prstGeom prst="rect">
            <a:avLst/>
          </a:prstGeom>
          <a:solidFill>
            <a:srgbClr val="112535"/>
          </a:solidFill>
          <a:ln/>
        </p:spPr>
      </p:sp>
      <p:sp>
        <p:nvSpPr>
          <p:cNvPr id="23" name="Text 19"/>
          <p:cNvSpPr/>
          <p:nvPr/>
        </p:nvSpPr>
        <p:spPr>
          <a:xfrm>
            <a:off x="320040" y="4700016"/>
            <a:ext cx="40233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Huczynski &amp; Buchanan (2019): behaviourism oversimplifies complex managerial learning — best suited to procedural skills rather than critical thinking development.</a:t>
            </a:r>
            <a:endParaRPr lang="en-US" sz="900" dirty="0"/>
          </a:p>
        </p:txBody>
      </p:sp>
      <p:sp>
        <p:nvSpPr>
          <p:cNvPr id="24" name="Shape 20"/>
          <p:cNvSpPr/>
          <p:nvPr/>
        </p:nvSpPr>
        <p:spPr>
          <a:xfrm>
            <a:off x="4663440" y="859536"/>
            <a:ext cx="4251960" cy="4206240"/>
          </a:xfrm>
          <a:prstGeom prst="rect">
            <a:avLst/>
          </a:prstGeom>
          <a:solidFill>
            <a:srgbClr val="1A2744"/>
          </a:solidFill>
          <a:ln/>
          <a:effectLst>
            <a:outerShdw blurRad="76200" dist="38100" dir="8100000" algn="bl" rotWithShape="0">
              <a:srgbClr val="000000">
                <a:alpha val="14000"/>
              </a:srgbClr>
            </a:outerShdw>
          </a:effectLst>
        </p:spPr>
      </p:sp>
      <p:sp>
        <p:nvSpPr>
          <p:cNvPr id="25" name="Shape 21"/>
          <p:cNvSpPr/>
          <p:nvPr/>
        </p:nvSpPr>
        <p:spPr>
          <a:xfrm>
            <a:off x="4663440" y="859536"/>
            <a:ext cx="4251960" cy="475488"/>
          </a:xfrm>
          <a:prstGeom prst="rect">
            <a:avLst/>
          </a:prstGeom>
          <a:solidFill>
            <a:srgbClr val="1A5276"/>
          </a:solidFill>
          <a:ln/>
        </p:spPr>
      </p:sp>
      <p:pic>
        <p:nvPicPr>
          <p:cNvPr id="26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592" y="914400"/>
            <a:ext cx="329184" cy="329184"/>
          </a:xfrm>
          <a:prstGeom prst="rect">
            <a:avLst/>
          </a:prstGeom>
        </p:spPr>
      </p:pic>
      <p:sp>
        <p:nvSpPr>
          <p:cNvPr id="27" name="Text 22"/>
          <p:cNvSpPr/>
          <p:nvPr/>
        </p:nvSpPr>
        <p:spPr>
          <a:xfrm>
            <a:off x="5138928" y="886968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02  COGNITIVIST THEORY</a:t>
            </a:r>
            <a:endParaRPr lang="en-US" sz="1600" dirty="0"/>
          </a:p>
        </p:txBody>
      </p:sp>
      <p:sp>
        <p:nvSpPr>
          <p:cNvPr id="28" name="Text 23"/>
          <p:cNvSpPr/>
          <p:nvPr/>
        </p:nvSpPr>
        <p:spPr>
          <a:xfrm>
            <a:off x="4754880" y="1408176"/>
            <a:ext cx="4023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Piaget (1952)  ·  Bruner (1966)  ·  Gagné (1965)</a:t>
            </a:r>
            <a:endParaRPr lang="en-US" sz="1050" dirty="0"/>
          </a:p>
        </p:txBody>
      </p:sp>
      <p:sp>
        <p:nvSpPr>
          <p:cNvPr id="29" name="Shape 24"/>
          <p:cNvSpPr/>
          <p:nvPr/>
        </p:nvSpPr>
        <p:spPr>
          <a:xfrm>
            <a:off x="4754880" y="1673352"/>
            <a:ext cx="4023360" cy="5486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30" name="Text 25"/>
          <p:cNvSpPr/>
          <p:nvPr/>
        </p:nvSpPr>
        <p:spPr>
          <a:xfrm>
            <a:off x="4754880" y="1755648"/>
            <a:ext cx="4023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CORE PREMISE</a:t>
            </a:r>
            <a:endParaRPr lang="en-US" sz="1100" dirty="0"/>
          </a:p>
        </p:txBody>
      </p:sp>
      <p:sp>
        <p:nvSpPr>
          <p:cNvPr id="31" name="Text 26"/>
          <p:cNvSpPr/>
          <p:nvPr/>
        </p:nvSpPr>
        <p:spPr>
          <a:xfrm>
            <a:off x="4754880" y="1975104"/>
            <a:ext cx="4023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involves internal mental processes — memory, problem-solving and schema formation. Knowledge is constructed by organising information meaningfully (Piaget, 1952; Bruner, 1966). Focus on how learners process and retain information.</a:t>
            </a:r>
            <a:endParaRPr lang="en-US" sz="1050" dirty="0"/>
          </a:p>
        </p:txBody>
      </p:sp>
      <p:sp>
        <p:nvSpPr>
          <p:cNvPr id="32" name="Text 27"/>
          <p:cNvSpPr/>
          <p:nvPr/>
        </p:nvSpPr>
        <p:spPr>
          <a:xfrm>
            <a:off x="4754880" y="2615184"/>
            <a:ext cx="4023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4BDAC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APPLICATION TO HR ANALYST — M&amp;S</a:t>
            </a:r>
            <a:endParaRPr lang="en-US" sz="1100" dirty="0"/>
          </a:p>
        </p:txBody>
      </p:sp>
      <p:sp>
        <p:nvSpPr>
          <p:cNvPr id="33" name="Text 28"/>
          <p:cNvSpPr/>
          <p:nvPr/>
        </p:nvSpPr>
        <p:spPr>
          <a:xfrm>
            <a:off x="4754880" y="2852928"/>
            <a:ext cx="40233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0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Employment law workshops via case-study analysis — builds complex legal schema (Bruner, 1966 — discovery learning)</a:t>
            </a:r>
            <a:endParaRPr lang="en-US" sz="1000" dirty="0"/>
          </a:p>
        </p:txBody>
      </p:sp>
      <p:sp>
        <p:nvSpPr>
          <p:cNvPr id="34" name="Text 29"/>
          <p:cNvSpPr/>
          <p:nvPr/>
        </p:nvSpPr>
        <p:spPr>
          <a:xfrm>
            <a:off x="4754880" y="3282696"/>
            <a:ext cx="40233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0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Gagné's Nine Events of Instruction applied to HR induction: gain attention → present content → provide feedback</a:t>
            </a:r>
            <a:endParaRPr lang="en-US" sz="1000" dirty="0"/>
          </a:p>
        </p:txBody>
      </p:sp>
      <p:sp>
        <p:nvSpPr>
          <p:cNvPr id="35" name="Text 30"/>
          <p:cNvSpPr/>
          <p:nvPr/>
        </p:nvSpPr>
        <p:spPr>
          <a:xfrm>
            <a:off x="4754880" y="3712464"/>
            <a:ext cx="40233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0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Scaffolded analytics progression: Excel → Power BI → predictive modelling (Vygotsky, 1978 — ZPD framework)</a:t>
            </a:r>
            <a:endParaRPr lang="en-US" sz="1000" dirty="0"/>
          </a:p>
        </p:txBody>
      </p:sp>
      <p:sp>
        <p:nvSpPr>
          <p:cNvPr id="36" name="Text 31"/>
          <p:cNvSpPr/>
          <p:nvPr/>
        </p:nvSpPr>
        <p:spPr>
          <a:xfrm>
            <a:off x="4754880" y="4142232"/>
            <a:ext cx="40233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10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Problem-based learning (PBL): analyst resolves live ER case under HRBP mentoring — develops metacognition (Reid &amp; Barrington, 2019)</a:t>
            </a:r>
            <a:endParaRPr lang="en-US" sz="1000" dirty="0"/>
          </a:p>
        </p:txBody>
      </p:sp>
      <p:sp>
        <p:nvSpPr>
          <p:cNvPr id="37" name="Shape 32"/>
          <p:cNvSpPr/>
          <p:nvPr/>
        </p:nvSpPr>
        <p:spPr>
          <a:xfrm>
            <a:off x="4663440" y="4681728"/>
            <a:ext cx="4251960" cy="384048"/>
          </a:xfrm>
          <a:prstGeom prst="rect">
            <a:avLst/>
          </a:prstGeom>
          <a:solidFill>
            <a:srgbClr val="112535"/>
          </a:solidFill>
          <a:ln/>
        </p:spPr>
      </p:sp>
      <p:sp>
        <p:nvSpPr>
          <p:cNvPr id="38" name="Text 33"/>
          <p:cNvSpPr/>
          <p:nvPr/>
        </p:nvSpPr>
        <p:spPr>
          <a:xfrm>
            <a:off x="4754880" y="4700016"/>
            <a:ext cx="4069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Anderson &amp; Krathwohl (2001): cognitivism's focus on individual processing may overlook social and contextual dimensions of workplace learning.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49808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49808"/>
            <a:ext cx="91440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Text 2"/>
          <p:cNvSpPr/>
          <p:nvPr/>
        </p:nvSpPr>
        <p:spPr>
          <a:xfrm>
            <a:off x="347472" y="36576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Learning Theories Applied — Part 2 of 2</a:t>
            </a:r>
            <a:endParaRPr lang="en-US" sz="2100" dirty="0"/>
          </a:p>
        </p:txBody>
      </p:sp>
      <p:sp>
        <p:nvSpPr>
          <p:cNvPr id="6" name="Shape 4"/>
          <p:cNvSpPr/>
          <p:nvPr/>
        </p:nvSpPr>
        <p:spPr>
          <a:xfrm>
            <a:off x="228600" y="859536"/>
            <a:ext cx="4206240" cy="4206240"/>
          </a:xfrm>
          <a:prstGeom prst="rect">
            <a:avLst/>
          </a:prstGeom>
          <a:solidFill>
            <a:srgbClr val="1A2744"/>
          </a:solidFill>
          <a:ln/>
          <a:effectLst>
            <a:outerShdw blurRad="76200" dist="38100" dir="8100000" algn="bl" rotWithShape="0">
              <a:srgbClr val="000000">
                <a:alpha val="14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228600" y="859536"/>
            <a:ext cx="4206240" cy="475488"/>
          </a:xfrm>
          <a:prstGeom prst="rect">
            <a:avLst/>
          </a:prstGeom>
          <a:solidFill>
            <a:srgbClr val="7D3C98"/>
          </a:solidFill>
          <a:ln/>
        </p:spPr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896" y="914400"/>
            <a:ext cx="329184" cy="329184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713232" y="886968"/>
            <a:ext cx="3611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03  HUMANIST THEORY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320040" y="1408176"/>
            <a:ext cx="3977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Maslow (1943)  ·  Rogers (1969)  ·  Knowles (1980 — Andragogy)</a:t>
            </a:r>
            <a:endParaRPr lang="en-US" sz="950" dirty="0"/>
          </a:p>
        </p:txBody>
      </p:sp>
      <p:sp>
        <p:nvSpPr>
          <p:cNvPr id="11" name="Shape 8"/>
          <p:cNvSpPr/>
          <p:nvPr/>
        </p:nvSpPr>
        <p:spPr>
          <a:xfrm>
            <a:off x="320040" y="1673352"/>
            <a:ext cx="3977640" cy="5486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12" name="Text 9"/>
          <p:cNvSpPr/>
          <p:nvPr/>
        </p:nvSpPr>
        <p:spPr>
          <a:xfrm>
            <a:off x="320040" y="1755648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CORE PREMISE</a:t>
            </a:r>
            <a:endParaRPr lang="en-US" sz="1000" dirty="0"/>
          </a:p>
        </p:txBody>
      </p:sp>
      <p:sp>
        <p:nvSpPr>
          <p:cNvPr id="13" name="Text 10"/>
          <p:cNvSpPr/>
          <p:nvPr/>
        </p:nvSpPr>
        <p:spPr>
          <a:xfrm>
            <a:off x="320040" y="1975104"/>
            <a:ext cx="39776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Learners are self-directed, intrinsically motivated individuals seeking personal growth. Knowles' Andragogy (1980) argues adults need autonomy and must understand the purpose of their learning.</a:t>
            </a:r>
            <a:endParaRPr lang="en-US" sz="900" dirty="0"/>
          </a:p>
        </p:txBody>
      </p:sp>
      <p:sp>
        <p:nvSpPr>
          <p:cNvPr id="14" name="Text 11"/>
          <p:cNvSpPr/>
          <p:nvPr/>
        </p:nvSpPr>
        <p:spPr>
          <a:xfrm>
            <a:off x="320040" y="2615184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4BDAC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APPLICATION TO HR ANALYST — M&amp;S</a:t>
            </a:r>
            <a:endParaRPr lang="en-US" sz="1000" dirty="0"/>
          </a:p>
        </p:txBody>
      </p:sp>
      <p:sp>
        <p:nvSpPr>
          <p:cNvPr id="15" name="Text 12"/>
          <p:cNvSpPr/>
          <p:nvPr/>
        </p:nvSpPr>
        <p:spPr>
          <a:xfrm>
            <a:off x="320040" y="2852928"/>
            <a:ext cx="3977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8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88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 Development Plan (IDP) — analyst co-creates own L&amp;D goals with HRBP (Knowles, 1980 — self-directed learning)</a:t>
            </a:r>
            <a:endParaRPr lang="en-US" sz="880" dirty="0"/>
          </a:p>
        </p:txBody>
      </p:sp>
      <p:sp>
        <p:nvSpPr>
          <p:cNvPr id="16" name="Text 13"/>
          <p:cNvSpPr/>
          <p:nvPr/>
        </p:nvSpPr>
        <p:spPr>
          <a:xfrm>
            <a:off x="320040" y="3282696"/>
            <a:ext cx="3977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8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88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Maslow's hierarchy: ensuring role security (pay, contract) precedes expectation of CPD self-actualisation (Maslow, 1943)</a:t>
            </a:r>
            <a:endParaRPr lang="en-US" sz="880" dirty="0"/>
          </a:p>
        </p:txBody>
      </p:sp>
      <p:sp>
        <p:nvSpPr>
          <p:cNvPr id="17" name="Text 14"/>
          <p:cNvSpPr/>
          <p:nvPr/>
        </p:nvSpPr>
        <p:spPr>
          <a:xfrm>
            <a:off x="320040" y="3712464"/>
            <a:ext cx="3977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8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88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Rogers' facilitative learning: HRBP as facilitator, not instructor; analyst chooses CPD pathways (Rogers, 1969)</a:t>
            </a:r>
            <a:endParaRPr lang="en-US" sz="880" dirty="0"/>
          </a:p>
        </p:txBody>
      </p:sp>
      <p:sp>
        <p:nvSpPr>
          <p:cNvPr id="18" name="Text 15"/>
          <p:cNvSpPr/>
          <p:nvPr/>
        </p:nvSpPr>
        <p:spPr>
          <a:xfrm>
            <a:off x="320040" y="4142232"/>
            <a:ext cx="3977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880" b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 </a:t>
            </a:r>
            <a:r>
              <a:rPr lang="en-US" sz="88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M&amp;S CIPD Level 5 sponsorship fulfils psychological contract — demonstrates organisational commitment (Rousseau, 1989)</a:t>
            </a:r>
            <a:endParaRPr lang="en-US" sz="880" dirty="0"/>
          </a:p>
        </p:txBody>
      </p:sp>
      <p:sp>
        <p:nvSpPr>
          <p:cNvPr id="19" name="Shape 16"/>
          <p:cNvSpPr/>
          <p:nvPr/>
        </p:nvSpPr>
        <p:spPr>
          <a:xfrm>
            <a:off x="228600" y="4681728"/>
            <a:ext cx="4206240" cy="384048"/>
          </a:xfrm>
          <a:prstGeom prst="rect">
            <a:avLst/>
          </a:prstGeom>
          <a:solidFill>
            <a:srgbClr val="112535"/>
          </a:solidFill>
          <a:ln/>
        </p:spPr>
      </p:sp>
      <p:sp>
        <p:nvSpPr>
          <p:cNvPr id="20" name="Text 17"/>
          <p:cNvSpPr/>
          <p:nvPr/>
        </p:nvSpPr>
        <p:spPr>
          <a:xfrm>
            <a:off x="320040" y="4700016"/>
            <a:ext cx="40233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Boud et al. (2013): humanist approaches can be idealistic in commercial settings. M&amp;S People Plan provides structural support to realise humanist L&amp;D in practice.</a:t>
            </a:r>
            <a:endParaRPr lang="en-US" sz="780" dirty="0"/>
          </a:p>
        </p:txBody>
      </p:sp>
      <p:sp>
        <p:nvSpPr>
          <p:cNvPr id="21" name="Shape 18"/>
          <p:cNvSpPr/>
          <p:nvPr/>
        </p:nvSpPr>
        <p:spPr>
          <a:xfrm>
            <a:off x="4663440" y="859536"/>
            <a:ext cx="4251960" cy="4206240"/>
          </a:xfrm>
          <a:prstGeom prst="rect">
            <a:avLst/>
          </a:prstGeom>
          <a:solidFill>
            <a:srgbClr val="1A2744"/>
          </a:solidFill>
          <a:ln/>
          <a:effectLst>
            <a:outerShdw blurRad="76200" dist="38100" dir="8100000" algn="bl" rotWithShape="0">
              <a:srgbClr val="000000">
                <a:alpha val="14000"/>
              </a:srgbClr>
            </a:outerShdw>
          </a:effectLst>
        </p:spPr>
      </p:sp>
      <p:sp>
        <p:nvSpPr>
          <p:cNvPr id="22" name="Shape 19"/>
          <p:cNvSpPr/>
          <p:nvPr/>
        </p:nvSpPr>
        <p:spPr>
          <a:xfrm>
            <a:off x="4663440" y="859536"/>
            <a:ext cx="4251960" cy="475488"/>
          </a:xfrm>
          <a:prstGeom prst="rect">
            <a:avLst/>
          </a:prstGeom>
          <a:solidFill>
            <a:srgbClr val="1E8449"/>
          </a:solidFill>
          <a:ln/>
        </p:spPr>
      </p:sp>
      <p:pic>
        <p:nvPicPr>
          <p:cNvPr id="2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592" y="914400"/>
            <a:ext cx="329184" cy="329184"/>
          </a:xfrm>
          <a:prstGeom prst="rect">
            <a:avLst/>
          </a:prstGeom>
        </p:spPr>
      </p:pic>
      <p:sp>
        <p:nvSpPr>
          <p:cNvPr id="24" name="Text 20"/>
          <p:cNvSpPr/>
          <p:nvPr/>
        </p:nvSpPr>
        <p:spPr>
          <a:xfrm>
            <a:off x="5138928" y="886968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04  EXPERIENTIAL LEARNING</a:t>
            </a:r>
            <a:endParaRPr lang="en-US" sz="1200" dirty="0"/>
          </a:p>
        </p:txBody>
      </p:sp>
      <p:sp>
        <p:nvSpPr>
          <p:cNvPr id="25" name="Text 21"/>
          <p:cNvSpPr/>
          <p:nvPr/>
        </p:nvSpPr>
        <p:spPr>
          <a:xfrm>
            <a:off x="4754880" y="1408176"/>
            <a:ext cx="4023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Kolb (1984)  ·  Dewey (1938)  ·  Schön (1983 — Reflective Practice)</a:t>
            </a:r>
            <a:endParaRPr lang="en-US" sz="950" dirty="0"/>
          </a:p>
        </p:txBody>
      </p:sp>
      <p:sp>
        <p:nvSpPr>
          <p:cNvPr id="26" name="Shape 22"/>
          <p:cNvSpPr/>
          <p:nvPr/>
        </p:nvSpPr>
        <p:spPr>
          <a:xfrm>
            <a:off x="4736592" y="1719072"/>
            <a:ext cx="1810512" cy="1097280"/>
          </a:xfrm>
          <a:prstGeom prst="rect">
            <a:avLst/>
          </a:prstGeom>
          <a:solidFill>
            <a:srgbClr val="1E8449"/>
          </a:solidFill>
          <a:ln/>
        </p:spPr>
      </p:sp>
      <p:sp>
        <p:nvSpPr>
          <p:cNvPr id="27" name="Text 23"/>
          <p:cNvSpPr/>
          <p:nvPr/>
        </p:nvSpPr>
        <p:spPr>
          <a:xfrm>
            <a:off x="4809744" y="1792224"/>
            <a:ext cx="166420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Concrete</a:t>
            </a:r>
            <a:endParaRPr lang="en-US" sz="1000" dirty="0"/>
          </a:p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Experience</a:t>
            </a:r>
            <a:endParaRPr lang="en-US" sz="1000" dirty="0"/>
          </a:p>
        </p:txBody>
      </p:sp>
      <p:sp>
        <p:nvSpPr>
          <p:cNvPr id="28" name="Text 24"/>
          <p:cNvSpPr/>
          <p:nvPr/>
        </p:nvSpPr>
        <p:spPr>
          <a:xfrm>
            <a:off x="4809744" y="2194560"/>
            <a:ext cx="166420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 Analyst handles live</a:t>
            </a:r>
            <a:endParaRPr lang="en-US" sz="850" dirty="0"/>
          </a:p>
          <a:p>
            <a:pPr marL="0" indent="0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recruitment campaign</a:t>
            </a:r>
            <a:endParaRPr lang="en-US" sz="850" dirty="0"/>
          </a:p>
        </p:txBody>
      </p:sp>
      <p:sp>
        <p:nvSpPr>
          <p:cNvPr id="29" name="Shape 25"/>
          <p:cNvSpPr/>
          <p:nvPr/>
        </p:nvSpPr>
        <p:spPr>
          <a:xfrm>
            <a:off x="6675120" y="1719072"/>
            <a:ext cx="1810512" cy="1097280"/>
          </a:xfrm>
          <a:prstGeom prst="rect">
            <a:avLst/>
          </a:prstGeom>
          <a:solidFill>
            <a:srgbClr val="1A5276"/>
          </a:solidFill>
          <a:ln/>
        </p:spPr>
      </p:sp>
      <p:sp>
        <p:nvSpPr>
          <p:cNvPr id="30" name="Text 26"/>
          <p:cNvSpPr/>
          <p:nvPr/>
        </p:nvSpPr>
        <p:spPr>
          <a:xfrm>
            <a:off x="6748272" y="1792224"/>
            <a:ext cx="166420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Reflective</a:t>
            </a:r>
            <a:endParaRPr lang="en-US" sz="1000" dirty="0"/>
          </a:p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Observation</a:t>
            </a:r>
            <a:endParaRPr lang="en-US" sz="1000" dirty="0"/>
          </a:p>
        </p:txBody>
      </p:sp>
      <p:sp>
        <p:nvSpPr>
          <p:cNvPr id="31" name="Text 27"/>
          <p:cNvSpPr/>
          <p:nvPr/>
        </p:nvSpPr>
        <p:spPr>
          <a:xfrm>
            <a:off x="6748272" y="2194560"/>
            <a:ext cx="166420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Reflects via CPD log</a:t>
            </a:r>
            <a:endParaRPr lang="en-US" sz="850" dirty="0"/>
          </a:p>
          <a:p>
            <a:pPr marL="0" indent="0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1:1 with HRBP</a:t>
            </a:r>
            <a:endParaRPr lang="en-US" sz="850" dirty="0"/>
          </a:p>
        </p:txBody>
      </p:sp>
      <p:sp>
        <p:nvSpPr>
          <p:cNvPr id="32" name="Shape 28"/>
          <p:cNvSpPr/>
          <p:nvPr/>
        </p:nvSpPr>
        <p:spPr>
          <a:xfrm>
            <a:off x="4736592" y="2907792"/>
            <a:ext cx="1810512" cy="109728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33" name="Text 29"/>
          <p:cNvSpPr/>
          <p:nvPr/>
        </p:nvSpPr>
        <p:spPr>
          <a:xfrm>
            <a:off x="4809744" y="2980944"/>
            <a:ext cx="166420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Abstract</a:t>
            </a:r>
            <a:endParaRPr lang="en-US" sz="1000" dirty="0"/>
          </a:p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Conceptualisation</a:t>
            </a:r>
            <a:endParaRPr lang="en-US" sz="1000" dirty="0"/>
          </a:p>
        </p:txBody>
      </p:sp>
      <p:sp>
        <p:nvSpPr>
          <p:cNvPr id="34" name="Text 30"/>
          <p:cNvSpPr/>
          <p:nvPr/>
        </p:nvSpPr>
        <p:spPr>
          <a:xfrm>
            <a:off x="4809744" y="3383280"/>
            <a:ext cx="166420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Links to CIPD models</a:t>
            </a:r>
            <a:endParaRPr lang="en-US" sz="850" dirty="0"/>
          </a:p>
          <a:p>
            <a:pPr marL="0" indent="0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HR theory</a:t>
            </a:r>
            <a:endParaRPr lang="en-US" sz="850" dirty="0"/>
          </a:p>
        </p:txBody>
      </p:sp>
      <p:sp>
        <p:nvSpPr>
          <p:cNvPr id="35" name="Shape 31"/>
          <p:cNvSpPr/>
          <p:nvPr/>
        </p:nvSpPr>
        <p:spPr>
          <a:xfrm>
            <a:off x="6675120" y="2907792"/>
            <a:ext cx="1810512" cy="1097280"/>
          </a:xfrm>
          <a:prstGeom prst="rect">
            <a:avLst/>
          </a:prstGeom>
          <a:solidFill>
            <a:srgbClr val="7D3C98"/>
          </a:solidFill>
          <a:ln/>
        </p:spPr>
      </p:sp>
      <p:sp>
        <p:nvSpPr>
          <p:cNvPr id="36" name="Text 32"/>
          <p:cNvSpPr/>
          <p:nvPr/>
        </p:nvSpPr>
        <p:spPr>
          <a:xfrm>
            <a:off x="6748272" y="2980944"/>
            <a:ext cx="166420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Active</a:t>
            </a:r>
            <a:endParaRPr lang="en-US" sz="1000" dirty="0"/>
          </a:p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Experimentation</a:t>
            </a:r>
            <a:endParaRPr lang="en-US" sz="1000" dirty="0"/>
          </a:p>
        </p:txBody>
      </p:sp>
      <p:sp>
        <p:nvSpPr>
          <p:cNvPr id="37" name="Text 33"/>
          <p:cNvSpPr/>
          <p:nvPr/>
        </p:nvSpPr>
        <p:spPr>
          <a:xfrm>
            <a:off x="6748272" y="3383280"/>
            <a:ext cx="166420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Applies revised approach</a:t>
            </a:r>
            <a:endParaRPr lang="en-US" sz="850" dirty="0"/>
          </a:p>
          <a:p>
            <a:pPr marL="0" indent="0"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next cycle</a:t>
            </a:r>
            <a:endParaRPr lang="en-US" sz="850" dirty="0"/>
          </a:p>
        </p:txBody>
      </p:sp>
      <p:sp>
        <p:nvSpPr>
          <p:cNvPr id="38" name="Shape 34"/>
          <p:cNvSpPr/>
          <p:nvPr/>
        </p:nvSpPr>
        <p:spPr>
          <a:xfrm>
            <a:off x="6144768" y="2212848"/>
            <a:ext cx="987552" cy="713232"/>
          </a:xfrm>
          <a:prstGeom prst="ellipse">
            <a:avLst/>
          </a:prstGeom>
          <a:solidFill>
            <a:srgbClr val="E8A838"/>
          </a:solidFill>
          <a:ln/>
        </p:spPr>
      </p:sp>
      <p:sp>
        <p:nvSpPr>
          <p:cNvPr id="39" name="Text 35"/>
          <p:cNvSpPr/>
          <p:nvPr/>
        </p:nvSpPr>
        <p:spPr>
          <a:xfrm>
            <a:off x="6144768" y="2212848"/>
            <a:ext cx="987552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KOLB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1984</a:t>
            </a:r>
            <a:endParaRPr lang="en-US" sz="1100" dirty="0"/>
          </a:p>
        </p:txBody>
      </p:sp>
      <p:sp>
        <p:nvSpPr>
          <p:cNvPr id="40" name="Text 36"/>
          <p:cNvSpPr/>
          <p:nvPr/>
        </p:nvSpPr>
        <p:spPr>
          <a:xfrm>
            <a:off x="6601968" y="2084832"/>
            <a:ext cx="7315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</a:rPr>
              <a:t>▶</a:t>
            </a:r>
            <a:endParaRPr lang="en-US" sz="1200" dirty="0"/>
          </a:p>
        </p:txBody>
      </p:sp>
      <p:sp>
        <p:nvSpPr>
          <p:cNvPr id="41" name="Text 37"/>
          <p:cNvSpPr/>
          <p:nvPr/>
        </p:nvSpPr>
        <p:spPr>
          <a:xfrm>
            <a:off x="8083296" y="2651760"/>
            <a:ext cx="29260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</a:rPr>
              <a:t>▼</a:t>
            </a:r>
            <a:endParaRPr lang="en-US" sz="1200" dirty="0"/>
          </a:p>
        </p:txBody>
      </p:sp>
      <p:sp>
        <p:nvSpPr>
          <p:cNvPr id="42" name="Text 38"/>
          <p:cNvSpPr/>
          <p:nvPr/>
        </p:nvSpPr>
        <p:spPr>
          <a:xfrm>
            <a:off x="6492240" y="3858768"/>
            <a:ext cx="7315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</a:rPr>
              <a:t>◀</a:t>
            </a:r>
            <a:endParaRPr lang="en-US" sz="1200" dirty="0"/>
          </a:p>
        </p:txBody>
      </p:sp>
      <p:sp>
        <p:nvSpPr>
          <p:cNvPr id="43" name="Text 39"/>
          <p:cNvSpPr/>
          <p:nvPr/>
        </p:nvSpPr>
        <p:spPr>
          <a:xfrm>
            <a:off x="4773168" y="2651760"/>
            <a:ext cx="29260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</a:rPr>
              <a:t>▲</a:t>
            </a:r>
            <a:endParaRPr lang="en-US" sz="1200" dirty="0"/>
          </a:p>
        </p:txBody>
      </p:sp>
      <p:sp>
        <p:nvSpPr>
          <p:cNvPr id="44" name="Text 40"/>
          <p:cNvSpPr/>
          <p:nvPr/>
        </p:nvSpPr>
        <p:spPr>
          <a:xfrm>
            <a:off x="4754880" y="4078224"/>
            <a:ext cx="406908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Schön (1983): analyst maintains reflective journal; monthly peer learning circles established. M&amp;S L&amp;D Mentor Programme supports cycle completion (M&amp;S, 2023).</a:t>
            </a:r>
            <a:endParaRPr lang="en-US" sz="880" dirty="0"/>
          </a:p>
        </p:txBody>
      </p:sp>
      <p:sp>
        <p:nvSpPr>
          <p:cNvPr id="45" name="Shape 41"/>
          <p:cNvSpPr/>
          <p:nvPr/>
        </p:nvSpPr>
        <p:spPr>
          <a:xfrm>
            <a:off x="4663440" y="4681728"/>
            <a:ext cx="4251960" cy="384048"/>
          </a:xfrm>
          <a:prstGeom prst="rect">
            <a:avLst/>
          </a:prstGeom>
          <a:solidFill>
            <a:srgbClr val="112535"/>
          </a:solidFill>
          <a:ln/>
        </p:spPr>
      </p:sp>
      <p:sp>
        <p:nvSpPr>
          <p:cNvPr id="46" name="Text 42"/>
          <p:cNvSpPr/>
          <p:nvPr/>
        </p:nvSpPr>
        <p:spPr>
          <a:xfrm>
            <a:off x="4754880" y="4700016"/>
            <a:ext cx="4069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Reynolds (2009): Kolb's model neglects cultural and power dynamics. Despite this, it remains the dominant workplace L&amp;D framework (Boud et al., 2013).</a:t>
            </a:r>
            <a:endParaRPr lang="en-US" sz="7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49808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49808"/>
            <a:ext cx="91440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Text 2"/>
          <p:cNvSpPr/>
          <p:nvPr/>
        </p:nvSpPr>
        <p:spPr>
          <a:xfrm>
            <a:off x="347472" y="36576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Integrated 12-Month L&amp;D Plan — HR Analyst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228600" y="841248"/>
            <a:ext cx="8686800" cy="768096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228600" y="841248"/>
            <a:ext cx="64008" cy="76809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8" name="Shape 6"/>
          <p:cNvSpPr/>
          <p:nvPr/>
        </p:nvSpPr>
        <p:spPr>
          <a:xfrm>
            <a:off x="347472" y="950976"/>
            <a:ext cx="804672" cy="54864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9" name="Text 7"/>
          <p:cNvSpPr/>
          <p:nvPr/>
        </p:nvSpPr>
        <p:spPr>
          <a:xfrm>
            <a:off x="347472" y="950976"/>
            <a:ext cx="80467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Months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1–2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1243584" y="996696"/>
            <a:ext cx="457200" cy="45720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4168" y="1097280"/>
            <a:ext cx="256032" cy="25603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1773936" y="914400"/>
            <a:ext cx="2331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HRIS Induction &amp; E-Learning</a:t>
            </a:r>
            <a:endParaRPr lang="en-US" sz="1200" dirty="0"/>
          </a:p>
        </p:txBody>
      </p:sp>
      <p:sp>
        <p:nvSpPr>
          <p:cNvPr id="13" name="Text 10"/>
          <p:cNvSpPr/>
          <p:nvPr/>
        </p:nvSpPr>
        <p:spPr>
          <a:xfrm>
            <a:off x="1773936" y="1261872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Theory: Behaviourist (Skinner, 1938)</a:t>
            </a:r>
            <a:endParaRPr lang="en-US" sz="1000" dirty="0"/>
          </a:p>
        </p:txBody>
      </p:sp>
      <p:sp>
        <p:nvSpPr>
          <p:cNvPr id="14" name="Shape 11"/>
          <p:cNvSpPr/>
          <p:nvPr/>
        </p:nvSpPr>
        <p:spPr>
          <a:xfrm>
            <a:off x="4206240" y="914400"/>
            <a:ext cx="64008" cy="621792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15" name="Text 12"/>
          <p:cNvSpPr/>
          <p:nvPr/>
        </p:nvSpPr>
        <p:spPr>
          <a:xfrm>
            <a:off x="4343400" y="914400"/>
            <a:ext cx="548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737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Method:</a:t>
            </a:r>
            <a:endParaRPr lang="en-US" sz="1000" dirty="0"/>
          </a:p>
        </p:txBody>
      </p:sp>
      <p:sp>
        <p:nvSpPr>
          <p:cNvPr id="16" name="Text 13"/>
          <p:cNvSpPr/>
          <p:nvPr/>
        </p:nvSpPr>
        <p:spPr>
          <a:xfrm>
            <a:off x="4343400" y="1161288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M&amp;S L&amp;D Portal + SAP Certification</a:t>
            </a:r>
            <a:endParaRPr lang="en-US" sz="1000" dirty="0"/>
          </a:p>
        </p:txBody>
      </p:sp>
      <p:sp>
        <p:nvSpPr>
          <p:cNvPr id="17" name="Shape 14"/>
          <p:cNvSpPr/>
          <p:nvPr/>
        </p:nvSpPr>
        <p:spPr>
          <a:xfrm>
            <a:off x="6748272" y="914400"/>
            <a:ext cx="64008" cy="621792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18" name="Text 15"/>
          <p:cNvSpPr/>
          <p:nvPr/>
        </p:nvSpPr>
        <p:spPr>
          <a:xfrm>
            <a:off x="6876288" y="914400"/>
            <a:ext cx="868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Success Measure:</a:t>
            </a:r>
            <a:endParaRPr lang="en-US" sz="1000" dirty="0"/>
          </a:p>
        </p:txBody>
      </p:sp>
      <p:sp>
        <p:nvSpPr>
          <p:cNvPr id="19" name="Text 16"/>
          <p:cNvSpPr/>
          <p:nvPr/>
        </p:nvSpPr>
        <p:spPr>
          <a:xfrm>
            <a:off x="6876288" y="1161288"/>
            <a:ext cx="199339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pass ≥80%; system navigation assessment</a:t>
            </a:r>
            <a:endParaRPr lang="en-US" sz="1000" dirty="0"/>
          </a:p>
        </p:txBody>
      </p:sp>
      <p:sp>
        <p:nvSpPr>
          <p:cNvPr id="20" name="Shape 17"/>
          <p:cNvSpPr/>
          <p:nvPr/>
        </p:nvSpPr>
        <p:spPr>
          <a:xfrm>
            <a:off x="228600" y="1673352"/>
            <a:ext cx="8686800" cy="768096"/>
          </a:xfrm>
          <a:prstGeom prst="rect">
            <a:avLst/>
          </a:prstGeom>
          <a:solidFill>
            <a:srgbClr val="EFF3F6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1" name="Shape 18"/>
          <p:cNvSpPr/>
          <p:nvPr/>
        </p:nvSpPr>
        <p:spPr>
          <a:xfrm>
            <a:off x="228600" y="1673352"/>
            <a:ext cx="64008" cy="768096"/>
          </a:xfrm>
          <a:prstGeom prst="rect">
            <a:avLst/>
          </a:prstGeom>
          <a:solidFill>
            <a:srgbClr val="1A5276"/>
          </a:solidFill>
          <a:ln/>
        </p:spPr>
      </p:sp>
      <p:sp>
        <p:nvSpPr>
          <p:cNvPr id="22" name="Shape 19"/>
          <p:cNvSpPr/>
          <p:nvPr/>
        </p:nvSpPr>
        <p:spPr>
          <a:xfrm>
            <a:off x="347472" y="1783080"/>
            <a:ext cx="804672" cy="548640"/>
          </a:xfrm>
          <a:prstGeom prst="rect">
            <a:avLst/>
          </a:prstGeom>
          <a:solidFill>
            <a:srgbClr val="1A5276"/>
          </a:solidFill>
          <a:ln/>
        </p:spPr>
      </p:sp>
      <p:sp>
        <p:nvSpPr>
          <p:cNvPr id="23" name="Text 20"/>
          <p:cNvSpPr/>
          <p:nvPr/>
        </p:nvSpPr>
        <p:spPr>
          <a:xfrm>
            <a:off x="347472" y="1783080"/>
            <a:ext cx="80467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Months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2–4</a:t>
            </a:r>
            <a:endParaRPr lang="en-US" sz="1000" dirty="0"/>
          </a:p>
        </p:txBody>
      </p:sp>
      <p:sp>
        <p:nvSpPr>
          <p:cNvPr id="24" name="Shape 21"/>
          <p:cNvSpPr/>
          <p:nvPr/>
        </p:nvSpPr>
        <p:spPr>
          <a:xfrm>
            <a:off x="1243584" y="1828800"/>
            <a:ext cx="457200" cy="457200"/>
          </a:xfrm>
          <a:prstGeom prst="ellipse">
            <a:avLst/>
          </a:prstGeom>
          <a:solidFill>
            <a:srgbClr val="1A5276"/>
          </a:solidFill>
          <a:ln/>
        </p:spPr>
      </p:sp>
      <p:pic>
        <p:nvPicPr>
          <p:cNvPr id="2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4168" y="1929384"/>
            <a:ext cx="256032" cy="256032"/>
          </a:xfrm>
          <a:prstGeom prst="rect">
            <a:avLst/>
          </a:prstGeom>
        </p:spPr>
      </p:pic>
      <p:sp>
        <p:nvSpPr>
          <p:cNvPr id="26" name="Text 22"/>
          <p:cNvSpPr/>
          <p:nvPr/>
        </p:nvSpPr>
        <p:spPr>
          <a:xfrm>
            <a:off x="1773936" y="1746504"/>
            <a:ext cx="2331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Employment Law Workshop &amp; ER PBL</a:t>
            </a:r>
            <a:endParaRPr lang="en-US" sz="1200" dirty="0"/>
          </a:p>
        </p:txBody>
      </p:sp>
      <p:sp>
        <p:nvSpPr>
          <p:cNvPr id="27" name="Text 23"/>
          <p:cNvSpPr/>
          <p:nvPr/>
        </p:nvSpPr>
        <p:spPr>
          <a:xfrm>
            <a:off x="1773936" y="2093976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Theory: Cognitivist — PBL (Bruner, 1966)</a:t>
            </a:r>
            <a:endParaRPr lang="en-US" sz="1000" dirty="0"/>
          </a:p>
        </p:txBody>
      </p:sp>
      <p:sp>
        <p:nvSpPr>
          <p:cNvPr id="28" name="Shape 24"/>
          <p:cNvSpPr/>
          <p:nvPr/>
        </p:nvSpPr>
        <p:spPr>
          <a:xfrm>
            <a:off x="4206240" y="1746504"/>
            <a:ext cx="64008" cy="621792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29" name="Text 25"/>
          <p:cNvSpPr/>
          <p:nvPr/>
        </p:nvSpPr>
        <p:spPr>
          <a:xfrm>
            <a:off x="4343400" y="1746504"/>
            <a:ext cx="548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737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Method:</a:t>
            </a:r>
            <a:endParaRPr lang="en-US" sz="1000" dirty="0"/>
          </a:p>
        </p:txBody>
      </p:sp>
      <p:sp>
        <p:nvSpPr>
          <p:cNvPr id="30" name="Text 26"/>
          <p:cNvSpPr/>
          <p:nvPr/>
        </p:nvSpPr>
        <p:spPr>
          <a:xfrm>
            <a:off x="4343400" y="1993392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ACAS/CIPD online + HRBP mentoring</a:t>
            </a:r>
            <a:endParaRPr lang="en-US" sz="1000" dirty="0"/>
          </a:p>
        </p:txBody>
      </p:sp>
      <p:sp>
        <p:nvSpPr>
          <p:cNvPr id="31" name="Shape 27"/>
          <p:cNvSpPr/>
          <p:nvPr/>
        </p:nvSpPr>
        <p:spPr>
          <a:xfrm>
            <a:off x="6748272" y="1746504"/>
            <a:ext cx="64008" cy="621792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32" name="Text 28"/>
          <p:cNvSpPr/>
          <p:nvPr/>
        </p:nvSpPr>
        <p:spPr>
          <a:xfrm>
            <a:off x="6876288" y="1746504"/>
            <a:ext cx="868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Success Measure:</a:t>
            </a:r>
            <a:endParaRPr lang="en-US" sz="1000" dirty="0"/>
          </a:p>
        </p:txBody>
      </p:sp>
      <p:sp>
        <p:nvSpPr>
          <p:cNvPr id="33" name="Text 29"/>
          <p:cNvSpPr/>
          <p:nvPr/>
        </p:nvSpPr>
        <p:spPr>
          <a:xfrm>
            <a:off x="6876288" y="1993392"/>
            <a:ext cx="199339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supervised ER cases resolved; 360° feedback</a:t>
            </a:r>
            <a:endParaRPr lang="en-US" sz="1000" dirty="0"/>
          </a:p>
        </p:txBody>
      </p:sp>
      <p:sp>
        <p:nvSpPr>
          <p:cNvPr id="34" name="Shape 30"/>
          <p:cNvSpPr/>
          <p:nvPr/>
        </p:nvSpPr>
        <p:spPr>
          <a:xfrm>
            <a:off x="228600" y="2505456"/>
            <a:ext cx="8686800" cy="768096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35" name="Shape 31"/>
          <p:cNvSpPr/>
          <p:nvPr/>
        </p:nvSpPr>
        <p:spPr>
          <a:xfrm>
            <a:off x="228600" y="2505456"/>
            <a:ext cx="64008" cy="768096"/>
          </a:xfrm>
          <a:prstGeom prst="rect">
            <a:avLst/>
          </a:prstGeom>
          <a:solidFill>
            <a:srgbClr val="7D3C98"/>
          </a:solidFill>
          <a:ln/>
        </p:spPr>
      </p:sp>
      <p:sp>
        <p:nvSpPr>
          <p:cNvPr id="36" name="Shape 32"/>
          <p:cNvSpPr/>
          <p:nvPr/>
        </p:nvSpPr>
        <p:spPr>
          <a:xfrm>
            <a:off x="347472" y="2615184"/>
            <a:ext cx="804672" cy="548640"/>
          </a:xfrm>
          <a:prstGeom prst="rect">
            <a:avLst/>
          </a:prstGeom>
          <a:solidFill>
            <a:srgbClr val="7D3C98"/>
          </a:solidFill>
          <a:ln/>
        </p:spPr>
      </p:sp>
      <p:sp>
        <p:nvSpPr>
          <p:cNvPr id="37" name="Text 33"/>
          <p:cNvSpPr/>
          <p:nvPr/>
        </p:nvSpPr>
        <p:spPr>
          <a:xfrm>
            <a:off x="347472" y="2615184"/>
            <a:ext cx="80467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Months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3–6</a:t>
            </a:r>
            <a:endParaRPr lang="en-US" sz="1000" dirty="0"/>
          </a:p>
        </p:txBody>
      </p:sp>
      <p:sp>
        <p:nvSpPr>
          <p:cNvPr id="38" name="Shape 34"/>
          <p:cNvSpPr/>
          <p:nvPr/>
        </p:nvSpPr>
        <p:spPr>
          <a:xfrm>
            <a:off x="1243584" y="2660904"/>
            <a:ext cx="457200" cy="457200"/>
          </a:xfrm>
          <a:prstGeom prst="ellipse">
            <a:avLst/>
          </a:prstGeom>
          <a:solidFill>
            <a:srgbClr val="7D3C98"/>
          </a:solidFill>
          <a:ln/>
        </p:spPr>
      </p:sp>
      <p:pic>
        <p:nvPicPr>
          <p:cNvPr id="3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44168" y="2761488"/>
            <a:ext cx="256032" cy="256032"/>
          </a:xfrm>
          <a:prstGeom prst="rect">
            <a:avLst/>
          </a:prstGeom>
        </p:spPr>
      </p:pic>
      <p:sp>
        <p:nvSpPr>
          <p:cNvPr id="40" name="Text 35"/>
          <p:cNvSpPr/>
          <p:nvPr/>
        </p:nvSpPr>
        <p:spPr>
          <a:xfrm>
            <a:off x="1773936" y="2578608"/>
            <a:ext cx="2331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Individual Development Plan &amp; CIPD L5</a:t>
            </a:r>
            <a:endParaRPr lang="en-US" sz="1200" dirty="0"/>
          </a:p>
        </p:txBody>
      </p:sp>
      <p:sp>
        <p:nvSpPr>
          <p:cNvPr id="41" name="Text 36"/>
          <p:cNvSpPr/>
          <p:nvPr/>
        </p:nvSpPr>
        <p:spPr>
          <a:xfrm>
            <a:off x="1773936" y="2926080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Theory: Humanist — Andragogy (Knowles, 1980)</a:t>
            </a:r>
            <a:endParaRPr lang="en-US" sz="1000" dirty="0"/>
          </a:p>
        </p:txBody>
      </p:sp>
      <p:sp>
        <p:nvSpPr>
          <p:cNvPr id="42" name="Shape 37"/>
          <p:cNvSpPr/>
          <p:nvPr/>
        </p:nvSpPr>
        <p:spPr>
          <a:xfrm>
            <a:off x="4206240" y="2578608"/>
            <a:ext cx="64008" cy="621792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43" name="Text 38"/>
          <p:cNvSpPr/>
          <p:nvPr/>
        </p:nvSpPr>
        <p:spPr>
          <a:xfrm>
            <a:off x="4343400" y="2578608"/>
            <a:ext cx="548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737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Method:</a:t>
            </a:r>
            <a:endParaRPr lang="en-US" sz="1000" dirty="0"/>
          </a:p>
        </p:txBody>
      </p:sp>
      <p:sp>
        <p:nvSpPr>
          <p:cNvPr id="44" name="Text 39"/>
          <p:cNvSpPr/>
          <p:nvPr/>
        </p:nvSpPr>
        <p:spPr>
          <a:xfrm>
            <a:off x="4343400" y="2825496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1:1 HRBP coaching; CIPD Level 5 enrolment</a:t>
            </a:r>
            <a:endParaRPr lang="en-US" sz="1000" dirty="0"/>
          </a:p>
        </p:txBody>
      </p:sp>
      <p:sp>
        <p:nvSpPr>
          <p:cNvPr id="45" name="Shape 40"/>
          <p:cNvSpPr/>
          <p:nvPr/>
        </p:nvSpPr>
        <p:spPr>
          <a:xfrm>
            <a:off x="6748272" y="2578608"/>
            <a:ext cx="64008" cy="621792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46" name="Text 41"/>
          <p:cNvSpPr/>
          <p:nvPr/>
        </p:nvSpPr>
        <p:spPr>
          <a:xfrm>
            <a:off x="6876288" y="2578608"/>
            <a:ext cx="868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Success Measure:</a:t>
            </a:r>
            <a:endParaRPr lang="en-US" sz="1000" dirty="0"/>
          </a:p>
        </p:txBody>
      </p:sp>
      <p:sp>
        <p:nvSpPr>
          <p:cNvPr id="47" name="Text 42"/>
          <p:cNvSpPr/>
          <p:nvPr/>
        </p:nvSpPr>
        <p:spPr>
          <a:xfrm>
            <a:off x="6876288" y="2825496"/>
            <a:ext cx="199339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IDP milestones met; CIPD Level 5 Module 1 passed</a:t>
            </a:r>
            <a:endParaRPr lang="en-US" sz="1000" dirty="0"/>
          </a:p>
        </p:txBody>
      </p:sp>
      <p:sp>
        <p:nvSpPr>
          <p:cNvPr id="48" name="Shape 43"/>
          <p:cNvSpPr/>
          <p:nvPr/>
        </p:nvSpPr>
        <p:spPr>
          <a:xfrm>
            <a:off x="228600" y="3337560"/>
            <a:ext cx="8686800" cy="768096"/>
          </a:xfrm>
          <a:prstGeom prst="rect">
            <a:avLst/>
          </a:prstGeom>
          <a:solidFill>
            <a:srgbClr val="EFF3F6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49" name="Shape 44"/>
          <p:cNvSpPr/>
          <p:nvPr/>
        </p:nvSpPr>
        <p:spPr>
          <a:xfrm>
            <a:off x="228600" y="3337560"/>
            <a:ext cx="64008" cy="768096"/>
          </a:xfrm>
          <a:prstGeom prst="rect">
            <a:avLst/>
          </a:prstGeom>
          <a:solidFill>
            <a:srgbClr val="1E8449"/>
          </a:solidFill>
          <a:ln/>
        </p:spPr>
      </p:sp>
      <p:sp>
        <p:nvSpPr>
          <p:cNvPr id="50" name="Shape 45"/>
          <p:cNvSpPr/>
          <p:nvPr/>
        </p:nvSpPr>
        <p:spPr>
          <a:xfrm>
            <a:off x="347472" y="3447288"/>
            <a:ext cx="804672" cy="548640"/>
          </a:xfrm>
          <a:prstGeom prst="rect">
            <a:avLst/>
          </a:prstGeom>
          <a:solidFill>
            <a:srgbClr val="1E8449"/>
          </a:solidFill>
          <a:ln/>
        </p:spPr>
      </p:sp>
      <p:sp>
        <p:nvSpPr>
          <p:cNvPr id="51" name="Text 46"/>
          <p:cNvSpPr/>
          <p:nvPr/>
        </p:nvSpPr>
        <p:spPr>
          <a:xfrm>
            <a:off x="347472" y="3447288"/>
            <a:ext cx="80467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Months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5–8</a:t>
            </a:r>
            <a:endParaRPr lang="en-US" sz="1000" dirty="0"/>
          </a:p>
        </p:txBody>
      </p:sp>
      <p:sp>
        <p:nvSpPr>
          <p:cNvPr id="52" name="Shape 47"/>
          <p:cNvSpPr/>
          <p:nvPr/>
        </p:nvSpPr>
        <p:spPr>
          <a:xfrm>
            <a:off x="1243584" y="3493008"/>
            <a:ext cx="457200" cy="457200"/>
          </a:xfrm>
          <a:prstGeom prst="ellipse">
            <a:avLst/>
          </a:prstGeom>
          <a:solidFill>
            <a:srgbClr val="1E8449"/>
          </a:solidFill>
          <a:ln/>
        </p:spPr>
      </p:sp>
      <p:pic>
        <p:nvPicPr>
          <p:cNvPr id="5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4168" y="3593592"/>
            <a:ext cx="256032" cy="256032"/>
          </a:xfrm>
          <a:prstGeom prst="rect">
            <a:avLst/>
          </a:prstGeom>
        </p:spPr>
      </p:pic>
      <p:sp>
        <p:nvSpPr>
          <p:cNvPr id="54" name="Text 48"/>
          <p:cNvSpPr/>
          <p:nvPr/>
        </p:nvSpPr>
        <p:spPr>
          <a:xfrm>
            <a:off x="1773936" y="3410712"/>
            <a:ext cx="2331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Power BI Workforce Analytics Project</a:t>
            </a:r>
            <a:endParaRPr lang="en-US" sz="1200" dirty="0"/>
          </a:p>
        </p:txBody>
      </p:sp>
      <p:sp>
        <p:nvSpPr>
          <p:cNvPr id="55" name="Text 49"/>
          <p:cNvSpPr/>
          <p:nvPr/>
        </p:nvSpPr>
        <p:spPr>
          <a:xfrm>
            <a:off x="1773936" y="3758184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Theory: Experiential — Kolb (1984); Schön</a:t>
            </a:r>
            <a:endParaRPr lang="en-US" sz="1000" dirty="0"/>
          </a:p>
        </p:txBody>
      </p:sp>
      <p:sp>
        <p:nvSpPr>
          <p:cNvPr id="56" name="Shape 50"/>
          <p:cNvSpPr/>
          <p:nvPr/>
        </p:nvSpPr>
        <p:spPr>
          <a:xfrm>
            <a:off x="4206240" y="3410712"/>
            <a:ext cx="64008" cy="621792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57" name="Text 51"/>
          <p:cNvSpPr/>
          <p:nvPr/>
        </p:nvSpPr>
        <p:spPr>
          <a:xfrm>
            <a:off x="4343400" y="3410712"/>
            <a:ext cx="548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737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Method:</a:t>
            </a:r>
            <a:endParaRPr lang="en-US" sz="1000" dirty="0"/>
          </a:p>
        </p:txBody>
      </p:sp>
      <p:sp>
        <p:nvSpPr>
          <p:cNvPr id="58" name="Text 52"/>
          <p:cNvSpPr/>
          <p:nvPr/>
        </p:nvSpPr>
        <p:spPr>
          <a:xfrm>
            <a:off x="4343400" y="3657600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M&amp;S Data &amp; Analytics team shadowing + Power BI</a:t>
            </a:r>
            <a:endParaRPr lang="en-US" sz="1000" dirty="0"/>
          </a:p>
        </p:txBody>
      </p:sp>
      <p:sp>
        <p:nvSpPr>
          <p:cNvPr id="59" name="Shape 53"/>
          <p:cNvSpPr/>
          <p:nvPr/>
        </p:nvSpPr>
        <p:spPr>
          <a:xfrm>
            <a:off x="6748272" y="3410712"/>
            <a:ext cx="64008" cy="621792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60" name="Text 54"/>
          <p:cNvSpPr/>
          <p:nvPr/>
        </p:nvSpPr>
        <p:spPr>
          <a:xfrm>
            <a:off x="6876288" y="3410712"/>
            <a:ext cx="868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Success Measure:</a:t>
            </a:r>
            <a:endParaRPr lang="en-US" sz="1000" dirty="0"/>
          </a:p>
        </p:txBody>
      </p:sp>
      <p:sp>
        <p:nvSpPr>
          <p:cNvPr id="61" name="Text 55"/>
          <p:cNvSpPr/>
          <p:nvPr/>
        </p:nvSpPr>
        <p:spPr>
          <a:xfrm>
            <a:off x="6876288" y="3657600"/>
            <a:ext cx="199339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 dashboard delivered; reflective journal reviewed</a:t>
            </a:r>
            <a:endParaRPr lang="en-US" sz="1000" dirty="0"/>
          </a:p>
        </p:txBody>
      </p:sp>
      <p:sp>
        <p:nvSpPr>
          <p:cNvPr id="62" name="Shape 56"/>
          <p:cNvSpPr/>
          <p:nvPr/>
        </p:nvSpPr>
        <p:spPr>
          <a:xfrm>
            <a:off x="228600" y="4169664"/>
            <a:ext cx="8686800" cy="768096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63" name="Shape 57"/>
          <p:cNvSpPr/>
          <p:nvPr/>
        </p:nvSpPr>
        <p:spPr>
          <a:xfrm>
            <a:off x="228600" y="4169664"/>
            <a:ext cx="64008" cy="768096"/>
          </a:xfrm>
          <a:prstGeom prst="rect">
            <a:avLst/>
          </a:prstGeom>
          <a:solidFill>
            <a:srgbClr val="C78B20"/>
          </a:solidFill>
          <a:ln/>
        </p:spPr>
      </p:sp>
      <p:sp>
        <p:nvSpPr>
          <p:cNvPr id="64" name="Shape 58"/>
          <p:cNvSpPr/>
          <p:nvPr/>
        </p:nvSpPr>
        <p:spPr>
          <a:xfrm>
            <a:off x="347472" y="4279392"/>
            <a:ext cx="804672" cy="548640"/>
          </a:xfrm>
          <a:prstGeom prst="rect">
            <a:avLst/>
          </a:prstGeom>
          <a:solidFill>
            <a:srgbClr val="C78B20"/>
          </a:solidFill>
          <a:ln/>
        </p:spPr>
      </p:sp>
      <p:sp>
        <p:nvSpPr>
          <p:cNvPr id="65" name="Text 59"/>
          <p:cNvSpPr/>
          <p:nvPr/>
        </p:nvSpPr>
        <p:spPr>
          <a:xfrm>
            <a:off x="347472" y="4279392"/>
            <a:ext cx="80467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Months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8–12</a:t>
            </a:r>
            <a:endParaRPr lang="en-US" sz="1000" dirty="0"/>
          </a:p>
        </p:txBody>
      </p:sp>
      <p:sp>
        <p:nvSpPr>
          <p:cNvPr id="66" name="Shape 60"/>
          <p:cNvSpPr/>
          <p:nvPr/>
        </p:nvSpPr>
        <p:spPr>
          <a:xfrm>
            <a:off x="1243584" y="4325112"/>
            <a:ext cx="457200" cy="457200"/>
          </a:xfrm>
          <a:prstGeom prst="ellipse">
            <a:avLst/>
          </a:prstGeom>
          <a:solidFill>
            <a:srgbClr val="C78B20"/>
          </a:solidFill>
          <a:ln/>
        </p:spPr>
      </p:sp>
      <p:pic>
        <p:nvPicPr>
          <p:cNvPr id="67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44168" y="4425696"/>
            <a:ext cx="256032" cy="256032"/>
          </a:xfrm>
          <a:prstGeom prst="rect">
            <a:avLst/>
          </a:prstGeom>
        </p:spPr>
      </p:pic>
      <p:sp>
        <p:nvSpPr>
          <p:cNvPr id="68" name="Text 61"/>
          <p:cNvSpPr/>
          <p:nvPr/>
        </p:nvSpPr>
        <p:spPr>
          <a:xfrm>
            <a:off x="1773936" y="4242816"/>
            <a:ext cx="2331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1F3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Lead Recruitment Campaign Independently</a:t>
            </a:r>
            <a:endParaRPr lang="en-US" sz="1200" dirty="0"/>
          </a:p>
        </p:txBody>
      </p:sp>
      <p:sp>
        <p:nvSpPr>
          <p:cNvPr id="69" name="Text 62"/>
          <p:cNvSpPr/>
          <p:nvPr/>
        </p:nvSpPr>
        <p:spPr>
          <a:xfrm>
            <a:off x="1773936" y="4590288"/>
            <a:ext cx="2331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Theory: All four theories — blended approach</a:t>
            </a:r>
            <a:endParaRPr lang="en-US" sz="1000" dirty="0"/>
          </a:p>
        </p:txBody>
      </p:sp>
      <p:sp>
        <p:nvSpPr>
          <p:cNvPr id="70" name="Shape 63"/>
          <p:cNvSpPr/>
          <p:nvPr/>
        </p:nvSpPr>
        <p:spPr>
          <a:xfrm>
            <a:off x="4206240" y="4242816"/>
            <a:ext cx="64008" cy="621792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71" name="Text 64"/>
          <p:cNvSpPr/>
          <p:nvPr/>
        </p:nvSpPr>
        <p:spPr>
          <a:xfrm>
            <a:off x="4343400" y="4242816"/>
            <a:ext cx="548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737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Method:</a:t>
            </a:r>
            <a:endParaRPr lang="en-US" sz="1000" dirty="0"/>
          </a:p>
        </p:txBody>
      </p:sp>
      <p:sp>
        <p:nvSpPr>
          <p:cNvPr id="72" name="Text 65"/>
          <p:cNvSpPr/>
          <p:nvPr/>
        </p:nvSpPr>
        <p:spPr>
          <a:xfrm>
            <a:off x="4343400" y="4489704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Supervised autonomy with fortnightly HRBP review</a:t>
            </a:r>
            <a:endParaRPr lang="en-US" sz="1000" dirty="0"/>
          </a:p>
        </p:txBody>
      </p:sp>
      <p:sp>
        <p:nvSpPr>
          <p:cNvPr id="73" name="Shape 66"/>
          <p:cNvSpPr/>
          <p:nvPr/>
        </p:nvSpPr>
        <p:spPr>
          <a:xfrm>
            <a:off x="6748272" y="4242816"/>
            <a:ext cx="64008" cy="621792"/>
          </a:xfrm>
          <a:prstGeom prst="rect">
            <a:avLst/>
          </a:prstGeom>
          <a:solidFill>
            <a:srgbClr val="EFF3F6"/>
          </a:solidFill>
          <a:ln/>
        </p:spPr>
      </p:sp>
      <p:sp>
        <p:nvSpPr>
          <p:cNvPr id="74" name="Text 67"/>
          <p:cNvSpPr/>
          <p:nvPr/>
        </p:nvSpPr>
        <p:spPr>
          <a:xfrm>
            <a:off x="6876288" y="4242816"/>
            <a:ext cx="868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Success Measure:</a:t>
            </a:r>
            <a:endParaRPr lang="en-US" sz="1000" dirty="0"/>
          </a:p>
        </p:txBody>
      </p:sp>
      <p:sp>
        <p:nvSpPr>
          <p:cNvPr id="75" name="Text 68"/>
          <p:cNvSpPr/>
          <p:nvPr/>
        </p:nvSpPr>
        <p:spPr>
          <a:xfrm>
            <a:off x="6876288" y="4489704"/>
            <a:ext cx="199339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30-day SLA; hiring manager satisfaction ≥4/5</a:t>
            </a:r>
            <a:endParaRPr lang="en-US" sz="1000" dirty="0"/>
          </a:p>
        </p:txBody>
      </p:sp>
      <p:sp>
        <p:nvSpPr>
          <p:cNvPr id="76" name="Text 69"/>
          <p:cNvSpPr/>
          <p:nvPr/>
        </p:nvSpPr>
        <p:spPr>
          <a:xfrm>
            <a:off x="274320" y="5001768"/>
            <a:ext cx="868680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46E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Kolb (1984); Skinner (1938); Knowles (1980); Bruner (1966); CIPD (2023); M&amp;S People Plan (2023)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583680" y="0"/>
            <a:ext cx="2560320" cy="5143500"/>
          </a:xfrm>
          <a:prstGeom prst="rect">
            <a:avLst/>
          </a:prstGeom>
          <a:solidFill>
            <a:srgbClr val="1A2744"/>
          </a:solidFill>
          <a:ln/>
        </p:spPr>
      </p:sp>
      <p:sp>
        <p:nvSpPr>
          <p:cNvPr id="3" name="Shape 1"/>
          <p:cNvSpPr/>
          <p:nvPr/>
        </p:nvSpPr>
        <p:spPr>
          <a:xfrm>
            <a:off x="8823960" y="0"/>
            <a:ext cx="320040" cy="514350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Shape 2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5" name="Shape 3"/>
          <p:cNvSpPr/>
          <p:nvPr/>
        </p:nvSpPr>
        <p:spPr>
          <a:xfrm>
            <a:off x="0" y="5065776"/>
            <a:ext cx="9144000" cy="77724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6" name="Text 4"/>
          <p:cNvSpPr/>
          <p:nvPr/>
        </p:nvSpPr>
        <p:spPr>
          <a:xfrm>
            <a:off x="365760" y="164592"/>
            <a:ext cx="5943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Conclusion</a:t>
            </a:r>
            <a:endParaRPr lang="en-US" sz="3200" dirty="0"/>
          </a:p>
        </p:txBody>
      </p:sp>
      <p:sp>
        <p:nvSpPr>
          <p:cNvPr id="8" name="Shape 6"/>
          <p:cNvSpPr/>
          <p:nvPr/>
        </p:nvSpPr>
        <p:spPr>
          <a:xfrm>
            <a:off x="365760" y="1024128"/>
            <a:ext cx="2560320" cy="45720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9" name="Shape 7"/>
          <p:cNvSpPr/>
          <p:nvPr/>
        </p:nvSpPr>
        <p:spPr>
          <a:xfrm>
            <a:off x="365760" y="1252728"/>
            <a:ext cx="457200" cy="45720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4" y="1353312"/>
            <a:ext cx="256032" cy="256032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914400" y="11978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Structured Recruitment Delivers Quality Hires</a:t>
            </a:r>
            <a:endParaRPr lang="en-US" sz="1150" dirty="0"/>
          </a:p>
        </p:txBody>
      </p:sp>
      <p:sp>
        <p:nvSpPr>
          <p:cNvPr id="12" name="Text 9"/>
          <p:cNvSpPr/>
          <p:nvPr/>
        </p:nvSpPr>
        <p:spPr>
          <a:xfrm>
            <a:off x="914400" y="1490472"/>
            <a:ext cx="5486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7-step competency-based framework — incorporating rigorous job analysis, legally compliant job description and Rodger's (1952) person specification — minimises mis-hire risk and aligns talent acquisition to M&amp;S organisational goals (Torrington et al., 2020; Armstrong &amp; Taylor, 2023).</a:t>
            </a:r>
            <a:endParaRPr lang="en-US" sz="880" dirty="0"/>
          </a:p>
        </p:txBody>
      </p:sp>
      <p:sp>
        <p:nvSpPr>
          <p:cNvPr id="13" name="Shape 10"/>
          <p:cNvSpPr/>
          <p:nvPr/>
        </p:nvSpPr>
        <p:spPr>
          <a:xfrm>
            <a:off x="365760" y="2167128"/>
            <a:ext cx="457200" cy="45720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344" y="2267712"/>
            <a:ext cx="256032" cy="25603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914400" y="21122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TNA Identifies Critical L&amp;D Investment Priorities</a:t>
            </a:r>
            <a:endParaRPr lang="en-US" sz="1150" dirty="0"/>
          </a:p>
        </p:txBody>
      </p:sp>
      <p:sp>
        <p:nvSpPr>
          <p:cNvPr id="16" name="Text 12"/>
          <p:cNvSpPr/>
          <p:nvPr/>
        </p:nvSpPr>
        <p:spPr>
          <a:xfrm>
            <a:off x="914400" y="2404872"/>
            <a:ext cx="5486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Three-level TNA (organisational, departmental, individual) reveals critical skill gaps in HRIS, workforce analytics and employment law. Targeted intervention is required to close an average 3-point competency gap across five priority areas (Reid &amp; Barrington, 2019; CIPD, 2023).</a:t>
            </a:r>
            <a:endParaRPr lang="en-US" sz="880" dirty="0"/>
          </a:p>
        </p:txBody>
      </p:sp>
      <p:sp>
        <p:nvSpPr>
          <p:cNvPr id="17" name="Shape 13"/>
          <p:cNvSpPr/>
          <p:nvPr/>
        </p:nvSpPr>
        <p:spPr>
          <a:xfrm>
            <a:off x="365760" y="3081528"/>
            <a:ext cx="457200" cy="45720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344" y="3182112"/>
            <a:ext cx="256032" cy="256032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914400" y="3026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Theoretical Pluralism Maximises L&amp;D Effectiveness</a:t>
            </a:r>
            <a:endParaRPr lang="en-US" sz="1150" dirty="0"/>
          </a:p>
        </p:txBody>
      </p:sp>
      <p:sp>
        <p:nvSpPr>
          <p:cNvPr id="20" name="Text 15"/>
          <p:cNvSpPr/>
          <p:nvPr/>
        </p:nvSpPr>
        <p:spPr>
          <a:xfrm>
            <a:off x="914400" y="3319272"/>
            <a:ext cx="5486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single theory suffices. A blended approach — Behaviourist (structured reinforcement), Cognitivist (PBL/Gagné), Humanist (IDP/Andragogy) and Experiential (Kolb's cycle) — maximises the HR Analyst's development across procedural and strategic capabilities (Huczynski &amp; Buchanan, 2019).</a:t>
            </a:r>
            <a:endParaRPr lang="en-US" sz="880" dirty="0"/>
          </a:p>
        </p:txBody>
      </p:sp>
      <p:sp>
        <p:nvSpPr>
          <p:cNvPr id="21" name="Shape 16"/>
          <p:cNvSpPr/>
          <p:nvPr/>
        </p:nvSpPr>
        <p:spPr>
          <a:xfrm>
            <a:off x="365760" y="3995928"/>
            <a:ext cx="457200" cy="457200"/>
          </a:xfrm>
          <a:prstGeom prst="ellipse">
            <a:avLst/>
          </a:prstGeom>
          <a:solidFill>
            <a:srgbClr val="0D7377"/>
          </a:solidFill>
          <a:ln/>
        </p:spPr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344" y="4096512"/>
            <a:ext cx="256032" cy="256032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914400" y="39410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L&amp;D Investment Directly Drives Business Performance</a:t>
            </a:r>
            <a:endParaRPr lang="en-US" sz="1150" dirty="0"/>
          </a:p>
        </p:txBody>
      </p:sp>
      <p:sp>
        <p:nvSpPr>
          <p:cNvPr id="24" name="Text 18"/>
          <p:cNvSpPr/>
          <p:nvPr/>
        </p:nvSpPr>
        <p:spPr>
          <a:xfrm>
            <a:off x="914400" y="4233672"/>
            <a:ext cx="5486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80" dirty="0">
                <a:solidFill>
                  <a:srgbClr val="C8E6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Effective HR development supports M&amp;S People Plan's target of improving employee engagement from 67% to 78% by 2026, contributing to sustainable competitive advantage and organisational resilience (M&amp;S, 2023; Armstrong &amp; Taylor, 2023; Marchington &amp; Wilkinson, 2020).</a:t>
            </a:r>
            <a:endParaRPr lang="en-US" sz="880" dirty="0"/>
          </a:p>
        </p:txBody>
      </p:sp>
      <p:sp>
        <p:nvSpPr>
          <p:cNvPr id="25" name="Text 19"/>
          <p:cNvSpPr/>
          <p:nvPr/>
        </p:nvSpPr>
        <p:spPr>
          <a:xfrm>
            <a:off x="6720840" y="731520"/>
            <a:ext cx="1965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LCLM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E8A838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5002</a:t>
            </a:r>
            <a:endParaRPr lang="en-US" sz="1800" dirty="0"/>
          </a:p>
        </p:txBody>
      </p:sp>
      <p:sp>
        <p:nvSpPr>
          <p:cNvPr id="26" name="Shape 20"/>
          <p:cNvSpPr/>
          <p:nvPr/>
        </p:nvSpPr>
        <p:spPr>
          <a:xfrm>
            <a:off x="6903720" y="1554480"/>
            <a:ext cx="16002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27" name="Text 21"/>
          <p:cNvSpPr/>
          <p:nvPr/>
        </p:nvSpPr>
        <p:spPr>
          <a:xfrm>
            <a:off x="6720840" y="1664208"/>
            <a:ext cx="1965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Component 1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Individual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Presentation</a:t>
            </a:r>
            <a:endParaRPr lang="en-US" sz="1100" dirty="0"/>
          </a:p>
        </p:txBody>
      </p:sp>
      <p:sp>
        <p:nvSpPr>
          <p:cNvPr id="28" name="Text 22"/>
          <p:cNvSpPr/>
          <p:nvPr/>
        </p:nvSpPr>
        <p:spPr>
          <a:xfrm>
            <a:off x="6720840" y="2578608"/>
            <a:ext cx="1965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4BDAC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March 2026</a:t>
            </a:r>
            <a:endParaRPr lang="en-US" sz="1300" dirty="0"/>
          </a:p>
        </p:txBody>
      </p:sp>
      <p:sp>
        <p:nvSpPr>
          <p:cNvPr id="29" name="Shape 23"/>
          <p:cNvSpPr/>
          <p:nvPr/>
        </p:nvSpPr>
        <p:spPr>
          <a:xfrm>
            <a:off x="7150608" y="3182112"/>
            <a:ext cx="594360" cy="594360"/>
          </a:xfrm>
          <a:prstGeom prst="ellipse">
            <a:avLst/>
          </a:prstGeom>
          <a:solidFill>
            <a:srgbClr val="E8A838"/>
          </a:solidFill>
          <a:ln/>
        </p:spPr>
      </p:sp>
      <p:pic>
        <p:nvPicPr>
          <p:cNvPr id="30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1367" y="3312871"/>
            <a:ext cx="332842" cy="332842"/>
          </a:xfrm>
          <a:prstGeom prst="rect">
            <a:avLst/>
          </a:prstGeom>
        </p:spPr>
      </p:pic>
      <p:sp>
        <p:nvSpPr>
          <p:cNvPr id="31" name="Shape 24"/>
          <p:cNvSpPr/>
          <p:nvPr/>
        </p:nvSpPr>
        <p:spPr>
          <a:xfrm>
            <a:off x="365760" y="4800600"/>
            <a:ext cx="6035040" cy="256032"/>
          </a:xfrm>
          <a:prstGeom prst="rect">
            <a:avLst/>
          </a:prstGeom>
          <a:solidFill>
            <a:srgbClr val="112535"/>
          </a:solidFill>
          <a:ln/>
        </p:spPr>
      </p:sp>
      <p:sp>
        <p:nvSpPr>
          <p:cNvPr id="32" name="Text 25"/>
          <p:cNvSpPr/>
          <p:nvPr/>
        </p:nvSpPr>
        <p:spPr>
          <a:xfrm>
            <a:off x="457200" y="4818888"/>
            <a:ext cx="5852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strategically aligned recruitment &amp; L&amp;D framework positions M&amp;S to build an agile, high-performing HR function capable of driving sustainable competitive advantage.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49808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49808"/>
            <a:ext cx="9144000" cy="3657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" name="Text 2"/>
          <p:cNvSpPr/>
          <p:nvPr/>
        </p:nvSpPr>
        <p:spPr>
          <a:xfrm>
            <a:off x="347472" y="36576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References</a:t>
            </a:r>
            <a:endParaRPr lang="en-US" sz="2100" dirty="0"/>
          </a:p>
        </p:txBody>
      </p:sp>
      <p:sp>
        <p:nvSpPr>
          <p:cNvPr id="6" name="Shape 4"/>
          <p:cNvSpPr/>
          <p:nvPr/>
        </p:nvSpPr>
        <p:spPr>
          <a:xfrm>
            <a:off x="201168" y="822960"/>
            <a:ext cx="4251960" cy="425196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4681728" y="822960"/>
            <a:ext cx="4251960" cy="4251960"/>
          </a:xfrm>
          <a:prstGeom prst="rect">
            <a:avLst/>
          </a:prstGeom>
          <a:solidFill>
            <a:srgbClr val="FFFFFF"/>
          </a:solidFill>
          <a:ln/>
          <a:effectLst>
            <a:outerShdw blurRad="381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256032" y="877824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9" name="Text 7"/>
          <p:cNvSpPr/>
          <p:nvPr/>
        </p:nvSpPr>
        <p:spPr>
          <a:xfrm>
            <a:off x="438912" y="877824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ACAS (2015) Code of Practice on Disciplinary and Grievance Procedures. London: ACAS.</a:t>
            </a:r>
            <a:endParaRPr lang="en-US" sz="780" dirty="0"/>
          </a:p>
        </p:txBody>
      </p:sp>
      <p:sp>
        <p:nvSpPr>
          <p:cNvPr id="10" name="Shape 8"/>
          <p:cNvSpPr/>
          <p:nvPr/>
        </p:nvSpPr>
        <p:spPr>
          <a:xfrm>
            <a:off x="256032" y="1159459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11" name="Text 9"/>
          <p:cNvSpPr/>
          <p:nvPr/>
        </p:nvSpPr>
        <p:spPr>
          <a:xfrm>
            <a:off x="438912" y="1159459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Anderson, L.W. and Krathwohl, D.R. (2001) A Taxonomy for Learning, Teaching and Assessing. New York: Longman.</a:t>
            </a:r>
            <a:endParaRPr lang="en-US" sz="780" dirty="0"/>
          </a:p>
        </p:txBody>
      </p:sp>
      <p:sp>
        <p:nvSpPr>
          <p:cNvPr id="12" name="Shape 10"/>
          <p:cNvSpPr/>
          <p:nvPr/>
        </p:nvSpPr>
        <p:spPr>
          <a:xfrm>
            <a:off x="256032" y="1441094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13" name="Text 11"/>
          <p:cNvSpPr/>
          <p:nvPr/>
        </p:nvSpPr>
        <p:spPr>
          <a:xfrm>
            <a:off x="438912" y="1441094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Armstrong, M. and Taylor, S. (2023) Armstrong's Handbook of Human Resource Management Practice. 16th edn. London: Kogan Page.</a:t>
            </a:r>
            <a:endParaRPr lang="en-US" sz="780" dirty="0"/>
          </a:p>
        </p:txBody>
      </p:sp>
      <p:sp>
        <p:nvSpPr>
          <p:cNvPr id="14" name="Shape 12"/>
          <p:cNvSpPr/>
          <p:nvPr/>
        </p:nvSpPr>
        <p:spPr>
          <a:xfrm>
            <a:off x="256032" y="1722730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15" name="Text 13"/>
          <p:cNvSpPr/>
          <p:nvPr/>
        </p:nvSpPr>
        <p:spPr>
          <a:xfrm>
            <a:off x="438912" y="1722730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Boud, D., Cohen, R. and Walker, D. (2013) Using Experience for Learning. Maidenhead: Open University Press.</a:t>
            </a:r>
            <a:endParaRPr lang="en-US" sz="780" dirty="0"/>
          </a:p>
        </p:txBody>
      </p:sp>
      <p:sp>
        <p:nvSpPr>
          <p:cNvPr id="16" name="Shape 14"/>
          <p:cNvSpPr/>
          <p:nvPr/>
        </p:nvSpPr>
        <p:spPr>
          <a:xfrm>
            <a:off x="256032" y="2004365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17" name="Text 15"/>
          <p:cNvSpPr/>
          <p:nvPr/>
        </p:nvSpPr>
        <p:spPr>
          <a:xfrm>
            <a:off x="438912" y="2004365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Bruner, J.S. (1966) Toward a Theory of Instruction. Cambridge, MA: Harvard University Press.</a:t>
            </a:r>
            <a:endParaRPr lang="en-US" sz="780" dirty="0"/>
          </a:p>
        </p:txBody>
      </p:sp>
      <p:sp>
        <p:nvSpPr>
          <p:cNvPr id="18" name="Shape 16"/>
          <p:cNvSpPr/>
          <p:nvPr/>
        </p:nvSpPr>
        <p:spPr>
          <a:xfrm>
            <a:off x="256032" y="2286000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19" name="Text 17"/>
          <p:cNvSpPr/>
          <p:nvPr/>
        </p:nvSpPr>
        <p:spPr>
          <a:xfrm>
            <a:off x="438912" y="2286000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(2023) Profession Map and L&amp;D Framework. Available at: </a:t>
            </a: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/>
              </a:rPr>
              <a:t>https://www.cipd.org/en/knowledge/</a:t>
            </a: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[Accessed 12 March 2026].</a:t>
            </a:r>
            <a:endParaRPr lang="en-US" sz="780" dirty="0"/>
          </a:p>
        </p:txBody>
      </p:sp>
      <p:sp>
        <p:nvSpPr>
          <p:cNvPr id="20" name="Shape 18"/>
          <p:cNvSpPr/>
          <p:nvPr/>
        </p:nvSpPr>
        <p:spPr>
          <a:xfrm>
            <a:off x="256032" y="2567635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21" name="Text 19"/>
          <p:cNvSpPr/>
          <p:nvPr/>
        </p:nvSpPr>
        <p:spPr>
          <a:xfrm>
            <a:off x="438912" y="2567635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Dewey, J. (1938) Experience and Education. New York: Macmillan.</a:t>
            </a:r>
            <a:endParaRPr lang="en-US" sz="780" dirty="0"/>
          </a:p>
        </p:txBody>
      </p:sp>
      <p:sp>
        <p:nvSpPr>
          <p:cNvPr id="22" name="Shape 20"/>
          <p:cNvSpPr/>
          <p:nvPr/>
        </p:nvSpPr>
        <p:spPr>
          <a:xfrm>
            <a:off x="256032" y="2849270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23" name="Text 21"/>
          <p:cNvSpPr/>
          <p:nvPr/>
        </p:nvSpPr>
        <p:spPr>
          <a:xfrm>
            <a:off x="438912" y="2849270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Flanagan, J.C. (1954) 'The critical incident technique', Psychological Bulletin, 51(4), pp. 327–358.</a:t>
            </a:r>
            <a:endParaRPr lang="en-US" sz="780" dirty="0"/>
          </a:p>
        </p:txBody>
      </p:sp>
      <p:sp>
        <p:nvSpPr>
          <p:cNvPr id="24" name="Shape 22"/>
          <p:cNvSpPr/>
          <p:nvPr/>
        </p:nvSpPr>
        <p:spPr>
          <a:xfrm>
            <a:off x="256032" y="3130906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25" name="Text 23"/>
          <p:cNvSpPr/>
          <p:nvPr/>
        </p:nvSpPr>
        <p:spPr>
          <a:xfrm>
            <a:off x="438912" y="3130906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Gagné, R.M. (1965) The Conditions of Learning. New York: Holt, Rinehart and Winston.</a:t>
            </a:r>
            <a:endParaRPr lang="en-US" sz="780" dirty="0"/>
          </a:p>
        </p:txBody>
      </p:sp>
      <p:sp>
        <p:nvSpPr>
          <p:cNvPr id="26" name="Shape 24"/>
          <p:cNvSpPr/>
          <p:nvPr/>
        </p:nvSpPr>
        <p:spPr>
          <a:xfrm>
            <a:off x="256032" y="3412541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27" name="Text 25"/>
          <p:cNvSpPr/>
          <p:nvPr/>
        </p:nvSpPr>
        <p:spPr>
          <a:xfrm>
            <a:off x="438912" y="3412541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Glassdoor (2023) Best Places to Work UK 2023. Available at: </a:t>
            </a: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https://www.glassdoor.co.uk</a:t>
            </a: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[Accessed 12 March 2026].</a:t>
            </a:r>
            <a:endParaRPr lang="en-US" sz="780" dirty="0"/>
          </a:p>
        </p:txBody>
      </p:sp>
      <p:sp>
        <p:nvSpPr>
          <p:cNvPr id="28" name="Shape 26"/>
          <p:cNvSpPr/>
          <p:nvPr/>
        </p:nvSpPr>
        <p:spPr>
          <a:xfrm>
            <a:off x="256032" y="3694176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29" name="Text 27"/>
          <p:cNvSpPr/>
          <p:nvPr/>
        </p:nvSpPr>
        <p:spPr>
          <a:xfrm>
            <a:off x="438912" y="3694176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Huczynski, A. and Buchanan, D. (2019) Organizational Behaviour. 10th edn. Harlow: Pearson Education.</a:t>
            </a:r>
            <a:endParaRPr lang="en-US" sz="780" dirty="0"/>
          </a:p>
        </p:txBody>
      </p:sp>
      <p:sp>
        <p:nvSpPr>
          <p:cNvPr id="30" name="Shape 28"/>
          <p:cNvSpPr/>
          <p:nvPr/>
        </p:nvSpPr>
        <p:spPr>
          <a:xfrm>
            <a:off x="256032" y="3975811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31" name="Text 29"/>
          <p:cNvSpPr/>
          <p:nvPr/>
        </p:nvSpPr>
        <p:spPr>
          <a:xfrm>
            <a:off x="438912" y="3975811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Knowles, M.S. (1980) The Modern Practice of Adult Education. Englewood Cliffs, NJ: Prentice Hall.</a:t>
            </a:r>
            <a:endParaRPr lang="en-US" sz="780" dirty="0"/>
          </a:p>
        </p:txBody>
      </p:sp>
      <p:sp>
        <p:nvSpPr>
          <p:cNvPr id="32" name="Shape 30"/>
          <p:cNvSpPr/>
          <p:nvPr/>
        </p:nvSpPr>
        <p:spPr>
          <a:xfrm>
            <a:off x="256032" y="4257446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33" name="Text 31"/>
          <p:cNvSpPr/>
          <p:nvPr/>
        </p:nvSpPr>
        <p:spPr>
          <a:xfrm>
            <a:off x="438912" y="4257446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Kolb, D.A. (1984) Experiential Learning. Englewood Cliffs, NJ: Prentice Hall.</a:t>
            </a:r>
            <a:endParaRPr lang="en-US" sz="780" dirty="0"/>
          </a:p>
        </p:txBody>
      </p:sp>
      <p:sp>
        <p:nvSpPr>
          <p:cNvPr id="34" name="Shape 32"/>
          <p:cNvSpPr/>
          <p:nvPr/>
        </p:nvSpPr>
        <p:spPr>
          <a:xfrm>
            <a:off x="256032" y="4539082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35" name="Text 33"/>
          <p:cNvSpPr/>
          <p:nvPr/>
        </p:nvSpPr>
        <p:spPr>
          <a:xfrm>
            <a:off x="438912" y="4539082"/>
            <a:ext cx="3950208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Marchington, M. and Wilkinson, A. (2020) Human Resource Management at Work. 7th edn. London: CIPD.</a:t>
            </a:r>
            <a:endParaRPr lang="en-US" sz="780" dirty="0"/>
          </a:p>
        </p:txBody>
      </p:sp>
      <p:sp>
        <p:nvSpPr>
          <p:cNvPr id="36" name="Shape 34"/>
          <p:cNvSpPr/>
          <p:nvPr/>
        </p:nvSpPr>
        <p:spPr>
          <a:xfrm>
            <a:off x="4736592" y="877824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37" name="Text 35"/>
          <p:cNvSpPr/>
          <p:nvPr/>
        </p:nvSpPr>
        <p:spPr>
          <a:xfrm>
            <a:off x="4919472" y="877824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Marks &amp; Spencer Group plc (2023) Annual Report and Accounts 2023. London: M&amp;S. Available at: </a:t>
            </a: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/>
              </a:rPr>
              <a:t>https://corporate.marksandspencer.com</a:t>
            </a: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[Accessed 12 March 2026].</a:t>
            </a:r>
            <a:endParaRPr lang="en-US" sz="780" dirty="0"/>
          </a:p>
        </p:txBody>
      </p:sp>
      <p:sp>
        <p:nvSpPr>
          <p:cNvPr id="38" name="Shape 36"/>
          <p:cNvSpPr/>
          <p:nvPr/>
        </p:nvSpPr>
        <p:spPr>
          <a:xfrm>
            <a:off x="4736592" y="1202436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39" name="Text 37"/>
          <p:cNvSpPr/>
          <p:nvPr/>
        </p:nvSpPr>
        <p:spPr>
          <a:xfrm>
            <a:off x="4919472" y="1202436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Maslow, A.H. (1943) 'A theory of human motivation', Psychological Review, 50(4), pp. 370–396.</a:t>
            </a:r>
            <a:endParaRPr lang="en-US" sz="780" dirty="0"/>
          </a:p>
        </p:txBody>
      </p:sp>
      <p:sp>
        <p:nvSpPr>
          <p:cNvPr id="40" name="Shape 38"/>
          <p:cNvSpPr/>
          <p:nvPr/>
        </p:nvSpPr>
        <p:spPr>
          <a:xfrm>
            <a:off x="4736592" y="1527048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1" name="Text 39"/>
          <p:cNvSpPr/>
          <p:nvPr/>
        </p:nvSpPr>
        <p:spPr>
          <a:xfrm>
            <a:off x="4919472" y="1527048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Pavlov, I.P. (1927) Conditioned Reflexes. London: Oxford University Press.</a:t>
            </a:r>
            <a:endParaRPr lang="en-US" sz="780" dirty="0"/>
          </a:p>
        </p:txBody>
      </p:sp>
      <p:sp>
        <p:nvSpPr>
          <p:cNvPr id="42" name="Shape 40"/>
          <p:cNvSpPr/>
          <p:nvPr/>
        </p:nvSpPr>
        <p:spPr>
          <a:xfrm>
            <a:off x="4736592" y="1851660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43" name="Text 41"/>
          <p:cNvSpPr/>
          <p:nvPr/>
        </p:nvSpPr>
        <p:spPr>
          <a:xfrm>
            <a:off x="4919472" y="1851660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Piaget, J. (1952) The Origins of Intelligence in Children. New York: International Universities Press.</a:t>
            </a:r>
            <a:endParaRPr lang="en-US" sz="780" dirty="0"/>
          </a:p>
        </p:txBody>
      </p:sp>
      <p:sp>
        <p:nvSpPr>
          <p:cNvPr id="44" name="Shape 42"/>
          <p:cNvSpPr/>
          <p:nvPr/>
        </p:nvSpPr>
        <p:spPr>
          <a:xfrm>
            <a:off x="4736592" y="2176272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5" name="Text 43"/>
          <p:cNvSpPr/>
          <p:nvPr/>
        </p:nvSpPr>
        <p:spPr>
          <a:xfrm>
            <a:off x="4919472" y="2176272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Reid, M.A. and Barrington, H. (2019) Training Interventions: Managing Employee Development. 7th edn. London: CIPD.</a:t>
            </a:r>
            <a:endParaRPr lang="en-US" sz="780" dirty="0"/>
          </a:p>
        </p:txBody>
      </p:sp>
      <p:sp>
        <p:nvSpPr>
          <p:cNvPr id="46" name="Shape 44"/>
          <p:cNvSpPr/>
          <p:nvPr/>
        </p:nvSpPr>
        <p:spPr>
          <a:xfrm>
            <a:off x="4736592" y="2500884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47" name="Text 45"/>
          <p:cNvSpPr/>
          <p:nvPr/>
        </p:nvSpPr>
        <p:spPr>
          <a:xfrm>
            <a:off x="4919472" y="2500884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Reynolds, M. (2009) 'Wild frontiers — reflections on experiential learning', Management Learning, 40(4), pp. 387–392.</a:t>
            </a:r>
            <a:endParaRPr lang="en-US" sz="780" dirty="0"/>
          </a:p>
        </p:txBody>
      </p:sp>
      <p:sp>
        <p:nvSpPr>
          <p:cNvPr id="48" name="Shape 46"/>
          <p:cNvSpPr/>
          <p:nvPr/>
        </p:nvSpPr>
        <p:spPr>
          <a:xfrm>
            <a:off x="4736592" y="2825496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49" name="Text 47"/>
          <p:cNvSpPr/>
          <p:nvPr/>
        </p:nvSpPr>
        <p:spPr>
          <a:xfrm>
            <a:off x="4919472" y="2825496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Rodger, A. (1952) The Seven Point Plan. London: NIIP.</a:t>
            </a:r>
            <a:endParaRPr lang="en-US" sz="780" dirty="0"/>
          </a:p>
        </p:txBody>
      </p:sp>
      <p:sp>
        <p:nvSpPr>
          <p:cNvPr id="50" name="Shape 48"/>
          <p:cNvSpPr/>
          <p:nvPr/>
        </p:nvSpPr>
        <p:spPr>
          <a:xfrm>
            <a:off x="4736592" y="3150108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51" name="Text 49"/>
          <p:cNvSpPr/>
          <p:nvPr/>
        </p:nvSpPr>
        <p:spPr>
          <a:xfrm>
            <a:off x="4919472" y="3150108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Rogers, C.R. (1969) Freedom to Learn. Columbus, OH: Merrill.</a:t>
            </a:r>
            <a:endParaRPr lang="en-US" sz="780" dirty="0"/>
          </a:p>
        </p:txBody>
      </p:sp>
      <p:sp>
        <p:nvSpPr>
          <p:cNvPr id="52" name="Shape 50"/>
          <p:cNvSpPr/>
          <p:nvPr/>
        </p:nvSpPr>
        <p:spPr>
          <a:xfrm>
            <a:off x="4736592" y="3474720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53" name="Text 51"/>
          <p:cNvSpPr/>
          <p:nvPr/>
        </p:nvSpPr>
        <p:spPr>
          <a:xfrm>
            <a:off x="4919472" y="3474720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Rousseau, D.M. (1989) 'Psychological and implied contracts in organizations', Employee Responsibilities and Rights Journal, 2(2), pp. 121–139.</a:t>
            </a:r>
            <a:endParaRPr lang="en-US" sz="780" dirty="0"/>
          </a:p>
        </p:txBody>
      </p:sp>
      <p:sp>
        <p:nvSpPr>
          <p:cNvPr id="54" name="Shape 52"/>
          <p:cNvSpPr/>
          <p:nvPr/>
        </p:nvSpPr>
        <p:spPr>
          <a:xfrm>
            <a:off x="4736592" y="3799332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55" name="Text 53"/>
          <p:cNvSpPr/>
          <p:nvPr/>
        </p:nvSpPr>
        <p:spPr>
          <a:xfrm>
            <a:off x="4919472" y="3799332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Schön, D.A. (1983) The Reflective Practitioner. New York: Basic Books.</a:t>
            </a:r>
            <a:endParaRPr lang="en-US" sz="780" dirty="0"/>
          </a:p>
        </p:txBody>
      </p:sp>
      <p:sp>
        <p:nvSpPr>
          <p:cNvPr id="56" name="Shape 54"/>
          <p:cNvSpPr/>
          <p:nvPr/>
        </p:nvSpPr>
        <p:spPr>
          <a:xfrm>
            <a:off x="4736592" y="4123944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57" name="Text 55"/>
          <p:cNvSpPr/>
          <p:nvPr/>
        </p:nvSpPr>
        <p:spPr>
          <a:xfrm>
            <a:off x="4919472" y="4123944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Skinner, B.F. (1938) The Behavior of Organisms. New York: Appleton-Century-Crofts.</a:t>
            </a:r>
            <a:endParaRPr lang="en-US" sz="780" dirty="0"/>
          </a:p>
        </p:txBody>
      </p:sp>
      <p:sp>
        <p:nvSpPr>
          <p:cNvPr id="58" name="Shape 56"/>
          <p:cNvSpPr/>
          <p:nvPr/>
        </p:nvSpPr>
        <p:spPr>
          <a:xfrm>
            <a:off x="4736592" y="4448556"/>
            <a:ext cx="128016" cy="128016"/>
          </a:xfrm>
          <a:prstGeom prst="rect">
            <a:avLst/>
          </a:prstGeom>
          <a:solidFill>
            <a:srgbClr val="E8A838"/>
          </a:solidFill>
          <a:ln/>
        </p:spPr>
      </p:sp>
      <p:sp>
        <p:nvSpPr>
          <p:cNvPr id="59" name="Text 57"/>
          <p:cNvSpPr/>
          <p:nvPr/>
        </p:nvSpPr>
        <p:spPr>
          <a:xfrm>
            <a:off x="4919472" y="4448556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Torrington, D., Hall, L., Taylor, S. and Atkinson, C. (2020) Human Resource Management. 11th edn. Harlow: Pearson.</a:t>
            </a:r>
            <a:endParaRPr lang="en-US" sz="780" dirty="0"/>
          </a:p>
        </p:txBody>
      </p:sp>
      <p:sp>
        <p:nvSpPr>
          <p:cNvPr id="60" name="Shape 58"/>
          <p:cNvSpPr/>
          <p:nvPr/>
        </p:nvSpPr>
        <p:spPr>
          <a:xfrm>
            <a:off x="4736592" y="4773168"/>
            <a:ext cx="128016" cy="128016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61" name="Text 59"/>
          <p:cNvSpPr/>
          <p:nvPr/>
        </p:nvSpPr>
        <p:spPr>
          <a:xfrm>
            <a:off x="4919472" y="4773168"/>
            <a:ext cx="39502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78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Vygotsky, L.S. (1978) Mind in Society. Cambridge, MA: Harvard University Press.</a:t>
            </a:r>
            <a:endParaRPr lang="en-US" sz="780" dirty="0"/>
          </a:p>
        </p:txBody>
      </p:sp>
      <p:sp>
        <p:nvSpPr>
          <p:cNvPr id="62" name="Shape 60"/>
          <p:cNvSpPr/>
          <p:nvPr/>
        </p:nvSpPr>
        <p:spPr>
          <a:xfrm>
            <a:off x="4526280" y="822960"/>
            <a:ext cx="73152" cy="4251960"/>
          </a:xfrm>
          <a:prstGeom prst="rect">
            <a:avLst/>
          </a:prstGeom>
          <a:solidFill>
            <a:srgbClr val="0D7377"/>
          </a:solidFill>
          <a:ln/>
        </p:spPr>
      </p:sp>
      <p:sp>
        <p:nvSpPr>
          <p:cNvPr id="63" name="Shape 61"/>
          <p:cNvSpPr/>
          <p:nvPr/>
        </p:nvSpPr>
        <p:spPr>
          <a:xfrm>
            <a:off x="201168" y="4956048"/>
            <a:ext cx="8741664" cy="182880"/>
          </a:xfrm>
          <a:prstGeom prst="rect">
            <a:avLst/>
          </a:prstGeom>
          <a:solidFill>
            <a:srgbClr val="1A2744"/>
          </a:solidFill>
          <a:ln/>
        </p:spPr>
      </p:sp>
      <p:sp>
        <p:nvSpPr>
          <p:cNvPr id="64" name="Text 62"/>
          <p:cNvSpPr/>
          <p:nvPr/>
        </p:nvSpPr>
        <p:spPr>
          <a:xfrm>
            <a:off x="274320" y="4974336"/>
            <a:ext cx="85953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14BD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LCLM5002 Component 1 Individual Presentation  |  March 2026</a:t>
            </a:r>
            <a:endParaRPr lang="en-US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3398</Words>
  <Application>Microsoft Office PowerPoint</Application>
  <PresentationFormat>On-screen Show (16:9)</PresentationFormat>
  <Paragraphs>426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Trebuchet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Joaquim Marcos De Sousa Freire (2415568)</cp:lastModifiedBy>
  <cp:revision>1</cp:revision>
  <dcterms:created xsi:type="dcterms:W3CDTF">2026-03-12T12:10:59Z</dcterms:created>
  <dcterms:modified xsi:type="dcterms:W3CDTF">2026-03-16T14:18:53Z</dcterms:modified>
</cp:coreProperties>
</file>