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323" r:id="rId4"/>
    <p:sldId id="257" r:id="rId5"/>
    <p:sldId id="274" r:id="rId6"/>
    <p:sldId id="275" r:id="rId7"/>
    <p:sldId id="258" r:id="rId8"/>
    <p:sldId id="276" r:id="rId9"/>
    <p:sldId id="260" r:id="rId10"/>
    <p:sldId id="266" r:id="rId11"/>
    <p:sldId id="291" r:id="rId12"/>
    <p:sldId id="271" r:id="rId13"/>
    <p:sldId id="273" r:id="rId14"/>
    <p:sldId id="262" r:id="rId15"/>
    <p:sldId id="277" r:id="rId16"/>
    <p:sldId id="263" r:id="rId17"/>
    <p:sldId id="322" r:id="rId18"/>
    <p:sldId id="264" r:id="rId19"/>
    <p:sldId id="265" r:id="rId20"/>
    <p:sldId id="267" r:id="rId21"/>
    <p:sldId id="268" r:id="rId22"/>
    <p:sldId id="261" r:id="rId23"/>
    <p:sldId id="270"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125E5076-3810-47DD-B79F-674D7AD40C01}" styleName="深色样式 1 - 强调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940675A-B579-460E-94D1-54222C63F5DA}" styleName="无样式，网格型">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2" autoAdjust="0"/>
    <p:restoredTop sz="94660"/>
  </p:normalViewPr>
  <p:slideViewPr>
    <p:cSldViewPr snapToGrid="0">
      <p:cViewPr>
        <p:scale>
          <a:sx n="66" d="100"/>
          <a:sy n="66" d="100"/>
        </p:scale>
        <p:origin x="-2256" y="-117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7" Type="http://schemas.openxmlformats.org/officeDocument/2006/relationships/tableStyles" Target="tableStyles.xml"/><Relationship Id="rId26" Type="http://schemas.openxmlformats.org/officeDocument/2006/relationships/viewProps" Target="viewProps.xml"/><Relationship Id="rId25" Type="http://schemas.openxmlformats.org/officeDocument/2006/relationships/presProps" Target="presProps.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標題投影片">
    <p:bg>
      <p:bgRef idx="1001">
        <a:schemeClr val="bg2"/>
      </p:bgRef>
    </p:bg>
    <p:spTree>
      <p:nvGrpSpPr>
        <p:cNvPr id="1" name=""/>
        <p:cNvGrpSpPr/>
        <p:nvPr/>
      </p:nvGrpSpPr>
      <p:grpSpPr>
        <a:xfrm>
          <a:off x="0" y="0"/>
          <a:ext cx="0" cy="0"/>
          <a:chOff x="0" y="0"/>
          <a:chExt cx="0" cy="0"/>
        </a:xfrm>
      </p:grpSpPr>
      <p:sp>
        <p:nvSpPr>
          <p:cNvPr id="7" name="矩形 6"/>
          <p:cNvSpPr/>
          <p:nvPr/>
        </p:nvSpPr>
        <p:spPr bwMode="white">
          <a:xfrm>
            <a:off x="0" y="5971032"/>
            <a:ext cx="12192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矩形 9"/>
          <p:cNvSpPr/>
          <p:nvPr/>
        </p:nvSpPr>
        <p:spPr>
          <a:xfrm>
            <a:off x="-12192" y="6053328"/>
            <a:ext cx="2999232"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矩形 10"/>
          <p:cNvSpPr/>
          <p:nvPr/>
        </p:nvSpPr>
        <p:spPr>
          <a:xfrm>
            <a:off x="3145536" y="6044184"/>
            <a:ext cx="90464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標題 7"/>
          <p:cNvSpPr>
            <a:spLocks noGrp="1"/>
          </p:cNvSpPr>
          <p:nvPr>
            <p:ph type="ctrTitle"/>
          </p:nvPr>
        </p:nvSpPr>
        <p:spPr>
          <a:xfrm>
            <a:off x="3149600" y="4038600"/>
            <a:ext cx="8636000" cy="1828800"/>
          </a:xfrm>
        </p:spPr>
        <p:txBody>
          <a:bodyPr anchor="b"/>
          <a:lstStyle>
            <a:lvl1pPr>
              <a:defRPr cap="all" baseline="0"/>
            </a:lvl1pPr>
          </a:lstStyle>
          <a:p>
            <a:r>
              <a:rPr kumimoji="0" lang="zh-TW" altLang="en-US" smtClean="0"/>
              <a:t>按一下以編輯母片標題樣式</a:t>
            </a:r>
            <a:endParaRPr kumimoji="0" lang="en-US"/>
          </a:p>
        </p:txBody>
      </p:sp>
      <p:sp>
        <p:nvSpPr>
          <p:cNvPr id="9" name="副標題 8"/>
          <p:cNvSpPr>
            <a:spLocks noGrp="1"/>
          </p:cNvSpPr>
          <p:nvPr>
            <p:ph type="subTitle" idx="1"/>
          </p:nvPr>
        </p:nvSpPr>
        <p:spPr>
          <a:xfrm>
            <a:off x="3149600" y="6050037"/>
            <a:ext cx="89408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zh-TW" altLang="en-US" smtClean="0"/>
              <a:t>按一下以編輯母片副標題樣式</a:t>
            </a:r>
            <a:endParaRPr kumimoji="0" lang="en-US"/>
          </a:p>
        </p:txBody>
      </p:sp>
      <p:sp>
        <p:nvSpPr>
          <p:cNvPr id="28" name="日期版面配置區 27"/>
          <p:cNvSpPr>
            <a:spLocks noGrp="1"/>
          </p:cNvSpPr>
          <p:nvPr>
            <p:ph type="dt" sz="half" idx="10"/>
          </p:nvPr>
        </p:nvSpPr>
        <p:spPr>
          <a:xfrm>
            <a:off x="101600" y="6068699"/>
            <a:ext cx="2743200" cy="685800"/>
          </a:xfrm>
        </p:spPr>
        <p:txBody>
          <a:bodyPr>
            <a:noAutofit/>
          </a:bodyPr>
          <a:lstStyle>
            <a:lvl1pPr algn="ctr">
              <a:defRPr sz="2000">
                <a:solidFill>
                  <a:srgbClr val="FFFFFF"/>
                </a:solidFill>
              </a:defRPr>
            </a:lvl1pPr>
          </a:lstStyle>
          <a:p>
            <a:fld id="{63A1C593-65D0-4073-BCC9-577B9352EA97}" type="datetimeFigureOut">
              <a:rPr lang="en-US" smtClean="0"/>
            </a:fld>
            <a:endParaRPr lang="en-US"/>
          </a:p>
        </p:txBody>
      </p:sp>
      <p:sp>
        <p:nvSpPr>
          <p:cNvPr id="17" name="頁尾版面配置區 16"/>
          <p:cNvSpPr>
            <a:spLocks noGrp="1"/>
          </p:cNvSpPr>
          <p:nvPr>
            <p:ph type="ftr" sz="quarter" idx="11"/>
          </p:nvPr>
        </p:nvSpPr>
        <p:spPr>
          <a:xfrm>
            <a:off x="2780524" y="236539"/>
            <a:ext cx="7823200" cy="365125"/>
          </a:xfrm>
        </p:spPr>
        <p:txBody>
          <a:bodyPr/>
          <a:lstStyle>
            <a:lvl1pPr algn="r">
              <a:defRPr>
                <a:solidFill>
                  <a:schemeClr val="tx2"/>
                </a:solidFill>
              </a:defRPr>
            </a:lvl1pPr>
          </a:lstStyle>
          <a:p>
            <a:endParaRPr lang="en-US"/>
          </a:p>
        </p:txBody>
      </p:sp>
      <p:sp>
        <p:nvSpPr>
          <p:cNvPr id="29" name="投影片編號版面配置區 28"/>
          <p:cNvSpPr>
            <a:spLocks noGrp="1"/>
          </p:cNvSpPr>
          <p:nvPr>
            <p:ph type="sldNum" sz="quarter" idx="12"/>
          </p:nvPr>
        </p:nvSpPr>
        <p:spPr>
          <a:xfrm>
            <a:off x="10668000" y="228600"/>
            <a:ext cx="1117600" cy="381000"/>
          </a:xfrm>
        </p:spPr>
        <p:txBody>
          <a:bodyPr/>
          <a:lstStyle>
            <a:lvl1pPr>
              <a:defRPr>
                <a:solidFill>
                  <a:schemeClr val="tx2"/>
                </a:solidFill>
              </a:defRPr>
            </a:lvl1pPr>
          </a:lstStyle>
          <a:p>
            <a:fld id="{9B618960-8005-486C-9A75-10CB2AAC16F9}" type="slidenum">
              <a:rPr lang="en-US" smtClean="0"/>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a:xfrm>
            <a:off x="816864" y="228600"/>
            <a:ext cx="10871200" cy="990600"/>
          </a:xfrm>
        </p:spPr>
        <p:txBody>
          <a:bodyPr/>
          <a:lstStyle/>
          <a:p>
            <a:r>
              <a:rPr kumimoji="0" lang="zh-TW" altLang="en-US" smtClean="0"/>
              <a:t>按一下以編輯母片標題樣式</a:t>
            </a:r>
            <a:endParaRPr kumimoji="0" lang="en-US"/>
          </a:p>
        </p:txBody>
      </p:sp>
      <p:sp>
        <p:nvSpPr>
          <p:cNvPr id="4" name="日期版面配置區 3"/>
          <p:cNvSpPr>
            <a:spLocks noGrp="1"/>
          </p:cNvSpPr>
          <p:nvPr>
            <p:ph type="dt" sz="half" idx="10"/>
          </p:nvPr>
        </p:nvSpPr>
        <p:spPr/>
        <p:txBody>
          <a:bodyPr/>
          <a:lstStyle/>
          <a:p>
            <a:fld id="{63A1C593-65D0-4073-BCC9-577B9352EA97}" type="datetimeFigureOut">
              <a:rPr lang="en-US" smtClean="0"/>
            </a:fld>
            <a:endParaRPr lang="en-US"/>
          </a:p>
        </p:txBody>
      </p:sp>
      <p:sp>
        <p:nvSpPr>
          <p:cNvPr id="5" name="頁尾版面配置區 4"/>
          <p:cNvSpPr>
            <a:spLocks noGrp="1"/>
          </p:cNvSpPr>
          <p:nvPr>
            <p:ph type="ftr" sz="quarter" idx="11"/>
          </p:nvPr>
        </p:nvSpPr>
        <p:spPr/>
        <p:txBody>
          <a:bodyPr/>
          <a:lstStyle/>
          <a:p>
            <a:endParaRPr lang="en-US"/>
          </a:p>
        </p:txBody>
      </p:sp>
      <p:sp>
        <p:nvSpPr>
          <p:cNvPr id="6" name="投影片編號版面配置區 5"/>
          <p:cNvSpPr>
            <a:spLocks noGrp="1"/>
          </p:cNvSpPr>
          <p:nvPr>
            <p:ph type="sldNum" sz="quarter" idx="12"/>
          </p:nvPr>
        </p:nvSpPr>
        <p:spPr/>
        <p:txBody>
          <a:bodyPr/>
          <a:lstStyle>
            <a:lvl1pPr>
              <a:defRPr>
                <a:solidFill>
                  <a:srgbClr val="FFFFFF"/>
                </a:solidFill>
              </a:defRPr>
            </a:lvl1pPr>
          </a:lstStyle>
          <a:p>
            <a:fld id="{9B618960-8005-486C-9A75-10CB2AAC16F9}" type="slidenum">
              <a:rPr lang="en-US" smtClean="0"/>
            </a:fld>
            <a:endParaRPr lang="en-US"/>
          </a:p>
        </p:txBody>
      </p:sp>
      <p:sp>
        <p:nvSpPr>
          <p:cNvPr id="8" name="內容版面配置區 7"/>
          <p:cNvSpPr>
            <a:spLocks noGrp="1"/>
          </p:cNvSpPr>
          <p:nvPr>
            <p:ph sz="quarter" idx="1"/>
          </p:nvPr>
        </p:nvSpPr>
        <p:spPr>
          <a:xfrm>
            <a:off x="816864" y="1600200"/>
            <a:ext cx="10871200" cy="4495800"/>
          </a:xfrm>
        </p:spPr>
        <p:txBody>
          <a:bodyPr/>
          <a:lstStyle/>
          <a:p>
            <a:pPr lvl="0" eaLnBrk="1" latinLnBrk="0" hangingPunct="1"/>
            <a:r>
              <a:rPr lang="zh-TW" altLang="en-US" smtClean="0"/>
              <a:t>按一下以編輯母片文字樣式</a:t>
            </a:r>
            <a:endParaRPr lang="zh-TW" altLang="en-US" smtClean="0"/>
          </a:p>
          <a:p>
            <a:pPr lvl="1" eaLnBrk="1" latinLnBrk="0" hangingPunct="1"/>
            <a:r>
              <a:rPr lang="zh-TW" altLang="en-US" smtClean="0"/>
              <a:t>第二層</a:t>
            </a:r>
            <a:endParaRPr lang="zh-TW" altLang="en-US" smtClean="0"/>
          </a:p>
          <a:p>
            <a:pPr lvl="2" eaLnBrk="1" latinLnBrk="0" hangingPunct="1"/>
            <a:r>
              <a:rPr lang="zh-TW" altLang="en-US" smtClean="0"/>
              <a:t>第三層</a:t>
            </a:r>
            <a:endParaRPr lang="zh-TW" altLang="en-US" smtClean="0"/>
          </a:p>
          <a:p>
            <a:pPr lvl="3" eaLnBrk="1" latinLnBrk="0" hangingPunct="1"/>
            <a:r>
              <a:rPr lang="zh-TW" altLang="en-US" smtClean="0"/>
              <a:t>第四層</a:t>
            </a:r>
            <a:endParaRPr lang="zh-TW" altLang="en-US" smtClean="0"/>
          </a:p>
          <a:p>
            <a:pPr lvl="4" eaLnBrk="1" latinLnBrk="0" hangingPunct="1"/>
            <a:r>
              <a:rPr lang="zh-TW" altLang="en-US" smtClean="0"/>
              <a:t>第五層</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showMasterSp="0">
  <p:cSld name="章節標題">
    <p:bg>
      <p:bgRef idx="1003">
        <a:schemeClr val="bg1"/>
      </p:bgRef>
    </p:bg>
    <p:spTree>
      <p:nvGrpSpPr>
        <p:cNvPr id="1" name=""/>
        <p:cNvGrpSpPr/>
        <p:nvPr/>
      </p:nvGrpSpPr>
      <p:grpSpPr>
        <a:xfrm>
          <a:off x="0" y="0"/>
          <a:ext cx="0" cy="0"/>
          <a:chOff x="0" y="0"/>
          <a:chExt cx="0" cy="0"/>
        </a:xfrm>
      </p:grpSpPr>
      <p:sp>
        <p:nvSpPr>
          <p:cNvPr id="3" name="文字版面配置區 2"/>
          <p:cNvSpPr>
            <a:spLocks noGrp="1"/>
          </p:cNvSpPr>
          <p:nvPr>
            <p:ph type="body" idx="1"/>
          </p:nvPr>
        </p:nvSpPr>
        <p:spPr>
          <a:xfrm>
            <a:off x="1828801" y="2743200"/>
            <a:ext cx="9497484"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zh-TW" altLang="en-US" smtClean="0"/>
              <a:t>按一下以編輯母片文字樣式</a:t>
            </a:r>
            <a:endParaRPr kumimoji="0" lang="zh-TW" altLang="en-US" smtClean="0"/>
          </a:p>
        </p:txBody>
      </p:sp>
      <p:sp>
        <p:nvSpPr>
          <p:cNvPr id="7" name="矩形 6"/>
          <p:cNvSpPr/>
          <p:nvPr/>
        </p:nvSpPr>
        <p:spPr bwMode="white">
          <a:xfrm>
            <a:off x="0" y="1524000"/>
            <a:ext cx="12192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矩形 7"/>
          <p:cNvSpPr/>
          <p:nvPr/>
        </p:nvSpPr>
        <p:spPr>
          <a:xfrm>
            <a:off x="0" y="1600200"/>
            <a:ext cx="17272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矩形 8"/>
          <p:cNvSpPr/>
          <p:nvPr/>
        </p:nvSpPr>
        <p:spPr>
          <a:xfrm>
            <a:off x="1828800" y="1600200"/>
            <a:ext cx="103632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標題 1"/>
          <p:cNvSpPr>
            <a:spLocks noGrp="1"/>
          </p:cNvSpPr>
          <p:nvPr>
            <p:ph type="title"/>
          </p:nvPr>
        </p:nvSpPr>
        <p:spPr>
          <a:xfrm>
            <a:off x="1828800" y="1600200"/>
            <a:ext cx="10160000" cy="990600"/>
          </a:xfrm>
        </p:spPr>
        <p:txBody>
          <a:bodyPr/>
          <a:lstStyle>
            <a:lvl1pPr algn="l">
              <a:buNone/>
              <a:defRPr sz="4400" b="0" cap="none">
                <a:solidFill>
                  <a:srgbClr val="FFFFFF"/>
                </a:solidFill>
              </a:defRPr>
            </a:lvl1pPr>
          </a:lstStyle>
          <a:p>
            <a:r>
              <a:rPr kumimoji="0" lang="zh-TW" altLang="en-US" smtClean="0"/>
              <a:t>按一下以編輯母片標題樣式</a:t>
            </a:r>
            <a:endParaRPr kumimoji="0" lang="en-US"/>
          </a:p>
        </p:txBody>
      </p:sp>
      <p:sp>
        <p:nvSpPr>
          <p:cNvPr id="12" name="日期版面配置區 11"/>
          <p:cNvSpPr>
            <a:spLocks noGrp="1"/>
          </p:cNvSpPr>
          <p:nvPr>
            <p:ph type="dt" sz="half" idx="10"/>
          </p:nvPr>
        </p:nvSpPr>
        <p:spPr/>
        <p:txBody>
          <a:bodyPr/>
          <a:lstStyle/>
          <a:p>
            <a:fld id="{63A1C593-65D0-4073-BCC9-577B9352EA97}" type="datetimeFigureOut">
              <a:rPr lang="en-US" smtClean="0"/>
            </a:fld>
            <a:endParaRPr lang="en-US"/>
          </a:p>
        </p:txBody>
      </p:sp>
      <p:sp>
        <p:nvSpPr>
          <p:cNvPr id="13" name="投影片編號版面配置區 12"/>
          <p:cNvSpPr>
            <a:spLocks noGrp="1"/>
          </p:cNvSpPr>
          <p:nvPr>
            <p:ph type="sldNum" sz="quarter" idx="11"/>
          </p:nvPr>
        </p:nvSpPr>
        <p:spPr>
          <a:xfrm>
            <a:off x="0" y="1752600"/>
            <a:ext cx="1727200" cy="701676"/>
          </a:xfrm>
        </p:spPr>
        <p:txBody>
          <a:bodyPr>
            <a:noAutofit/>
          </a:bodyPr>
          <a:lstStyle>
            <a:lvl1pPr>
              <a:defRPr sz="2400">
                <a:solidFill>
                  <a:srgbClr val="FFFFFF"/>
                </a:solidFill>
              </a:defRPr>
            </a:lvl1pPr>
          </a:lstStyle>
          <a:p>
            <a:fld id="{9B618960-8005-486C-9A75-10CB2AAC16F9}" type="slidenum">
              <a:rPr lang="en-US" smtClean="0"/>
            </a:fld>
            <a:endParaRPr lang="en-US"/>
          </a:p>
        </p:txBody>
      </p:sp>
      <p:sp>
        <p:nvSpPr>
          <p:cNvPr id="14" name="頁尾版面配置區 13"/>
          <p:cNvSpPr>
            <a:spLocks noGrp="1"/>
          </p:cNvSpPr>
          <p:nvPr>
            <p:ph type="ftr" sz="quarter" idx="12"/>
          </p:nvPr>
        </p:nvSpPr>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kumimoji="0" lang="zh-TW" altLang="en-US" smtClean="0"/>
              <a:t>按一下以編輯母片標題樣式</a:t>
            </a:r>
            <a:endParaRPr kumimoji="0" lang="en-US"/>
          </a:p>
        </p:txBody>
      </p:sp>
      <p:sp>
        <p:nvSpPr>
          <p:cNvPr id="9" name="內容版面配置區 8"/>
          <p:cNvSpPr>
            <a:spLocks noGrp="1"/>
          </p:cNvSpPr>
          <p:nvPr>
            <p:ph sz="quarter" idx="1"/>
          </p:nvPr>
        </p:nvSpPr>
        <p:spPr>
          <a:xfrm>
            <a:off x="812800" y="1589567"/>
            <a:ext cx="5181600" cy="4572000"/>
          </a:xfrm>
        </p:spPr>
        <p:txBody>
          <a:bodyPr/>
          <a:lstStyle/>
          <a:p>
            <a:pPr lvl="0" eaLnBrk="1" latinLnBrk="0" hangingPunct="1"/>
            <a:r>
              <a:rPr lang="zh-TW" altLang="en-US" smtClean="0"/>
              <a:t>按一下以編輯母片文字樣式</a:t>
            </a:r>
            <a:endParaRPr lang="zh-TW" altLang="en-US" smtClean="0"/>
          </a:p>
          <a:p>
            <a:pPr lvl="1" eaLnBrk="1" latinLnBrk="0" hangingPunct="1"/>
            <a:r>
              <a:rPr lang="zh-TW" altLang="en-US" smtClean="0"/>
              <a:t>第二層</a:t>
            </a:r>
            <a:endParaRPr lang="zh-TW" altLang="en-US" smtClean="0"/>
          </a:p>
          <a:p>
            <a:pPr lvl="2" eaLnBrk="1" latinLnBrk="0" hangingPunct="1"/>
            <a:r>
              <a:rPr lang="zh-TW" altLang="en-US" smtClean="0"/>
              <a:t>第三層</a:t>
            </a:r>
            <a:endParaRPr lang="zh-TW" altLang="en-US" smtClean="0"/>
          </a:p>
          <a:p>
            <a:pPr lvl="3" eaLnBrk="1" latinLnBrk="0" hangingPunct="1"/>
            <a:r>
              <a:rPr lang="zh-TW" altLang="en-US" smtClean="0"/>
              <a:t>第四層</a:t>
            </a:r>
            <a:endParaRPr lang="zh-TW" altLang="en-US" smtClean="0"/>
          </a:p>
          <a:p>
            <a:pPr lvl="4" eaLnBrk="1" latinLnBrk="0" hangingPunct="1"/>
            <a:r>
              <a:rPr lang="zh-TW" altLang="en-US" smtClean="0"/>
              <a:t>第五層</a:t>
            </a:r>
            <a:endParaRPr kumimoji="0" lang="en-US"/>
          </a:p>
        </p:txBody>
      </p:sp>
      <p:sp>
        <p:nvSpPr>
          <p:cNvPr id="11" name="內容版面配置區 10"/>
          <p:cNvSpPr>
            <a:spLocks noGrp="1"/>
          </p:cNvSpPr>
          <p:nvPr>
            <p:ph sz="quarter" idx="2"/>
          </p:nvPr>
        </p:nvSpPr>
        <p:spPr>
          <a:xfrm>
            <a:off x="6459868" y="1589567"/>
            <a:ext cx="5181600" cy="4572000"/>
          </a:xfrm>
        </p:spPr>
        <p:txBody>
          <a:bodyPr/>
          <a:lstStyle/>
          <a:p>
            <a:pPr lvl="0" eaLnBrk="1" latinLnBrk="0" hangingPunct="1"/>
            <a:r>
              <a:rPr lang="zh-TW" altLang="en-US" smtClean="0"/>
              <a:t>按一下以編輯母片文字樣式</a:t>
            </a:r>
            <a:endParaRPr lang="zh-TW" altLang="en-US" smtClean="0"/>
          </a:p>
          <a:p>
            <a:pPr lvl="1" eaLnBrk="1" latinLnBrk="0" hangingPunct="1"/>
            <a:r>
              <a:rPr lang="zh-TW" altLang="en-US" smtClean="0"/>
              <a:t>第二層</a:t>
            </a:r>
            <a:endParaRPr lang="zh-TW" altLang="en-US" smtClean="0"/>
          </a:p>
          <a:p>
            <a:pPr lvl="2" eaLnBrk="1" latinLnBrk="0" hangingPunct="1"/>
            <a:r>
              <a:rPr lang="zh-TW" altLang="en-US" smtClean="0"/>
              <a:t>第三層</a:t>
            </a:r>
            <a:endParaRPr lang="zh-TW" altLang="en-US" smtClean="0"/>
          </a:p>
          <a:p>
            <a:pPr lvl="3" eaLnBrk="1" latinLnBrk="0" hangingPunct="1"/>
            <a:r>
              <a:rPr lang="zh-TW" altLang="en-US" smtClean="0"/>
              <a:t>第四層</a:t>
            </a:r>
            <a:endParaRPr lang="zh-TW" altLang="en-US" smtClean="0"/>
          </a:p>
          <a:p>
            <a:pPr lvl="4" eaLnBrk="1" latinLnBrk="0" hangingPunct="1"/>
            <a:r>
              <a:rPr lang="zh-TW" altLang="en-US" smtClean="0"/>
              <a:t>第五層</a:t>
            </a:r>
            <a:endParaRPr kumimoji="0" lang="en-US"/>
          </a:p>
        </p:txBody>
      </p:sp>
      <p:sp>
        <p:nvSpPr>
          <p:cNvPr id="8" name="日期版面配置區 7"/>
          <p:cNvSpPr>
            <a:spLocks noGrp="1"/>
          </p:cNvSpPr>
          <p:nvPr>
            <p:ph type="dt" sz="half" idx="15"/>
          </p:nvPr>
        </p:nvSpPr>
        <p:spPr/>
        <p:txBody>
          <a:bodyPr rtlCol="0"/>
          <a:lstStyle/>
          <a:p>
            <a:fld id="{63A1C593-65D0-4073-BCC9-577B9352EA97}" type="datetimeFigureOut">
              <a:rPr lang="en-US" smtClean="0"/>
            </a:fld>
            <a:endParaRPr lang="en-US"/>
          </a:p>
        </p:txBody>
      </p:sp>
      <p:sp>
        <p:nvSpPr>
          <p:cNvPr id="10" name="投影片編號版面配置區 9"/>
          <p:cNvSpPr>
            <a:spLocks noGrp="1"/>
          </p:cNvSpPr>
          <p:nvPr>
            <p:ph type="sldNum" sz="quarter" idx="16"/>
          </p:nvPr>
        </p:nvSpPr>
        <p:spPr/>
        <p:txBody>
          <a:bodyPr rtlCol="0"/>
          <a:lstStyle/>
          <a:p>
            <a:fld id="{9B618960-8005-486C-9A75-10CB2AAC16F9}" type="slidenum">
              <a:rPr lang="en-US" smtClean="0"/>
            </a:fld>
            <a:endParaRPr lang="en-US"/>
          </a:p>
        </p:txBody>
      </p:sp>
      <p:sp>
        <p:nvSpPr>
          <p:cNvPr id="12" name="頁尾版面配置區 11"/>
          <p:cNvSpPr>
            <a:spLocks noGrp="1"/>
          </p:cNvSpPr>
          <p:nvPr>
            <p:ph type="ftr" sz="quarter" idx="17"/>
          </p:nvPr>
        </p:nvSpPr>
        <p:spPr/>
        <p:txBody>
          <a:bodyPr rtlCol="0"/>
          <a:lstStyle/>
          <a:p>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標題 1"/>
          <p:cNvSpPr>
            <a:spLocks noGrp="1"/>
          </p:cNvSpPr>
          <p:nvPr>
            <p:ph type="title"/>
          </p:nvPr>
        </p:nvSpPr>
        <p:spPr>
          <a:xfrm>
            <a:off x="711200" y="273050"/>
            <a:ext cx="10871200" cy="869950"/>
          </a:xfrm>
        </p:spPr>
        <p:txBody>
          <a:bodyPr anchor="ctr"/>
          <a:lstStyle>
            <a:lvl1pPr>
              <a:defRPr/>
            </a:lvl1pPr>
          </a:lstStyle>
          <a:p>
            <a:r>
              <a:rPr kumimoji="0" lang="zh-TW" altLang="en-US" smtClean="0"/>
              <a:t>按一下以編輯母片標題樣式</a:t>
            </a:r>
            <a:endParaRPr kumimoji="0" lang="en-US"/>
          </a:p>
        </p:txBody>
      </p:sp>
      <p:sp>
        <p:nvSpPr>
          <p:cNvPr id="11" name="內容版面配置區 10"/>
          <p:cNvSpPr>
            <a:spLocks noGrp="1"/>
          </p:cNvSpPr>
          <p:nvPr>
            <p:ph sz="quarter" idx="2"/>
          </p:nvPr>
        </p:nvSpPr>
        <p:spPr>
          <a:xfrm>
            <a:off x="812800" y="2438400"/>
            <a:ext cx="5181600" cy="3581400"/>
          </a:xfrm>
        </p:spPr>
        <p:txBody>
          <a:bodyPr/>
          <a:lstStyle/>
          <a:p>
            <a:pPr lvl="0" eaLnBrk="1" latinLnBrk="0" hangingPunct="1"/>
            <a:r>
              <a:rPr lang="zh-TW" altLang="en-US" smtClean="0"/>
              <a:t>按一下以編輯母片文字樣式</a:t>
            </a:r>
            <a:endParaRPr lang="zh-TW" altLang="en-US" smtClean="0"/>
          </a:p>
          <a:p>
            <a:pPr lvl="1" eaLnBrk="1" latinLnBrk="0" hangingPunct="1"/>
            <a:r>
              <a:rPr lang="zh-TW" altLang="en-US" smtClean="0"/>
              <a:t>第二層</a:t>
            </a:r>
            <a:endParaRPr lang="zh-TW" altLang="en-US" smtClean="0"/>
          </a:p>
          <a:p>
            <a:pPr lvl="2" eaLnBrk="1" latinLnBrk="0" hangingPunct="1"/>
            <a:r>
              <a:rPr lang="zh-TW" altLang="en-US" smtClean="0"/>
              <a:t>第三層</a:t>
            </a:r>
            <a:endParaRPr lang="zh-TW" altLang="en-US" smtClean="0"/>
          </a:p>
          <a:p>
            <a:pPr lvl="3" eaLnBrk="1" latinLnBrk="0" hangingPunct="1"/>
            <a:r>
              <a:rPr lang="zh-TW" altLang="en-US" smtClean="0"/>
              <a:t>第四層</a:t>
            </a:r>
            <a:endParaRPr lang="zh-TW" altLang="en-US" smtClean="0"/>
          </a:p>
          <a:p>
            <a:pPr lvl="4" eaLnBrk="1" latinLnBrk="0" hangingPunct="1"/>
            <a:r>
              <a:rPr lang="zh-TW" altLang="en-US" smtClean="0"/>
              <a:t>第五層</a:t>
            </a:r>
            <a:endParaRPr kumimoji="0" lang="en-US"/>
          </a:p>
        </p:txBody>
      </p:sp>
      <p:sp>
        <p:nvSpPr>
          <p:cNvPr id="13" name="內容版面配置區 12"/>
          <p:cNvSpPr>
            <a:spLocks noGrp="1"/>
          </p:cNvSpPr>
          <p:nvPr>
            <p:ph sz="quarter" idx="4"/>
          </p:nvPr>
        </p:nvSpPr>
        <p:spPr>
          <a:xfrm>
            <a:off x="6400800" y="2438400"/>
            <a:ext cx="5181600" cy="3581400"/>
          </a:xfrm>
        </p:spPr>
        <p:txBody>
          <a:bodyPr/>
          <a:lstStyle/>
          <a:p>
            <a:pPr lvl="0" eaLnBrk="1" latinLnBrk="0" hangingPunct="1"/>
            <a:r>
              <a:rPr lang="zh-TW" altLang="en-US" smtClean="0"/>
              <a:t>按一下以編輯母片文字樣式</a:t>
            </a:r>
            <a:endParaRPr lang="zh-TW" altLang="en-US" smtClean="0"/>
          </a:p>
          <a:p>
            <a:pPr lvl="1" eaLnBrk="1" latinLnBrk="0" hangingPunct="1"/>
            <a:r>
              <a:rPr lang="zh-TW" altLang="en-US" smtClean="0"/>
              <a:t>第二層</a:t>
            </a:r>
            <a:endParaRPr lang="zh-TW" altLang="en-US" smtClean="0"/>
          </a:p>
          <a:p>
            <a:pPr lvl="2" eaLnBrk="1" latinLnBrk="0" hangingPunct="1"/>
            <a:r>
              <a:rPr lang="zh-TW" altLang="en-US" smtClean="0"/>
              <a:t>第三層</a:t>
            </a:r>
            <a:endParaRPr lang="zh-TW" altLang="en-US" smtClean="0"/>
          </a:p>
          <a:p>
            <a:pPr lvl="3" eaLnBrk="1" latinLnBrk="0" hangingPunct="1"/>
            <a:r>
              <a:rPr lang="zh-TW" altLang="en-US" smtClean="0"/>
              <a:t>第四層</a:t>
            </a:r>
            <a:endParaRPr lang="zh-TW" altLang="en-US" smtClean="0"/>
          </a:p>
          <a:p>
            <a:pPr lvl="4" eaLnBrk="1" latinLnBrk="0" hangingPunct="1"/>
            <a:r>
              <a:rPr lang="zh-TW" altLang="en-US" smtClean="0"/>
              <a:t>第五層</a:t>
            </a:r>
            <a:endParaRPr kumimoji="0" lang="en-US"/>
          </a:p>
        </p:txBody>
      </p:sp>
      <p:sp>
        <p:nvSpPr>
          <p:cNvPr id="10" name="日期版面配置區 9"/>
          <p:cNvSpPr>
            <a:spLocks noGrp="1"/>
          </p:cNvSpPr>
          <p:nvPr>
            <p:ph type="dt" sz="half" idx="15"/>
          </p:nvPr>
        </p:nvSpPr>
        <p:spPr/>
        <p:txBody>
          <a:bodyPr rtlCol="0"/>
          <a:lstStyle/>
          <a:p>
            <a:fld id="{63A1C593-65D0-4073-BCC9-577B9352EA97}" type="datetimeFigureOut">
              <a:rPr lang="en-US" smtClean="0"/>
            </a:fld>
            <a:endParaRPr lang="en-US"/>
          </a:p>
        </p:txBody>
      </p:sp>
      <p:sp>
        <p:nvSpPr>
          <p:cNvPr id="12" name="投影片編號版面配置區 11"/>
          <p:cNvSpPr>
            <a:spLocks noGrp="1"/>
          </p:cNvSpPr>
          <p:nvPr>
            <p:ph type="sldNum" sz="quarter" idx="16"/>
          </p:nvPr>
        </p:nvSpPr>
        <p:spPr/>
        <p:txBody>
          <a:bodyPr rtlCol="0"/>
          <a:lstStyle/>
          <a:p>
            <a:fld id="{9B618960-8005-486C-9A75-10CB2AAC16F9}" type="slidenum">
              <a:rPr lang="en-US" smtClean="0"/>
            </a:fld>
            <a:endParaRPr lang="en-US"/>
          </a:p>
        </p:txBody>
      </p:sp>
      <p:sp>
        <p:nvSpPr>
          <p:cNvPr id="14" name="頁尾版面配置區 13"/>
          <p:cNvSpPr>
            <a:spLocks noGrp="1"/>
          </p:cNvSpPr>
          <p:nvPr>
            <p:ph type="ftr" sz="quarter" idx="17"/>
          </p:nvPr>
        </p:nvSpPr>
        <p:spPr/>
        <p:txBody>
          <a:bodyPr rtlCol="0"/>
          <a:lstStyle/>
          <a:p>
            <a:endParaRPr lang="en-US"/>
          </a:p>
        </p:txBody>
      </p:sp>
      <p:sp>
        <p:nvSpPr>
          <p:cNvPr id="16" name="文字版面配置區 15"/>
          <p:cNvSpPr>
            <a:spLocks noGrp="1"/>
          </p:cNvSpPr>
          <p:nvPr>
            <p:ph type="body" sz="quarter" idx="1"/>
          </p:nvPr>
        </p:nvSpPr>
        <p:spPr>
          <a:xfrm>
            <a:off x="812800" y="1752600"/>
            <a:ext cx="51816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zh-TW" altLang="en-US" smtClean="0"/>
              <a:t>按一下以編輯母片文字樣式</a:t>
            </a:r>
            <a:endParaRPr kumimoji="0" lang="zh-TW" altLang="en-US" smtClean="0"/>
          </a:p>
        </p:txBody>
      </p:sp>
      <p:sp>
        <p:nvSpPr>
          <p:cNvPr id="15" name="文字版面配置區 14"/>
          <p:cNvSpPr>
            <a:spLocks noGrp="1"/>
          </p:cNvSpPr>
          <p:nvPr>
            <p:ph type="body" sz="quarter" idx="3"/>
          </p:nvPr>
        </p:nvSpPr>
        <p:spPr>
          <a:xfrm>
            <a:off x="6400800" y="1752600"/>
            <a:ext cx="51816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zh-TW" altLang="en-US" smtClean="0"/>
              <a:t>按一下以編輯母片文字樣式</a:t>
            </a:r>
            <a:endParaRPr kumimoji="0" lang="zh-TW" altLang="en-US" smtClean="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kumimoji="0" lang="zh-TW" altLang="en-US" smtClean="0"/>
              <a:t>按一下以編輯母片標題樣式</a:t>
            </a:r>
            <a:endParaRPr kumimoji="0" lang="en-US"/>
          </a:p>
        </p:txBody>
      </p:sp>
      <p:sp>
        <p:nvSpPr>
          <p:cNvPr id="3" name="日期版面配置區 2"/>
          <p:cNvSpPr>
            <a:spLocks noGrp="1"/>
          </p:cNvSpPr>
          <p:nvPr>
            <p:ph type="dt" sz="half" idx="10"/>
          </p:nvPr>
        </p:nvSpPr>
        <p:spPr/>
        <p:txBody>
          <a:bodyPr/>
          <a:lstStyle/>
          <a:p>
            <a:fld id="{63A1C593-65D0-4073-BCC9-577B9352EA97}" type="datetimeFigureOut">
              <a:rPr lang="en-US" smtClean="0"/>
            </a:fld>
            <a:endParaRPr lang="en-US"/>
          </a:p>
        </p:txBody>
      </p:sp>
      <p:sp>
        <p:nvSpPr>
          <p:cNvPr id="4" name="頁尾版面配置區 3"/>
          <p:cNvSpPr>
            <a:spLocks noGrp="1"/>
          </p:cNvSpPr>
          <p:nvPr>
            <p:ph type="ftr" sz="quarter" idx="11"/>
          </p:nvPr>
        </p:nvSpPr>
        <p:spPr/>
        <p:txBody>
          <a:bodyPr/>
          <a:lstStyle/>
          <a:p>
            <a:endParaRPr lang="en-US"/>
          </a:p>
        </p:txBody>
      </p:sp>
      <p:sp>
        <p:nvSpPr>
          <p:cNvPr id="5" name="投影片編號版面配置區 4"/>
          <p:cNvSpPr>
            <a:spLocks noGrp="1"/>
          </p:cNvSpPr>
          <p:nvPr>
            <p:ph type="sldNum" sz="quarter" idx="12"/>
          </p:nvPr>
        </p:nvSpPr>
        <p:spPr/>
        <p:txBody>
          <a:bodyPr/>
          <a:lstStyle>
            <a:lvl1pPr>
              <a:defRPr>
                <a:solidFill>
                  <a:srgbClr val="FFFFFF"/>
                </a:solidFill>
              </a:defRPr>
            </a:lvl1pPr>
          </a:lstStyle>
          <a:p>
            <a:fld id="{9B618960-8005-486C-9A75-10CB2AAC16F9}"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showMasterSp="0">
  <p:cSld name="空白">
    <p:spTree>
      <p:nvGrpSpPr>
        <p:cNvPr id="1" name=""/>
        <p:cNvGrpSpPr/>
        <p:nvPr/>
      </p:nvGrpSpPr>
      <p:grpSpPr>
        <a:xfrm>
          <a:off x="0" y="0"/>
          <a:ext cx="0" cy="0"/>
          <a:chOff x="0" y="0"/>
          <a:chExt cx="0" cy="0"/>
        </a:xfrm>
      </p:grpSpPr>
      <p:sp>
        <p:nvSpPr>
          <p:cNvPr id="2" name="日期版面配置區 1"/>
          <p:cNvSpPr>
            <a:spLocks noGrp="1"/>
          </p:cNvSpPr>
          <p:nvPr>
            <p:ph type="dt" sz="half" idx="10"/>
          </p:nvPr>
        </p:nvSpPr>
        <p:spPr/>
        <p:txBody>
          <a:bodyPr/>
          <a:lstStyle/>
          <a:p>
            <a:fld id="{63A1C593-65D0-4073-BCC9-577B9352EA97}" type="datetimeFigureOut">
              <a:rPr lang="en-US" smtClean="0"/>
            </a:fld>
            <a:endParaRPr lang="en-US"/>
          </a:p>
        </p:txBody>
      </p:sp>
      <p:sp>
        <p:nvSpPr>
          <p:cNvPr id="3" name="頁尾版面配置區 2"/>
          <p:cNvSpPr>
            <a:spLocks noGrp="1"/>
          </p:cNvSpPr>
          <p:nvPr>
            <p:ph type="ftr" sz="quarter" idx="11"/>
          </p:nvPr>
        </p:nvSpPr>
        <p:spPr/>
        <p:txBody>
          <a:bodyPr/>
          <a:lstStyle/>
          <a:p>
            <a:endParaRPr lang="en-US"/>
          </a:p>
        </p:txBody>
      </p:sp>
      <p:sp>
        <p:nvSpPr>
          <p:cNvPr id="4" name="投影片編號版面配置區 3"/>
          <p:cNvSpPr>
            <a:spLocks noGrp="1"/>
          </p:cNvSpPr>
          <p:nvPr>
            <p:ph type="sldNum" sz="quarter" idx="12"/>
          </p:nvPr>
        </p:nvSpPr>
        <p:spPr>
          <a:xfrm>
            <a:off x="0" y="6248400"/>
            <a:ext cx="711200" cy="381000"/>
          </a:xfrm>
        </p:spPr>
        <p:txBody>
          <a:bodyPr/>
          <a:lstStyle>
            <a:lvl1pPr>
              <a:defRPr>
                <a:solidFill>
                  <a:schemeClr val="tx2"/>
                </a:solidFill>
              </a:defRPr>
            </a:lvl1pPr>
          </a:lstStyle>
          <a:p>
            <a:fld id="{9B618960-8005-486C-9A75-10CB2AAC16F9}"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標題 1"/>
          <p:cNvSpPr>
            <a:spLocks noGrp="1"/>
          </p:cNvSpPr>
          <p:nvPr>
            <p:ph type="title"/>
          </p:nvPr>
        </p:nvSpPr>
        <p:spPr>
          <a:xfrm>
            <a:off x="812800" y="273050"/>
            <a:ext cx="10769600" cy="869950"/>
          </a:xfrm>
        </p:spPr>
        <p:txBody>
          <a:bodyPr anchor="ctr"/>
          <a:lstStyle>
            <a:lvl1pPr algn="l">
              <a:buNone/>
              <a:defRPr sz="4400" b="0"/>
            </a:lvl1pPr>
          </a:lstStyle>
          <a:p>
            <a:r>
              <a:rPr kumimoji="0" lang="zh-TW" altLang="en-US" smtClean="0"/>
              <a:t>按一下以編輯母片標題樣式</a:t>
            </a:r>
            <a:endParaRPr kumimoji="0" lang="en-US"/>
          </a:p>
        </p:txBody>
      </p:sp>
      <p:sp>
        <p:nvSpPr>
          <p:cNvPr id="5" name="日期版面配置區 4"/>
          <p:cNvSpPr>
            <a:spLocks noGrp="1"/>
          </p:cNvSpPr>
          <p:nvPr>
            <p:ph type="dt" sz="half" idx="10"/>
          </p:nvPr>
        </p:nvSpPr>
        <p:spPr/>
        <p:txBody>
          <a:bodyPr/>
          <a:lstStyle/>
          <a:p>
            <a:fld id="{63A1C593-65D0-4073-BCC9-577B9352EA97}" type="datetimeFigureOut">
              <a:rPr lang="en-US" smtClean="0"/>
            </a:fld>
            <a:endParaRPr lang="en-US"/>
          </a:p>
        </p:txBody>
      </p:sp>
      <p:sp>
        <p:nvSpPr>
          <p:cNvPr id="6" name="頁尾版面配置區 5"/>
          <p:cNvSpPr>
            <a:spLocks noGrp="1"/>
          </p:cNvSpPr>
          <p:nvPr>
            <p:ph type="ftr" sz="quarter" idx="11"/>
          </p:nvPr>
        </p:nvSpPr>
        <p:spPr/>
        <p:txBody>
          <a:bodyPr/>
          <a:lstStyle/>
          <a:p>
            <a:endParaRPr lang="en-US"/>
          </a:p>
        </p:txBody>
      </p:sp>
      <p:sp>
        <p:nvSpPr>
          <p:cNvPr id="7" name="投影片編號版面配置區 6"/>
          <p:cNvSpPr>
            <a:spLocks noGrp="1"/>
          </p:cNvSpPr>
          <p:nvPr>
            <p:ph type="sldNum" sz="quarter" idx="12"/>
          </p:nvPr>
        </p:nvSpPr>
        <p:spPr/>
        <p:txBody>
          <a:bodyPr/>
          <a:lstStyle>
            <a:lvl1pPr>
              <a:defRPr>
                <a:solidFill>
                  <a:srgbClr val="FFFFFF"/>
                </a:solidFill>
              </a:defRPr>
            </a:lvl1pPr>
          </a:lstStyle>
          <a:p>
            <a:fld id="{9B618960-8005-486C-9A75-10CB2AAC16F9}" type="slidenum">
              <a:rPr lang="en-US" smtClean="0"/>
            </a:fld>
            <a:endParaRPr lang="en-US"/>
          </a:p>
        </p:txBody>
      </p:sp>
      <p:sp>
        <p:nvSpPr>
          <p:cNvPr id="3" name="文字版面配置區 2"/>
          <p:cNvSpPr>
            <a:spLocks noGrp="1"/>
          </p:cNvSpPr>
          <p:nvPr>
            <p:ph type="body" idx="2"/>
          </p:nvPr>
        </p:nvSpPr>
        <p:spPr>
          <a:xfrm>
            <a:off x="812800" y="1752600"/>
            <a:ext cx="21336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zh-TW" altLang="en-US" smtClean="0"/>
              <a:t>按一下以編輯母片文字樣式</a:t>
            </a:r>
            <a:endParaRPr kumimoji="0" lang="zh-TW" altLang="en-US" smtClean="0"/>
          </a:p>
        </p:txBody>
      </p:sp>
      <p:sp>
        <p:nvSpPr>
          <p:cNvPr id="9" name="內容版面配置區 8"/>
          <p:cNvSpPr>
            <a:spLocks noGrp="1"/>
          </p:cNvSpPr>
          <p:nvPr>
            <p:ph sz="quarter" idx="1"/>
          </p:nvPr>
        </p:nvSpPr>
        <p:spPr>
          <a:xfrm>
            <a:off x="3149600" y="1752600"/>
            <a:ext cx="8534400" cy="4419600"/>
          </a:xfrm>
        </p:spPr>
        <p:txBody>
          <a:bodyPr/>
          <a:lstStyle/>
          <a:p>
            <a:pPr lvl="0" eaLnBrk="1" latinLnBrk="0" hangingPunct="1"/>
            <a:r>
              <a:rPr lang="zh-TW" altLang="en-US" smtClean="0"/>
              <a:t>按一下以編輯母片文字樣式</a:t>
            </a:r>
            <a:endParaRPr lang="zh-TW" altLang="en-US" smtClean="0"/>
          </a:p>
          <a:p>
            <a:pPr lvl="1" eaLnBrk="1" latinLnBrk="0" hangingPunct="1"/>
            <a:r>
              <a:rPr lang="zh-TW" altLang="en-US" smtClean="0"/>
              <a:t>第二層</a:t>
            </a:r>
            <a:endParaRPr lang="zh-TW" altLang="en-US" smtClean="0"/>
          </a:p>
          <a:p>
            <a:pPr lvl="2" eaLnBrk="1" latinLnBrk="0" hangingPunct="1"/>
            <a:r>
              <a:rPr lang="zh-TW" altLang="en-US" smtClean="0"/>
              <a:t>第三層</a:t>
            </a:r>
            <a:endParaRPr lang="zh-TW" altLang="en-US" smtClean="0"/>
          </a:p>
          <a:p>
            <a:pPr lvl="3" eaLnBrk="1" latinLnBrk="0" hangingPunct="1"/>
            <a:r>
              <a:rPr lang="zh-TW" altLang="en-US" smtClean="0"/>
              <a:t>第四層</a:t>
            </a:r>
            <a:endParaRPr lang="zh-TW" altLang="en-US" smtClean="0"/>
          </a:p>
          <a:p>
            <a:pPr lvl="4" eaLnBrk="1" latinLnBrk="0" hangingPunct="1"/>
            <a:r>
              <a:rPr lang="zh-TW" altLang="en-US" smtClean="0"/>
              <a:t>第五層</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showMasterSp="0">
  <p:cSld name="含標題的圖片">
    <p:bg>
      <p:bgRef idx="1003">
        <a:schemeClr val="bg2"/>
      </p:bgRef>
    </p:bg>
    <p:spTree>
      <p:nvGrpSpPr>
        <p:cNvPr id="1" name=""/>
        <p:cNvGrpSpPr/>
        <p:nvPr/>
      </p:nvGrpSpPr>
      <p:grpSpPr>
        <a:xfrm>
          <a:off x="0" y="0"/>
          <a:ext cx="0" cy="0"/>
          <a:chOff x="0" y="0"/>
          <a:chExt cx="0" cy="0"/>
        </a:xfrm>
      </p:grpSpPr>
      <p:sp>
        <p:nvSpPr>
          <p:cNvPr id="4" name="文字版面配置區 3"/>
          <p:cNvSpPr>
            <a:spLocks noGrp="1"/>
          </p:cNvSpPr>
          <p:nvPr>
            <p:ph type="body" sz="half" idx="2"/>
          </p:nvPr>
        </p:nvSpPr>
        <p:spPr>
          <a:xfrm>
            <a:off x="2133600" y="5486400"/>
            <a:ext cx="97536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zh-TW" altLang="en-US" smtClean="0"/>
              <a:t>按一下以編輯母片文字樣式</a:t>
            </a:r>
            <a:endParaRPr kumimoji="0" lang="zh-TW" altLang="en-US" smtClean="0"/>
          </a:p>
        </p:txBody>
      </p:sp>
      <p:sp>
        <p:nvSpPr>
          <p:cNvPr id="8" name="矩形 7"/>
          <p:cNvSpPr/>
          <p:nvPr/>
        </p:nvSpPr>
        <p:spPr bwMode="white">
          <a:xfrm>
            <a:off x="-12192" y="4572000"/>
            <a:ext cx="12192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矩形 8"/>
          <p:cNvSpPr/>
          <p:nvPr/>
        </p:nvSpPr>
        <p:spPr>
          <a:xfrm>
            <a:off x="-12192" y="4663440"/>
            <a:ext cx="195072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矩形 9"/>
          <p:cNvSpPr/>
          <p:nvPr/>
        </p:nvSpPr>
        <p:spPr>
          <a:xfrm>
            <a:off x="2060448" y="4654296"/>
            <a:ext cx="10131552"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標題 1"/>
          <p:cNvSpPr>
            <a:spLocks noGrp="1"/>
          </p:cNvSpPr>
          <p:nvPr>
            <p:ph type="title"/>
          </p:nvPr>
        </p:nvSpPr>
        <p:spPr>
          <a:xfrm>
            <a:off x="2133600" y="4648200"/>
            <a:ext cx="9753600" cy="685800"/>
          </a:xfrm>
        </p:spPr>
        <p:txBody>
          <a:bodyPr anchor="ctr"/>
          <a:lstStyle>
            <a:lvl1pPr algn="l">
              <a:buNone/>
              <a:defRPr sz="2800" b="0">
                <a:solidFill>
                  <a:srgbClr val="FFFFFF"/>
                </a:solidFill>
              </a:defRPr>
            </a:lvl1pPr>
          </a:lstStyle>
          <a:p>
            <a:r>
              <a:rPr kumimoji="0" lang="zh-TW" altLang="en-US" smtClean="0"/>
              <a:t>按一下以編輯母片標題樣式</a:t>
            </a:r>
            <a:endParaRPr kumimoji="0" lang="en-US"/>
          </a:p>
        </p:txBody>
      </p:sp>
      <p:sp>
        <p:nvSpPr>
          <p:cNvPr id="11" name="矩形 10"/>
          <p:cNvSpPr/>
          <p:nvPr/>
        </p:nvSpPr>
        <p:spPr bwMode="white">
          <a:xfrm>
            <a:off x="1930400" y="0"/>
            <a:ext cx="134112"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日期版面配置區 11"/>
          <p:cNvSpPr>
            <a:spLocks noGrp="1"/>
          </p:cNvSpPr>
          <p:nvPr>
            <p:ph type="dt" sz="half" idx="10"/>
          </p:nvPr>
        </p:nvSpPr>
        <p:spPr>
          <a:xfrm>
            <a:off x="8331200" y="6248401"/>
            <a:ext cx="3556000" cy="365125"/>
          </a:xfrm>
        </p:spPr>
        <p:txBody>
          <a:bodyPr rtlCol="0"/>
          <a:lstStyle/>
          <a:p>
            <a:fld id="{63A1C593-65D0-4073-BCC9-577B9352EA97}" type="datetimeFigureOut">
              <a:rPr lang="en-US" smtClean="0"/>
            </a:fld>
            <a:endParaRPr lang="en-US"/>
          </a:p>
        </p:txBody>
      </p:sp>
      <p:sp>
        <p:nvSpPr>
          <p:cNvPr id="13" name="投影片編號版面配置區 12"/>
          <p:cNvSpPr>
            <a:spLocks noGrp="1"/>
          </p:cNvSpPr>
          <p:nvPr>
            <p:ph type="sldNum" sz="quarter" idx="11"/>
          </p:nvPr>
        </p:nvSpPr>
        <p:spPr>
          <a:xfrm>
            <a:off x="0" y="4667249"/>
            <a:ext cx="1930400" cy="663578"/>
          </a:xfrm>
        </p:spPr>
        <p:txBody>
          <a:bodyPr rtlCol="0"/>
          <a:lstStyle>
            <a:lvl1pPr>
              <a:defRPr sz="2800"/>
            </a:lvl1pPr>
          </a:lstStyle>
          <a:p>
            <a:fld id="{9B618960-8005-486C-9A75-10CB2AAC16F9}" type="slidenum">
              <a:rPr lang="en-US" smtClean="0"/>
            </a:fld>
            <a:endParaRPr lang="en-US"/>
          </a:p>
        </p:txBody>
      </p:sp>
      <p:sp>
        <p:nvSpPr>
          <p:cNvPr id="14" name="頁尾版面配置區 13"/>
          <p:cNvSpPr>
            <a:spLocks noGrp="1"/>
          </p:cNvSpPr>
          <p:nvPr>
            <p:ph type="ftr" sz="quarter" idx="12"/>
          </p:nvPr>
        </p:nvSpPr>
        <p:spPr>
          <a:xfrm>
            <a:off x="2133600" y="6248207"/>
            <a:ext cx="6096000" cy="365125"/>
          </a:xfrm>
        </p:spPr>
        <p:txBody>
          <a:bodyPr rtlCol="0"/>
          <a:lstStyle/>
          <a:p>
            <a:endParaRPr lang="en-US"/>
          </a:p>
        </p:txBody>
      </p:sp>
      <p:sp>
        <p:nvSpPr>
          <p:cNvPr id="3" name="圖片版面配置區 2"/>
          <p:cNvSpPr>
            <a:spLocks noGrp="1"/>
          </p:cNvSpPr>
          <p:nvPr>
            <p:ph type="pic" idx="1"/>
          </p:nvPr>
        </p:nvSpPr>
        <p:spPr>
          <a:xfrm>
            <a:off x="2080768" y="0"/>
            <a:ext cx="10111232" cy="4568952"/>
          </a:xfrm>
          <a:solidFill>
            <a:schemeClr val="accent1">
              <a:tint val="40000"/>
            </a:schemeClr>
          </a:solidFill>
          <a:ln>
            <a:noFill/>
          </a:ln>
        </p:spPr>
        <p:txBody>
          <a:bodyPr/>
          <a:lstStyle>
            <a:lvl1pPr marL="0" indent="0">
              <a:buNone/>
              <a:defRPr sz="3200"/>
            </a:lvl1pPr>
          </a:lstStyle>
          <a:p>
            <a:r>
              <a:rPr kumimoji="0" lang="zh-TW" altLang="en-US" smtClean="0"/>
              <a:t>按一下圖示以新增圖片</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kumimoji="0" lang="zh-TW" altLang="en-US" smtClean="0"/>
              <a:t>按一下以編輯母片標題樣式</a:t>
            </a:r>
            <a:endParaRPr kumimoji="0" lang="en-US"/>
          </a:p>
        </p:txBody>
      </p:sp>
      <p:sp>
        <p:nvSpPr>
          <p:cNvPr id="3" name="直排文字版面配置區 2"/>
          <p:cNvSpPr>
            <a:spLocks noGrp="1"/>
          </p:cNvSpPr>
          <p:nvPr>
            <p:ph type="body" orient="vert" idx="1"/>
          </p:nvPr>
        </p:nvSpPr>
        <p:spPr/>
        <p:txBody>
          <a:bodyPr vert="eaVert"/>
          <a:lstStyle/>
          <a:p>
            <a:pPr lvl="0" eaLnBrk="1" latinLnBrk="0" hangingPunct="1"/>
            <a:r>
              <a:rPr lang="zh-TW" altLang="en-US" smtClean="0"/>
              <a:t>按一下以編輯母片文字樣式</a:t>
            </a:r>
            <a:endParaRPr lang="zh-TW" altLang="en-US" smtClean="0"/>
          </a:p>
          <a:p>
            <a:pPr lvl="1" eaLnBrk="1" latinLnBrk="0" hangingPunct="1"/>
            <a:r>
              <a:rPr lang="zh-TW" altLang="en-US" smtClean="0"/>
              <a:t>第二層</a:t>
            </a:r>
            <a:endParaRPr lang="zh-TW" altLang="en-US" smtClean="0"/>
          </a:p>
          <a:p>
            <a:pPr lvl="2" eaLnBrk="1" latinLnBrk="0" hangingPunct="1"/>
            <a:r>
              <a:rPr lang="zh-TW" altLang="en-US" smtClean="0"/>
              <a:t>第三層</a:t>
            </a:r>
            <a:endParaRPr lang="zh-TW" altLang="en-US" smtClean="0"/>
          </a:p>
          <a:p>
            <a:pPr lvl="3" eaLnBrk="1" latinLnBrk="0" hangingPunct="1"/>
            <a:r>
              <a:rPr lang="zh-TW" altLang="en-US" smtClean="0"/>
              <a:t>第四層</a:t>
            </a:r>
            <a:endParaRPr lang="zh-TW" altLang="en-US" smtClean="0"/>
          </a:p>
          <a:p>
            <a:pPr lvl="4" eaLnBrk="1" latinLnBrk="0" hangingPunct="1"/>
            <a:r>
              <a:rPr lang="zh-TW" altLang="en-US" smtClean="0"/>
              <a:t>第五層</a:t>
            </a:r>
            <a:endParaRPr kumimoji="0" lang="en-US"/>
          </a:p>
        </p:txBody>
      </p:sp>
      <p:sp>
        <p:nvSpPr>
          <p:cNvPr id="4" name="日期版面配置區 3"/>
          <p:cNvSpPr>
            <a:spLocks noGrp="1"/>
          </p:cNvSpPr>
          <p:nvPr>
            <p:ph type="dt" sz="half" idx="10"/>
          </p:nvPr>
        </p:nvSpPr>
        <p:spPr/>
        <p:txBody>
          <a:bodyPr/>
          <a:lstStyle/>
          <a:p>
            <a:fld id="{63A1C593-65D0-4073-BCC9-577B9352EA97}" type="datetimeFigureOut">
              <a:rPr lang="en-US" smtClean="0"/>
            </a:fld>
            <a:endParaRPr lang="en-US"/>
          </a:p>
        </p:txBody>
      </p:sp>
      <p:sp>
        <p:nvSpPr>
          <p:cNvPr id="5" name="頁尾版面配置區 4"/>
          <p:cNvSpPr>
            <a:spLocks noGrp="1"/>
          </p:cNvSpPr>
          <p:nvPr>
            <p:ph type="ftr" sz="quarter" idx="11"/>
          </p:nvPr>
        </p:nvSpPr>
        <p:spPr/>
        <p:txBody>
          <a:bodyPr/>
          <a:lstStyle/>
          <a:p>
            <a:endParaRPr lang="en-US"/>
          </a:p>
        </p:txBody>
      </p:sp>
      <p:sp>
        <p:nvSpPr>
          <p:cNvPr id="6" name="投影片編號版面配置區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showMasterSp="0">
  <p:cSld name="直排標題及文字">
    <p:bg>
      <p:bgRef idx="1001">
        <a:schemeClr val="bg1"/>
      </p:bgRef>
    </p:bg>
    <p:spTree>
      <p:nvGrpSpPr>
        <p:cNvPr id="1" name=""/>
        <p:cNvGrpSpPr/>
        <p:nvPr/>
      </p:nvGrpSpPr>
      <p:grpSpPr>
        <a:xfrm>
          <a:off x="0" y="0"/>
          <a:ext cx="0" cy="0"/>
          <a:chOff x="0" y="0"/>
          <a:chExt cx="0" cy="0"/>
        </a:xfrm>
      </p:grpSpPr>
      <p:sp>
        <p:nvSpPr>
          <p:cNvPr id="2" name="直排標題 1"/>
          <p:cNvSpPr>
            <a:spLocks noGrp="1"/>
          </p:cNvSpPr>
          <p:nvPr>
            <p:ph type="title" orient="vert"/>
          </p:nvPr>
        </p:nvSpPr>
        <p:spPr>
          <a:xfrm>
            <a:off x="8737600" y="609601"/>
            <a:ext cx="2743200" cy="5516563"/>
          </a:xfrm>
        </p:spPr>
        <p:txBody>
          <a:bodyPr vert="eaVert"/>
          <a:lstStyle/>
          <a:p>
            <a:r>
              <a:rPr kumimoji="0" lang="zh-TW" altLang="en-US" smtClean="0"/>
              <a:t>按一下以編輯母片標題樣式</a:t>
            </a:r>
            <a:endParaRPr kumimoji="0" lang="en-US"/>
          </a:p>
        </p:txBody>
      </p:sp>
      <p:sp>
        <p:nvSpPr>
          <p:cNvPr id="3" name="直排文字版面配置區 2"/>
          <p:cNvSpPr>
            <a:spLocks noGrp="1"/>
          </p:cNvSpPr>
          <p:nvPr>
            <p:ph type="body" orient="vert" idx="1"/>
          </p:nvPr>
        </p:nvSpPr>
        <p:spPr>
          <a:xfrm>
            <a:off x="609600" y="609600"/>
            <a:ext cx="7416800" cy="5516564"/>
          </a:xfrm>
        </p:spPr>
        <p:txBody>
          <a:bodyPr vert="eaVert"/>
          <a:lstStyle/>
          <a:p>
            <a:pPr lvl="0" eaLnBrk="1" latinLnBrk="0" hangingPunct="1"/>
            <a:r>
              <a:rPr lang="zh-TW" altLang="en-US" smtClean="0"/>
              <a:t>按一下以編輯母片文字樣式</a:t>
            </a:r>
            <a:endParaRPr lang="zh-TW" altLang="en-US" smtClean="0"/>
          </a:p>
          <a:p>
            <a:pPr lvl="1" eaLnBrk="1" latinLnBrk="0" hangingPunct="1"/>
            <a:r>
              <a:rPr lang="zh-TW" altLang="en-US" smtClean="0"/>
              <a:t>第二層</a:t>
            </a:r>
            <a:endParaRPr lang="zh-TW" altLang="en-US" smtClean="0"/>
          </a:p>
          <a:p>
            <a:pPr lvl="2" eaLnBrk="1" latinLnBrk="0" hangingPunct="1"/>
            <a:r>
              <a:rPr lang="zh-TW" altLang="en-US" smtClean="0"/>
              <a:t>第三層</a:t>
            </a:r>
            <a:endParaRPr lang="zh-TW" altLang="en-US" smtClean="0"/>
          </a:p>
          <a:p>
            <a:pPr lvl="3" eaLnBrk="1" latinLnBrk="0" hangingPunct="1"/>
            <a:r>
              <a:rPr lang="zh-TW" altLang="en-US" smtClean="0"/>
              <a:t>第四層</a:t>
            </a:r>
            <a:endParaRPr lang="zh-TW" altLang="en-US" smtClean="0"/>
          </a:p>
          <a:p>
            <a:pPr lvl="4" eaLnBrk="1" latinLnBrk="0" hangingPunct="1"/>
            <a:r>
              <a:rPr lang="zh-TW" altLang="en-US" smtClean="0"/>
              <a:t>第五層</a:t>
            </a:r>
            <a:endParaRPr kumimoji="0" lang="en-US"/>
          </a:p>
        </p:txBody>
      </p:sp>
      <p:sp>
        <p:nvSpPr>
          <p:cNvPr id="4" name="日期版面配置區 3"/>
          <p:cNvSpPr>
            <a:spLocks noGrp="1"/>
          </p:cNvSpPr>
          <p:nvPr>
            <p:ph type="dt" sz="half" idx="10"/>
          </p:nvPr>
        </p:nvSpPr>
        <p:spPr>
          <a:xfrm>
            <a:off x="8737600" y="6248403"/>
            <a:ext cx="2946400" cy="365125"/>
          </a:xfrm>
        </p:spPr>
        <p:txBody>
          <a:bodyPr/>
          <a:lstStyle/>
          <a:p>
            <a:fld id="{63A1C593-65D0-4073-BCC9-577B9352EA97}" type="datetimeFigureOut">
              <a:rPr lang="en-US" smtClean="0"/>
            </a:fld>
            <a:endParaRPr lang="en-US"/>
          </a:p>
        </p:txBody>
      </p:sp>
      <p:sp>
        <p:nvSpPr>
          <p:cNvPr id="5" name="頁尾版面配置區 4"/>
          <p:cNvSpPr>
            <a:spLocks noGrp="1"/>
          </p:cNvSpPr>
          <p:nvPr>
            <p:ph type="ftr" sz="quarter" idx="11"/>
          </p:nvPr>
        </p:nvSpPr>
        <p:spPr>
          <a:xfrm>
            <a:off x="609602" y="6248208"/>
            <a:ext cx="7431311" cy="365125"/>
          </a:xfrm>
        </p:spPr>
        <p:txBody>
          <a:bodyPr/>
          <a:lstStyle/>
          <a:p>
            <a:endParaRPr lang="en-US"/>
          </a:p>
        </p:txBody>
      </p:sp>
      <p:sp>
        <p:nvSpPr>
          <p:cNvPr id="7" name="矩形 6"/>
          <p:cNvSpPr/>
          <p:nvPr/>
        </p:nvSpPr>
        <p:spPr bwMode="white">
          <a:xfrm>
            <a:off x="8128424" y="0"/>
            <a:ext cx="42672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矩形 7"/>
          <p:cNvSpPr/>
          <p:nvPr/>
        </p:nvSpPr>
        <p:spPr>
          <a:xfrm>
            <a:off x="8189384" y="609600"/>
            <a:ext cx="3048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矩形 8"/>
          <p:cNvSpPr/>
          <p:nvPr/>
        </p:nvSpPr>
        <p:spPr>
          <a:xfrm>
            <a:off x="8189384" y="0"/>
            <a:ext cx="3048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投影片編號版面配置區 5"/>
          <p:cNvSpPr>
            <a:spLocks noGrp="1"/>
          </p:cNvSpPr>
          <p:nvPr>
            <p:ph type="sldNum" sz="quarter" idx="12"/>
          </p:nvPr>
        </p:nvSpPr>
        <p:spPr>
          <a:xfrm rot="5400000">
            <a:off x="8075084" y="103716"/>
            <a:ext cx="533400" cy="325968"/>
          </a:xfrm>
        </p:spPr>
        <p:txBody>
          <a:bodyPr/>
          <a:lstStyle/>
          <a:p>
            <a:fld id="{9B618960-8005-486C-9A75-10CB2AAC16F9}" type="slidenum">
              <a:rPr lang="en-US" smtClean="0"/>
            </a:fld>
            <a:endParaRPr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標題版面配置區 21"/>
          <p:cNvSpPr>
            <a:spLocks noGrp="1"/>
          </p:cNvSpPr>
          <p:nvPr>
            <p:ph type="title"/>
          </p:nvPr>
        </p:nvSpPr>
        <p:spPr>
          <a:xfrm>
            <a:off x="812800" y="228600"/>
            <a:ext cx="10871200" cy="990600"/>
          </a:xfrm>
          <a:prstGeom prst="rect">
            <a:avLst/>
          </a:prstGeom>
        </p:spPr>
        <p:txBody>
          <a:bodyPr vert="horz" anchor="ctr">
            <a:normAutofit/>
          </a:bodyPr>
          <a:lstStyle/>
          <a:p>
            <a:r>
              <a:rPr kumimoji="0" lang="zh-TW" altLang="en-US" smtClean="0"/>
              <a:t>按一下以編輯母片標題樣式</a:t>
            </a:r>
            <a:endParaRPr kumimoji="0" lang="en-US"/>
          </a:p>
        </p:txBody>
      </p:sp>
      <p:sp>
        <p:nvSpPr>
          <p:cNvPr id="13" name="文字版面配置區 12"/>
          <p:cNvSpPr>
            <a:spLocks noGrp="1"/>
          </p:cNvSpPr>
          <p:nvPr>
            <p:ph type="body" idx="1"/>
          </p:nvPr>
        </p:nvSpPr>
        <p:spPr>
          <a:xfrm>
            <a:off x="816864" y="1600200"/>
            <a:ext cx="10871200" cy="4526280"/>
          </a:xfrm>
          <a:prstGeom prst="rect">
            <a:avLst/>
          </a:prstGeom>
        </p:spPr>
        <p:txBody>
          <a:bodyPr vert="horz">
            <a:normAutofit/>
          </a:bodyPr>
          <a:lstStyle/>
          <a:p>
            <a:pPr lvl="0" eaLnBrk="1" latinLnBrk="0" hangingPunct="1"/>
            <a:r>
              <a:rPr kumimoji="0" lang="zh-TW" altLang="en-US" smtClean="0"/>
              <a:t>按一下以編輯母片文字樣式</a:t>
            </a:r>
            <a:endParaRPr kumimoji="0" lang="zh-TW" altLang="en-US" smtClean="0"/>
          </a:p>
          <a:p>
            <a:pPr lvl="1" eaLnBrk="1" latinLnBrk="0" hangingPunct="1"/>
            <a:r>
              <a:rPr kumimoji="0" lang="zh-TW" altLang="en-US" smtClean="0"/>
              <a:t>第二層</a:t>
            </a:r>
            <a:endParaRPr kumimoji="0" lang="zh-TW" altLang="en-US" smtClean="0"/>
          </a:p>
          <a:p>
            <a:pPr lvl="2" eaLnBrk="1" latinLnBrk="0" hangingPunct="1"/>
            <a:r>
              <a:rPr kumimoji="0" lang="zh-TW" altLang="en-US" smtClean="0"/>
              <a:t>第三層</a:t>
            </a:r>
            <a:endParaRPr kumimoji="0" lang="zh-TW" altLang="en-US" smtClean="0"/>
          </a:p>
          <a:p>
            <a:pPr lvl="3" eaLnBrk="1" latinLnBrk="0" hangingPunct="1"/>
            <a:r>
              <a:rPr kumimoji="0" lang="zh-TW" altLang="en-US" smtClean="0"/>
              <a:t>第四層</a:t>
            </a:r>
            <a:endParaRPr kumimoji="0" lang="zh-TW" altLang="en-US" smtClean="0"/>
          </a:p>
          <a:p>
            <a:pPr lvl="4" eaLnBrk="1" latinLnBrk="0" hangingPunct="1"/>
            <a:r>
              <a:rPr kumimoji="0" lang="zh-TW" altLang="en-US" smtClean="0"/>
              <a:t>第五層</a:t>
            </a:r>
            <a:endParaRPr kumimoji="0" lang="en-US"/>
          </a:p>
        </p:txBody>
      </p:sp>
      <p:sp>
        <p:nvSpPr>
          <p:cNvPr id="14" name="日期版面配置區 13"/>
          <p:cNvSpPr>
            <a:spLocks noGrp="1"/>
          </p:cNvSpPr>
          <p:nvPr>
            <p:ph type="dt" sz="half" idx="2"/>
          </p:nvPr>
        </p:nvSpPr>
        <p:spPr>
          <a:xfrm>
            <a:off x="8128000" y="6248401"/>
            <a:ext cx="3556000" cy="365125"/>
          </a:xfrm>
          <a:prstGeom prst="rect">
            <a:avLst/>
          </a:prstGeom>
        </p:spPr>
        <p:txBody>
          <a:bodyPr vert="horz" anchor="ctr" anchorCtr="0"/>
          <a:lstStyle>
            <a:lvl1pPr algn="l" eaLnBrk="1" latinLnBrk="0" hangingPunct="1">
              <a:defRPr kumimoji="0" sz="1400">
                <a:solidFill>
                  <a:schemeClr val="tx2"/>
                </a:solidFill>
              </a:defRPr>
            </a:lvl1pPr>
          </a:lstStyle>
          <a:p>
            <a:fld id="{63A1C593-65D0-4073-BCC9-577B9352EA97}" type="datetimeFigureOut">
              <a:rPr lang="en-US" smtClean="0"/>
            </a:fld>
            <a:endParaRPr lang="en-US"/>
          </a:p>
        </p:txBody>
      </p:sp>
      <p:sp>
        <p:nvSpPr>
          <p:cNvPr id="3" name="頁尾版面配置區 2"/>
          <p:cNvSpPr>
            <a:spLocks noGrp="1"/>
          </p:cNvSpPr>
          <p:nvPr>
            <p:ph type="ftr" sz="quarter" idx="3"/>
          </p:nvPr>
        </p:nvSpPr>
        <p:spPr>
          <a:xfrm>
            <a:off x="812801" y="6248207"/>
            <a:ext cx="7228111" cy="365125"/>
          </a:xfrm>
          <a:prstGeom prst="rect">
            <a:avLst/>
          </a:prstGeom>
        </p:spPr>
        <p:txBody>
          <a:bodyPr vert="horz" anchor="ctr"/>
          <a:lstStyle>
            <a:lvl1pPr algn="r" eaLnBrk="1" latinLnBrk="0" hangingPunct="1">
              <a:defRPr kumimoji="0" sz="1400">
                <a:solidFill>
                  <a:schemeClr val="tx2"/>
                </a:solidFill>
              </a:defRPr>
            </a:lvl1pPr>
          </a:lstStyle>
          <a:p>
            <a:endParaRPr lang="en-US"/>
          </a:p>
        </p:txBody>
      </p:sp>
      <p:sp>
        <p:nvSpPr>
          <p:cNvPr id="7" name="矩形 6"/>
          <p:cNvSpPr/>
          <p:nvPr/>
        </p:nvSpPr>
        <p:spPr bwMode="white">
          <a:xfrm>
            <a:off x="0" y="1234440"/>
            <a:ext cx="12192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矩形 7"/>
          <p:cNvSpPr/>
          <p:nvPr/>
        </p:nvSpPr>
        <p:spPr>
          <a:xfrm>
            <a:off x="0" y="1280160"/>
            <a:ext cx="7112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矩形 8"/>
          <p:cNvSpPr/>
          <p:nvPr/>
        </p:nvSpPr>
        <p:spPr>
          <a:xfrm>
            <a:off x="787400" y="1280160"/>
            <a:ext cx="1140460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投影片編號版面配置區 22"/>
          <p:cNvSpPr>
            <a:spLocks noGrp="1"/>
          </p:cNvSpPr>
          <p:nvPr>
            <p:ph type="sldNum" sz="quarter" idx="4"/>
          </p:nvPr>
        </p:nvSpPr>
        <p:spPr>
          <a:xfrm>
            <a:off x="0" y="1272222"/>
            <a:ext cx="7112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9B618960-8005-486C-9A75-10CB2AAC16F9}"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panose="05000000000000000000"/>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panose="05000000000000000000"/>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panose="05000000000000000000"/>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panose="05000000000000000000"/>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panose="05000000000000000000"/>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panose="05000000000000000000"/>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panose="05000000000000000000"/>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panose="05000000000000000000"/>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5.png"/><Relationship Id="rId1" Type="http://schemas.openxmlformats.org/officeDocument/2006/relationships/image" Target="../media/image4.png"/></Relationships>
</file>

<file path=ppt/slides/_rels/slide12.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hyperlink" Target="https://www.idc.com/getdoc.jsp?containerId=US45610319" TargetMode="External"/><Relationship Id="rId1" Type="http://schemas.openxmlformats.org/officeDocument/2006/relationships/hyperlink" Target="http://hk.centanet.com/hr/CentanetHR/Home/Training" TargetMode="Externa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hyperlink" Target="https://www.idc.com/getdoc.jsp?containerId=US4561031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20693" y="918030"/>
            <a:ext cx="8636000" cy="1828800"/>
          </a:xfrm>
        </p:spPr>
        <p:txBody>
          <a:bodyPr>
            <a:normAutofit fontScale="90000"/>
          </a:bodyPr>
          <a:lstStyle/>
          <a:p>
            <a:r>
              <a:rPr lang="en-US" dirty="0" smtClean="0">
                <a:latin typeface="Times New Roman" panose="02020603050405020304" pitchFamily="18" charset="0"/>
                <a:cs typeface="Times New Roman" panose="02020603050405020304" pitchFamily="18" charset="0"/>
              </a:rPr>
              <a:t>Assignment 1</a:t>
            </a:r>
            <a:br>
              <a:rPr lang="en-US" dirty="0" smtClean="0">
                <a:latin typeface="Times New Roman" panose="02020603050405020304" pitchFamily="18" charset="0"/>
                <a:cs typeface="Times New Roman" panose="02020603050405020304" pitchFamily="18" charset="0"/>
              </a:rPr>
            </a:br>
            <a:r>
              <a:rPr lang="en-US" dirty="0" err="1" smtClean="0">
                <a:latin typeface="Times New Roman" panose="02020603050405020304" pitchFamily="18" charset="0"/>
                <a:cs typeface="Times New Roman" panose="02020603050405020304" pitchFamily="18" charset="0"/>
              </a:rPr>
              <a:t>Centaline</a:t>
            </a:r>
            <a:r>
              <a:rPr lang="en-US" dirty="0" smtClean="0">
                <a:latin typeface="Times New Roman" panose="02020603050405020304" pitchFamily="18" charset="0"/>
                <a:cs typeface="Times New Roman" panose="02020603050405020304" pitchFamily="18" charset="0"/>
              </a:rPr>
              <a:t> Property Agency</a:t>
            </a:r>
            <a:br>
              <a:rPr lang="en-US" dirty="0" smtClean="0">
                <a:latin typeface="Times New Roman" panose="02020603050405020304" pitchFamily="18" charset="0"/>
                <a:cs typeface="Times New Roman" panose="02020603050405020304" pitchFamily="18" charset="0"/>
              </a:rPr>
            </a:br>
            <a:r>
              <a:rPr lang="en-US" dirty="0" smtClean="0">
                <a:latin typeface="Times New Roman" panose="02020603050405020304" pitchFamily="18" charset="0"/>
                <a:cs typeface="Times New Roman" panose="02020603050405020304" pitchFamily="18" charset="0"/>
              </a:rPr>
              <a:t>Big Data</a:t>
            </a:r>
            <a:endParaRPr lang="en-US"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2539999" y="3384314"/>
            <a:ext cx="9144000" cy="1655762"/>
          </a:xfrm>
        </p:spPr>
        <p:txBody>
          <a:bodyPr>
            <a:noAutofit/>
          </a:bodyPr>
          <a:lstStyle/>
          <a:p>
            <a:r>
              <a:rPr lang="en-US" sz="2800" dirty="0" smtClean="0">
                <a:latin typeface="Times New Roman" panose="02020603050405020304" pitchFamily="18" charset="0"/>
                <a:cs typeface="Times New Roman" panose="02020603050405020304" pitchFamily="18" charset="0"/>
              </a:rPr>
              <a:t>Human Resource Management</a:t>
            </a:r>
            <a:endParaRPr lang="en-US" sz="2800" dirty="0" smtClean="0">
              <a:latin typeface="Times New Roman" panose="02020603050405020304" pitchFamily="18" charset="0"/>
              <a:cs typeface="Times New Roman" panose="02020603050405020304" pitchFamily="18" charset="0"/>
            </a:endParaRPr>
          </a:p>
          <a:p>
            <a:r>
              <a:rPr lang="en-US" sz="2800" dirty="0" smtClean="0">
                <a:latin typeface="Times New Roman" panose="02020603050405020304" pitchFamily="18" charset="0"/>
                <a:cs typeface="Times New Roman" panose="02020603050405020304" pitchFamily="18" charset="0"/>
              </a:rPr>
              <a:t>University of Wales Trinity Saint David</a:t>
            </a:r>
            <a:endParaRPr lang="en-US" sz="2800" dirty="0" smtClean="0">
              <a:latin typeface="Times New Roman" panose="02020603050405020304" pitchFamily="18" charset="0"/>
              <a:cs typeface="Times New Roman" panose="02020603050405020304" pitchFamily="18" charset="0"/>
            </a:endParaRPr>
          </a:p>
          <a:p>
            <a:r>
              <a:rPr lang="en-US" sz="2800" dirty="0" smtClean="0">
                <a:latin typeface="Times New Roman" panose="02020603050405020304" pitchFamily="18" charset="0"/>
                <a:cs typeface="Times New Roman" panose="02020603050405020304" pitchFamily="18" charset="0"/>
              </a:rPr>
              <a:t>Dec 2019</a:t>
            </a:r>
            <a:endParaRPr lang="en-US" sz="2800" dirty="0" smtClean="0">
              <a:latin typeface="Times New Roman" panose="02020603050405020304" pitchFamily="18" charset="0"/>
              <a:cs typeface="Times New Roman" panose="02020603050405020304" pitchFamily="18" charset="0"/>
            </a:endParaRPr>
          </a:p>
          <a:p>
            <a:r>
              <a:rPr lang="en-US" sz="2800" dirty="0" smtClean="0">
                <a:latin typeface="Times New Roman" panose="02020603050405020304" pitchFamily="18" charset="0"/>
                <a:cs typeface="Times New Roman" panose="02020603050405020304" pitchFamily="18" charset="0"/>
              </a:rPr>
              <a:t>Module Code: BMMB7007</a:t>
            </a:r>
            <a:endParaRPr lang="en-US" sz="2800" dirty="0" smtClean="0">
              <a:latin typeface="Times New Roman" panose="02020603050405020304" pitchFamily="18" charset="0"/>
              <a:cs typeface="Times New Roman" panose="02020603050405020304" pitchFamily="18" charset="0"/>
            </a:endParaRPr>
          </a:p>
          <a:p>
            <a:r>
              <a:rPr lang="en-US" sz="2800" dirty="0" smtClean="0">
                <a:latin typeface="Times New Roman" panose="02020603050405020304" pitchFamily="18" charset="0"/>
                <a:cs typeface="Times New Roman" panose="02020603050405020304" pitchFamily="18" charset="0"/>
              </a:rPr>
              <a:t>Member Name: Lee </a:t>
            </a:r>
            <a:r>
              <a:rPr lang="en-US" sz="2800" dirty="0" err="1" smtClean="0">
                <a:latin typeface="Times New Roman" panose="02020603050405020304" pitchFamily="18" charset="0"/>
                <a:cs typeface="Times New Roman" panose="02020603050405020304" pitchFamily="18" charset="0"/>
              </a:rPr>
              <a:t>Kar</a:t>
            </a:r>
            <a:r>
              <a:rPr lang="en-US" sz="2800" dirty="0" smtClean="0">
                <a:latin typeface="Times New Roman" panose="02020603050405020304" pitchFamily="18" charset="0"/>
                <a:cs typeface="Times New Roman" panose="02020603050405020304" pitchFamily="18" charset="0"/>
              </a:rPr>
              <a:t> </a:t>
            </a:r>
            <a:r>
              <a:rPr lang="en-US" sz="2800" dirty="0" err="1" smtClean="0">
                <a:latin typeface="Times New Roman" panose="02020603050405020304" pitchFamily="18" charset="0"/>
                <a:cs typeface="Times New Roman" panose="02020603050405020304" pitchFamily="18" charset="0"/>
              </a:rPr>
              <a:t>Wai</a:t>
            </a:r>
            <a:r>
              <a:rPr lang="en-US" sz="2800" dirty="0" smtClean="0">
                <a:latin typeface="Times New Roman" panose="02020603050405020304" pitchFamily="18" charset="0"/>
                <a:cs typeface="Times New Roman" panose="02020603050405020304" pitchFamily="18" charset="0"/>
              </a:rPr>
              <a:t> Alvin</a:t>
            </a:r>
            <a:endParaRPr lang="en-US" sz="2800" dirty="0">
              <a:latin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100" name="Picture 99"/>
          <p:cNvPicPr/>
          <p:nvPr/>
        </p:nvPicPr>
        <p:blipFill>
          <a:blip r:embed="rId1"/>
          <a:stretch>
            <a:fillRect/>
          </a:stretch>
        </p:blipFill>
        <p:spPr>
          <a:xfrm>
            <a:off x="3813175" y="228283"/>
            <a:ext cx="2578100" cy="533400"/>
          </a:xfrm>
          <a:prstGeom prst="rect">
            <a:avLst/>
          </a:prstGeom>
          <a:noFill/>
          <a:ln w="9525">
            <a:noFill/>
          </a:ln>
        </p:spPr>
      </p:pic>
      <p:sp>
        <p:nvSpPr>
          <p:cNvPr id="101" name="Text Box 100"/>
          <p:cNvSpPr txBox="1"/>
          <p:nvPr/>
        </p:nvSpPr>
        <p:spPr>
          <a:xfrm>
            <a:off x="3813175" y="761683"/>
            <a:ext cx="5080000" cy="460375"/>
          </a:xfrm>
          <a:prstGeom prst="rect">
            <a:avLst/>
          </a:prstGeom>
          <a:noFill/>
          <a:ln w="9525">
            <a:noFill/>
          </a:ln>
        </p:spPr>
        <p:txBody>
          <a:bodyPr>
            <a:spAutoFit/>
          </a:bodyPr>
          <a:p>
            <a:pPr indent="0"/>
            <a:r>
              <a:rPr lang="en-US" sz="1200" b="0">
                <a:latin typeface="Arial" panose="020B0604020202020204" pitchFamily="34" charset="0"/>
                <a:ea typeface="PMingLiU" panose="02020500000000000000" charset="-120"/>
              </a:rPr>
              <a:t>  </a:t>
            </a:r>
            <a:endParaRPr lang="en-US"/>
          </a:p>
        </p:txBody>
      </p:sp>
      <p:graphicFrame>
        <p:nvGraphicFramePr>
          <p:cNvPr id="4" name="Table 3"/>
          <p:cNvGraphicFramePr/>
          <p:nvPr/>
        </p:nvGraphicFramePr>
        <p:xfrm>
          <a:off x="3813175" y="1222058"/>
          <a:ext cx="6300470" cy="0"/>
        </p:xfrm>
        <a:graphic>
          <a:graphicData uri="http://schemas.openxmlformats.org/drawingml/2006/table">
            <a:tbl>
              <a:tblPr firstRow="1" bandRow="1">
                <a:tableStyleId>{5940675A-B579-460E-94D1-54222C63F5DA}</a:tableStyleId>
              </a:tblPr>
              <a:tblGrid>
                <a:gridCol w="6300788"/>
              </a:tblGrid>
              <a:tr h="0">
                <a:tc>
                  <a:txBody>
                    <a:bodyPr/>
                    <a:p>
                      <a:pPr indent="0">
                        <a:buNone/>
                      </a:pPr>
                      <a:r>
                        <a:rPr lang="en-US" sz="1200" b="1">
                          <a:latin typeface="Arial" panose="020B0604020202020204" pitchFamily="34" charset="0"/>
                          <a:cs typeface="Arial" panose="020B0604020202020204" pitchFamily="34" charset="0"/>
                        </a:rPr>
                        <a:t>LEVEL 7 ASSESSMENT SPECIFICATION </a:t>
                      </a:r>
                      <a:endParaRPr lang="en-US" sz="1200" b="1">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C0C0C0"/>
                    </a:solidFill>
                  </a:tcPr>
                </a:tc>
              </a:tr>
            </a:tbl>
          </a:graphicData>
        </a:graphic>
      </p:graphicFrame>
      <p:sp>
        <p:nvSpPr>
          <p:cNvPr id="5" name="Text Box 4"/>
          <p:cNvSpPr txBox="1"/>
          <p:nvPr/>
        </p:nvSpPr>
        <p:spPr>
          <a:xfrm>
            <a:off x="3813175" y="1404938"/>
            <a:ext cx="5080000" cy="460375"/>
          </a:xfrm>
          <a:prstGeom prst="rect">
            <a:avLst/>
          </a:prstGeom>
          <a:noFill/>
          <a:ln w="9525">
            <a:noFill/>
          </a:ln>
        </p:spPr>
        <p:txBody>
          <a:bodyPr>
            <a:spAutoFit/>
          </a:bodyPr>
          <a:p>
            <a:pPr indent="0"/>
            <a:r>
              <a:rPr lang="en-US" sz="1200" b="1" i="1">
                <a:latin typeface="Arial" panose="020B0604020202020204" pitchFamily="34" charset="0"/>
                <a:ea typeface="PMingLiU" panose="02020500000000000000" charset="-120"/>
              </a:rPr>
              <a:t> </a:t>
            </a:r>
            <a:endParaRPr lang="en-US"/>
          </a:p>
        </p:txBody>
      </p:sp>
      <p:graphicFrame>
        <p:nvGraphicFramePr>
          <p:cNvPr id="6" name="Table 5"/>
          <p:cNvGraphicFramePr/>
          <p:nvPr/>
        </p:nvGraphicFramePr>
        <p:xfrm>
          <a:off x="3813175" y="1630680"/>
          <a:ext cx="6130290" cy="5129530"/>
        </p:xfrm>
        <a:graphic>
          <a:graphicData uri="http://schemas.openxmlformats.org/drawingml/2006/table">
            <a:tbl>
              <a:tblPr firstRow="1" bandRow="1">
                <a:tableStyleId>{5940675A-B579-460E-94D1-54222C63F5DA}</a:tableStyleId>
              </a:tblPr>
              <a:tblGrid>
                <a:gridCol w="1292860"/>
                <a:gridCol w="2033905"/>
                <a:gridCol w="1401445"/>
                <a:gridCol w="1402080"/>
              </a:tblGrid>
              <a:tr h="366395">
                <a:tc>
                  <a:txBody>
                    <a:bodyPr/>
                    <a:p>
                      <a:pPr indent="0">
                        <a:buNone/>
                      </a:pPr>
                      <a:r>
                        <a:rPr lang="en-US" sz="1200" b="1">
                          <a:latin typeface="Arial" panose="020B0604020202020204" pitchFamily="34" charset="0"/>
                          <a:cs typeface="Arial" panose="020B0604020202020204" pitchFamily="34" charset="0"/>
                        </a:rPr>
                        <a:t>Student name:</a:t>
                      </a:r>
                      <a:endParaRPr lang="en-US" sz="1200" b="1">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7F7F7F"/>
                    </a:solidFill>
                  </a:tcPr>
                </a:tc>
                <a:tc>
                  <a:txBody>
                    <a:bodyPr/>
                    <a:p>
                      <a:pPr indent="0">
                        <a:buNone/>
                      </a:pPr>
                      <a:r>
                        <a:rPr lang="en-US" sz="1200" b="1">
                          <a:latin typeface="Arial" panose="020B0604020202020204" pitchFamily="34" charset="0"/>
                          <a:cs typeface="Arial" panose="020B0604020202020204" pitchFamily="34" charset="0"/>
                        </a:rPr>
                        <a:t>     </a:t>
                      </a:r>
                      <a:r>
                        <a:rPr lang="en-US" sz="1000" b="0">
                          <a:latin typeface="Times New Roman" panose="02020603050405020304" pitchFamily="18" charset="0"/>
                          <a:ea typeface="PMingLiU" panose="02020500000000000000" charset="-120"/>
                        </a:rPr>
                        <a:t>Lee Kar Wai, Alvin</a:t>
                      </a:r>
                      <a:endParaRPr lang="en-US" sz="1200" b="1">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200" b="1">
                          <a:latin typeface="Arial" panose="020B0604020202020204" pitchFamily="34" charset="0"/>
                          <a:cs typeface="Arial" panose="020B0604020202020204" pitchFamily="34" charset="0"/>
                        </a:rPr>
                        <a:t>Student ID number:</a:t>
                      </a:r>
                      <a:endParaRPr lang="en-US" sz="1200" b="1">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D9D9D9"/>
                    </a:solidFill>
                  </a:tcPr>
                </a:tc>
                <a:tc>
                  <a:txBody>
                    <a:bodyPr/>
                    <a:p>
                      <a:pPr indent="0">
                        <a:buNone/>
                      </a:pPr>
                      <a:r>
                        <a:rPr lang="en-US" sz="1200" b="1">
                          <a:latin typeface="PMingLiU" panose="02020500000000000000" charset="-120"/>
                          <a:ea typeface="PMingLiU" panose="02020500000000000000" charset="-120"/>
                          <a:cs typeface="PMingLiU" panose="02020500000000000000" charset="-120"/>
                        </a:rPr>
                        <a:t>1818500</a:t>
                      </a:r>
                      <a:endParaRPr lang="en-US" sz="1200" b="1">
                        <a:latin typeface="PMingLiU" panose="02020500000000000000" charset="-120"/>
                        <a:ea typeface="PMingLiU" panose="02020500000000000000" charset="-120"/>
                        <a:cs typeface="PMingLiU" panose="02020500000000000000" charset="-12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83515">
                <a:tc>
                  <a:txBody>
                    <a:bodyPr/>
                    <a:p>
                      <a:pPr indent="0">
                        <a:buNone/>
                      </a:pPr>
                      <a:r>
                        <a:rPr lang="en-US" sz="1200" b="1">
                          <a:latin typeface="Arial" panose="020B0604020202020204" pitchFamily="34" charset="0"/>
                          <a:cs typeface="Arial" panose="020B0604020202020204" pitchFamily="34" charset="0"/>
                        </a:rPr>
                        <a:t>Programme:</a:t>
                      </a:r>
                      <a:endParaRPr lang="en-US" sz="1200" b="1">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7F7F7F"/>
                    </a:solidFill>
                  </a:tcPr>
                </a:tc>
                <a:tc gridSpan="3">
                  <a:txBody>
                    <a:bodyPr/>
                    <a:p>
                      <a:pPr indent="0">
                        <a:buNone/>
                      </a:pPr>
                      <a:r>
                        <a:rPr lang="en-US" sz="1200" b="1">
                          <a:latin typeface="Arial" panose="020B0604020202020204" pitchFamily="34" charset="0"/>
                          <a:cs typeface="Arial" panose="020B0604020202020204" pitchFamily="34" charset="0"/>
                        </a:rPr>
                        <a:t>MBA</a:t>
                      </a:r>
                      <a:endParaRPr lang="en-US" sz="1200" b="1">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cP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c hMerge="1">
                  <a:tcPr>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r>
              <a:tr h="182880">
                <a:tc>
                  <a:txBody>
                    <a:bodyPr/>
                    <a:p>
                      <a:pPr indent="0">
                        <a:buNone/>
                      </a:pPr>
                      <a:r>
                        <a:rPr lang="en-US" sz="1200" b="1">
                          <a:latin typeface="Arial" panose="020B0604020202020204" pitchFamily="34" charset="0"/>
                          <a:cs typeface="Arial" panose="020B0604020202020204" pitchFamily="34" charset="0"/>
                        </a:rPr>
                        <a:t>Module:</a:t>
                      </a:r>
                      <a:endParaRPr lang="en-US" sz="1200" b="1">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7F7F7F"/>
                    </a:solidFill>
                  </a:tcPr>
                </a:tc>
                <a:tc gridSpan="3">
                  <a:txBody>
                    <a:bodyPr/>
                    <a:p>
                      <a:pPr indent="0">
                        <a:buNone/>
                      </a:pPr>
                      <a:r>
                        <a:rPr lang="en-US" sz="1200" b="1">
                          <a:latin typeface="Arial" panose="020B0604020202020204" pitchFamily="34" charset="0"/>
                          <a:cs typeface="Arial" panose="020B0604020202020204" pitchFamily="34" charset="0"/>
                        </a:rPr>
                        <a:t>Human Resources Management</a:t>
                      </a:r>
                      <a:endParaRPr lang="en-US" sz="1200" b="1">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cP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c hMerge="1">
                  <a:tcPr>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r>
              <a:tr h="549910">
                <a:tc>
                  <a:txBody>
                    <a:bodyPr/>
                    <a:p>
                      <a:pPr indent="0">
                        <a:buNone/>
                      </a:pPr>
                      <a:r>
                        <a:rPr lang="en-US" sz="1200" b="1">
                          <a:latin typeface="Arial" panose="020B0604020202020204" pitchFamily="34" charset="0"/>
                          <a:cs typeface="Arial" panose="020B0604020202020204" pitchFamily="34" charset="0"/>
                        </a:rPr>
                        <a:t>Module code:</a:t>
                      </a:r>
                      <a:endParaRPr lang="en-US" sz="1200" b="1">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7F7F7F"/>
                    </a:solidFill>
                  </a:tcPr>
                </a:tc>
                <a:tc>
                  <a:txBody>
                    <a:bodyPr/>
                    <a:p>
                      <a:pPr indent="0">
                        <a:buNone/>
                      </a:pPr>
                      <a:r>
                        <a:rPr lang="en-US" sz="1200" b="1">
                          <a:latin typeface="Arial" panose="020B0604020202020204" pitchFamily="34" charset="0"/>
                          <a:cs typeface="Arial" panose="020B0604020202020204" pitchFamily="34" charset="0"/>
                        </a:rPr>
                        <a:t>BMMB7007</a:t>
                      </a:r>
                      <a:endParaRPr lang="en-US" sz="1200" b="1">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200" b="1">
                          <a:latin typeface="Arial" panose="020B0604020202020204" pitchFamily="34" charset="0"/>
                          <a:cs typeface="Arial" panose="020B0604020202020204" pitchFamily="34" charset="0"/>
                        </a:rPr>
                        <a:t>Contribution to Overall Module Assessment (%):</a:t>
                      </a:r>
                      <a:endParaRPr lang="en-US" sz="1200" b="1">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D9D9D9"/>
                    </a:solidFill>
                  </a:tcPr>
                </a:tc>
                <a:tc>
                  <a:txBody>
                    <a:bodyPr/>
                    <a:p>
                      <a:pPr indent="0">
                        <a:buNone/>
                      </a:pPr>
                      <a:r>
                        <a:rPr lang="en-US" sz="1200" b="1">
                          <a:latin typeface="Arial" panose="020B0604020202020204" pitchFamily="34" charset="0"/>
                          <a:cs typeface="Arial" panose="020B0604020202020204" pitchFamily="34" charset="0"/>
                        </a:rPr>
                        <a:t>50%</a:t>
                      </a:r>
                      <a:endParaRPr lang="en-US" sz="1200" b="1">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82880">
                <a:tc>
                  <a:txBody>
                    <a:bodyPr/>
                    <a:p>
                      <a:pPr indent="0">
                        <a:buNone/>
                      </a:pPr>
                      <a:r>
                        <a:rPr lang="en-US" sz="1200" b="1">
                          <a:latin typeface="Arial" panose="020B0604020202020204" pitchFamily="34" charset="0"/>
                          <a:cs typeface="Arial" panose="020B0604020202020204" pitchFamily="34" charset="0"/>
                        </a:rPr>
                        <a:t>Lecturer:</a:t>
                      </a:r>
                      <a:endParaRPr lang="en-US" sz="1200" b="1">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7F7F7F"/>
                    </a:solidFill>
                  </a:tcPr>
                </a:tc>
                <a:tc>
                  <a:txBody>
                    <a:bodyPr/>
                    <a:p>
                      <a:pPr indent="0">
                        <a:buNone/>
                      </a:pPr>
                      <a:r>
                        <a:rPr lang="en-US" sz="1200" b="1">
                          <a:latin typeface="Arial" panose="020B0604020202020204" pitchFamily="34" charset="0"/>
                          <a:cs typeface="Arial" panose="020B0604020202020204" pitchFamily="34" charset="0"/>
                        </a:rPr>
                        <a:t>Dr. M. Cheung </a:t>
                      </a:r>
                      <a:endParaRPr lang="en-US" sz="1200" b="1">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200" b="1">
                          <a:latin typeface="Arial" panose="020B0604020202020204" pitchFamily="34" charset="0"/>
                          <a:cs typeface="Arial" panose="020B0604020202020204" pitchFamily="34" charset="0"/>
                        </a:rPr>
                        <a:t>Internal Verifier:</a:t>
                      </a:r>
                      <a:endParaRPr lang="en-US" sz="1200" b="1">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D9D9D9"/>
                    </a:solidFill>
                  </a:tcPr>
                </a:tc>
                <a:tc>
                  <a:txBody>
                    <a:bodyPr/>
                    <a:p>
                      <a:pPr indent="0">
                        <a:buNone/>
                      </a:pPr>
                      <a:r>
                        <a:rPr lang="en-US" sz="1200" b="1">
                          <a:latin typeface="Arial" panose="020B0604020202020204" pitchFamily="34" charset="0"/>
                          <a:cs typeface="Arial" panose="020B0604020202020204" pitchFamily="34" charset="0"/>
                        </a:rPr>
                        <a:t>Dr Terence Li</a:t>
                      </a:r>
                      <a:endParaRPr lang="en-US" sz="1200" b="1">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549275">
                <a:tc>
                  <a:txBody>
                    <a:bodyPr/>
                    <a:p>
                      <a:pPr indent="0">
                        <a:buNone/>
                      </a:pPr>
                      <a:r>
                        <a:rPr lang="en-US" sz="1200" b="1">
                          <a:latin typeface="Arial" panose="020B0604020202020204" pitchFamily="34" charset="0"/>
                          <a:cs typeface="Arial" panose="020B0604020202020204" pitchFamily="34" charset="0"/>
                        </a:rPr>
                        <a:t>Assignment Title:</a:t>
                      </a:r>
                      <a:endParaRPr lang="en-US" sz="1200" b="1">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7F7F7F"/>
                    </a:solidFill>
                  </a:tcPr>
                </a:tc>
                <a:tc>
                  <a:txBody>
                    <a:bodyPr/>
                    <a:p>
                      <a:pPr indent="0">
                        <a:buNone/>
                      </a:pPr>
                      <a:r>
                        <a:rPr lang="en-US" sz="1200" b="0">
                          <a:latin typeface="Arial" panose="020B0604020202020204" pitchFamily="34" charset="0"/>
                          <a:cs typeface="Arial" panose="020B0604020202020204" pitchFamily="34" charset="0"/>
                        </a:rPr>
                        <a:t>Assignment 1</a:t>
                      </a:r>
                      <a:endParaRPr lang="en-US" sz="1200" b="0">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200" b="1">
                          <a:latin typeface="Arial" panose="020B0604020202020204" pitchFamily="34" charset="0"/>
                          <a:cs typeface="Arial" panose="020B0604020202020204" pitchFamily="34" charset="0"/>
                        </a:rPr>
                        <a:t>Word count (or equivalent):</a:t>
                      </a:r>
                      <a:endParaRPr lang="en-US" sz="1200" b="1">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7F7F7F"/>
                    </a:solidFill>
                  </a:tcPr>
                </a:tc>
                <a:tc>
                  <a:txBody>
                    <a:bodyPr/>
                    <a:p>
                      <a:pPr indent="0">
                        <a:buNone/>
                      </a:pPr>
                      <a:r>
                        <a:rPr lang="en-US" sz="1200" b="0">
                          <a:latin typeface="Arial" panose="020B0604020202020204" pitchFamily="34" charset="0"/>
                          <a:cs typeface="Arial" panose="020B0604020202020204" pitchFamily="34" charset="0"/>
                        </a:rPr>
                        <a:t>15 minutes (Not more than 20 pages of PPT)</a:t>
                      </a:r>
                      <a:endParaRPr lang="en-US" sz="1200" b="0">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732790">
                <a:tc>
                  <a:txBody>
                    <a:bodyPr/>
                    <a:p>
                      <a:pPr indent="0">
                        <a:buNone/>
                      </a:pPr>
                      <a:r>
                        <a:rPr lang="en-US" sz="1200" b="1">
                          <a:latin typeface="Arial" panose="020B0604020202020204" pitchFamily="34" charset="0"/>
                          <a:cs typeface="Arial" panose="020B0604020202020204" pitchFamily="34" charset="0"/>
                        </a:rPr>
                        <a:t>Submission deadline:</a:t>
                      </a:r>
                      <a:endParaRPr lang="en-US" sz="1200" b="1">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7F7F7F"/>
                    </a:solidFill>
                  </a:tcPr>
                </a:tc>
                <a:tc>
                  <a:txBody>
                    <a:bodyPr/>
                    <a:p>
                      <a:pPr indent="0">
                        <a:buNone/>
                      </a:pPr>
                      <a:r>
                        <a:rPr lang="en-US" sz="1200" b="0">
                          <a:latin typeface="Arial" panose="020B0604020202020204" pitchFamily="34" charset="0"/>
                          <a:cs typeface="Arial" panose="020B0604020202020204" pitchFamily="34" charset="0"/>
                        </a:rPr>
                        <a:t>15 Dec 2019 - Oral Presentation 22 Dec 2019 - Submission of finalized PowerPoint slides  </a:t>
                      </a:r>
                      <a:endParaRPr lang="en-US" sz="1200" b="0">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a:p>
                      <a:pPr indent="0">
                        <a:buNone/>
                      </a:pPr>
                      <a:r>
                        <a:rPr lang="en-US" sz="1200" b="1">
                          <a:latin typeface="Arial" panose="020B0604020202020204" pitchFamily="34" charset="0"/>
                          <a:cs typeface="Arial" panose="020B0604020202020204" pitchFamily="34" charset="0"/>
                        </a:rPr>
                        <a:t>Return date of provisional marks &amp; written feedback:</a:t>
                      </a:r>
                      <a:endParaRPr lang="en-US" sz="1200" b="1">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7F7F7F"/>
                    </a:solidFill>
                  </a:tcPr>
                </a:tc>
                <a:tc>
                  <a:txBody>
                    <a:bodyPr/>
                    <a:p>
                      <a:pPr indent="0">
                        <a:buNone/>
                      </a:pPr>
                      <a:r>
                        <a:rPr lang="en-US" sz="1200" b="0">
                          <a:latin typeface="Arial" panose="020B0604020202020204" pitchFamily="34" charset="0"/>
                          <a:cs typeface="Arial" panose="020B0604020202020204" pitchFamily="34" charset="0"/>
                        </a:rPr>
                        <a:t>14 working days after submission of finalized PowerPoint slides </a:t>
                      </a:r>
                      <a:endParaRPr lang="en-US" sz="1200" b="0">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466215">
                <a:tc>
                  <a:txBody>
                    <a:bodyPr/>
                    <a:p>
                      <a:pPr indent="0">
                        <a:buNone/>
                      </a:pPr>
                      <a:r>
                        <a:rPr lang="en-US" sz="1200" b="1">
                          <a:latin typeface="Arial" panose="020B0604020202020204" pitchFamily="34" charset="0"/>
                          <a:cs typeface="Arial" panose="020B0604020202020204" pitchFamily="34" charset="0"/>
                        </a:rPr>
                        <a:t>Submission method:</a:t>
                      </a:r>
                      <a:endParaRPr lang="en-US" sz="1200" b="1">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7F7F7F"/>
                    </a:solidFill>
                  </a:tcPr>
                </a:tc>
                <a:tc gridSpan="3">
                  <a:txBody>
                    <a:bodyPr/>
                    <a:p>
                      <a:pPr indent="0">
                        <a:buNone/>
                      </a:pPr>
                      <a:r>
                        <a:rPr lang="en-US" sz="1200" b="0">
                          <a:latin typeface="Arial" panose="020B0604020202020204" pitchFamily="34" charset="0"/>
                          <a:cs typeface="Arial" panose="020B0604020202020204" pitchFamily="34" charset="0"/>
                        </a:rPr>
                        <a:t>All written assessments, where practical and possible, must be submitted via Turnitin unless otherwise instructed by the Lecturer. (Please DO NOT put this assessment specification into Turnitin or it will match many similarities with other students’ submissions.)</a:t>
                      </a:r>
                      <a:r>
                        <a:rPr lang="en-US" sz="1200" b="1">
                          <a:latin typeface="Arial" panose="020B0604020202020204" pitchFamily="34" charset="0"/>
                          <a:cs typeface="Arial" panose="020B0604020202020204" pitchFamily="34" charset="0"/>
                        </a:rPr>
                        <a:t>Late submission of the assessment will result in a late penalty mark.  </a:t>
                      </a:r>
                      <a:r>
                        <a:rPr lang="en-US" sz="1200" b="0">
                          <a:latin typeface="Arial" panose="020B0604020202020204" pitchFamily="34" charset="0"/>
                          <a:cs typeface="Arial" panose="020B0604020202020204" pitchFamily="34" charset="0"/>
                        </a:rPr>
                        <a:t>Penalties for late submission: Up to one week late, maximum mark of 50%.  Over one week late, 0%.  Only the Extenuating Circumstances Panel may approve a change to submission dates.</a:t>
                      </a:r>
                      <a:endParaRPr lang="en-US" sz="1200" b="0">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cP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c hMerge="1">
                  <a:tcPr>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r>
              <a:tr h="915670">
                <a:tc>
                  <a:txBody>
                    <a:bodyPr/>
                    <a:p>
                      <a:pPr indent="0">
                        <a:buNone/>
                      </a:pPr>
                      <a:r>
                        <a:rPr lang="en-US" sz="1200" b="1">
                          <a:latin typeface="Arial" panose="020B0604020202020204" pitchFamily="34" charset="0"/>
                          <a:cs typeface="Arial" panose="020B0604020202020204" pitchFamily="34" charset="0"/>
                        </a:rPr>
                        <a:t>Academic honesty / referencing:</a:t>
                      </a:r>
                      <a:endParaRPr lang="en-US" sz="1200" b="1">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7F7F7F"/>
                    </a:solidFill>
                  </a:tcPr>
                </a:tc>
                <a:tc gridSpan="3">
                  <a:txBody>
                    <a:bodyPr/>
                    <a:p>
                      <a:pPr indent="0">
                        <a:buNone/>
                      </a:pPr>
                      <a:r>
                        <a:rPr lang="en-US" sz="1200" b="0">
                          <a:latin typeface="Arial" panose="020B0604020202020204" pitchFamily="34" charset="0"/>
                          <a:cs typeface="Arial" panose="020B0604020202020204" pitchFamily="34" charset="0"/>
                        </a:rPr>
                        <a:t>Academic honesty is required. In the main body of your submission you must give credit to authors on whose research and ideas your work is based. Append to your submission a reference list that indicates the books, articles, etc. that you have used, cited or quoted in order to complete this assessment.  </a:t>
                      </a:r>
                      <a:endParaRPr lang="en-US" sz="1200" b="0">
                        <a:latin typeface="Arial" panose="020B0604020202020204" pitchFamily="34" charset="0"/>
                        <a:ea typeface="Arial" panose="020B0604020202020204" pitchFamily="34" charset="0"/>
                        <a:cs typeface="Arial" panose="020B0604020202020204" pitchFamily="34" charset="0"/>
                      </a:endParaRPr>
                    </a:p>
                  </a:txBody>
                  <a:tcPr marL="68580" marR="68580" marT="0" marB="0" vert="horz" anchor="t">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cP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c hMerge="1">
                  <a:tcPr>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tcPr>
                </a:tc>
              </a:tr>
            </a:tbl>
          </a:graphicData>
        </a:graphic>
      </p:graphicFrame>
      <p:sp>
        <p:nvSpPr>
          <p:cNvPr id="7" name="Text Box 6"/>
          <p:cNvSpPr txBox="1"/>
          <p:nvPr/>
        </p:nvSpPr>
        <p:spPr>
          <a:xfrm>
            <a:off x="3813175" y="6985953"/>
            <a:ext cx="5080000" cy="460375"/>
          </a:xfrm>
          <a:prstGeom prst="rect">
            <a:avLst/>
          </a:prstGeom>
          <a:noFill/>
          <a:ln w="9525">
            <a:noFill/>
          </a:ln>
        </p:spPr>
        <p:txBody>
          <a:bodyPr>
            <a:spAutoFit/>
          </a:bodyPr>
          <a:p>
            <a:pPr indent="0"/>
            <a:r>
              <a:rPr lang="en-US" sz="1200" b="0">
                <a:latin typeface="Arial" panose="020B0604020202020204" pitchFamily="34" charset="0"/>
                <a:ea typeface="PMingLiU" panose="02020500000000000000" charset="-120"/>
              </a:rPr>
              <a:t> </a:t>
            </a:r>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smtClean="0">
                <a:latin typeface="Times New Roman" panose="02020603050405020304" pitchFamily="18" charset="0"/>
                <a:cs typeface="Times New Roman" panose="02020603050405020304" pitchFamily="18" charset="0"/>
              </a:rPr>
              <a:t>Justification on the selection of key change drivers</a:t>
            </a:r>
            <a:endParaRPr lang="en-US"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816610" y="1600200"/>
            <a:ext cx="10871200" cy="5071745"/>
          </a:xfrm>
        </p:spPr>
        <p:txBody>
          <a:bodyPr>
            <a:normAutofit fontScale="72500" lnSpcReduction="20000"/>
          </a:bodyPr>
          <a:lstStyle/>
          <a:p>
            <a:r>
              <a:rPr lang="en-US" sz="3200" b="1" dirty="0">
                <a:latin typeface="Times New Roman" panose="02020603050405020304" pitchFamily="18" charset="0"/>
                <a:cs typeface="Times New Roman" panose="02020603050405020304" pitchFamily="18" charset="0"/>
              </a:rPr>
              <a:t>Selected Company</a:t>
            </a:r>
            <a:endParaRPr lang="en-US" b="1" dirty="0">
              <a:latin typeface="Times New Roman" panose="02020603050405020304" pitchFamily="18" charset="0"/>
              <a:cs typeface="Times New Roman" panose="02020603050405020304" pitchFamily="18" charset="0"/>
            </a:endParaRPr>
          </a:p>
          <a:p>
            <a:pPr lvl="1"/>
            <a:r>
              <a:rPr lang="en-US" sz="2400" dirty="0" err="1" smtClean="0">
                <a:latin typeface="Times New Roman" panose="02020603050405020304" pitchFamily="18" charset="0"/>
                <a:cs typeface="Times New Roman" panose="02020603050405020304" pitchFamily="18" charset="0"/>
              </a:rPr>
              <a:t>Centaline</a:t>
            </a:r>
            <a:r>
              <a:rPr lang="en-US" sz="2400" dirty="0" smtClean="0">
                <a:latin typeface="Times New Roman" panose="02020603050405020304" pitchFamily="18" charset="0"/>
                <a:cs typeface="Times New Roman" panose="02020603050405020304" pitchFamily="18" charset="0"/>
              </a:rPr>
              <a:t> Property Agency </a:t>
            </a:r>
            <a:r>
              <a:rPr lang="en-US" sz="2400" dirty="0">
                <a:latin typeface="Times New Roman" panose="02020603050405020304" pitchFamily="18" charset="0"/>
                <a:cs typeface="Times New Roman" panose="02020603050405020304" pitchFamily="18" charset="0"/>
              </a:rPr>
              <a:t>(my working company)</a:t>
            </a:r>
            <a:endParaRPr lang="en-US" sz="2400" dirty="0">
              <a:latin typeface="Times New Roman" panose="02020603050405020304" pitchFamily="18" charset="0"/>
              <a:cs typeface="Times New Roman" panose="02020603050405020304" pitchFamily="18" charset="0"/>
            </a:endParaRPr>
          </a:p>
          <a:p>
            <a:pPr lvl="1"/>
            <a:endParaRPr lang="en-US"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Key Change Drivers</a:t>
            </a:r>
            <a:endParaRPr lang="en-US" b="1" dirty="0">
              <a:latin typeface="Times New Roman" panose="02020603050405020304" pitchFamily="18" charset="0"/>
              <a:cs typeface="Times New Roman" panose="02020603050405020304" pitchFamily="18" charset="0"/>
            </a:endParaRPr>
          </a:p>
          <a:p>
            <a:pPr lvl="1"/>
            <a:r>
              <a:rPr lang="en-US" dirty="0">
                <a:latin typeface="Times New Roman" panose="02020603050405020304" pitchFamily="18" charset="0"/>
                <a:cs typeface="Times New Roman" panose="02020603050405020304" pitchFamily="18" charset="0"/>
              </a:rPr>
              <a:t>Big Data</a:t>
            </a:r>
            <a:endParaRPr lang="en-US" dirty="0">
              <a:latin typeface="Times New Roman" panose="02020603050405020304" pitchFamily="18" charset="0"/>
              <a:cs typeface="Times New Roman" panose="02020603050405020304" pitchFamily="18" charset="0"/>
            </a:endParaRPr>
          </a:p>
          <a:p>
            <a:pPr marL="365760" lvl="1" indent="0">
              <a:buNone/>
            </a:pPr>
            <a:endParaRPr lang="en-US" dirty="0">
              <a:latin typeface="Times New Roman" panose="02020603050405020304" pitchFamily="18" charset="0"/>
              <a:cs typeface="Times New Roman" panose="02020603050405020304" pitchFamily="18" charset="0"/>
            </a:endParaRPr>
          </a:p>
          <a:p>
            <a:r>
              <a:rPr lang="en-US" sz="2900" b="1" dirty="0">
                <a:latin typeface="Times New Roman" panose="02020603050405020304" pitchFamily="18" charset="0"/>
                <a:cs typeface="Times New Roman" panose="02020603050405020304" pitchFamily="18" charset="0"/>
                <a:sym typeface="+mn-ea"/>
              </a:rPr>
              <a:t>Desirable impact of Big Data in Human Resource area in employee </a:t>
            </a:r>
            <a:r>
              <a:rPr lang="en-US" sz="2900" b="1" dirty="0" smtClean="0">
                <a:latin typeface="Times New Roman" panose="02020603050405020304" pitchFamily="18" charset="0"/>
                <a:cs typeface="Times New Roman" panose="02020603050405020304" pitchFamily="18" charset="0"/>
                <a:sym typeface="+mn-ea"/>
              </a:rPr>
              <a:t>training</a:t>
            </a:r>
            <a:endParaRPr lang="en-US" sz="2900" b="1" dirty="0" smtClean="0">
              <a:latin typeface="Times New Roman" panose="02020603050405020304" pitchFamily="18" charset="0"/>
              <a:cs typeface="Times New Roman" panose="02020603050405020304" pitchFamily="18" charset="0"/>
            </a:endParaRPr>
          </a:p>
          <a:p>
            <a:pPr lvl="1"/>
            <a:r>
              <a:rPr lang="en-US" sz="2600" dirty="0" smtClean="0">
                <a:latin typeface="Times New Roman" panose="02020603050405020304" pitchFamily="18" charset="0"/>
                <a:cs typeface="Times New Roman" panose="02020603050405020304" pitchFamily="18" charset="0"/>
                <a:sym typeface="+mn-ea"/>
              </a:rPr>
              <a:t>Employee’s work performance, level of knowledge and skills can be enhanced with Successful </a:t>
            </a:r>
            <a:r>
              <a:rPr lang="en-US" sz="2600" dirty="0">
                <a:latin typeface="Times New Roman" panose="02020603050405020304" pitchFamily="18" charset="0"/>
                <a:cs typeface="Times New Roman" panose="02020603050405020304" pitchFamily="18" charset="0"/>
                <a:sym typeface="+mn-ea"/>
              </a:rPr>
              <a:t>talent training </a:t>
            </a:r>
            <a:r>
              <a:rPr lang="en-US" sz="2600" dirty="0" smtClean="0">
                <a:latin typeface="Times New Roman" panose="02020603050405020304" pitchFamily="18" charset="0"/>
                <a:cs typeface="Times New Roman" panose="02020603050405020304" pitchFamily="18" charset="0"/>
                <a:sym typeface="+mn-ea"/>
              </a:rPr>
              <a:t>(</a:t>
            </a:r>
            <a:r>
              <a:rPr lang="en-US" sz="2600" dirty="0" err="1">
                <a:latin typeface="Times New Roman" panose="02020603050405020304" pitchFamily="18" charset="0"/>
                <a:cs typeface="Times New Roman" panose="02020603050405020304" pitchFamily="18" charset="0"/>
                <a:sym typeface="+mn-ea"/>
              </a:rPr>
              <a:t>Tian</a:t>
            </a:r>
            <a:r>
              <a:rPr lang="en-US" sz="2600" dirty="0">
                <a:latin typeface="Times New Roman" panose="02020603050405020304" pitchFamily="18" charset="0"/>
                <a:cs typeface="Times New Roman" panose="02020603050405020304" pitchFamily="18" charset="0"/>
                <a:sym typeface="+mn-ea"/>
              </a:rPr>
              <a:t>, 2014)</a:t>
            </a:r>
            <a:endParaRPr lang="en-US" sz="2600" dirty="0">
              <a:latin typeface="Times New Roman" panose="02020603050405020304" pitchFamily="18" charset="0"/>
              <a:cs typeface="Times New Roman" panose="02020603050405020304" pitchFamily="18" charset="0"/>
            </a:endParaRPr>
          </a:p>
          <a:p>
            <a:pPr lvl="1"/>
            <a:r>
              <a:rPr lang="en-US" sz="2900" dirty="0">
                <a:latin typeface="Times New Roman" panose="02020603050405020304" pitchFamily="18" charset="0"/>
                <a:cs typeface="Times New Roman" panose="02020603050405020304" pitchFamily="18" charset="0"/>
                <a:sym typeface="+mn-ea"/>
              </a:rPr>
              <a:t>With the help of Big Data, </a:t>
            </a:r>
            <a:r>
              <a:rPr lang="en-US" sz="2900" dirty="0" smtClean="0">
                <a:latin typeface="Times New Roman" panose="02020603050405020304" pitchFamily="18" charset="0"/>
                <a:cs typeface="Times New Roman" panose="02020603050405020304" pitchFamily="18" charset="0"/>
                <a:sym typeface="+mn-ea"/>
              </a:rPr>
              <a:t>Human Resource can better predict employee turnover intention, growth curve and future movements of human resource unit. </a:t>
            </a:r>
            <a:r>
              <a:rPr lang="en-US" sz="2900" dirty="0">
                <a:latin typeface="Times New Roman" panose="02020603050405020304" pitchFamily="18" charset="0"/>
                <a:cs typeface="Times New Roman" panose="02020603050405020304" pitchFamily="18" charset="0"/>
                <a:sym typeface="+mn-ea"/>
              </a:rPr>
              <a:t>(</a:t>
            </a:r>
            <a:r>
              <a:rPr lang="en-US" sz="2900" dirty="0" err="1">
                <a:latin typeface="Times New Roman" panose="02020603050405020304" pitchFamily="18" charset="0"/>
                <a:cs typeface="Times New Roman" panose="02020603050405020304" pitchFamily="18" charset="0"/>
                <a:sym typeface="+mn-ea"/>
              </a:rPr>
              <a:t>Zang</a:t>
            </a:r>
            <a:r>
              <a:rPr lang="en-US" sz="2900" dirty="0">
                <a:latin typeface="Times New Roman" panose="02020603050405020304" pitchFamily="18" charset="0"/>
                <a:cs typeface="Times New Roman" panose="02020603050405020304" pitchFamily="18" charset="0"/>
                <a:sym typeface="+mn-ea"/>
              </a:rPr>
              <a:t> and Ye, 2015)</a:t>
            </a:r>
            <a:endParaRPr lang="en-US" sz="2900" dirty="0">
              <a:latin typeface="Times New Roman" panose="02020603050405020304" pitchFamily="18" charset="0"/>
              <a:cs typeface="Times New Roman" panose="02020603050405020304" pitchFamily="18" charset="0"/>
              <a:sym typeface="+mn-ea"/>
            </a:endParaRPr>
          </a:p>
          <a:p>
            <a:pPr lvl="1"/>
            <a:endParaRPr lang="en-US"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Undesirable impact of Big Data in Human Resource area in employee </a:t>
            </a:r>
            <a:r>
              <a:rPr lang="en-US" b="1" dirty="0" smtClean="0">
                <a:latin typeface="Times New Roman" panose="02020603050405020304" pitchFamily="18" charset="0"/>
                <a:cs typeface="Times New Roman" panose="02020603050405020304" pitchFamily="18" charset="0"/>
              </a:rPr>
              <a:t>training</a:t>
            </a:r>
            <a:endParaRPr lang="en-US" b="1" dirty="0" smtClean="0">
              <a:latin typeface="Times New Roman" panose="02020603050405020304" pitchFamily="18" charset="0"/>
              <a:cs typeface="Times New Roman" panose="02020603050405020304" pitchFamily="18" charset="0"/>
            </a:endParaRPr>
          </a:p>
          <a:p>
            <a:pPr lvl="1"/>
            <a:r>
              <a:rPr lang="en-US" dirty="0">
                <a:latin typeface="Times New Roman" panose="02020603050405020304" pitchFamily="18" charset="0"/>
                <a:cs typeface="Times New Roman" panose="02020603050405020304" pitchFamily="18" charset="0"/>
              </a:rPr>
              <a:t>The training program can be easily leaked to competitors, protection of its copy right is not easy (Kemp, 2014)</a:t>
            </a:r>
            <a:endParaRPr lang="en-US" dirty="0">
              <a:latin typeface="Times New Roman" panose="02020603050405020304" pitchFamily="18" charset="0"/>
              <a:cs typeface="Times New Roman" panose="02020603050405020304" pitchFamily="18" charset="0"/>
            </a:endParaRPr>
          </a:p>
          <a:p>
            <a:pPr lvl="1"/>
            <a:r>
              <a:rPr lang="en-US" dirty="0">
                <a:latin typeface="Times New Roman" panose="02020603050405020304" pitchFamily="18" charset="0"/>
                <a:cs typeface="Times New Roman" panose="02020603050405020304" pitchFamily="18" charset="0"/>
              </a:rPr>
              <a:t>The initial investment of setting up the system is usually high (</a:t>
            </a:r>
            <a:r>
              <a:rPr lang="en-US" dirty="0">
                <a:latin typeface="Times New Roman" panose="02020603050405020304" pitchFamily="18" charset="0"/>
                <a:cs typeface="Times New Roman" panose="02020603050405020304" pitchFamily="18" charset="0"/>
                <a:sym typeface="+mn-ea"/>
              </a:rPr>
              <a:t>Chen, Mao and Liu, 2014)</a:t>
            </a:r>
            <a:endParaRPr lang="en-US" dirty="0">
              <a:latin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normAutofit/>
          </a:bodyPr>
          <a:lstStyle/>
          <a:p>
            <a:r>
              <a:rPr lang="en-US" sz="3200" b="1" dirty="0" smtClean="0">
                <a:latin typeface="Times New Roman" panose="02020603050405020304" pitchFamily="18" charset="0"/>
                <a:cs typeface="Times New Roman" panose="02020603050405020304" pitchFamily="18" charset="0"/>
              </a:rPr>
              <a:t>External environment of Property agency using big data</a:t>
            </a:r>
            <a:endParaRPr lang="en-US" sz="3200" b="1" dirty="0">
              <a:latin typeface="Times New Roman" panose="02020603050405020304" pitchFamily="18" charset="0"/>
              <a:cs typeface="Times New Roman" panose="02020603050405020304" pitchFamily="18" charset="0"/>
            </a:endParaRPr>
          </a:p>
        </p:txBody>
      </p:sp>
      <p:sp>
        <p:nvSpPr>
          <p:cNvPr id="3" name="內容版面配置區 2"/>
          <p:cNvSpPr>
            <a:spLocks noGrp="1"/>
          </p:cNvSpPr>
          <p:nvPr>
            <p:ph sz="quarter" idx="1"/>
          </p:nvPr>
        </p:nvSpPr>
        <p:spPr/>
        <p:txBody>
          <a:bodyPr>
            <a:normAutofit lnSpcReduction="10000"/>
          </a:bodyPr>
          <a:lstStyle/>
          <a:p>
            <a:r>
              <a:rPr lang="en-US" b="1" dirty="0" smtClean="0">
                <a:latin typeface="Times New Roman" panose="02020603050405020304" pitchFamily="18" charset="0"/>
                <a:cs typeface="Times New Roman" panose="02020603050405020304" pitchFamily="18" charset="0"/>
              </a:rPr>
              <a:t>PESTEL analysis</a:t>
            </a:r>
            <a:endParaRPr lang="en-US" b="1" dirty="0" smtClean="0">
              <a:latin typeface="Times New Roman" panose="02020603050405020304" pitchFamily="18" charset="0"/>
              <a:cs typeface="Times New Roman" panose="02020603050405020304" pitchFamily="18" charset="0"/>
            </a:endParaRPr>
          </a:p>
          <a:p>
            <a:pPr lvl="1"/>
            <a:r>
              <a:rPr lang="en-US" b="1" dirty="0" smtClean="0">
                <a:latin typeface="Times New Roman" panose="02020603050405020304" pitchFamily="18" charset="0"/>
                <a:cs typeface="Times New Roman" panose="02020603050405020304" pitchFamily="18" charset="0"/>
              </a:rPr>
              <a:t>Political</a:t>
            </a:r>
            <a:r>
              <a:rPr lang="en-US" dirty="0" smtClean="0">
                <a:latin typeface="Times New Roman" panose="02020603050405020304" pitchFamily="18" charset="0"/>
                <a:cs typeface="Times New Roman" panose="02020603050405020304" pitchFamily="18" charset="0"/>
              </a:rPr>
              <a:t>: More restriction in taxation (Buyer’s stamp duty, Special stamp duty, Double stamp duty)</a:t>
            </a:r>
            <a:endParaRPr lang="en-US" dirty="0" smtClean="0">
              <a:latin typeface="Times New Roman" panose="02020603050405020304" pitchFamily="18" charset="0"/>
              <a:cs typeface="Times New Roman" panose="02020603050405020304" pitchFamily="18" charset="0"/>
            </a:endParaRPr>
          </a:p>
          <a:p>
            <a:pPr lvl="1"/>
            <a:r>
              <a:rPr lang="en-US" b="1" dirty="0" smtClean="0">
                <a:latin typeface="Times New Roman" panose="02020603050405020304" pitchFamily="18" charset="0"/>
                <a:cs typeface="Times New Roman" panose="02020603050405020304" pitchFamily="18" charset="0"/>
              </a:rPr>
              <a:t>Economic</a:t>
            </a:r>
            <a:r>
              <a:rPr lang="en-US" dirty="0" smtClean="0">
                <a:latin typeface="Times New Roman" panose="02020603050405020304" pitchFamily="18" charset="0"/>
                <a:cs typeface="Times New Roman" panose="02020603050405020304" pitchFamily="18" charset="0"/>
              </a:rPr>
              <a:t>: downturn of economy in Quarter 3 year 2019</a:t>
            </a:r>
            <a:endParaRPr lang="en-US" dirty="0" smtClean="0">
              <a:latin typeface="Times New Roman" panose="02020603050405020304" pitchFamily="18" charset="0"/>
              <a:cs typeface="Times New Roman" panose="02020603050405020304" pitchFamily="18" charset="0"/>
            </a:endParaRPr>
          </a:p>
          <a:p>
            <a:pPr lvl="1"/>
            <a:r>
              <a:rPr lang="en-US" b="1" dirty="0" smtClean="0">
                <a:latin typeface="Times New Roman" panose="02020603050405020304" pitchFamily="18" charset="0"/>
                <a:cs typeface="Times New Roman" panose="02020603050405020304" pitchFamily="18" charset="0"/>
              </a:rPr>
              <a:t>Socio-cultural</a:t>
            </a:r>
            <a:r>
              <a:rPr lang="en-US" dirty="0" smtClean="0">
                <a:latin typeface="Times New Roman" panose="02020603050405020304" pitchFamily="18" charset="0"/>
                <a:cs typeface="Times New Roman" panose="02020603050405020304" pitchFamily="18" charset="0"/>
              </a:rPr>
              <a:t>: Hong Kong people still think properties are the most secured asset in Hong Kong, </a:t>
            </a:r>
            <a:r>
              <a:rPr lang="en-US" dirty="0">
                <a:latin typeface="Times New Roman" panose="02020603050405020304" pitchFamily="18" charset="0"/>
                <a:cs typeface="Times New Roman" panose="02020603050405020304" pitchFamily="18" charset="0"/>
              </a:rPr>
              <a:t>more Mainland China buyer kept on buying Hong Kong properties since year </a:t>
            </a:r>
            <a:r>
              <a:rPr lang="en-US" dirty="0" smtClean="0">
                <a:latin typeface="Times New Roman" panose="02020603050405020304" pitchFamily="18" charset="0"/>
                <a:cs typeface="Times New Roman" panose="02020603050405020304" pitchFamily="18" charset="0"/>
              </a:rPr>
              <a:t>1997</a:t>
            </a:r>
            <a:endParaRPr lang="en-US" dirty="0" smtClean="0">
              <a:latin typeface="Times New Roman" panose="02020603050405020304" pitchFamily="18" charset="0"/>
              <a:cs typeface="Times New Roman" panose="02020603050405020304" pitchFamily="18" charset="0"/>
            </a:endParaRPr>
          </a:p>
          <a:p>
            <a:pPr lvl="1"/>
            <a:r>
              <a:rPr lang="en-US" b="1" dirty="0" smtClean="0">
                <a:latin typeface="Times New Roman" panose="02020603050405020304" pitchFamily="18" charset="0"/>
                <a:cs typeface="Times New Roman" panose="02020603050405020304" pitchFamily="18" charset="0"/>
              </a:rPr>
              <a:t>Technological</a:t>
            </a:r>
            <a:r>
              <a:rPr lang="en-US" dirty="0" smtClean="0">
                <a:latin typeface="Times New Roman" panose="02020603050405020304" pitchFamily="18" charset="0"/>
                <a:cs typeface="Times New Roman" panose="02020603050405020304" pitchFamily="18" charset="0"/>
              </a:rPr>
              <a:t>: more digital, quicker network</a:t>
            </a:r>
            <a:endParaRPr lang="en-US" dirty="0" smtClean="0">
              <a:latin typeface="Times New Roman" panose="02020603050405020304" pitchFamily="18" charset="0"/>
              <a:cs typeface="Times New Roman" panose="02020603050405020304" pitchFamily="18" charset="0"/>
            </a:endParaRPr>
          </a:p>
          <a:p>
            <a:pPr lvl="1"/>
            <a:r>
              <a:rPr lang="en-US" b="1" dirty="0" smtClean="0">
                <a:latin typeface="Times New Roman" panose="02020603050405020304" pitchFamily="18" charset="0"/>
                <a:cs typeface="Times New Roman" panose="02020603050405020304" pitchFamily="18" charset="0"/>
              </a:rPr>
              <a:t>Environmental</a:t>
            </a:r>
            <a:r>
              <a:rPr lang="en-US" dirty="0" smtClean="0">
                <a:latin typeface="Times New Roman" panose="02020603050405020304" pitchFamily="18" charset="0"/>
                <a:cs typeface="Times New Roman" panose="02020603050405020304" pitchFamily="18" charset="0"/>
              </a:rPr>
              <a:t>: Use less paper</a:t>
            </a:r>
            <a:endParaRPr lang="en-US" dirty="0" smtClean="0">
              <a:latin typeface="Times New Roman" panose="02020603050405020304" pitchFamily="18" charset="0"/>
              <a:cs typeface="Times New Roman" panose="02020603050405020304" pitchFamily="18" charset="0"/>
            </a:endParaRPr>
          </a:p>
          <a:p>
            <a:pPr lvl="1"/>
            <a:r>
              <a:rPr lang="en-US" b="1" dirty="0" smtClean="0">
                <a:latin typeface="Times New Roman" panose="02020603050405020304" pitchFamily="18" charset="0"/>
                <a:cs typeface="Times New Roman" panose="02020603050405020304" pitchFamily="18" charset="0"/>
              </a:rPr>
              <a:t>Legal</a:t>
            </a:r>
            <a:r>
              <a:rPr lang="en-US" dirty="0" smtClean="0">
                <a:latin typeface="Times New Roman" panose="02020603050405020304" pitchFamily="18" charset="0"/>
                <a:cs typeface="Times New Roman" panose="02020603050405020304" pitchFamily="18" charset="0"/>
              </a:rPr>
              <a:t>: License exam </a:t>
            </a:r>
            <a:endParaRPr lang="en-US" dirty="0" smtClean="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normAutofit/>
          </a:bodyPr>
          <a:lstStyle/>
          <a:p>
            <a:r>
              <a:rPr lang="en-US" sz="3200" b="1" dirty="0" smtClean="0">
                <a:latin typeface="Times New Roman" panose="02020603050405020304" pitchFamily="18" charset="0"/>
                <a:cs typeface="Times New Roman" panose="02020603050405020304" pitchFamily="18" charset="0"/>
              </a:rPr>
              <a:t>Internal environment of Property agency using big data</a:t>
            </a:r>
            <a:endParaRPr lang="en-US" sz="3200" b="1" dirty="0">
              <a:latin typeface="Times New Roman" panose="02020603050405020304" pitchFamily="18" charset="0"/>
              <a:cs typeface="Times New Roman" panose="02020603050405020304" pitchFamily="18" charset="0"/>
            </a:endParaRPr>
          </a:p>
        </p:txBody>
      </p:sp>
      <p:sp>
        <p:nvSpPr>
          <p:cNvPr id="3" name="內容版面配置區 2"/>
          <p:cNvSpPr>
            <a:spLocks noGrp="1"/>
          </p:cNvSpPr>
          <p:nvPr>
            <p:ph sz="quarter" idx="1"/>
          </p:nvPr>
        </p:nvSpPr>
        <p:spPr/>
        <p:txBody>
          <a:bodyPr>
            <a:normAutofit fontScale="77500" lnSpcReduction="20000"/>
          </a:bodyPr>
          <a:lstStyle/>
          <a:p>
            <a:r>
              <a:rPr lang="en-US" b="1" dirty="0" smtClean="0">
                <a:latin typeface="Times New Roman" panose="02020603050405020304" pitchFamily="18" charset="0"/>
                <a:cs typeface="Times New Roman" panose="02020603050405020304" pitchFamily="18" charset="0"/>
              </a:rPr>
              <a:t>Management support-</a:t>
            </a:r>
            <a:r>
              <a:rPr lang="en-US" dirty="0" smtClean="0">
                <a:latin typeface="Times New Roman" panose="02020603050405020304" pitchFamily="18" charset="0"/>
                <a:cs typeface="Times New Roman" panose="02020603050405020304" pitchFamily="18" charset="0"/>
              </a:rPr>
              <a:t> IT department </a:t>
            </a:r>
            <a:endParaRPr lang="en-US" dirty="0" smtClean="0">
              <a:latin typeface="Times New Roman" panose="02020603050405020304" pitchFamily="18" charset="0"/>
              <a:cs typeface="Times New Roman" panose="02020603050405020304" pitchFamily="18" charset="0"/>
            </a:endParaRPr>
          </a:p>
          <a:p>
            <a:r>
              <a:rPr lang="en-US" b="1" dirty="0" smtClean="0">
                <a:latin typeface="Times New Roman" panose="02020603050405020304" pitchFamily="18" charset="0"/>
                <a:cs typeface="Times New Roman" panose="02020603050405020304" pitchFamily="18" charset="0"/>
              </a:rPr>
              <a:t>Leadership</a:t>
            </a:r>
            <a:r>
              <a:rPr lang="en-US" dirty="0" smtClean="0">
                <a:latin typeface="Times New Roman" panose="02020603050405020304" pitchFamily="18" charset="0"/>
                <a:cs typeface="Times New Roman" panose="02020603050405020304" pitchFamily="18" charset="0"/>
              </a:rPr>
              <a:t>-Alex Shih, Vice Chairman at </a:t>
            </a:r>
            <a:r>
              <a:rPr lang="en-US" dirty="0" err="1" smtClean="0">
                <a:latin typeface="Times New Roman" panose="02020603050405020304" pitchFamily="18" charset="0"/>
                <a:cs typeface="Times New Roman" panose="02020603050405020304" pitchFamily="18" charset="0"/>
              </a:rPr>
              <a:t>Centaline</a:t>
            </a:r>
            <a:r>
              <a:rPr lang="en-US" dirty="0" smtClean="0">
                <a:latin typeface="Times New Roman" panose="02020603050405020304" pitchFamily="18" charset="0"/>
                <a:cs typeface="Times New Roman" panose="02020603050405020304" pitchFamily="18" charset="0"/>
              </a:rPr>
              <a:t> group</a:t>
            </a:r>
            <a:endParaRPr lang="en-US" dirty="0" smtClean="0">
              <a:latin typeface="Times New Roman" panose="02020603050405020304" pitchFamily="18" charset="0"/>
              <a:cs typeface="Times New Roman" panose="02020603050405020304" pitchFamily="18" charset="0"/>
            </a:endParaRPr>
          </a:p>
          <a:p>
            <a:r>
              <a:rPr lang="en-US" b="1" dirty="0" smtClean="0">
                <a:latin typeface="Times New Roman" panose="02020603050405020304" pitchFamily="18" charset="0"/>
                <a:cs typeface="Times New Roman" panose="02020603050405020304" pitchFamily="18" charset="0"/>
              </a:rPr>
              <a:t>Resources</a:t>
            </a:r>
            <a:r>
              <a:rPr lang="en-US" dirty="0" smtClean="0">
                <a:latin typeface="Times New Roman" panose="02020603050405020304" pitchFamily="18" charset="0"/>
                <a:cs typeface="Times New Roman" panose="02020603050405020304" pitchFamily="18" charset="0"/>
              </a:rPr>
              <a:t>- Over ten million HK dollar investment in hardware (computers) and software (manpower, computer software)</a:t>
            </a:r>
            <a:endParaRPr lang="en-US" dirty="0" smtClean="0">
              <a:latin typeface="Times New Roman" panose="02020603050405020304" pitchFamily="18" charset="0"/>
              <a:cs typeface="Times New Roman" panose="02020603050405020304" pitchFamily="18" charset="0"/>
            </a:endParaRPr>
          </a:p>
          <a:p>
            <a:r>
              <a:rPr lang="en-US" b="1" dirty="0" smtClean="0">
                <a:latin typeface="Times New Roman" panose="02020603050405020304" pitchFamily="18" charset="0"/>
                <a:cs typeface="Times New Roman" panose="02020603050405020304" pitchFamily="18" charset="0"/>
              </a:rPr>
              <a:t>Culture</a:t>
            </a:r>
            <a:r>
              <a:rPr lang="en-US" dirty="0" smtClean="0">
                <a:latin typeface="Times New Roman" panose="02020603050405020304" pitchFamily="18" charset="0"/>
                <a:cs typeface="Times New Roman" panose="02020603050405020304" pitchFamily="18" charset="0"/>
              </a:rPr>
              <a:t>-Leader loves advance technology</a:t>
            </a:r>
            <a:endParaRPr lang="en-US" dirty="0" smtClean="0">
              <a:latin typeface="Times New Roman" panose="02020603050405020304" pitchFamily="18" charset="0"/>
              <a:cs typeface="Times New Roman" panose="02020603050405020304" pitchFamily="18" charset="0"/>
            </a:endParaRPr>
          </a:p>
          <a:p>
            <a:r>
              <a:rPr lang="en-US" b="1" dirty="0" smtClean="0">
                <a:latin typeface="Times New Roman" panose="02020603050405020304" pitchFamily="18" charset="0"/>
                <a:cs typeface="Times New Roman" panose="02020603050405020304" pitchFamily="18" charset="0"/>
              </a:rPr>
              <a:t>System</a:t>
            </a:r>
            <a:endParaRPr lang="en-US" b="1" dirty="0" smtClean="0">
              <a:latin typeface="Times New Roman" panose="02020603050405020304" pitchFamily="18" charset="0"/>
              <a:cs typeface="Times New Roman" panose="02020603050405020304" pitchFamily="18" charset="0"/>
            </a:endParaRPr>
          </a:p>
          <a:p>
            <a:pPr lvl="1"/>
            <a:r>
              <a:rPr lang="en-US" dirty="0" smtClean="0">
                <a:latin typeface="Times New Roman" panose="02020603050405020304" pitchFamily="18" charset="0"/>
                <a:cs typeface="Times New Roman" panose="02020603050405020304" pitchFamily="18" charset="0"/>
              </a:rPr>
              <a:t>Control: </a:t>
            </a:r>
            <a:r>
              <a:rPr lang="en-US" dirty="0">
                <a:latin typeface="Times New Roman" panose="02020603050405020304" pitchFamily="18" charset="0"/>
                <a:cs typeface="Times New Roman" panose="02020603050405020304" pitchFamily="18" charset="0"/>
              </a:rPr>
              <a:t>Data, Data Storage, Information Management, Data Analysis, Data Processing, Interface and Visualization</a:t>
            </a:r>
            <a:endParaRPr lang="en-US" dirty="0" smtClean="0">
              <a:latin typeface="Times New Roman" panose="02020603050405020304" pitchFamily="18" charset="0"/>
              <a:cs typeface="Times New Roman" panose="02020603050405020304" pitchFamily="18" charset="0"/>
            </a:endParaRPr>
          </a:p>
          <a:p>
            <a:pPr lvl="1"/>
            <a:r>
              <a:rPr lang="en-US" dirty="0" smtClean="0">
                <a:latin typeface="Times New Roman" panose="02020603050405020304" pitchFamily="18" charset="0"/>
                <a:cs typeface="Times New Roman" panose="02020603050405020304" pitchFamily="18" charset="0"/>
              </a:rPr>
              <a:t>Implementation: </a:t>
            </a:r>
            <a:r>
              <a:rPr lang="en-US" dirty="0">
                <a:latin typeface="Times New Roman" panose="02020603050405020304" pitchFamily="18" charset="0"/>
                <a:cs typeface="Times New Roman" panose="02020603050405020304" pitchFamily="18" charset="0"/>
              </a:rPr>
              <a:t>To look up data, collect it, and make decisions on it</a:t>
            </a:r>
            <a:endParaRPr lang="en-US" dirty="0" smtClean="0">
              <a:latin typeface="Times New Roman" panose="02020603050405020304" pitchFamily="18" charset="0"/>
              <a:cs typeface="Times New Roman" panose="02020603050405020304" pitchFamily="18" charset="0"/>
            </a:endParaRPr>
          </a:p>
          <a:p>
            <a:pPr lvl="1"/>
            <a:r>
              <a:rPr lang="en-US" dirty="0" smtClean="0">
                <a:latin typeface="Times New Roman" panose="02020603050405020304" pitchFamily="18" charset="0"/>
                <a:cs typeface="Times New Roman" panose="02020603050405020304" pitchFamily="18" charset="0"/>
              </a:rPr>
              <a:t>Feedback: Very good</a:t>
            </a:r>
            <a:endParaRPr lang="en-US" dirty="0" smtClean="0">
              <a:latin typeface="Times New Roman" panose="02020603050405020304" pitchFamily="18" charset="0"/>
              <a:cs typeface="Times New Roman" panose="02020603050405020304" pitchFamily="18" charset="0"/>
            </a:endParaRPr>
          </a:p>
          <a:p>
            <a:r>
              <a:rPr lang="en-US" b="1" dirty="0" smtClean="0">
                <a:latin typeface="Times New Roman" panose="02020603050405020304" pitchFamily="18" charset="0"/>
                <a:cs typeface="Times New Roman" panose="02020603050405020304" pitchFamily="18" charset="0"/>
              </a:rPr>
              <a:t>Structure</a:t>
            </a:r>
            <a:endParaRPr lang="en-US" b="1" dirty="0" smtClean="0">
              <a:latin typeface="Times New Roman" panose="02020603050405020304" pitchFamily="18" charset="0"/>
              <a:cs typeface="Times New Roman" panose="02020603050405020304" pitchFamily="18" charset="0"/>
            </a:endParaRPr>
          </a:p>
          <a:p>
            <a:pPr lvl="1"/>
            <a:r>
              <a:rPr lang="en-US" dirty="0" smtClean="0">
                <a:latin typeface="Times New Roman" panose="02020603050405020304" pitchFamily="18" charset="0"/>
                <a:cs typeface="Times New Roman" panose="02020603050405020304" pitchFamily="18" charset="0"/>
              </a:rPr>
              <a:t>Cycle of Monitor-&gt;Understand data-&gt;prepare data-&gt;model-&gt;evaluate-&gt;deploy-&gt;then monitor again</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Big Data has 4 V </a:t>
            </a:r>
            <a:r>
              <a:rPr lang="en-US" b="1" dirty="0" smtClean="0">
                <a:latin typeface="Times New Roman" panose="02020603050405020304" pitchFamily="18" charset="0"/>
                <a:cs typeface="Times New Roman" panose="02020603050405020304" pitchFamily="18" charset="0"/>
              </a:rPr>
              <a:t>characteristics (1) </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p:txBody>
          <a:bodyPr>
            <a:normAutofit lnSpcReduction="10000"/>
          </a:bodyPr>
          <a:lstStyle/>
          <a:p>
            <a:r>
              <a:rPr lang="en-US" b="1" dirty="0">
                <a:latin typeface="Times New Roman" panose="02020603050405020304" pitchFamily="18" charset="0"/>
                <a:cs typeface="Times New Roman" panose="02020603050405020304" pitchFamily="18" charset="0"/>
              </a:rPr>
              <a:t>Volume</a:t>
            </a:r>
            <a:r>
              <a:rPr lang="en-US" dirty="0">
                <a:latin typeface="Times New Roman" panose="02020603050405020304" pitchFamily="18" charset="0"/>
                <a:cs typeface="Times New Roman" panose="02020603050405020304" pitchFamily="18" charset="0"/>
              </a:rPr>
              <a:t> (Ma and Jiang, 2013)</a:t>
            </a:r>
            <a:endParaRPr lang="en-US" dirty="0">
              <a:latin typeface="Times New Roman" panose="02020603050405020304" pitchFamily="18" charset="0"/>
              <a:cs typeface="Times New Roman" panose="02020603050405020304" pitchFamily="18" charset="0"/>
            </a:endParaRPr>
          </a:p>
          <a:p>
            <a:pPr lvl="1"/>
            <a:r>
              <a:rPr lang="en-US" dirty="0">
                <a:latin typeface="Times New Roman" panose="02020603050405020304" pitchFamily="18" charset="0"/>
                <a:cs typeface="Times New Roman" panose="02020603050405020304" pitchFamily="18" charset="0"/>
              </a:rPr>
              <a:t>Large scale of </a:t>
            </a:r>
            <a:r>
              <a:rPr lang="en-US" dirty="0" smtClean="0">
                <a:latin typeface="Times New Roman" panose="02020603050405020304" pitchFamily="18" charset="0"/>
                <a:cs typeface="Times New Roman" panose="02020603050405020304" pitchFamily="18" charset="0"/>
              </a:rPr>
              <a:t>data </a:t>
            </a:r>
            <a:r>
              <a:rPr lang="en-US" dirty="0">
                <a:latin typeface="Times New Roman" panose="02020603050405020304" pitchFamily="18" charset="0"/>
                <a:cs typeface="Times New Roman" panose="02020603050405020304" pitchFamily="18" charset="0"/>
              </a:rPr>
              <a:t>due to internet popularity</a:t>
            </a:r>
            <a:endParaRPr lang="en-US" dirty="0">
              <a:latin typeface="Times New Roman" panose="02020603050405020304" pitchFamily="18" charset="0"/>
              <a:cs typeface="Times New Roman" panose="02020603050405020304" pitchFamily="18" charset="0"/>
            </a:endParaRPr>
          </a:p>
          <a:p>
            <a:pPr lvl="1"/>
            <a:r>
              <a:rPr lang="en-US" dirty="0" smtClean="0">
                <a:latin typeface="Times New Roman" panose="02020603050405020304" pitchFamily="18" charset="0"/>
                <a:cs typeface="Times New Roman" panose="02020603050405020304" pitchFamily="18" charset="0"/>
              </a:rPr>
              <a:t>Data acquisition experiences a significant climb with different </a:t>
            </a:r>
            <a:r>
              <a:rPr lang="en-US" dirty="0" smtClean="0">
                <a:latin typeface="Times New Roman" panose="02020603050405020304" pitchFamily="18" charset="0"/>
                <a:cs typeface="Times New Roman" panose="02020603050405020304" pitchFamily="18" charset="0"/>
              </a:rPr>
              <a:t>kind of sensors</a:t>
            </a:r>
            <a:endParaRPr lang="en-US" dirty="0">
              <a:latin typeface="Times New Roman" panose="02020603050405020304" pitchFamily="18" charset="0"/>
              <a:cs typeface="Times New Roman" panose="02020603050405020304" pitchFamily="18" charset="0"/>
            </a:endParaRPr>
          </a:p>
          <a:p>
            <a:pPr lvl="1"/>
            <a:r>
              <a:rPr lang="en-US" dirty="0" smtClean="0">
                <a:latin typeface="Times New Roman" panose="02020603050405020304" pitchFamily="18" charset="0"/>
                <a:cs typeface="Times New Roman" panose="02020603050405020304" pitchFamily="18" charset="0"/>
              </a:rPr>
              <a:t>A change in individual </a:t>
            </a:r>
            <a:r>
              <a:rPr lang="en-US" dirty="0">
                <a:latin typeface="Times New Roman" panose="02020603050405020304" pitchFamily="18" charset="0"/>
                <a:cs typeface="Times New Roman" panose="02020603050405020304" pitchFamily="18" charset="0"/>
              </a:rPr>
              <a:t>data </a:t>
            </a:r>
            <a:r>
              <a:rPr lang="en-US" dirty="0" smtClean="0">
                <a:latin typeface="Times New Roman" panose="02020603050405020304" pitchFamily="18" charset="0"/>
                <a:cs typeface="Times New Roman" panose="02020603050405020304" pitchFamily="18" charset="0"/>
              </a:rPr>
              <a:t>processing, concentrate on analyzing directly the overall data instead of counting on the collected sample data to study the overall pattern</a:t>
            </a:r>
            <a:endParaRPr lang="en-US" dirty="0">
              <a:latin typeface="Times New Roman" panose="02020603050405020304" pitchFamily="18" charset="0"/>
              <a:cs typeface="Times New Roman" panose="02020603050405020304" pitchFamily="18" charset="0"/>
            </a:endParaRPr>
          </a:p>
          <a:p>
            <a:r>
              <a:rPr lang="en-US" b="1" dirty="0" smtClean="0">
                <a:latin typeface="Times New Roman" panose="02020603050405020304" pitchFamily="18" charset="0"/>
                <a:cs typeface="Times New Roman" panose="02020603050405020304" pitchFamily="18" charset="0"/>
              </a:rPr>
              <a:t>Variety</a:t>
            </a:r>
            <a:r>
              <a:rPr lang="en-US" dirty="0" smtClean="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sym typeface="+mn-ea"/>
              </a:rPr>
              <a:t>(Ma and Jiang, 2013)</a:t>
            </a:r>
            <a:endParaRPr lang="en-US" dirty="0">
              <a:latin typeface="Times New Roman" panose="02020603050405020304" pitchFamily="18" charset="0"/>
              <a:cs typeface="Times New Roman" panose="02020603050405020304" pitchFamily="18" charset="0"/>
            </a:endParaRPr>
          </a:p>
          <a:p>
            <a:pPr lvl="1"/>
            <a:r>
              <a:rPr lang="en-US" sz="2400" dirty="0">
                <a:latin typeface="Times New Roman" panose="02020603050405020304" pitchFamily="18" charset="0"/>
                <a:cs typeface="Times New Roman" panose="02020603050405020304" pitchFamily="18" charset="0"/>
              </a:rPr>
              <a:t>More complex data type</a:t>
            </a:r>
            <a:endParaRPr lang="en-US" sz="2400" dirty="0">
              <a:latin typeface="Times New Roman" panose="02020603050405020304" pitchFamily="18" charset="0"/>
              <a:cs typeface="Times New Roman" panose="02020603050405020304" pitchFamily="18" charset="0"/>
            </a:endParaRPr>
          </a:p>
          <a:p>
            <a:pPr lvl="1"/>
            <a:r>
              <a:rPr lang="en-US" sz="2400" dirty="0">
                <a:latin typeface="Times New Roman" panose="02020603050405020304" pitchFamily="18" charset="0"/>
                <a:cs typeface="Times New Roman" panose="02020603050405020304" pitchFamily="18" charset="0"/>
              </a:rPr>
              <a:t>More unstructured data compared to the past due to rapid </a:t>
            </a:r>
            <a:r>
              <a:rPr lang="en-US" sz="2400" dirty="0" smtClean="0">
                <a:latin typeface="Times New Roman" panose="02020603050405020304" pitchFamily="18" charset="0"/>
                <a:cs typeface="Times New Roman" panose="02020603050405020304" pitchFamily="18" charset="0"/>
              </a:rPr>
              <a:t>development </a:t>
            </a:r>
            <a:r>
              <a:rPr lang="en-US" sz="2400" dirty="0">
                <a:latin typeface="Times New Roman" panose="02020603050405020304" pitchFamily="18" charset="0"/>
                <a:cs typeface="Times New Roman" panose="02020603050405020304" pitchFamily="18" charset="0"/>
              </a:rPr>
              <a:t>of the internet and the sensor</a:t>
            </a:r>
            <a:endParaRPr lang="en-US" dirty="0">
              <a:latin typeface="Times New Roman" panose="02020603050405020304" pitchFamily="18" charset="0"/>
              <a:cs typeface="Times New Roman" panose="02020603050405020304" pitchFamily="18" charset="0"/>
            </a:endParaRPr>
          </a:p>
          <a:p>
            <a:endParaRPr lang="en-US" dirty="0"/>
          </a:p>
          <a:p>
            <a:pPr marL="0" indent="0">
              <a:buNone/>
            </a:pPr>
            <a:endParaRPr lang="en-US"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Big Data has 4 V </a:t>
            </a:r>
            <a:r>
              <a:rPr lang="en-US" b="1" dirty="0" smtClean="0">
                <a:latin typeface="Times New Roman" panose="02020603050405020304" pitchFamily="18" charset="0"/>
                <a:cs typeface="Times New Roman" panose="02020603050405020304" pitchFamily="18" charset="0"/>
              </a:rPr>
              <a:t>characteristics (2) </a:t>
            </a:r>
            <a:endParaRPr lang="en-US" dirty="0"/>
          </a:p>
        </p:txBody>
      </p:sp>
      <p:sp>
        <p:nvSpPr>
          <p:cNvPr id="3" name="內容版面配置區 2"/>
          <p:cNvSpPr>
            <a:spLocks noGrp="1"/>
          </p:cNvSpPr>
          <p:nvPr>
            <p:ph sz="quarter" idx="1"/>
          </p:nvPr>
        </p:nvSpPr>
        <p:spPr/>
        <p:txBody>
          <a:bodyPr>
            <a:normAutofit lnSpcReduction="10000"/>
          </a:bodyPr>
          <a:lstStyle/>
          <a:p>
            <a:r>
              <a:rPr lang="en-US" b="1" dirty="0">
                <a:latin typeface="Times New Roman" panose="02020603050405020304" pitchFamily="18" charset="0"/>
                <a:cs typeface="Times New Roman" panose="02020603050405020304" pitchFamily="18" charset="0"/>
              </a:rPr>
              <a:t>Low Value Density </a:t>
            </a:r>
            <a:r>
              <a:rPr lang="en-US" dirty="0">
                <a:latin typeface="Times New Roman" panose="02020603050405020304" pitchFamily="18" charset="0"/>
                <a:cs typeface="Times New Roman" panose="02020603050405020304" pitchFamily="18" charset="0"/>
                <a:sym typeface="+mn-ea"/>
              </a:rPr>
              <a:t>(Ma and Jiang, 2013)</a:t>
            </a:r>
            <a:endParaRPr lang="en-US" dirty="0">
              <a:latin typeface="Times New Roman" panose="02020603050405020304" pitchFamily="18" charset="0"/>
              <a:cs typeface="Times New Roman" panose="02020603050405020304" pitchFamily="18" charset="0"/>
            </a:endParaRPr>
          </a:p>
          <a:p>
            <a:pPr lvl="1"/>
            <a:r>
              <a:rPr lang="en-US" dirty="0" smtClean="0">
                <a:latin typeface="Times New Roman" panose="02020603050405020304" pitchFamily="18" charset="0"/>
                <a:cs typeface="Times New Roman" panose="02020603050405020304" pitchFamily="18" charset="0"/>
              </a:rPr>
              <a:t>All the collected data have their detail retained, these are called unstructured data. Many </a:t>
            </a:r>
            <a:r>
              <a:rPr lang="en-US" dirty="0">
                <a:latin typeface="Times New Roman" panose="02020603050405020304" pitchFamily="18" charset="0"/>
                <a:cs typeface="Times New Roman" panose="02020603050405020304" pitchFamily="18" charset="0"/>
              </a:rPr>
              <a:t>of them are useless or even wrong information, they are of low value</a:t>
            </a:r>
            <a:endParaRPr lang="en-US" dirty="0">
              <a:latin typeface="Times New Roman" panose="02020603050405020304" pitchFamily="18" charset="0"/>
              <a:cs typeface="Times New Roman" panose="02020603050405020304" pitchFamily="18" charset="0"/>
            </a:endParaRPr>
          </a:p>
          <a:p>
            <a:pPr lvl="1"/>
            <a:r>
              <a:rPr lang="en-US" dirty="0">
                <a:latin typeface="Times New Roman" panose="02020603050405020304" pitchFamily="18" charset="0"/>
                <a:cs typeface="Times New Roman" panose="02020603050405020304" pitchFamily="18" charset="0"/>
              </a:rPr>
              <a:t>Huge impact has been seen in insignificant detail data</a:t>
            </a:r>
            <a:endParaRPr lang="en-US"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Velocity</a:t>
            </a:r>
            <a:r>
              <a:rPr lang="en-US"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sym typeface="+mn-ea"/>
              </a:rPr>
              <a:t>(Ma and Jiang, 2013)</a:t>
            </a:r>
            <a:endParaRPr lang="en-US" dirty="0">
              <a:latin typeface="Times New Roman" panose="02020603050405020304" pitchFamily="18" charset="0"/>
              <a:cs typeface="Times New Roman" panose="02020603050405020304" pitchFamily="18" charset="0"/>
            </a:endParaRPr>
          </a:p>
          <a:p>
            <a:pPr lvl="1"/>
            <a:r>
              <a:rPr lang="en-US" dirty="0">
                <a:latin typeface="Times New Roman" panose="02020603050405020304" pitchFamily="18" charset="0"/>
                <a:cs typeface="Times New Roman" panose="02020603050405020304" pitchFamily="18" charset="0"/>
              </a:rPr>
              <a:t>Fast growing data volume requires faster speed of data processing</a:t>
            </a:r>
            <a:endParaRPr lang="en-US" dirty="0">
              <a:latin typeface="Times New Roman" panose="02020603050405020304" pitchFamily="18" charset="0"/>
              <a:cs typeface="Times New Roman" panose="02020603050405020304" pitchFamily="18" charset="0"/>
            </a:endParaRPr>
          </a:p>
          <a:p>
            <a:pPr lvl="1"/>
            <a:r>
              <a:rPr lang="en-US" dirty="0" smtClean="0">
                <a:latin typeface="Times New Roman" panose="02020603050405020304" pitchFamily="18" charset="0"/>
                <a:cs typeface="Times New Roman" panose="02020603050405020304" pitchFamily="18" charset="0"/>
              </a:rPr>
              <a:t>Effective utilization of huge amounts of data due to faster </a:t>
            </a:r>
            <a:r>
              <a:rPr lang="en-US" dirty="0">
                <a:latin typeface="Times New Roman" panose="02020603050405020304" pitchFamily="18" charset="0"/>
                <a:cs typeface="Times New Roman" panose="02020603050405020304" pitchFamily="18" charset="0"/>
              </a:rPr>
              <a:t>speed of data processing </a:t>
            </a:r>
            <a:endParaRPr lang="en-US" dirty="0" smtClean="0">
              <a:latin typeface="Times New Roman" panose="02020603050405020304" pitchFamily="18" charset="0"/>
              <a:cs typeface="Times New Roman" panose="02020603050405020304" pitchFamily="18" charset="0"/>
            </a:endParaRPr>
          </a:p>
          <a:p>
            <a:pPr lvl="1"/>
            <a:r>
              <a:rPr lang="en-US" dirty="0" smtClean="0">
                <a:latin typeface="Times New Roman" panose="02020603050405020304" pitchFamily="18" charset="0"/>
                <a:cs typeface="Times New Roman" panose="02020603050405020304" pitchFamily="18" charset="0"/>
              </a:rPr>
              <a:t>The data will lose its original value if they are not processed quickly</a:t>
            </a:r>
            <a:endParaRPr lang="en-US" dirty="0">
              <a:latin typeface="Times New Roman" panose="02020603050405020304" pitchFamily="18" charset="0"/>
              <a:cs typeface="Times New Roman" panose="02020603050405020304" pitchFamily="18" charset="0"/>
            </a:endParaRPr>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Traditional employee training</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p:txBody>
          <a:bodyPr/>
          <a:lstStyle/>
          <a:p>
            <a:endParaRPr lang="en-US" dirty="0" smtClean="0">
              <a:latin typeface="Times New Roman" panose="02020603050405020304" pitchFamily="18" charset="0"/>
              <a:cs typeface="Times New Roman" panose="02020603050405020304" pitchFamily="18" charset="0"/>
            </a:endParaRPr>
          </a:p>
          <a:p>
            <a:r>
              <a:rPr lang="en-US" dirty="0" smtClean="0">
                <a:latin typeface="Times New Roman" panose="02020603050405020304" pitchFamily="18" charset="0"/>
                <a:cs typeface="Times New Roman" panose="02020603050405020304" pitchFamily="18" charset="0"/>
              </a:rPr>
              <a:t>The company organized the training </a:t>
            </a:r>
            <a:endParaRPr lang="en-US" dirty="0" smtClean="0">
              <a:latin typeface="Times New Roman" panose="02020603050405020304" pitchFamily="18" charset="0"/>
              <a:cs typeface="Times New Roman" panose="02020603050405020304" pitchFamily="18" charset="0"/>
            </a:endParaRPr>
          </a:p>
          <a:p>
            <a:r>
              <a:rPr lang="en-US" dirty="0" smtClean="0">
                <a:latin typeface="Times New Roman" panose="02020603050405020304" pitchFamily="18" charset="0"/>
                <a:cs typeface="Times New Roman" panose="02020603050405020304" pitchFamily="18" charset="0"/>
              </a:rPr>
              <a:t>Hiring </a:t>
            </a:r>
            <a:r>
              <a:rPr lang="en-US" dirty="0">
                <a:latin typeface="Times New Roman" panose="02020603050405020304" pitchFamily="18" charset="0"/>
                <a:cs typeface="Times New Roman" panose="02020603050405020304" pitchFamily="18" charset="0"/>
              </a:rPr>
              <a:t>in-house training trainers or professionals according to different training content</a:t>
            </a: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Spent a lot of financial resources, material and manpower to organize such training</a:t>
            </a:r>
            <a:endParaRPr lang="en-US" dirty="0">
              <a:latin typeface="Times New Roman" panose="02020603050405020304" pitchFamily="18" charset="0"/>
              <a:cs typeface="Times New Roman" panose="02020603050405020304" pitchFamily="18" charset="0"/>
            </a:endParaRPr>
          </a:p>
          <a:p>
            <a:r>
              <a:rPr lang="en-US" dirty="0" smtClean="0">
                <a:latin typeface="Times New Roman" panose="02020603050405020304" pitchFamily="18" charset="0"/>
                <a:cs typeface="Times New Roman" panose="02020603050405020304" pitchFamily="18" charset="0"/>
              </a:rPr>
              <a:t>Classroom instruction is the usual format, which may ignore different </a:t>
            </a:r>
            <a:r>
              <a:rPr lang="en-US" dirty="0">
                <a:latin typeface="Times New Roman" panose="02020603050405020304" pitchFamily="18" charset="0"/>
                <a:cs typeface="Times New Roman" panose="02020603050405020304" pitchFamily="18" charset="0"/>
              </a:rPr>
              <a:t>needs </a:t>
            </a:r>
            <a:r>
              <a:rPr lang="en-US" dirty="0" smtClean="0">
                <a:latin typeface="Times New Roman" panose="02020603050405020304" pitchFamily="18" charset="0"/>
                <a:cs typeface="Times New Roman" panose="02020603050405020304" pitchFamily="18" charset="0"/>
              </a:rPr>
              <a:t>of different students</a:t>
            </a:r>
            <a:endParaRPr lang="en-US" dirty="0">
              <a:latin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Employee training using Big Data (1)</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p:txBody>
          <a:bodyPr>
            <a:normAutofit/>
          </a:bodyPr>
          <a:lstStyle/>
          <a:p>
            <a:r>
              <a:rPr lang="en-US" b="1" dirty="0" err="1">
                <a:latin typeface="Times New Roman" panose="02020603050405020304" pitchFamily="18" charset="0"/>
                <a:cs typeface="Times New Roman" panose="02020603050405020304" pitchFamily="18" charset="0"/>
              </a:rPr>
              <a:t>Centaline</a:t>
            </a:r>
            <a:r>
              <a:rPr lang="en-US" b="1" dirty="0">
                <a:latin typeface="Times New Roman" panose="02020603050405020304" pitchFamily="18" charset="0"/>
                <a:cs typeface="Times New Roman" panose="02020603050405020304" pitchFamily="18" charset="0"/>
              </a:rPr>
              <a:t> agency group customize their training program by developing their own professional network training courses software (1)</a:t>
            </a:r>
            <a:endParaRPr lang="en-US" b="1" dirty="0">
              <a:latin typeface="Times New Roman" panose="02020603050405020304" pitchFamily="18" charset="0"/>
              <a:cs typeface="Times New Roman" panose="02020603050405020304" pitchFamily="18" charset="0"/>
            </a:endParaRPr>
          </a:p>
          <a:p>
            <a:pPr lvl="1"/>
            <a:r>
              <a:rPr lang="en-US" dirty="0" smtClean="0">
                <a:latin typeface="Times New Roman" panose="02020603050405020304" pitchFamily="18" charset="0"/>
                <a:cs typeface="Times New Roman" panose="02020603050405020304" pitchFamily="18" charset="0"/>
              </a:rPr>
              <a:t>Information sharing and access are very </a:t>
            </a:r>
            <a:r>
              <a:rPr lang="en-US" dirty="0" err="1" smtClean="0">
                <a:latin typeface="Times New Roman" panose="02020603050405020304" pitchFamily="18" charset="0"/>
                <a:cs typeface="Times New Roman" panose="02020603050405020304" pitchFamily="18" charset="0"/>
              </a:rPr>
              <a:t>favourable</a:t>
            </a:r>
            <a:r>
              <a:rPr lang="en-US" dirty="0" smtClean="0">
                <a:latin typeface="Times New Roman" panose="02020603050405020304" pitchFamily="18" charset="0"/>
                <a:cs typeface="Times New Roman" panose="02020603050405020304" pitchFamily="18" charset="0"/>
              </a:rPr>
              <a:t>, through the network employee </a:t>
            </a:r>
            <a:r>
              <a:rPr lang="en-US" dirty="0">
                <a:latin typeface="Times New Roman" panose="02020603050405020304" pitchFamily="18" charset="0"/>
                <a:cs typeface="Times New Roman" panose="02020603050405020304" pitchFamily="18" charset="0"/>
              </a:rPr>
              <a:t>can </a:t>
            </a:r>
            <a:r>
              <a:rPr lang="en-US" dirty="0" smtClean="0">
                <a:latin typeface="Times New Roman" panose="02020603050405020304" pitchFamily="18" charset="0"/>
                <a:cs typeface="Times New Roman" panose="02020603050405020304" pitchFamily="18" charset="0"/>
              </a:rPr>
              <a:t>browse the learning materials </a:t>
            </a:r>
            <a:r>
              <a:rPr lang="en-US" dirty="0">
                <a:latin typeface="Times New Roman" panose="02020603050405020304" pitchFamily="18" charset="0"/>
                <a:cs typeface="Times New Roman" panose="02020603050405020304" pitchFamily="18" charset="0"/>
              </a:rPr>
              <a:t>they want to </a:t>
            </a:r>
            <a:r>
              <a:rPr lang="en-US" dirty="0" smtClean="0">
                <a:latin typeface="Times New Roman" panose="02020603050405020304" pitchFamily="18" charset="0"/>
                <a:cs typeface="Times New Roman" panose="02020603050405020304" pitchFamily="18" charset="0"/>
              </a:rPr>
              <a:t>learn at any time and anywhere</a:t>
            </a:r>
            <a:endParaRPr lang="en-US" dirty="0">
              <a:latin typeface="Times New Roman" panose="02020603050405020304" pitchFamily="18" charset="0"/>
              <a:cs typeface="Times New Roman" panose="02020603050405020304" pitchFamily="18" charset="0"/>
            </a:endParaRPr>
          </a:p>
          <a:p>
            <a:pPr lvl="1"/>
            <a:r>
              <a:rPr lang="en-US" dirty="0">
                <a:latin typeface="Times New Roman" panose="02020603050405020304" pitchFamily="18" charset="0"/>
                <a:cs typeface="Times New Roman" panose="02020603050405020304" pitchFamily="18" charset="0"/>
              </a:rPr>
              <a:t>It records the study </a:t>
            </a:r>
            <a:r>
              <a:rPr lang="en-US" dirty="0" err="1">
                <a:latin typeface="Times New Roman" panose="02020603050405020304" pitchFamily="18" charset="0"/>
                <a:cs typeface="Times New Roman" panose="02020603050405020304" pitchFamily="18" charset="0"/>
              </a:rPr>
              <a:t>behaviour</a:t>
            </a:r>
            <a:r>
              <a:rPr lang="en-US" dirty="0">
                <a:latin typeface="Times New Roman" panose="02020603050405020304" pitchFamily="18" charset="0"/>
                <a:cs typeface="Times New Roman" panose="02020603050405020304" pitchFamily="18" charset="0"/>
              </a:rPr>
              <a:t> data of every employee, in which they can </a:t>
            </a:r>
            <a:r>
              <a:rPr lang="en-US" dirty="0" smtClean="0">
                <a:latin typeface="Times New Roman" panose="02020603050405020304" pitchFamily="18" charset="0"/>
                <a:cs typeface="Times New Roman" panose="02020603050405020304" pitchFamily="18" charset="0"/>
              </a:rPr>
              <a:t>select their most favorite teaching form</a:t>
            </a:r>
            <a:endParaRPr lang="en-US" dirty="0">
              <a:latin typeface="Times New Roman" panose="02020603050405020304" pitchFamily="18" charset="0"/>
              <a:cs typeface="Times New Roman" panose="02020603050405020304" pitchFamily="18" charset="0"/>
            </a:endParaRPr>
          </a:p>
          <a:p>
            <a:pPr lvl="1"/>
            <a:r>
              <a:rPr lang="en-US" dirty="0">
                <a:latin typeface="Times New Roman" panose="02020603050405020304" pitchFamily="18" charset="0"/>
                <a:cs typeface="Times New Roman" panose="02020603050405020304" pitchFamily="18" charset="0"/>
              </a:rPr>
              <a:t>Trainings are more targeted and efficient (</a:t>
            </a:r>
            <a:r>
              <a:rPr lang="en-US" dirty="0" err="1">
                <a:latin typeface="Times New Roman" panose="02020603050405020304" pitchFamily="18" charset="0"/>
                <a:cs typeface="Times New Roman" panose="02020603050405020304" pitchFamily="18" charset="0"/>
                <a:sym typeface="+mn-ea"/>
              </a:rPr>
              <a:t>Giacumo</a:t>
            </a:r>
            <a:r>
              <a:rPr lang="en-US" dirty="0">
                <a:latin typeface="Times New Roman" panose="02020603050405020304" pitchFamily="18" charset="0"/>
                <a:cs typeface="Times New Roman" panose="02020603050405020304" pitchFamily="18" charset="0"/>
                <a:sym typeface="+mn-ea"/>
              </a:rPr>
              <a:t> and Bremen, 2016)</a:t>
            </a:r>
            <a:endParaRPr lang="en-US" dirty="0">
              <a:latin typeface="Times New Roman" panose="02020603050405020304" pitchFamily="18" charset="0"/>
              <a:cs typeface="Times New Roman" panose="02020603050405020304" pitchFamily="18" charset="0"/>
            </a:endParaRPr>
          </a:p>
          <a:p>
            <a:pPr lvl="1"/>
            <a:endParaRPr lang="en-US" dirty="0">
              <a:latin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b="1" dirty="0">
                <a:latin typeface="Times New Roman" panose="02020603050405020304" pitchFamily="18" charset="0"/>
                <a:cs typeface="Times New Roman" panose="02020603050405020304" pitchFamily="18" charset="0"/>
                <a:sym typeface="+mn-ea"/>
              </a:rPr>
              <a:t>Employee training using Big Data (2)</a:t>
            </a:r>
            <a:endParaRPr lang="en-US"/>
          </a:p>
        </p:txBody>
      </p:sp>
      <p:sp>
        <p:nvSpPr>
          <p:cNvPr id="3" name="Content Placeholder 2"/>
          <p:cNvSpPr>
            <a:spLocks noGrp="1"/>
          </p:cNvSpPr>
          <p:nvPr>
            <p:ph sz="quarter" idx="1"/>
          </p:nvPr>
        </p:nvSpPr>
        <p:spPr/>
        <p:txBody>
          <a:bodyPr/>
          <a:p>
            <a:pPr lvl="1">
              <a:buFont typeface="Wingdings" panose="05000000000000000000" charset="0"/>
              <a:buChar char="o"/>
            </a:pPr>
            <a:r>
              <a:rPr lang="en-US" sz="2900" b="1" dirty="0" err="1">
                <a:latin typeface="Times New Roman" panose="02020603050405020304" pitchFamily="18" charset="0"/>
                <a:cs typeface="Times New Roman" panose="02020603050405020304" pitchFamily="18" charset="0"/>
                <a:sym typeface="+mn-ea"/>
              </a:rPr>
              <a:t>Centaline</a:t>
            </a:r>
            <a:r>
              <a:rPr lang="en-US" sz="2900" b="1" dirty="0">
                <a:latin typeface="Times New Roman" panose="02020603050405020304" pitchFamily="18" charset="0"/>
                <a:cs typeface="Times New Roman" panose="02020603050405020304" pitchFamily="18" charset="0"/>
                <a:sym typeface="+mn-ea"/>
              </a:rPr>
              <a:t> agency group customize their training program by developing their own professional network training courses software (2)</a:t>
            </a:r>
            <a:endParaRPr lang="en-US" sz="2900" dirty="0">
              <a:latin typeface="Times New Roman" panose="02020603050405020304" pitchFamily="18" charset="0"/>
              <a:cs typeface="Times New Roman" panose="02020603050405020304" pitchFamily="18" charset="0"/>
              <a:sym typeface="+mn-ea"/>
            </a:endParaRPr>
          </a:p>
          <a:p>
            <a:pPr lvl="1"/>
            <a:r>
              <a:rPr lang="en-US" sz="2900" dirty="0">
                <a:latin typeface="Times New Roman" panose="02020603050405020304" pitchFamily="18" charset="0"/>
                <a:cs typeface="Times New Roman" panose="02020603050405020304" pitchFamily="18" charset="0"/>
                <a:sym typeface="+mn-ea"/>
              </a:rPr>
              <a:t>Online tests are provided to ensure the learning effect</a:t>
            </a:r>
            <a:endParaRPr lang="en-US" sz="2900" dirty="0">
              <a:latin typeface="Times New Roman" panose="02020603050405020304" pitchFamily="18" charset="0"/>
              <a:cs typeface="Times New Roman" panose="02020603050405020304" pitchFamily="18" charset="0"/>
            </a:endParaRPr>
          </a:p>
          <a:p>
            <a:pPr lvl="1"/>
            <a:r>
              <a:rPr lang="en-US" sz="2900" dirty="0">
                <a:latin typeface="Times New Roman" panose="02020603050405020304" pitchFamily="18" charset="0"/>
                <a:cs typeface="Times New Roman" panose="02020603050405020304" pitchFamily="18" charset="0"/>
                <a:sym typeface="+mn-ea"/>
              </a:rPr>
              <a:t>New skills are more easily acquired compared to traditional training method (</a:t>
            </a:r>
            <a:r>
              <a:rPr lang="en-US" sz="2900" dirty="0" err="1">
                <a:latin typeface="Times New Roman" panose="02020603050405020304" pitchFamily="18" charset="0"/>
                <a:cs typeface="Times New Roman" panose="02020603050405020304" pitchFamily="18" charset="0"/>
                <a:sym typeface="+mn-ea"/>
              </a:rPr>
              <a:t>Anshari</a:t>
            </a:r>
            <a:r>
              <a:rPr lang="en-US" sz="2900" dirty="0">
                <a:latin typeface="Times New Roman" panose="02020603050405020304" pitchFamily="18" charset="0"/>
                <a:cs typeface="Times New Roman" panose="02020603050405020304" pitchFamily="18" charset="0"/>
                <a:sym typeface="+mn-ea"/>
              </a:rPr>
              <a:t>, Alas and Guan, 2016)</a:t>
            </a:r>
            <a:endParaRPr lang="en-US" sz="2900" dirty="0">
              <a:latin typeface="Times New Roman" panose="02020603050405020304" pitchFamily="18" charset="0"/>
              <a:cs typeface="Times New Roman" panose="02020603050405020304" pitchFamily="18" charset="0"/>
            </a:endParaRPr>
          </a:p>
          <a:p>
            <a:pPr lvl="1"/>
            <a:r>
              <a:rPr lang="en-US" sz="2900" dirty="0">
                <a:latin typeface="Times New Roman" panose="02020603050405020304" pitchFamily="18" charset="0"/>
                <a:cs typeface="Times New Roman" panose="02020603050405020304" pitchFamily="18" charset="0"/>
                <a:sym typeface="+mn-ea"/>
              </a:rPr>
              <a:t>Employees can feedback at any time, which continuously improving the training network (He, 2013)</a:t>
            </a:r>
            <a:endParaRPr lang="en-US" sz="2900" dirty="0">
              <a:latin typeface="Times New Roman" panose="02020603050405020304" pitchFamily="18" charset="0"/>
              <a:cs typeface="Times New Roman" panose="02020603050405020304" pitchFamily="18" charset="0"/>
            </a:endParaRPr>
          </a:p>
          <a:p>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normAutofit/>
          </a:bodyPr>
          <a:lstStyle/>
          <a:p>
            <a:r>
              <a:rPr lang="en-US" sz="4000" b="1" dirty="0" smtClean="0">
                <a:latin typeface="Times New Roman" panose="02020603050405020304" pitchFamily="18" charset="0"/>
                <a:cs typeface="Times New Roman" panose="02020603050405020304" pitchFamily="18" charset="0"/>
              </a:rPr>
              <a:t>Real example of traditional employee </a:t>
            </a:r>
            <a:r>
              <a:rPr lang="en-US" sz="4000" b="1" dirty="0" smtClean="0">
                <a:latin typeface="Times New Roman" panose="02020603050405020304" pitchFamily="18" charset="0"/>
                <a:cs typeface="Times New Roman" panose="02020603050405020304" pitchFamily="18" charset="0"/>
              </a:rPr>
              <a:t>training</a:t>
            </a:r>
            <a:endParaRPr lang="en-US" sz="4000" b="1" dirty="0">
              <a:latin typeface="Times New Roman" panose="02020603050405020304" pitchFamily="18" charset="0"/>
              <a:cs typeface="Times New Roman" panose="02020603050405020304" pitchFamily="18" charset="0"/>
            </a:endParaRPr>
          </a:p>
        </p:txBody>
      </p:sp>
      <p:sp>
        <p:nvSpPr>
          <p:cNvPr id="3" name="內容版面配置區 2"/>
          <p:cNvSpPr>
            <a:spLocks noGrp="1"/>
          </p:cNvSpPr>
          <p:nvPr>
            <p:ph sz="quarter" idx="1"/>
          </p:nvPr>
        </p:nvSpPr>
        <p:spPr>
          <a:xfrm>
            <a:off x="838200" y="2391671"/>
            <a:ext cx="10515600" cy="4351338"/>
          </a:xfrm>
        </p:spPr>
        <p:txBody>
          <a:bodyPr/>
          <a:lstStyle/>
          <a:p>
            <a:r>
              <a:rPr lang="en-US" dirty="0"/>
              <a:t>(</a:t>
            </a:r>
            <a:r>
              <a:rPr lang="en-US" dirty="0" err="1"/>
              <a:t>centaline</a:t>
            </a:r>
            <a:r>
              <a:rPr lang="en-US" dirty="0"/>
              <a:t> training institute, 2019</a:t>
            </a:r>
            <a:endParaRPr lang="en-US" dirty="0"/>
          </a:p>
        </p:txBody>
      </p:sp>
      <p:pic>
        <p:nvPicPr>
          <p:cNvPr id="1026"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2162613" y="2022931"/>
            <a:ext cx="10424488" cy="58637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25146" y="1674593"/>
            <a:ext cx="6837586" cy="49439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文字方塊 3"/>
          <p:cNvSpPr txBox="1"/>
          <p:nvPr/>
        </p:nvSpPr>
        <p:spPr>
          <a:xfrm>
            <a:off x="1248230" y="6008913"/>
            <a:ext cx="4041073" cy="400110"/>
          </a:xfrm>
          <a:prstGeom prst="rect">
            <a:avLst/>
          </a:prstGeom>
          <a:noFill/>
        </p:spPr>
        <p:txBody>
          <a:bodyPr wrap="square" rtlCol="0">
            <a:spAutoFit/>
          </a:bodyPr>
          <a:lstStyle/>
          <a:p>
            <a:r>
              <a:rPr lang="en-US" sz="2000" b="1" dirty="0" smtClean="0"/>
              <a:t>(</a:t>
            </a:r>
            <a:r>
              <a:rPr lang="en-US" sz="2000" b="1" dirty="0" err="1" smtClean="0"/>
              <a:t>Centaline</a:t>
            </a:r>
            <a:r>
              <a:rPr lang="en-US" sz="2000" b="1" dirty="0" smtClean="0"/>
              <a:t> training institute, 2019)</a:t>
            </a:r>
            <a:endParaRPr lang="en-US" sz="2000" b="1"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838200" y="176443"/>
            <a:ext cx="10515600" cy="1325563"/>
          </a:xfrm>
        </p:spPr>
        <p:txBody>
          <a:bodyPr>
            <a:normAutofit/>
          </a:bodyPr>
          <a:lstStyle/>
          <a:p>
            <a:r>
              <a:rPr lang="en-US" sz="4000" b="1" dirty="0" smtClean="0">
                <a:latin typeface="Times New Roman" panose="02020603050405020304" pitchFamily="18" charset="0"/>
                <a:cs typeface="Times New Roman" panose="02020603050405020304" pitchFamily="18" charset="0"/>
              </a:rPr>
              <a:t>Real example of big data employee training</a:t>
            </a:r>
            <a:endParaRPr lang="en-US" sz="4000" b="1" dirty="0">
              <a:latin typeface="Times New Roman" panose="02020603050405020304" pitchFamily="18" charset="0"/>
              <a:cs typeface="Times New Roman" panose="02020603050405020304" pitchFamily="18" charset="0"/>
            </a:endParaRPr>
          </a:p>
        </p:txBody>
      </p:sp>
      <p:sp>
        <p:nvSpPr>
          <p:cNvPr id="3" name="內容版面配置區 2"/>
          <p:cNvSpPr>
            <a:spLocks noGrp="1"/>
          </p:cNvSpPr>
          <p:nvPr>
            <p:ph sz="quarter" idx="1"/>
          </p:nvPr>
        </p:nvSpPr>
        <p:spPr/>
        <p:txBody>
          <a:bodyPr/>
          <a:lstStyle/>
          <a:p>
            <a:endParaRPr lang="en-US" dirty="0"/>
          </a:p>
        </p:txBody>
      </p:sp>
      <p:pic>
        <p:nvPicPr>
          <p:cNvPr id="1026"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101600" y="1415143"/>
            <a:ext cx="4063998" cy="52396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23654" y="1407887"/>
            <a:ext cx="3860802" cy="52396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57029" y="1436916"/>
            <a:ext cx="3967835" cy="52396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Challenges faced by HR leaders using Big Data (1)</a:t>
            </a:r>
            <a:endParaRPr lang="en-US"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p:txBody>
          <a:bodyPr>
            <a:normAutofit/>
          </a:bodyPr>
          <a:lstStyle/>
          <a:p>
            <a:r>
              <a:rPr lang="en-US" b="1" dirty="0">
                <a:latin typeface="Times New Roman" panose="02020603050405020304" pitchFamily="18" charset="0"/>
                <a:cs typeface="Times New Roman" panose="02020603050405020304" pitchFamily="18" charset="0"/>
              </a:rPr>
              <a:t>(1) </a:t>
            </a:r>
            <a:r>
              <a:rPr lang="en-US" b="1" dirty="0" smtClean="0">
                <a:latin typeface="Times New Roman" panose="02020603050405020304" pitchFamily="18" charset="0"/>
                <a:cs typeface="Times New Roman" panose="02020603050405020304" pitchFamily="18" charset="0"/>
              </a:rPr>
              <a:t>Employees personal information security should be assured</a:t>
            </a:r>
            <a:endParaRPr lang="en-US" b="1" dirty="0">
              <a:latin typeface="Times New Roman" panose="02020603050405020304" pitchFamily="18" charset="0"/>
              <a:cs typeface="Times New Roman" panose="02020603050405020304" pitchFamily="18" charset="0"/>
            </a:endParaRPr>
          </a:p>
          <a:p>
            <a:pPr lvl="1"/>
            <a:r>
              <a:rPr lang="en-US" dirty="0">
                <a:latin typeface="Times New Roman" panose="02020603050405020304" pitchFamily="18" charset="0"/>
                <a:cs typeface="Times New Roman" panose="02020603050405020304" pitchFamily="18" charset="0"/>
              </a:rPr>
              <a:t>increased dangerous of violating the trade secrets and personal privacy</a:t>
            </a:r>
            <a:endParaRPr lang="en-US" dirty="0">
              <a:latin typeface="Times New Roman" panose="02020603050405020304" pitchFamily="18" charset="0"/>
              <a:cs typeface="Times New Roman" panose="02020603050405020304" pitchFamily="18" charset="0"/>
            </a:endParaRPr>
          </a:p>
          <a:p>
            <a:pPr lvl="1"/>
            <a:r>
              <a:rPr lang="en-US" dirty="0">
                <a:latin typeface="Times New Roman" panose="02020603050405020304" pitchFamily="18" charset="0"/>
                <a:cs typeface="Times New Roman" panose="02020603050405020304" pitchFamily="18" charset="0"/>
              </a:rPr>
              <a:t>By year 2020, 2/5 data is of the need to protect, </a:t>
            </a:r>
            <a:r>
              <a:rPr lang="en-US" dirty="0" smtClean="0">
                <a:latin typeface="Times New Roman" panose="02020603050405020304" pitchFamily="18" charset="0"/>
                <a:cs typeface="Times New Roman" panose="02020603050405020304" pitchFamily="18" charset="0"/>
              </a:rPr>
              <a:t>which is more than before (Smith and Goodwin, 2019)</a:t>
            </a:r>
            <a:endParaRPr lang="en-US" dirty="0">
              <a:latin typeface="Times New Roman" panose="02020603050405020304" pitchFamily="18" charset="0"/>
              <a:cs typeface="Times New Roman" panose="02020603050405020304" pitchFamily="18" charset="0"/>
            </a:endParaRPr>
          </a:p>
          <a:p>
            <a:pPr lvl="1"/>
            <a:r>
              <a:rPr lang="en-US" dirty="0" smtClean="0">
                <a:latin typeface="Times New Roman" panose="02020603050405020304" pitchFamily="18" charset="0"/>
                <a:cs typeface="Times New Roman" panose="02020603050405020304" pitchFamily="18" charset="0"/>
              </a:rPr>
              <a:t>Bigger demands to the company’s security network</a:t>
            </a:r>
            <a:endParaRPr lang="en-US" dirty="0">
              <a:latin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sym typeface="+mn-ea"/>
              </a:rPr>
              <a:t>Challenges faced by HR leaders using Big Data </a:t>
            </a:r>
            <a:r>
              <a:rPr lang="en-US" sz="3600" b="1" dirty="0" smtClean="0">
                <a:latin typeface="Times New Roman" panose="02020603050405020304" pitchFamily="18" charset="0"/>
                <a:cs typeface="Times New Roman" panose="02020603050405020304" pitchFamily="18" charset="0"/>
                <a:sym typeface="+mn-ea"/>
              </a:rPr>
              <a:t>(2)</a:t>
            </a:r>
            <a:endParaRPr lang="en-US" sz="3600" dirty="0"/>
          </a:p>
        </p:txBody>
      </p:sp>
      <p:sp>
        <p:nvSpPr>
          <p:cNvPr id="3" name="內容版面配置區 2"/>
          <p:cNvSpPr>
            <a:spLocks noGrp="1"/>
          </p:cNvSpPr>
          <p:nvPr>
            <p:ph sz="quarter" idx="1"/>
          </p:nvPr>
        </p:nvSpPr>
        <p:spPr/>
        <p:txBody>
          <a:bodyPr/>
          <a:lstStyle/>
          <a:p>
            <a:r>
              <a:rPr lang="en-US" b="1" dirty="0">
                <a:latin typeface="Times New Roman" panose="02020603050405020304" pitchFamily="18" charset="0"/>
                <a:cs typeface="Times New Roman" panose="02020603050405020304" pitchFamily="18" charset="0"/>
              </a:rPr>
              <a:t>(2) </a:t>
            </a:r>
            <a:r>
              <a:rPr lang="en-US" b="1" dirty="0" smtClean="0">
                <a:latin typeface="Times New Roman" panose="02020603050405020304" pitchFamily="18" charset="0"/>
                <a:cs typeface="Times New Roman" panose="02020603050405020304" pitchFamily="18" charset="0"/>
              </a:rPr>
              <a:t>Cautious usage of  the </a:t>
            </a:r>
            <a:r>
              <a:rPr lang="en-US" b="1" dirty="0">
                <a:latin typeface="Times New Roman" panose="02020603050405020304" pitchFamily="18" charset="0"/>
                <a:cs typeface="Times New Roman" panose="02020603050405020304" pitchFamily="18" charset="0"/>
              </a:rPr>
              <a:t>concluded</a:t>
            </a:r>
            <a:endParaRPr lang="en-US" b="1" dirty="0">
              <a:latin typeface="Times New Roman" panose="02020603050405020304" pitchFamily="18" charset="0"/>
              <a:cs typeface="Times New Roman" panose="02020603050405020304" pitchFamily="18" charset="0"/>
            </a:endParaRPr>
          </a:p>
          <a:p>
            <a:pPr lvl="1"/>
            <a:r>
              <a:rPr lang="en-US" dirty="0" smtClean="0">
                <a:latin typeface="Times New Roman" panose="02020603050405020304" pitchFamily="18" charset="0"/>
                <a:cs typeface="Times New Roman" panose="02020603050405020304" pitchFamily="18" charset="0"/>
              </a:rPr>
              <a:t>Big Data cannot predict </a:t>
            </a:r>
            <a:r>
              <a:rPr lang="en-US" dirty="0">
                <a:latin typeface="Times New Roman" panose="02020603050405020304" pitchFamily="18" charset="0"/>
                <a:cs typeface="Times New Roman" panose="02020603050405020304" pitchFamily="18" charset="0"/>
              </a:rPr>
              <a:t>everything </a:t>
            </a:r>
            <a:endParaRPr lang="en-US" dirty="0">
              <a:latin typeface="Times New Roman" panose="02020603050405020304" pitchFamily="18" charset="0"/>
              <a:cs typeface="Times New Roman" panose="02020603050405020304" pitchFamily="18" charset="0"/>
            </a:endParaRPr>
          </a:p>
          <a:p>
            <a:pPr lvl="1"/>
            <a:r>
              <a:rPr lang="en-US" dirty="0">
                <a:latin typeface="Times New Roman" panose="02020603050405020304" pitchFamily="18" charset="0"/>
                <a:cs typeface="Times New Roman" panose="02020603050405020304" pitchFamily="18" charset="0"/>
              </a:rPr>
              <a:t>With the increase of the data amount, </a:t>
            </a:r>
            <a:r>
              <a:rPr lang="en-US" dirty="0" smtClean="0">
                <a:latin typeface="Times New Roman" panose="02020603050405020304" pitchFamily="18" charset="0"/>
                <a:cs typeface="Times New Roman" panose="02020603050405020304" pitchFamily="18" charset="0"/>
              </a:rPr>
              <a:t>data value can significantly reduce with collected wrong data. In the worst case, wrong conclusion can happen</a:t>
            </a:r>
            <a:endParaRPr lang="en-US" dirty="0">
              <a:latin typeface="Times New Roman" panose="02020603050405020304" pitchFamily="18" charset="0"/>
              <a:cs typeface="Times New Roman" panose="02020603050405020304" pitchFamily="18" charset="0"/>
            </a:endParaRPr>
          </a:p>
          <a:p>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sym typeface="+mn-ea"/>
              </a:rPr>
              <a:t>Challenges faced by HR leaders using Big Data </a:t>
            </a:r>
            <a:r>
              <a:rPr lang="en-US" sz="3600" b="1" dirty="0" smtClean="0">
                <a:latin typeface="Times New Roman" panose="02020603050405020304" pitchFamily="18" charset="0"/>
                <a:cs typeface="Times New Roman" panose="02020603050405020304" pitchFamily="18" charset="0"/>
                <a:sym typeface="+mn-ea"/>
              </a:rPr>
              <a:t>(3)</a:t>
            </a:r>
            <a:endParaRPr lang="en-US"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p:txBody>
          <a:bodyPr/>
          <a:lstStyle/>
          <a:p>
            <a:r>
              <a:rPr lang="en-US" b="1" dirty="0">
                <a:latin typeface="Times New Roman" panose="02020603050405020304" pitchFamily="18" charset="0"/>
                <a:cs typeface="Times New Roman" panose="02020603050405020304" pitchFamily="18" charset="0"/>
              </a:rPr>
              <a:t>(3) </a:t>
            </a:r>
            <a:r>
              <a:rPr lang="en-US" b="1" dirty="0" smtClean="0">
                <a:latin typeface="Times New Roman" panose="02020603050405020304" pitchFamily="18" charset="0"/>
                <a:cs typeface="Times New Roman" panose="02020603050405020304" pitchFamily="18" charset="0"/>
              </a:rPr>
              <a:t>United the usage </a:t>
            </a:r>
            <a:r>
              <a:rPr lang="en-US" b="1" dirty="0">
                <a:latin typeface="Times New Roman" panose="02020603050405020304" pitchFamily="18" charset="0"/>
                <a:cs typeface="Times New Roman" panose="02020603050405020304" pitchFamily="18" charset="0"/>
              </a:rPr>
              <a:t>of Big Data with Structured Data</a:t>
            </a:r>
            <a:endParaRPr lang="en-US" b="1" dirty="0">
              <a:latin typeface="Times New Roman" panose="02020603050405020304" pitchFamily="18" charset="0"/>
              <a:cs typeface="Times New Roman" panose="02020603050405020304" pitchFamily="18" charset="0"/>
            </a:endParaRPr>
          </a:p>
          <a:p>
            <a:pPr lvl="1"/>
            <a:r>
              <a:rPr lang="en-US" dirty="0" smtClean="0">
                <a:latin typeface="Times New Roman" panose="02020603050405020304" pitchFamily="18" charset="0"/>
                <a:cs typeface="Times New Roman" panose="02020603050405020304" pitchFamily="18" charset="0"/>
              </a:rPr>
              <a:t>Zhao </a:t>
            </a:r>
            <a:r>
              <a:rPr lang="en-US" dirty="0">
                <a:latin typeface="Times New Roman" panose="02020603050405020304" pitchFamily="18" charset="0"/>
                <a:cs typeface="Times New Roman" panose="02020603050405020304" pitchFamily="18" charset="0"/>
              </a:rPr>
              <a:t>et al (Zhao, </a:t>
            </a:r>
            <a:r>
              <a:rPr lang="en-US" dirty="0" smtClean="0">
                <a:latin typeface="Times New Roman" panose="02020603050405020304" pitchFamily="18" charset="0"/>
                <a:cs typeface="Times New Roman" panose="02020603050405020304" pitchFamily="18" charset="0"/>
              </a:rPr>
              <a:t>2012) stated we need not to use Big Data technology if the problem originally can be resolved by traditional structured data processing methods, s</a:t>
            </a:r>
            <a:r>
              <a:rPr lang="en-US" dirty="0" smtClean="0">
                <a:latin typeface="Times New Roman" panose="02020603050405020304" pitchFamily="18" charset="0"/>
                <a:cs typeface="Times New Roman" panose="02020603050405020304" pitchFamily="18" charset="0"/>
              </a:rPr>
              <a:t>pecific </a:t>
            </a:r>
            <a:r>
              <a:rPr lang="en-US" dirty="0">
                <a:latin typeface="Times New Roman" panose="02020603050405020304" pitchFamily="18" charset="0"/>
                <a:cs typeface="Times New Roman" panose="02020603050405020304" pitchFamily="18" charset="0"/>
              </a:rPr>
              <a:t>to the human resources </a:t>
            </a:r>
            <a:r>
              <a:rPr lang="en-US" dirty="0" smtClean="0">
                <a:latin typeface="Times New Roman" panose="02020603050405020304" pitchFamily="18" charset="0"/>
                <a:cs typeface="Times New Roman" panose="02020603050405020304" pitchFamily="18" charset="0"/>
              </a:rPr>
              <a:t>work.</a:t>
            </a:r>
            <a:endParaRPr lang="en-US" dirty="0">
              <a:latin typeface="Times New Roman" panose="02020603050405020304" pitchFamily="18" charset="0"/>
              <a:cs typeface="Times New Roman" panose="02020603050405020304" pitchFamily="18" charset="0"/>
            </a:endParaRPr>
          </a:p>
          <a:p>
            <a:pPr lvl="1"/>
            <a:endParaRPr lang="en-US" dirty="0">
              <a:latin typeface="Times New Roman" panose="02020603050405020304" pitchFamily="18" charset="0"/>
              <a:cs typeface="Times New Roman" panose="02020603050405020304" pitchFamily="18" charset="0"/>
            </a:endParaRPr>
          </a:p>
          <a:p>
            <a:pPr lvl="1"/>
            <a:r>
              <a:rPr lang="en-US" dirty="0" smtClean="0">
                <a:latin typeface="Times New Roman" panose="02020603050405020304" pitchFamily="18" charset="0"/>
                <a:cs typeface="Times New Roman" panose="02020603050405020304" pitchFamily="18" charset="0"/>
              </a:rPr>
              <a:t>In human resource management, we are looking for the most suitable </a:t>
            </a:r>
            <a:r>
              <a:rPr lang="en-US" dirty="0" smtClean="0">
                <a:latin typeface="Times New Roman" panose="02020603050405020304" pitchFamily="18" charset="0"/>
                <a:cs typeface="Times New Roman" panose="02020603050405020304" pitchFamily="18" charset="0"/>
              </a:rPr>
              <a:t>method, not the best way, as it can change over time.</a:t>
            </a:r>
            <a:endParaRPr lang="en-US" dirty="0">
              <a:latin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sz="3600">
                <a:latin typeface="Times New Roman" panose="02020603050405020304" pitchFamily="18" charset="0"/>
                <a:cs typeface="Times New Roman" panose="02020603050405020304" pitchFamily="18" charset="0"/>
              </a:rPr>
              <a:t>Limitation of Big Data in Human Resource Management</a:t>
            </a:r>
            <a:endParaRPr lang="en-US" sz="360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p:txBody>
          <a:bodyPr/>
          <a:p>
            <a:r>
              <a:rPr lang="en-US">
                <a:latin typeface="Times New Roman" panose="02020603050405020304" pitchFamily="18" charset="0"/>
                <a:cs typeface="Times New Roman" panose="02020603050405020304" pitchFamily="18" charset="0"/>
              </a:rPr>
              <a:t>Foxall et al (Foxall, 2016) stated what affect human behaviour in a large degree is individual personalities, which Human Resource function understands only very little of it.</a:t>
            </a:r>
            <a:endParaRPr lang="en-US">
              <a:latin typeface="Times New Roman" panose="02020603050405020304" pitchFamily="18" charset="0"/>
              <a:cs typeface="Times New Roman" panose="02020603050405020304" pitchFamily="18" charset="0"/>
            </a:endParaRPr>
          </a:p>
          <a:p>
            <a:endParaRPr lang="en-US">
              <a:latin typeface="Times New Roman" panose="02020603050405020304" pitchFamily="18" charset="0"/>
              <a:cs typeface="Times New Roman" panose="02020603050405020304" pitchFamily="18" charset="0"/>
            </a:endParaRPr>
          </a:p>
          <a:p>
            <a:r>
              <a:rPr lang="en-US">
                <a:latin typeface="Times New Roman" panose="02020603050405020304" pitchFamily="18" charset="0"/>
                <a:cs typeface="Times New Roman" panose="02020603050405020304" pitchFamily="18" charset="0"/>
              </a:rPr>
              <a:t>It is too hard to predict accurately human actions in the future, even with latest employee performance metrics, models and algorithms</a:t>
            </a:r>
            <a:endParaRPr lang="en-US">
              <a:latin typeface="Times New Roman" panose="02020603050405020304" pitchFamily="18" charset="0"/>
              <a:cs typeface="Times New Roman" panose="02020603050405020304" pitchFamily="18"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Recommendations (1)</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p:txBody>
          <a:bodyPr/>
          <a:lstStyle/>
          <a:p>
            <a:r>
              <a:rPr lang="en-US" b="1" dirty="0">
                <a:latin typeface="Times New Roman" panose="02020603050405020304" pitchFamily="18" charset="0"/>
                <a:cs typeface="Times New Roman" panose="02020603050405020304" pitchFamily="18" charset="0"/>
              </a:rPr>
              <a:t>(1) Can also apply the collected Big Data </a:t>
            </a:r>
            <a:r>
              <a:rPr lang="en-US" b="1" dirty="0" smtClean="0">
                <a:latin typeface="Times New Roman" panose="02020603050405020304" pitchFamily="18" charset="0"/>
                <a:cs typeface="Times New Roman" panose="02020603050405020304" pitchFamily="18" charset="0"/>
              </a:rPr>
              <a:t>in Management of  </a:t>
            </a:r>
            <a:r>
              <a:rPr lang="en-US" b="1" dirty="0">
                <a:latin typeface="Times New Roman" panose="02020603050405020304" pitchFamily="18" charset="0"/>
                <a:cs typeface="Times New Roman" panose="02020603050405020304" pitchFamily="18" charset="0"/>
              </a:rPr>
              <a:t>Employee Career </a:t>
            </a:r>
            <a:r>
              <a:rPr lang="en-US" b="1" dirty="0" smtClean="0">
                <a:latin typeface="Times New Roman" panose="02020603050405020304" pitchFamily="18" charset="0"/>
                <a:cs typeface="Times New Roman" panose="02020603050405020304" pitchFamily="18" charset="0"/>
                <a:sym typeface="+mn-ea"/>
              </a:rPr>
              <a:t>(</a:t>
            </a:r>
            <a:r>
              <a:rPr lang="en-US" b="1" dirty="0">
                <a:latin typeface="Times New Roman" panose="02020603050405020304" pitchFamily="18" charset="0"/>
                <a:cs typeface="Times New Roman" panose="02020603050405020304" pitchFamily="18" charset="0"/>
                <a:sym typeface="+mn-ea"/>
              </a:rPr>
              <a:t>Reis et al, 2018)</a:t>
            </a:r>
            <a:endParaRPr lang="en-US" b="1" dirty="0">
              <a:latin typeface="Times New Roman" panose="02020603050405020304" pitchFamily="18" charset="0"/>
              <a:cs typeface="Times New Roman" panose="02020603050405020304" pitchFamily="18" charset="0"/>
            </a:endParaRPr>
          </a:p>
          <a:p>
            <a:pPr lvl="1"/>
            <a:r>
              <a:rPr lang="en-US" dirty="0">
                <a:latin typeface="Times New Roman" panose="02020603050405020304" pitchFamily="18" charset="0"/>
                <a:cs typeface="Times New Roman" panose="02020603050405020304" pitchFamily="18" charset="0"/>
              </a:rPr>
              <a:t>HR can have better understanding of their career interests through analyzing their career planning books, professional performance and experience, promotion will and interest on job</a:t>
            </a:r>
            <a:endParaRPr lang="en-US" dirty="0">
              <a:latin typeface="Times New Roman" panose="02020603050405020304" pitchFamily="18" charset="0"/>
              <a:cs typeface="Times New Roman" panose="02020603050405020304" pitchFamily="18" charset="0"/>
            </a:endParaRPr>
          </a:p>
          <a:p>
            <a:pPr lvl="1"/>
            <a:r>
              <a:rPr lang="en-US" dirty="0" smtClean="0">
                <a:latin typeface="Times New Roman" panose="02020603050405020304" pitchFamily="18" charset="0"/>
                <a:cs typeface="Times New Roman" panose="02020603050405020304" pitchFamily="18" charset="0"/>
              </a:rPr>
              <a:t>Guidance in personalized career can be </a:t>
            </a:r>
            <a:r>
              <a:rPr lang="en-US" dirty="0" smtClean="0">
                <a:latin typeface="Times New Roman" panose="02020603050405020304" pitchFamily="18" charset="0"/>
                <a:cs typeface="Times New Roman" panose="02020603050405020304" pitchFamily="18" charset="0"/>
              </a:rPr>
              <a:t>provided</a:t>
            </a:r>
            <a:endParaRPr lang="en-US" dirty="0">
              <a:latin typeface="Times New Roman" panose="02020603050405020304" pitchFamily="18" charset="0"/>
              <a:cs typeface="Times New Roman" panose="02020603050405020304" pitchFamily="18" charset="0"/>
            </a:endParaRPr>
          </a:p>
          <a:p>
            <a:pPr lvl="1"/>
            <a:r>
              <a:rPr lang="en-US" dirty="0" smtClean="0">
                <a:latin typeface="Times New Roman" panose="02020603050405020304" pitchFamily="18" charset="0"/>
                <a:cs typeface="Times New Roman" panose="02020603050405020304" pitchFamily="18" charset="0"/>
              </a:rPr>
              <a:t>Employee turnover can be reduced </a:t>
            </a:r>
            <a:r>
              <a:rPr lang="en-US" dirty="0">
                <a:latin typeface="Times New Roman" panose="02020603050405020304" pitchFamily="18" charset="0"/>
                <a:cs typeface="Times New Roman" panose="02020603050405020304" pitchFamily="18" charset="0"/>
              </a:rPr>
              <a:t>(</a:t>
            </a:r>
            <a:r>
              <a:rPr lang="en-US" dirty="0" err="1">
                <a:latin typeface="Times New Roman" panose="02020603050405020304" pitchFamily="18" charset="0"/>
                <a:cs typeface="Times New Roman" panose="02020603050405020304" pitchFamily="18" charset="0"/>
                <a:sym typeface="+mn-ea"/>
              </a:rPr>
              <a:t>Ziora</a:t>
            </a:r>
            <a:r>
              <a:rPr lang="en-US" dirty="0">
                <a:latin typeface="Times New Roman" panose="02020603050405020304" pitchFamily="18" charset="0"/>
                <a:cs typeface="Times New Roman" panose="02020603050405020304" pitchFamily="18" charset="0"/>
                <a:sym typeface="+mn-ea"/>
              </a:rPr>
              <a:t>, 2015)</a:t>
            </a:r>
            <a:endParaRPr lang="en-US" dirty="0">
              <a:latin typeface="Times New Roman" panose="02020603050405020304" pitchFamily="18" charset="0"/>
              <a:cs typeface="Times New Roman" panose="02020603050405020304" pitchFamily="18" charset="0"/>
            </a:endParaRPr>
          </a:p>
          <a:p>
            <a:pPr lvl="1"/>
            <a:r>
              <a:rPr lang="en-US" dirty="0" smtClean="0">
                <a:latin typeface="Times New Roman" panose="02020603050405020304" pitchFamily="18" charset="0"/>
                <a:cs typeface="Times New Roman" panose="02020603050405020304" pitchFamily="18" charset="0"/>
              </a:rPr>
              <a:t>E</a:t>
            </a:r>
            <a:r>
              <a:rPr lang="en-US" dirty="0" smtClean="0">
                <a:latin typeface="Times New Roman" panose="02020603050405020304" pitchFamily="18" charset="0"/>
                <a:cs typeface="Times New Roman" panose="02020603050405020304" pitchFamily="18" charset="0"/>
              </a:rPr>
              <a:t>mployees and company can attain win-win situation</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Recommendation (2)</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p:txBody>
          <a:bodyPr>
            <a:normAutofit/>
          </a:bodyPr>
          <a:lstStyle/>
          <a:p>
            <a:r>
              <a:rPr lang="en-US" b="1" dirty="0">
                <a:latin typeface="Times New Roman" panose="02020603050405020304" pitchFamily="18" charset="0"/>
                <a:cs typeface="Times New Roman" panose="02020603050405020304" pitchFamily="18" charset="0"/>
              </a:rPr>
              <a:t>(2) Applying Big Data in Employee's Pay Performance (Reis et al, 2018)</a:t>
            </a:r>
            <a:endParaRPr lang="en-US" b="1" dirty="0">
              <a:latin typeface="Times New Roman" panose="02020603050405020304" pitchFamily="18" charset="0"/>
              <a:cs typeface="Times New Roman" panose="02020603050405020304" pitchFamily="18" charset="0"/>
            </a:endParaRPr>
          </a:p>
          <a:p>
            <a:pPr lvl="1"/>
            <a:r>
              <a:rPr lang="en-US" dirty="0" smtClean="0">
                <a:latin typeface="Times New Roman" panose="02020603050405020304" pitchFamily="18" charset="0"/>
                <a:cs typeface="Times New Roman" panose="02020603050405020304" pitchFamily="18" charset="0"/>
              </a:rPr>
              <a:t>Wu et al (Wu, 2012) stated traditional system </a:t>
            </a:r>
            <a:r>
              <a:rPr lang="en-US" dirty="0" smtClean="0">
                <a:latin typeface="Times New Roman" panose="02020603050405020304" pitchFamily="18" charset="0"/>
                <a:cs typeface="Times New Roman" panose="02020603050405020304" pitchFamily="18" charset="0"/>
              </a:rPr>
              <a:t>assessing performance is out of touch with the pay level, less quantitative and more qualitative in results</a:t>
            </a:r>
            <a:endParaRPr lang="en-US" dirty="0">
              <a:latin typeface="Times New Roman" panose="02020603050405020304" pitchFamily="18" charset="0"/>
              <a:cs typeface="Times New Roman" panose="02020603050405020304" pitchFamily="18" charset="0"/>
            </a:endParaRPr>
          </a:p>
          <a:p>
            <a:pPr lvl="1"/>
            <a:r>
              <a:rPr lang="en-US" dirty="0">
                <a:latin typeface="Times New Roman" panose="02020603050405020304" pitchFamily="18" charset="0"/>
                <a:cs typeface="Times New Roman" panose="02020603050405020304" pitchFamily="18" charset="0"/>
              </a:rPr>
              <a:t>By using Big </a:t>
            </a:r>
            <a:r>
              <a:rPr lang="en-US" dirty="0" smtClean="0">
                <a:latin typeface="Times New Roman" panose="02020603050405020304" pitchFamily="18" charset="0"/>
                <a:cs typeface="Times New Roman" panose="02020603050405020304" pitchFamily="18" charset="0"/>
              </a:rPr>
              <a:t>Data and cloud computing processing </a:t>
            </a:r>
            <a:r>
              <a:rPr lang="en-US" dirty="0" err="1" smtClean="0">
                <a:latin typeface="Times New Roman" panose="02020603050405020304" pitchFamily="18" charset="0"/>
                <a:cs typeface="Times New Roman" panose="02020603050405020304" pitchFamily="18" charset="0"/>
              </a:rPr>
              <a:t>analyzation</a:t>
            </a:r>
            <a:r>
              <a:rPr lang="en-US" dirty="0" smtClean="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centaline</a:t>
            </a:r>
            <a:r>
              <a:rPr lang="en-US" dirty="0">
                <a:latin typeface="Times New Roman" panose="02020603050405020304" pitchFamily="18" charset="0"/>
                <a:cs typeface="Times New Roman" panose="02020603050405020304" pitchFamily="18" charset="0"/>
              </a:rPr>
              <a:t> agency group can record employee's </a:t>
            </a:r>
            <a:r>
              <a:rPr lang="en-US" dirty="0" smtClean="0">
                <a:latin typeface="Times New Roman" panose="02020603050405020304" pitchFamily="18" charset="0"/>
                <a:cs typeface="Times New Roman" panose="02020603050405020304" pitchFamily="18" charset="0"/>
              </a:rPr>
              <a:t>task achievement, specific work content and daily workload</a:t>
            </a:r>
            <a:endParaRPr lang="en-US" dirty="0">
              <a:latin typeface="Times New Roman" panose="02020603050405020304" pitchFamily="18" charset="0"/>
              <a:cs typeface="Times New Roman" panose="02020603050405020304" pitchFamily="18" charset="0"/>
            </a:endParaRPr>
          </a:p>
          <a:p>
            <a:pPr lvl="1"/>
            <a:r>
              <a:rPr lang="en-US" dirty="0" smtClean="0">
                <a:latin typeface="Times New Roman" panose="02020603050405020304" pitchFamily="18" charset="0"/>
                <a:cs typeface="Times New Roman" panose="02020603050405020304" pitchFamily="18" charset="0"/>
              </a:rPr>
              <a:t>Automatic calculation of wages can be achieved according </a:t>
            </a:r>
            <a:r>
              <a:rPr lang="en-US" dirty="0">
                <a:latin typeface="Times New Roman" panose="02020603050405020304" pitchFamily="18" charset="0"/>
                <a:cs typeface="Times New Roman" panose="02020603050405020304" pitchFamily="18" charset="0"/>
              </a:rPr>
              <a:t>to pay performance standards, with cloud computing processing to </a:t>
            </a:r>
            <a:r>
              <a:rPr lang="en-US" dirty="0" err="1">
                <a:latin typeface="Times New Roman" panose="02020603050405020304" pitchFamily="18" charset="0"/>
                <a:cs typeface="Times New Roman" panose="02020603050405020304" pitchFamily="18" charset="0"/>
              </a:rPr>
              <a:t>analyse</a:t>
            </a:r>
            <a:r>
              <a:rPr lang="en-US" dirty="0">
                <a:latin typeface="Times New Roman" panose="02020603050405020304" pitchFamily="18" charset="0"/>
                <a:cs typeface="Times New Roman" panose="02020603050405020304" pitchFamily="18" charset="0"/>
              </a:rPr>
              <a:t> them (Wei, 2012)</a:t>
            </a:r>
            <a:endParaRPr lang="en-US" dirty="0">
              <a:latin typeface="Times New Roman" panose="02020603050405020304" pitchFamily="18" charset="0"/>
              <a:cs typeface="Times New Roman" panose="02020603050405020304" pitchFamily="18" charset="0"/>
            </a:endParaRPr>
          </a:p>
          <a:p>
            <a:pPr lvl="1"/>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b="1" dirty="0" smtClean="0">
                <a:latin typeface="Times New Roman" panose="02020603050405020304" pitchFamily="18" charset="0"/>
                <a:cs typeface="Times New Roman" panose="02020603050405020304" pitchFamily="18" charset="0"/>
              </a:rPr>
              <a:t>Recommendation (3)</a:t>
            </a:r>
            <a:endParaRPr lang="en-US" b="1" dirty="0">
              <a:latin typeface="Times New Roman" panose="02020603050405020304" pitchFamily="18" charset="0"/>
              <a:cs typeface="Times New Roman" panose="02020603050405020304" pitchFamily="18" charset="0"/>
            </a:endParaRPr>
          </a:p>
        </p:txBody>
      </p:sp>
      <p:sp>
        <p:nvSpPr>
          <p:cNvPr id="3" name="內容版面配置區 2"/>
          <p:cNvSpPr>
            <a:spLocks noGrp="1"/>
          </p:cNvSpPr>
          <p:nvPr>
            <p:ph sz="quarter" idx="1"/>
          </p:nvPr>
        </p:nvSpPr>
        <p:spPr/>
        <p:txBody>
          <a:bodyPr>
            <a:normAutofit fontScale="92500" lnSpcReduction="20000"/>
          </a:bodyPr>
          <a:lstStyle/>
          <a:p>
            <a:r>
              <a:rPr lang="en-US" b="1" dirty="0" smtClean="0">
                <a:latin typeface="Times New Roman" panose="02020603050405020304" pitchFamily="18" charset="0"/>
                <a:cs typeface="Times New Roman" panose="02020603050405020304" pitchFamily="18" charset="0"/>
              </a:rPr>
              <a:t>(3) Applying Big Data in Employee recruitment (1)</a:t>
            </a:r>
            <a:endParaRPr lang="en-US" b="1" dirty="0" smtClean="0">
              <a:latin typeface="Times New Roman" panose="02020603050405020304" pitchFamily="18" charset="0"/>
              <a:cs typeface="Times New Roman" panose="02020603050405020304" pitchFamily="18" charset="0"/>
            </a:endParaRPr>
          </a:p>
          <a:p>
            <a:pPr lvl="1"/>
            <a:r>
              <a:rPr lang="en-US" b="1" dirty="0" smtClean="0">
                <a:latin typeface="Times New Roman" panose="02020603050405020304" pitchFamily="18" charset="0"/>
                <a:cs typeface="Times New Roman" panose="02020603050405020304" pitchFamily="18" charset="0"/>
              </a:rPr>
              <a:t>Traditional </a:t>
            </a:r>
            <a:r>
              <a:rPr lang="en-US" b="1" dirty="0" smtClean="0">
                <a:latin typeface="Times New Roman" panose="02020603050405020304" pitchFamily="18" charset="0"/>
                <a:cs typeface="Times New Roman" panose="02020603050405020304" pitchFamily="18" charset="0"/>
              </a:rPr>
              <a:t>recruitment</a:t>
            </a:r>
            <a:endParaRPr lang="en-US" b="1" dirty="0" smtClean="0">
              <a:latin typeface="Times New Roman" panose="02020603050405020304" pitchFamily="18" charset="0"/>
              <a:cs typeface="Times New Roman" panose="02020603050405020304" pitchFamily="18" charset="0"/>
            </a:endParaRPr>
          </a:p>
          <a:p>
            <a:pPr lvl="2"/>
            <a:r>
              <a:rPr lang="en-US" dirty="0" smtClean="0">
                <a:latin typeface="Times New Roman" panose="02020603050405020304" pitchFamily="18" charset="0"/>
                <a:cs typeface="Times New Roman" panose="02020603050405020304" pitchFamily="18" charset="0"/>
              </a:rPr>
              <a:t>Talent demand reported to s</a:t>
            </a:r>
            <a:r>
              <a:rPr lang="en-US" dirty="0" smtClean="0">
                <a:latin typeface="Times New Roman" panose="02020603050405020304" pitchFamily="18" charset="0"/>
                <a:cs typeface="Times New Roman" panose="02020603050405020304" pitchFamily="18" charset="0"/>
              </a:rPr>
              <a:t>ector </a:t>
            </a:r>
            <a:r>
              <a:rPr lang="en-US" dirty="0" smtClean="0">
                <a:latin typeface="Times New Roman" panose="02020603050405020304" pitchFamily="18" charset="0"/>
                <a:cs typeface="Times New Roman" panose="02020603050405020304" pitchFamily="18" charset="0"/>
              </a:rPr>
              <a:t>heads </a:t>
            </a:r>
            <a:endParaRPr lang="en-US" dirty="0" smtClean="0">
              <a:latin typeface="Times New Roman" panose="02020603050405020304" pitchFamily="18" charset="0"/>
              <a:cs typeface="Times New Roman" panose="02020603050405020304" pitchFamily="18" charset="0"/>
            </a:endParaRPr>
          </a:p>
          <a:p>
            <a:pPr lvl="2"/>
            <a:r>
              <a:rPr lang="en-US" dirty="0" smtClean="0">
                <a:latin typeface="Times New Roman" panose="02020603050405020304" pitchFamily="18" charset="0"/>
                <a:cs typeface="Times New Roman" panose="02020603050405020304" pitchFamily="18" charset="0"/>
              </a:rPr>
              <a:t>Corporate portal is responsible to post the recruitment message</a:t>
            </a:r>
            <a:endParaRPr lang="en-US" dirty="0" smtClean="0">
              <a:latin typeface="Times New Roman" panose="02020603050405020304" pitchFamily="18" charset="0"/>
              <a:cs typeface="Times New Roman" panose="02020603050405020304" pitchFamily="18" charset="0"/>
            </a:endParaRPr>
          </a:p>
          <a:p>
            <a:pPr lvl="2"/>
            <a:r>
              <a:rPr lang="en-US" dirty="0" smtClean="0">
                <a:latin typeface="Times New Roman" panose="02020603050405020304" pitchFamily="18" charset="0"/>
                <a:cs typeface="Times New Roman" panose="02020603050405020304" pitchFamily="18" charset="0"/>
              </a:rPr>
              <a:t>Applicants have their resume submitted if they feel interested after finding</a:t>
            </a:r>
            <a:endParaRPr lang="en-US" dirty="0" smtClean="0">
              <a:latin typeface="Times New Roman" panose="02020603050405020304" pitchFamily="18" charset="0"/>
              <a:cs typeface="Times New Roman" panose="02020603050405020304" pitchFamily="18" charset="0"/>
            </a:endParaRPr>
          </a:p>
          <a:p>
            <a:pPr lvl="2"/>
            <a:r>
              <a:rPr lang="en-US" dirty="0" smtClean="0">
                <a:latin typeface="Times New Roman" panose="02020603050405020304" pitchFamily="18" charset="0"/>
                <a:cs typeface="Times New Roman" panose="02020603050405020304" pitchFamily="18" charset="0"/>
              </a:rPr>
              <a:t>Human </a:t>
            </a:r>
            <a:r>
              <a:rPr lang="en-US" dirty="0" smtClean="0">
                <a:latin typeface="Times New Roman" panose="02020603050405020304" pitchFamily="18" charset="0"/>
                <a:cs typeface="Times New Roman" panose="02020603050405020304" pitchFamily="18" charset="0"/>
              </a:rPr>
              <a:t>resource choose their </a:t>
            </a:r>
            <a:r>
              <a:rPr lang="en-US" dirty="0" smtClean="0">
                <a:latin typeface="Times New Roman" panose="02020603050405020304" pitchFamily="18" charset="0"/>
                <a:cs typeface="Times New Roman" panose="02020603050405020304" pitchFamily="18" charset="0"/>
              </a:rPr>
              <a:t>select </a:t>
            </a:r>
            <a:r>
              <a:rPr lang="en-US" dirty="0" smtClean="0">
                <a:latin typeface="Times New Roman" panose="02020603050405020304" pitchFamily="18" charset="0"/>
                <a:cs typeface="Times New Roman" panose="02020603050405020304" pitchFamily="18" charset="0"/>
              </a:rPr>
              <a:t>their </a:t>
            </a:r>
            <a:r>
              <a:rPr lang="en-US" dirty="0" smtClean="0">
                <a:latin typeface="Times New Roman" panose="02020603050405020304" pitchFamily="18" charset="0"/>
                <a:cs typeface="Times New Roman" panose="02020603050405020304" pitchFamily="18" charset="0"/>
              </a:rPr>
              <a:t>resume, arrange a job interview </a:t>
            </a:r>
            <a:endParaRPr lang="en-US" dirty="0" smtClean="0">
              <a:latin typeface="Times New Roman" panose="02020603050405020304" pitchFamily="18" charset="0"/>
              <a:cs typeface="Times New Roman" panose="02020603050405020304" pitchFamily="18" charset="0"/>
            </a:endParaRPr>
          </a:p>
          <a:p>
            <a:pPr lvl="2"/>
            <a:r>
              <a:rPr lang="en-US" dirty="0" smtClean="0">
                <a:latin typeface="Times New Roman" panose="02020603050405020304" pitchFamily="18" charset="0"/>
                <a:cs typeface="Times New Roman" panose="02020603050405020304" pitchFamily="18" charset="0"/>
              </a:rPr>
              <a:t>Find the person who meet their requirements</a:t>
            </a:r>
            <a:endParaRPr lang="en-US" dirty="0" smtClean="0">
              <a:latin typeface="Times New Roman" panose="02020603050405020304" pitchFamily="18" charset="0"/>
              <a:cs typeface="Times New Roman" panose="02020603050405020304" pitchFamily="18" charset="0"/>
            </a:endParaRPr>
          </a:p>
          <a:p>
            <a:pPr marL="914400" lvl="2" indent="0">
              <a:buNone/>
            </a:pPr>
            <a:endParaRPr lang="en-US" dirty="0">
              <a:latin typeface="Times New Roman" panose="02020603050405020304" pitchFamily="18" charset="0"/>
              <a:cs typeface="Times New Roman" panose="02020603050405020304" pitchFamily="18" charset="0"/>
            </a:endParaRPr>
          </a:p>
          <a:p>
            <a:pPr marL="914400" lvl="2" indent="0">
              <a:buNone/>
            </a:pPr>
            <a:r>
              <a:rPr lang="en-US" dirty="0" smtClean="0">
                <a:latin typeface="Times New Roman" panose="02020603050405020304" pitchFamily="18" charset="0"/>
                <a:cs typeface="Times New Roman" panose="02020603050405020304" pitchFamily="18" charset="0"/>
              </a:rPr>
              <a:t>Interviewer’s experience is important, </a:t>
            </a:r>
            <a:r>
              <a:rPr lang="en-US" dirty="0" smtClean="0">
                <a:latin typeface="Times New Roman" panose="02020603050405020304" pitchFamily="18" charset="0"/>
                <a:cs typeface="Times New Roman" panose="02020603050405020304" pitchFamily="18" charset="0"/>
              </a:rPr>
              <a:t>as well as candidate’s profession, gender and education </a:t>
            </a:r>
            <a:endParaRPr lang="en-US" dirty="0" smtClean="0">
              <a:latin typeface="Times New Roman" panose="02020603050405020304" pitchFamily="18" charset="0"/>
              <a:cs typeface="Times New Roman" panose="02020603050405020304" pitchFamily="18" charset="0"/>
            </a:endParaRPr>
          </a:p>
          <a:p>
            <a:pPr marL="914400" lvl="2" indent="0">
              <a:buNone/>
            </a:pPr>
            <a:endParaRPr lang="en-US" dirty="0" smtClean="0">
              <a:latin typeface="Times New Roman" panose="02020603050405020304" pitchFamily="18" charset="0"/>
              <a:cs typeface="Times New Roman" panose="02020603050405020304" pitchFamily="18" charset="0"/>
            </a:endParaRPr>
          </a:p>
          <a:p>
            <a:pPr marL="914400" lvl="2" indent="0">
              <a:buNone/>
            </a:pPr>
            <a:r>
              <a:rPr lang="en-US" b="1" dirty="0" smtClean="0">
                <a:latin typeface="Times New Roman" panose="02020603050405020304" pitchFamily="18" charset="0"/>
                <a:cs typeface="Times New Roman" panose="02020603050405020304" pitchFamily="18" charset="0"/>
              </a:rPr>
              <a:t>Advantage: </a:t>
            </a:r>
            <a:r>
              <a:rPr lang="en-US" dirty="0" smtClean="0">
                <a:latin typeface="Times New Roman" panose="02020603050405020304" pitchFamily="18" charset="0"/>
                <a:cs typeface="Times New Roman" panose="02020603050405020304" pitchFamily="18" charset="0"/>
              </a:rPr>
              <a:t>More confidentiality of employee’s personal record</a:t>
            </a:r>
            <a:endParaRPr lang="en-US" dirty="0" smtClean="0">
              <a:latin typeface="Times New Roman" panose="02020603050405020304" pitchFamily="18" charset="0"/>
              <a:cs typeface="Times New Roman" panose="02020603050405020304" pitchFamily="18" charset="0"/>
            </a:endParaRPr>
          </a:p>
          <a:p>
            <a:pPr marL="914400" lvl="2" indent="0">
              <a:buNone/>
            </a:pPr>
            <a:r>
              <a:rPr lang="en-US" b="1" dirty="0" smtClean="0">
                <a:latin typeface="Times New Roman" panose="02020603050405020304" pitchFamily="18" charset="0"/>
                <a:cs typeface="Times New Roman" panose="02020603050405020304" pitchFamily="18" charset="0"/>
              </a:rPr>
              <a:t>Disadvantage:</a:t>
            </a:r>
            <a:r>
              <a:rPr lang="en-US" dirty="0" smtClean="0">
                <a:latin typeface="Times New Roman" panose="02020603050405020304" pitchFamily="18" charset="0"/>
                <a:cs typeface="Times New Roman" panose="02020603050405020304" pitchFamily="18" charset="0"/>
              </a:rPr>
              <a:t> the results are often biased</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b="1" dirty="0" smtClean="0">
                <a:latin typeface="Times New Roman" panose="02020603050405020304" pitchFamily="18" charset="0"/>
                <a:cs typeface="Times New Roman" panose="02020603050405020304" pitchFamily="18" charset="0"/>
              </a:rPr>
              <a:t>Recommendation (4)</a:t>
            </a:r>
            <a:endParaRPr lang="en-US" b="1" dirty="0">
              <a:latin typeface="Times New Roman" panose="02020603050405020304" pitchFamily="18" charset="0"/>
              <a:cs typeface="Times New Roman" panose="02020603050405020304" pitchFamily="18" charset="0"/>
            </a:endParaRPr>
          </a:p>
        </p:txBody>
      </p:sp>
      <p:sp>
        <p:nvSpPr>
          <p:cNvPr id="3" name="內容版面配置區 2"/>
          <p:cNvSpPr>
            <a:spLocks noGrp="1"/>
          </p:cNvSpPr>
          <p:nvPr>
            <p:ph sz="quarter" idx="1"/>
          </p:nvPr>
        </p:nvSpPr>
        <p:spPr/>
        <p:txBody>
          <a:bodyPr>
            <a:normAutofit fontScale="92500" lnSpcReduction="20000"/>
          </a:bodyPr>
          <a:lstStyle/>
          <a:p>
            <a:r>
              <a:rPr lang="en-US" b="1" dirty="0" smtClean="0">
                <a:latin typeface="Times New Roman" panose="02020603050405020304" pitchFamily="18" charset="0"/>
                <a:cs typeface="Times New Roman" panose="02020603050405020304" pitchFamily="18" charset="0"/>
              </a:rPr>
              <a:t>(3) Applying Big Data in Employee recruitment (2)</a:t>
            </a:r>
            <a:endParaRPr lang="en-US" b="1" dirty="0" smtClean="0">
              <a:latin typeface="Times New Roman" panose="02020603050405020304" pitchFamily="18" charset="0"/>
              <a:cs typeface="Times New Roman" panose="02020603050405020304" pitchFamily="18" charset="0"/>
            </a:endParaRPr>
          </a:p>
          <a:p>
            <a:pPr lvl="1"/>
            <a:r>
              <a:rPr lang="en-US" b="1" dirty="0" smtClean="0">
                <a:latin typeface="Times New Roman" panose="02020603050405020304" pitchFamily="18" charset="0"/>
                <a:cs typeface="Times New Roman" panose="02020603050405020304" pitchFamily="18" charset="0"/>
              </a:rPr>
              <a:t>Big Data Analysis of recruitment</a:t>
            </a:r>
            <a:endParaRPr lang="en-US" b="1" dirty="0" smtClean="0">
              <a:latin typeface="Times New Roman" panose="02020603050405020304" pitchFamily="18" charset="0"/>
              <a:cs typeface="Times New Roman" panose="02020603050405020304" pitchFamily="18" charset="0"/>
            </a:endParaRPr>
          </a:p>
          <a:p>
            <a:pPr lvl="2"/>
            <a:r>
              <a:rPr lang="en-US" dirty="0" smtClean="0">
                <a:latin typeface="Times New Roman" panose="02020603050405020304" pitchFamily="18" charset="0"/>
                <a:cs typeface="Times New Roman" panose="02020603050405020304" pitchFamily="18" charset="0"/>
              </a:rPr>
              <a:t>It provides broader platform for company to recruit ideal candidates, which is the Internet</a:t>
            </a:r>
            <a:endParaRPr lang="en-US" dirty="0" smtClean="0">
              <a:latin typeface="Times New Roman" panose="02020603050405020304" pitchFamily="18" charset="0"/>
              <a:cs typeface="Times New Roman" panose="02020603050405020304" pitchFamily="18" charset="0"/>
            </a:endParaRPr>
          </a:p>
          <a:p>
            <a:pPr lvl="2"/>
            <a:r>
              <a:rPr lang="en-US" dirty="0" smtClean="0">
                <a:latin typeface="Times New Roman" panose="02020603050405020304" pitchFamily="18" charset="0"/>
                <a:cs typeface="Times New Roman" panose="02020603050405020304" pitchFamily="18" charset="0"/>
              </a:rPr>
              <a:t>Company can </a:t>
            </a:r>
            <a:r>
              <a:rPr lang="en-US" dirty="0" smtClean="0">
                <a:latin typeface="Times New Roman" panose="02020603050405020304" pitchFamily="18" charset="0"/>
                <a:cs typeface="Times New Roman" panose="02020603050405020304" pitchFamily="18" charset="0"/>
              </a:rPr>
              <a:t> form a candidate Big Data solid foundation</a:t>
            </a:r>
            <a:r>
              <a:rPr lang="en-US" dirty="0">
                <a:latin typeface="Times New Roman" panose="02020603050405020304" pitchFamily="18" charset="0"/>
                <a:cs typeface="Times New Roman" panose="02020603050405020304" pitchFamily="18" charset="0"/>
              </a:rPr>
              <a:t>, </a:t>
            </a:r>
            <a:r>
              <a:rPr lang="en-US" dirty="0" smtClean="0">
                <a:latin typeface="Times New Roman" panose="02020603050405020304" pitchFamily="18" charset="0"/>
                <a:cs typeface="Times New Roman" panose="02020603050405020304" pitchFamily="18" charset="0"/>
              </a:rPr>
              <a:t>integrating ability</a:t>
            </a:r>
            <a:r>
              <a:rPr lang="en-US" dirty="0">
                <a:latin typeface="Times New Roman" panose="02020603050405020304" pitchFamily="18" charset="0"/>
                <a:cs typeface="Times New Roman" panose="02020603050405020304" pitchFamily="18" charset="0"/>
              </a:rPr>
              <a:t>, social relationships, living conditions, personal video </a:t>
            </a:r>
            <a:r>
              <a:rPr lang="en-US" dirty="0" smtClean="0">
                <a:latin typeface="Times New Roman" panose="02020603050405020304" pitchFamily="18" charset="0"/>
                <a:cs typeface="Times New Roman" panose="02020603050405020304" pitchFamily="18" charset="0"/>
              </a:rPr>
              <a:t>picture. Furthermore, it can constantly gather their resume information and application information, which integrate social networking into company recruitment</a:t>
            </a:r>
            <a:endParaRPr lang="en-US" dirty="0" smtClean="0">
              <a:latin typeface="Times New Roman" panose="02020603050405020304" pitchFamily="18" charset="0"/>
              <a:cs typeface="Times New Roman" panose="02020603050405020304" pitchFamily="18" charset="0"/>
            </a:endParaRPr>
          </a:p>
          <a:p>
            <a:pPr lvl="2"/>
            <a:r>
              <a:rPr lang="en-US" dirty="0" smtClean="0">
                <a:latin typeface="Times New Roman" panose="02020603050405020304" pitchFamily="18" charset="0"/>
                <a:cs typeface="Times New Roman" panose="02020603050405020304" pitchFamily="18" charset="0"/>
              </a:rPr>
              <a:t>Dong and </a:t>
            </a:r>
            <a:r>
              <a:rPr lang="en-US" dirty="0">
                <a:latin typeface="Times New Roman" panose="02020603050405020304" pitchFamily="18" charset="0"/>
                <a:cs typeface="Times New Roman" panose="02020603050405020304" pitchFamily="18" charset="0"/>
              </a:rPr>
              <a:t>colleagues (Dong, Ying and </a:t>
            </a:r>
            <a:r>
              <a:rPr lang="en-US" dirty="0" err="1">
                <a:latin typeface="Times New Roman" panose="02020603050405020304" pitchFamily="18" charset="0"/>
                <a:cs typeface="Times New Roman" panose="02020603050405020304" pitchFamily="18" charset="0"/>
              </a:rPr>
              <a:t>Guo</a:t>
            </a:r>
            <a:r>
              <a:rPr lang="en-US" dirty="0">
                <a:latin typeface="Times New Roman" panose="02020603050405020304" pitchFamily="18" charset="0"/>
                <a:cs typeface="Times New Roman" panose="02020603050405020304" pitchFamily="18" charset="0"/>
              </a:rPr>
              <a:t>, </a:t>
            </a:r>
            <a:r>
              <a:rPr lang="en-US" dirty="0" smtClean="0">
                <a:latin typeface="Times New Roman" panose="02020603050405020304" pitchFamily="18" charset="0"/>
                <a:cs typeface="Times New Roman" panose="02020603050405020304" pitchFamily="18" charset="0"/>
              </a:rPr>
              <a:t>2014) </a:t>
            </a:r>
            <a:r>
              <a:rPr lang="en-US" dirty="0" smtClean="0">
                <a:latin typeface="Times New Roman" panose="02020603050405020304" pitchFamily="18" charset="0"/>
                <a:cs typeface="Times New Roman" panose="02020603050405020304" pitchFamily="18" charset="0"/>
              </a:rPr>
              <a:t>stated the Big Data can let the employer have a more vivid </a:t>
            </a:r>
            <a:r>
              <a:rPr lang="en-US" dirty="0" smtClean="0">
                <a:latin typeface="Times New Roman" panose="02020603050405020304" pitchFamily="18" charset="0"/>
                <a:cs typeface="Times New Roman" panose="02020603050405020304" pitchFamily="18" charset="0"/>
              </a:rPr>
              <a:t>image of candidate, which facilitates b</a:t>
            </a:r>
            <a:r>
              <a:rPr lang="en-US" dirty="0" smtClean="0">
                <a:latin typeface="Times New Roman" panose="02020603050405020304" pitchFamily="18" charset="0"/>
                <a:cs typeface="Times New Roman" panose="02020603050405020304" pitchFamily="18" charset="0"/>
              </a:rPr>
              <a:t>etter </a:t>
            </a:r>
            <a:r>
              <a:rPr lang="en-US" dirty="0" smtClean="0">
                <a:latin typeface="Times New Roman" panose="02020603050405020304" pitchFamily="18" charset="0"/>
                <a:cs typeface="Times New Roman" panose="02020603050405020304" pitchFamily="18" charset="0"/>
              </a:rPr>
              <a:t>‘Person-post </a:t>
            </a:r>
            <a:r>
              <a:rPr lang="en-US" dirty="0" smtClean="0">
                <a:latin typeface="Times New Roman" panose="02020603050405020304" pitchFamily="18" charset="0"/>
                <a:cs typeface="Times New Roman" panose="02020603050405020304" pitchFamily="18" charset="0"/>
              </a:rPr>
              <a:t>matching’</a:t>
            </a:r>
            <a:endParaRPr lang="en-US" dirty="0" smtClean="0">
              <a:latin typeface="Times New Roman" panose="02020603050405020304" pitchFamily="18" charset="0"/>
              <a:cs typeface="Times New Roman" panose="02020603050405020304" pitchFamily="18" charset="0"/>
            </a:endParaRPr>
          </a:p>
          <a:p>
            <a:pPr lvl="2"/>
            <a:endParaRPr lang="en-US" b="1" dirty="0">
              <a:latin typeface="Times New Roman" panose="02020603050405020304" pitchFamily="18" charset="0"/>
              <a:cs typeface="Times New Roman" panose="02020603050405020304" pitchFamily="18" charset="0"/>
            </a:endParaRPr>
          </a:p>
          <a:p>
            <a:pPr lvl="2"/>
            <a:r>
              <a:rPr lang="en-US" b="1" dirty="0" smtClean="0">
                <a:latin typeface="Times New Roman" panose="02020603050405020304" pitchFamily="18" charset="0"/>
                <a:cs typeface="Times New Roman" panose="02020603050405020304" pitchFamily="18" charset="0"/>
              </a:rPr>
              <a:t>Advantage</a:t>
            </a:r>
            <a:r>
              <a:rPr lang="en-US" dirty="0" smtClean="0">
                <a:latin typeface="Times New Roman" panose="02020603050405020304" pitchFamily="18" charset="0"/>
                <a:cs typeface="Times New Roman" panose="02020603050405020304" pitchFamily="18" charset="0"/>
              </a:rPr>
              <a:t>: more transparent and open recruitment process information, candidates have better </a:t>
            </a:r>
            <a:r>
              <a:rPr lang="en-US" dirty="0" smtClean="0">
                <a:latin typeface="Times New Roman" panose="02020603050405020304" pitchFamily="18" charset="0"/>
                <a:cs typeface="Times New Roman" panose="02020603050405020304" pitchFamily="18" charset="0"/>
              </a:rPr>
              <a:t>job offer compliance</a:t>
            </a:r>
            <a:endParaRPr lang="en-US" dirty="0" smtClean="0">
              <a:latin typeface="Times New Roman" panose="02020603050405020304" pitchFamily="18" charset="0"/>
              <a:cs typeface="Times New Roman" panose="02020603050405020304" pitchFamily="18" charset="0"/>
            </a:endParaRPr>
          </a:p>
          <a:p>
            <a:pPr lvl="2"/>
            <a:r>
              <a:rPr lang="en-US" b="1" dirty="0" smtClean="0">
                <a:latin typeface="Times New Roman" panose="02020603050405020304" pitchFamily="18" charset="0"/>
                <a:cs typeface="Times New Roman" panose="02020603050405020304" pitchFamily="18" charset="0"/>
              </a:rPr>
              <a:t>Disadvantage</a:t>
            </a:r>
            <a:r>
              <a:rPr lang="en-US" dirty="0" smtClean="0">
                <a:latin typeface="Times New Roman" panose="02020603050405020304" pitchFamily="18" charset="0"/>
                <a:cs typeface="Times New Roman" panose="02020603050405020304" pitchFamily="18" charset="0"/>
              </a:rPr>
              <a:t>: Company can immorally use the Big data, less confidentiality of employee personal records</a:t>
            </a:r>
            <a:endParaRPr lang="en-US" dirty="0" smtClean="0">
              <a:latin typeface="Times New Roman" panose="02020603050405020304" pitchFamily="18" charset="0"/>
              <a:cs typeface="Times New Roman" panose="02020603050405020304" pitchFamily="18" charset="0"/>
            </a:endParaRPr>
          </a:p>
          <a:p>
            <a:pPr lvl="2"/>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Times New Roman" panose="02020603050405020304" pitchFamily="18" charset="0"/>
                <a:cs typeface="Times New Roman" panose="02020603050405020304" pitchFamily="18" charset="0"/>
              </a:rPr>
              <a:t>Reference (1)</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816610" y="1600200"/>
            <a:ext cx="11321415" cy="5073650"/>
          </a:xfrm>
        </p:spPr>
        <p:txBody>
          <a:bodyPr>
            <a:normAutofit fontScale="52500" lnSpcReduction="20000"/>
          </a:bodyPr>
          <a:lstStyle/>
          <a:p>
            <a:r>
              <a:rPr lang="en-US" dirty="0" err="1">
                <a:latin typeface="Times New Roman" panose="02020603050405020304" pitchFamily="18" charset="0"/>
                <a:cs typeface="Times New Roman" panose="02020603050405020304" pitchFamily="18" charset="0"/>
              </a:rPr>
              <a:t>Anshari</a:t>
            </a:r>
            <a:r>
              <a:rPr lang="en-US" dirty="0">
                <a:latin typeface="Times New Roman" panose="02020603050405020304" pitchFamily="18" charset="0"/>
                <a:cs typeface="Times New Roman" panose="02020603050405020304" pitchFamily="18" charset="0"/>
              </a:rPr>
              <a:t>, M., Alas, Y., &amp; Guan, L. S. (2016). Developing online learning resources: Big data, social networks, and cloud computing to support pervasive knowledge. Education and Information Technologies, 21(6), </a:t>
            </a:r>
            <a:r>
              <a:rPr lang="en-US" dirty="0" smtClean="0">
                <a:latin typeface="Times New Roman" panose="02020603050405020304" pitchFamily="18" charset="0"/>
                <a:cs typeface="Times New Roman" panose="02020603050405020304" pitchFamily="18" charset="0"/>
              </a:rPr>
              <a:t>1663-1677</a:t>
            </a:r>
            <a:endParaRPr lang="en-US" dirty="0" smtClean="0">
              <a:latin typeface="Times New Roman" panose="02020603050405020304" pitchFamily="18" charset="0"/>
              <a:cs typeface="Times New Roman" panose="02020603050405020304" pitchFamily="18" charset="0"/>
            </a:endParaRPr>
          </a:p>
          <a:p>
            <a:r>
              <a:rPr lang="en-US" dirty="0" err="1">
                <a:latin typeface="Times New Roman" panose="02020603050405020304" pitchFamily="18" charset="0"/>
                <a:cs typeface="Times New Roman" panose="02020603050405020304" pitchFamily="18" charset="0"/>
              </a:rPr>
              <a:t>Centaline</a:t>
            </a:r>
            <a:r>
              <a:rPr lang="en-US" dirty="0">
                <a:latin typeface="Times New Roman" panose="02020603050405020304" pitchFamily="18" charset="0"/>
                <a:cs typeface="Times New Roman" panose="02020603050405020304" pitchFamily="18" charset="0"/>
              </a:rPr>
              <a:t> Training Institute (</a:t>
            </a:r>
            <a:r>
              <a:rPr lang="en-US" dirty="0" smtClean="0">
                <a:latin typeface="Times New Roman" panose="02020603050405020304" pitchFamily="18" charset="0"/>
                <a:cs typeface="Times New Roman" panose="02020603050405020304" pitchFamily="18" charset="0"/>
              </a:rPr>
              <a:t>2019). Available at:  </a:t>
            </a:r>
            <a:r>
              <a:rPr lang="en-US" dirty="0" smtClean="0">
                <a:latin typeface="Times New Roman" panose="02020603050405020304" pitchFamily="18" charset="0"/>
                <a:cs typeface="Times New Roman" panose="02020603050405020304" pitchFamily="18" charset="0"/>
                <a:hlinkClick r:id="rId1"/>
              </a:rPr>
              <a:t>http</a:t>
            </a:r>
            <a:r>
              <a:rPr lang="en-US" dirty="0">
                <a:latin typeface="Times New Roman" panose="02020603050405020304" pitchFamily="18" charset="0"/>
                <a:cs typeface="Times New Roman" panose="02020603050405020304" pitchFamily="18" charset="0"/>
                <a:hlinkClick r:id="rId1"/>
              </a:rPr>
              <a:t>://</a:t>
            </a:r>
            <a:r>
              <a:rPr lang="en-US" dirty="0" smtClean="0">
                <a:latin typeface="Times New Roman" panose="02020603050405020304" pitchFamily="18" charset="0"/>
                <a:cs typeface="Times New Roman" panose="02020603050405020304" pitchFamily="18" charset="0"/>
                <a:hlinkClick r:id="rId1"/>
              </a:rPr>
              <a:t>hk.centanet.com/hr/CentanetHR/Home/Training</a:t>
            </a:r>
            <a:r>
              <a:rPr lang="en-US" dirty="0" smtClean="0">
                <a:latin typeface="Times New Roman" panose="02020603050405020304" pitchFamily="18" charset="0"/>
                <a:cs typeface="Times New Roman" panose="02020603050405020304" pitchFamily="18" charset="0"/>
              </a:rPr>
              <a:t> Accessed on 26 Nov, 2019.</a:t>
            </a:r>
            <a:endParaRPr lang="en-US" dirty="0" smtClean="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Chen, M., Mao, S., &amp; Liu, Y. (2014). Big data: A survey. Mobile networks and applications, 19(2), 171-209.</a:t>
            </a:r>
            <a:endParaRPr lang="en-US" dirty="0">
              <a:latin typeface="Times New Roman" panose="02020603050405020304" pitchFamily="18" charset="0"/>
              <a:cs typeface="Times New Roman" panose="02020603050405020304" pitchFamily="18" charset="0"/>
            </a:endParaRPr>
          </a:p>
          <a:p>
            <a:r>
              <a:rPr lang="en-US" dirty="0" err="1" smtClean="0">
                <a:latin typeface="Times New Roman" panose="02020603050405020304" pitchFamily="18" charset="0"/>
                <a:cs typeface="Times New Roman" panose="02020603050405020304" pitchFamily="18" charset="0"/>
              </a:rPr>
              <a:t>Dong,X.H</a:t>
            </a:r>
            <a:r>
              <a:rPr lang="en-US" dirty="0" smtClean="0">
                <a:latin typeface="Times New Roman" panose="02020603050405020304" pitchFamily="18" charset="0"/>
                <a:cs typeface="Times New Roman" panose="02020603050405020304" pitchFamily="18" charset="0"/>
              </a:rPr>
              <a:t>., Ying, A. and </a:t>
            </a:r>
            <a:r>
              <a:rPr lang="en-US" dirty="0" err="1" smtClean="0">
                <a:latin typeface="Times New Roman" panose="02020603050405020304" pitchFamily="18" charset="0"/>
                <a:cs typeface="Times New Roman" panose="02020603050405020304" pitchFamily="18" charset="0"/>
              </a:rPr>
              <a:t>Guo</a:t>
            </a:r>
            <a:r>
              <a:rPr lang="en-US" dirty="0" smtClean="0">
                <a:latin typeface="Times New Roman" panose="02020603050405020304" pitchFamily="18" charset="0"/>
                <a:cs typeface="Times New Roman" panose="02020603050405020304" pitchFamily="18" charset="0"/>
              </a:rPr>
              <a:t>, J.G. (2014) Research on the Application of the Big Data Technology in the Network Recruitment. Human Resource Development of China, 18, 37-41.</a:t>
            </a:r>
            <a:endParaRPr lang="en-US" dirty="0" smtClean="0">
              <a:latin typeface="Times New Roman" panose="02020603050405020304" pitchFamily="18" charset="0"/>
              <a:cs typeface="Times New Roman" panose="02020603050405020304" pitchFamily="18" charset="0"/>
            </a:endParaRPr>
          </a:p>
          <a:p>
            <a:r>
              <a:rPr lang="en-US" dirty="0" smtClean="0">
                <a:latin typeface="Times New Roman" panose="02020603050405020304" pitchFamily="18" charset="0"/>
                <a:cs typeface="Times New Roman" panose="02020603050405020304" pitchFamily="18" charset="0"/>
              </a:rPr>
              <a:t>Foxall D. (2016) HRMS and the limits of Big Data. HRMSWORLD . Available at: https://www.hrmsworld.com/hrms-and-the-limits-of-big-data.html. Accessed on 01/12/2019.</a:t>
            </a:r>
            <a:endParaRPr lang="en-US" dirty="0" smtClean="0">
              <a:latin typeface="Times New Roman" panose="02020603050405020304" pitchFamily="18" charset="0"/>
              <a:cs typeface="Times New Roman" panose="02020603050405020304" pitchFamily="18" charset="0"/>
            </a:endParaRPr>
          </a:p>
          <a:p>
            <a:r>
              <a:rPr lang="en-US" dirty="0" err="1">
                <a:latin typeface="Times New Roman" panose="02020603050405020304" pitchFamily="18" charset="0"/>
                <a:cs typeface="Times New Roman" panose="02020603050405020304" pitchFamily="18" charset="0"/>
              </a:rPr>
              <a:t>Giacumo</a:t>
            </a:r>
            <a:r>
              <a:rPr lang="en-US" dirty="0">
                <a:latin typeface="Times New Roman" panose="02020603050405020304" pitchFamily="18" charset="0"/>
                <a:cs typeface="Times New Roman" panose="02020603050405020304" pitchFamily="18" charset="0"/>
              </a:rPr>
              <a:t>, L. A., </a:t>
            </a:r>
            <a:r>
              <a:rPr lang="en-US" dirty="0" smtClean="0">
                <a:latin typeface="Times New Roman" panose="02020603050405020304" pitchFamily="18" charset="0"/>
                <a:cs typeface="Times New Roman" panose="02020603050405020304" pitchFamily="18" charset="0"/>
              </a:rPr>
              <a:t>and </a:t>
            </a:r>
            <a:r>
              <a:rPr lang="en-US" dirty="0">
                <a:latin typeface="Times New Roman" panose="02020603050405020304" pitchFamily="18" charset="0"/>
                <a:cs typeface="Times New Roman" panose="02020603050405020304" pitchFamily="18" charset="0"/>
              </a:rPr>
              <a:t>Bremen, J. (2016). Emerging evidence on the use of big data and analytics in workplace learning: a systematic literature review. Quarterly Review of Distance Education, 17(4), 21</a:t>
            </a:r>
            <a:endParaRPr lang="en-US" dirty="0">
              <a:latin typeface="Times New Roman" panose="02020603050405020304" pitchFamily="18" charset="0"/>
              <a:cs typeface="Times New Roman" panose="02020603050405020304" pitchFamily="18" charset="0"/>
            </a:endParaRPr>
          </a:p>
          <a:p>
            <a:r>
              <a:rPr lang="en-US" dirty="0" smtClean="0">
                <a:latin typeface="Times New Roman" panose="02020603050405020304" pitchFamily="18" charset="0"/>
                <a:cs typeface="Times New Roman" panose="02020603050405020304" pitchFamily="18" charset="0"/>
              </a:rPr>
              <a:t>Huang, S.L. and Xiang, J. (2013) “Big Data” Light up “Wisdom” of Human Resources Management System. Science &amp; Technology for Chinese Mass Media,12,76-78.</a:t>
            </a:r>
            <a:endParaRPr lang="en-US" dirty="0" smtClean="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Kemp, R. (2014). Legal aspects of managing Big Data. Computer Law &amp; Security Review, 30(5), 482-491</a:t>
            </a: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Ma., J.G. and Jiang, W. (2013) The Concept, Characteristics and Application of Big Data. National Defense Science ＆ Technology, 34, 10-16.</a:t>
            </a:r>
            <a:endParaRPr lang="en-US" dirty="0">
              <a:latin typeface="Times New Roman" panose="02020603050405020304" pitchFamily="18" charset="0"/>
              <a:cs typeface="Times New Roman" panose="02020603050405020304" pitchFamily="18" charset="0"/>
            </a:endParaRPr>
          </a:p>
          <a:p>
            <a:r>
              <a:rPr lang="en-US" dirty="0" smtClean="0">
                <a:latin typeface="Times New Roman" panose="02020603050405020304" pitchFamily="18" charset="0"/>
                <a:cs typeface="Times New Roman" panose="02020603050405020304" pitchFamily="18" charset="0"/>
              </a:rPr>
              <a:t>Reis</a:t>
            </a:r>
            <a:r>
              <a:rPr lang="en-US" dirty="0">
                <a:latin typeface="Times New Roman" panose="02020603050405020304" pitchFamily="18" charset="0"/>
                <a:cs typeface="Times New Roman" panose="02020603050405020304" pitchFamily="18" charset="0"/>
              </a:rPr>
              <a:t>, J., </a:t>
            </a:r>
            <a:r>
              <a:rPr lang="en-US" dirty="0" err="1">
                <a:latin typeface="Times New Roman" panose="02020603050405020304" pitchFamily="18" charset="0"/>
                <a:cs typeface="Times New Roman" panose="02020603050405020304" pitchFamily="18" charset="0"/>
              </a:rPr>
              <a:t>Amorim</a:t>
            </a:r>
            <a:r>
              <a:rPr lang="en-US" dirty="0">
                <a:latin typeface="Times New Roman" panose="02020603050405020304" pitchFamily="18" charset="0"/>
                <a:cs typeface="Times New Roman" panose="02020603050405020304" pitchFamily="18" charset="0"/>
              </a:rPr>
              <a:t>, M., </a:t>
            </a:r>
            <a:r>
              <a:rPr lang="en-US" dirty="0" err="1">
                <a:latin typeface="Times New Roman" panose="02020603050405020304" pitchFamily="18" charset="0"/>
                <a:cs typeface="Times New Roman" panose="02020603050405020304" pitchFamily="18" charset="0"/>
              </a:rPr>
              <a:t>Melão</a:t>
            </a:r>
            <a:r>
              <a:rPr lang="en-US" dirty="0">
                <a:latin typeface="Times New Roman" panose="02020603050405020304" pitchFamily="18" charset="0"/>
                <a:cs typeface="Times New Roman" panose="02020603050405020304" pitchFamily="18" charset="0"/>
              </a:rPr>
              <a:t>, N., &amp; Matos, P. (2018). Digital transformation: a literature review and guidelines for future research. In World Conference on Information Systems and Technologies (pp. 411-421). Springer, </a:t>
            </a:r>
            <a:r>
              <a:rPr lang="en-US" dirty="0" smtClean="0">
                <a:latin typeface="Times New Roman" panose="02020603050405020304" pitchFamily="18" charset="0"/>
                <a:cs typeface="Times New Roman" panose="02020603050405020304" pitchFamily="18" charset="0"/>
              </a:rPr>
              <a:t>Cham</a:t>
            </a:r>
            <a:endParaRPr lang="en-US" dirty="0" smtClean="0">
              <a:latin typeface="Times New Roman" panose="02020603050405020304" pitchFamily="18" charset="0"/>
              <a:cs typeface="Times New Roman" panose="02020603050405020304" pitchFamily="18" charset="0"/>
            </a:endParaRPr>
          </a:p>
          <a:p>
            <a:r>
              <a:rPr lang="en-US" dirty="0" smtClean="0">
                <a:latin typeface="Times New Roman" panose="02020603050405020304" pitchFamily="18" charset="0"/>
                <a:cs typeface="Times New Roman" panose="02020603050405020304" pitchFamily="18" charset="0"/>
              </a:rPr>
              <a:t>Smith A, Goodwin P. (2019). Worldwide Data Protection as a Service Forecast, 2019-2023. Available at: </a:t>
            </a:r>
            <a:r>
              <a:rPr lang="en-US" dirty="0">
                <a:latin typeface="Times New Roman" panose="02020603050405020304" pitchFamily="18" charset="0"/>
                <a:cs typeface="Times New Roman" panose="02020603050405020304" pitchFamily="18" charset="0"/>
                <a:hlinkClick r:id="rId2"/>
              </a:rPr>
              <a:t>https://</a:t>
            </a:r>
            <a:r>
              <a:rPr lang="en-US" dirty="0" smtClean="0">
                <a:latin typeface="Times New Roman" panose="02020603050405020304" pitchFamily="18" charset="0"/>
                <a:cs typeface="Times New Roman" panose="02020603050405020304" pitchFamily="18" charset="0"/>
                <a:hlinkClick r:id="rId2"/>
              </a:rPr>
              <a:t>www.idc.com/getdoc.jsp?containerId=US45610319</a:t>
            </a:r>
            <a:r>
              <a:rPr lang="en-US" dirty="0" smtClean="0">
                <a:latin typeface="Times New Roman" panose="02020603050405020304" pitchFamily="18" charset="0"/>
                <a:cs typeface="Times New Roman" panose="02020603050405020304" pitchFamily="18" charset="0"/>
              </a:rPr>
              <a:t> . Accessed on 26 Nov, 2019.</a:t>
            </a:r>
            <a:endParaRPr lang="en-US" dirty="0">
              <a:latin typeface="Times New Roman" panose="02020603050405020304" pitchFamily="18" charset="0"/>
              <a:cs typeface="Times New Roman" panose="02020603050405020304" pitchFamily="18" charset="0"/>
            </a:endParaRPr>
          </a:p>
          <a:p>
            <a:r>
              <a:rPr lang="en-US" dirty="0" err="1">
                <a:latin typeface="Times New Roman" panose="02020603050405020304" pitchFamily="18" charset="0"/>
                <a:cs typeface="Times New Roman" panose="02020603050405020304" pitchFamily="18" charset="0"/>
              </a:rPr>
              <a:t>Tian</a:t>
            </a:r>
            <a:r>
              <a:rPr lang="en-US" dirty="0">
                <a:latin typeface="Times New Roman" panose="02020603050405020304" pitchFamily="18" charset="0"/>
                <a:cs typeface="Times New Roman" panose="02020603050405020304" pitchFamily="18" charset="0"/>
              </a:rPr>
              <a:t>, H. (2014) The Concept, Thinking of Human Resources Management Based on the Era of Big Data. Human Resources, 20, 162-163. </a:t>
            </a:r>
            <a:endParaRPr lang="en-US" dirty="0">
              <a:latin typeface="Times New Roman" panose="02020603050405020304" pitchFamily="18" charset="0"/>
              <a:cs typeface="Times New Roman" panose="02020603050405020304" pitchFamily="18" charset="0"/>
            </a:endParaRPr>
          </a:p>
          <a:p>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en-US" b="1" dirty="0" smtClean="0">
                <a:latin typeface="Times New Roman" panose="02020603050405020304" pitchFamily="18" charset="0"/>
                <a:cs typeface="Times New Roman" panose="02020603050405020304" pitchFamily="18" charset="0"/>
              </a:rPr>
              <a:t>Reference (2)</a:t>
            </a:r>
            <a:endParaRPr lang="en-US" b="1" dirty="0">
              <a:latin typeface="Times New Roman" panose="02020603050405020304" pitchFamily="18" charset="0"/>
              <a:cs typeface="Times New Roman" panose="02020603050405020304" pitchFamily="18" charset="0"/>
            </a:endParaRPr>
          </a:p>
        </p:txBody>
      </p:sp>
      <p:sp>
        <p:nvSpPr>
          <p:cNvPr id="3" name="內容版面配置區 2"/>
          <p:cNvSpPr>
            <a:spLocks noGrp="1"/>
          </p:cNvSpPr>
          <p:nvPr>
            <p:ph sz="quarter" idx="1"/>
          </p:nvPr>
        </p:nvSpPr>
        <p:spPr/>
        <p:txBody>
          <a:bodyPr>
            <a:normAutofit fontScale="90000"/>
          </a:bodyPr>
          <a:lstStyle/>
          <a:p>
            <a:r>
              <a:rPr lang="en-US" sz="1700" dirty="0" smtClean="0">
                <a:latin typeface="Times New Roman" panose="02020603050405020304" pitchFamily="18" charset="0"/>
                <a:cs typeface="Times New Roman" panose="02020603050405020304" pitchFamily="18" charset="0"/>
                <a:sym typeface="+mn-ea"/>
              </a:rPr>
              <a:t>Reis</a:t>
            </a:r>
            <a:r>
              <a:rPr lang="en-US" sz="1700" dirty="0">
                <a:latin typeface="Times New Roman" panose="02020603050405020304" pitchFamily="18" charset="0"/>
                <a:cs typeface="Times New Roman" panose="02020603050405020304" pitchFamily="18" charset="0"/>
                <a:sym typeface="+mn-ea"/>
              </a:rPr>
              <a:t>, J., </a:t>
            </a:r>
            <a:r>
              <a:rPr lang="en-US" sz="1700" dirty="0" err="1">
                <a:latin typeface="Times New Roman" panose="02020603050405020304" pitchFamily="18" charset="0"/>
                <a:cs typeface="Times New Roman" panose="02020603050405020304" pitchFamily="18" charset="0"/>
                <a:sym typeface="+mn-ea"/>
              </a:rPr>
              <a:t>Amorim</a:t>
            </a:r>
            <a:r>
              <a:rPr lang="en-US" sz="1700" dirty="0">
                <a:latin typeface="Times New Roman" panose="02020603050405020304" pitchFamily="18" charset="0"/>
                <a:cs typeface="Times New Roman" panose="02020603050405020304" pitchFamily="18" charset="0"/>
                <a:sym typeface="+mn-ea"/>
              </a:rPr>
              <a:t>, M., </a:t>
            </a:r>
            <a:r>
              <a:rPr lang="en-US" sz="1700" dirty="0" err="1">
                <a:latin typeface="Times New Roman" panose="02020603050405020304" pitchFamily="18" charset="0"/>
                <a:cs typeface="Times New Roman" panose="02020603050405020304" pitchFamily="18" charset="0"/>
                <a:sym typeface="+mn-ea"/>
              </a:rPr>
              <a:t>Melão</a:t>
            </a:r>
            <a:r>
              <a:rPr lang="en-US" sz="1700" dirty="0">
                <a:latin typeface="Times New Roman" panose="02020603050405020304" pitchFamily="18" charset="0"/>
                <a:cs typeface="Times New Roman" panose="02020603050405020304" pitchFamily="18" charset="0"/>
                <a:sym typeface="+mn-ea"/>
              </a:rPr>
              <a:t>, N., &amp; Matos, P. (2018). Digital transformation: a literature review and guidelines for future research. In World Conference on Information Systems and Technologies (pp. 411-421). Springer, </a:t>
            </a:r>
            <a:r>
              <a:rPr lang="en-US" sz="1700" dirty="0" smtClean="0">
                <a:latin typeface="Times New Roman" panose="02020603050405020304" pitchFamily="18" charset="0"/>
                <a:cs typeface="Times New Roman" panose="02020603050405020304" pitchFamily="18" charset="0"/>
                <a:sym typeface="+mn-ea"/>
              </a:rPr>
              <a:t>Cham</a:t>
            </a:r>
            <a:endParaRPr lang="en-US" sz="1700" dirty="0" smtClean="0">
              <a:latin typeface="Times New Roman" panose="02020603050405020304" pitchFamily="18" charset="0"/>
              <a:cs typeface="Times New Roman" panose="02020603050405020304" pitchFamily="18" charset="0"/>
            </a:endParaRPr>
          </a:p>
          <a:p>
            <a:r>
              <a:rPr lang="en-US" sz="1700" dirty="0" smtClean="0">
                <a:latin typeface="Times New Roman" panose="02020603050405020304" pitchFamily="18" charset="0"/>
                <a:cs typeface="Times New Roman" panose="02020603050405020304" pitchFamily="18" charset="0"/>
                <a:sym typeface="+mn-ea"/>
              </a:rPr>
              <a:t>Smith A, Goodwin P. (2019). Worldwide Data Protection as a Service Forecast, 2019-2023. Available at: </a:t>
            </a:r>
            <a:r>
              <a:rPr lang="en-US" sz="1700" dirty="0">
                <a:solidFill>
                  <a:schemeClr val="tx1">
                    <a:lumMod val="95000"/>
                    <a:lumOff val="5000"/>
                  </a:schemeClr>
                </a:solidFill>
                <a:effectLst/>
                <a:latin typeface="Times New Roman" panose="02020603050405020304" pitchFamily="18" charset="0"/>
                <a:cs typeface="Times New Roman" panose="02020603050405020304" pitchFamily="18" charset="0"/>
                <a:sym typeface="+mn-ea"/>
                <a:hlinkClick r:id="rId1"/>
              </a:rPr>
              <a:t>https://</a:t>
            </a:r>
            <a:r>
              <a:rPr lang="en-US" sz="1700" dirty="0" smtClean="0">
                <a:solidFill>
                  <a:schemeClr val="tx1">
                    <a:lumMod val="95000"/>
                    <a:lumOff val="5000"/>
                  </a:schemeClr>
                </a:solidFill>
                <a:effectLst/>
                <a:latin typeface="Times New Roman" panose="02020603050405020304" pitchFamily="18" charset="0"/>
                <a:cs typeface="Times New Roman" panose="02020603050405020304" pitchFamily="18" charset="0"/>
                <a:sym typeface="+mn-ea"/>
                <a:hlinkClick r:id="rId1"/>
              </a:rPr>
              <a:t>www.idc.com/getdoc.jsp?containerId=US45610319</a:t>
            </a:r>
            <a:r>
              <a:rPr lang="en-US" sz="1700" dirty="0" smtClean="0">
                <a:solidFill>
                  <a:schemeClr val="tx1">
                    <a:lumMod val="95000"/>
                    <a:lumOff val="5000"/>
                  </a:schemeClr>
                </a:solidFill>
                <a:effectLst/>
                <a:latin typeface="Times New Roman" panose="02020603050405020304" pitchFamily="18" charset="0"/>
                <a:cs typeface="Times New Roman" panose="02020603050405020304" pitchFamily="18" charset="0"/>
                <a:sym typeface="+mn-ea"/>
              </a:rPr>
              <a:t> </a:t>
            </a:r>
            <a:r>
              <a:rPr lang="en-US" sz="1700" dirty="0" smtClean="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sym typeface="+mn-ea"/>
              </a:rPr>
              <a:t>. Accessed on 26 Nov, 2019.</a:t>
            </a:r>
            <a:endParaRPr lang="en-US" sz="1700" dirty="0">
              <a:latin typeface="Times New Roman" panose="02020603050405020304" pitchFamily="18" charset="0"/>
              <a:cs typeface="Times New Roman" panose="02020603050405020304" pitchFamily="18" charset="0"/>
            </a:endParaRPr>
          </a:p>
          <a:p>
            <a:r>
              <a:rPr lang="en-US" sz="1700" dirty="0" err="1">
                <a:latin typeface="Times New Roman" panose="02020603050405020304" pitchFamily="18" charset="0"/>
                <a:cs typeface="Times New Roman" panose="02020603050405020304" pitchFamily="18" charset="0"/>
                <a:sym typeface="+mn-ea"/>
              </a:rPr>
              <a:t>Tian</a:t>
            </a:r>
            <a:r>
              <a:rPr lang="en-US" sz="1700" dirty="0">
                <a:latin typeface="Times New Roman" panose="02020603050405020304" pitchFamily="18" charset="0"/>
                <a:cs typeface="Times New Roman" panose="02020603050405020304" pitchFamily="18" charset="0"/>
                <a:sym typeface="+mn-ea"/>
              </a:rPr>
              <a:t>, H. (2014) The Concept, Thinking of Human Resources Management Based on the Era of Big Data. Human Resources, 20, 162-163. </a:t>
            </a:r>
            <a:endParaRPr lang="en-US" sz="1700" dirty="0">
              <a:latin typeface="Times New Roman" panose="02020603050405020304" pitchFamily="18" charset="0"/>
              <a:cs typeface="Times New Roman" panose="02020603050405020304" pitchFamily="18" charset="0"/>
            </a:endParaRPr>
          </a:p>
          <a:p>
            <a:r>
              <a:rPr lang="en-US" sz="1700" dirty="0">
                <a:latin typeface="Times New Roman" panose="02020603050405020304" pitchFamily="18" charset="0"/>
                <a:cs typeface="Times New Roman" panose="02020603050405020304" pitchFamily="18" charset="0"/>
              </a:rPr>
              <a:t>Wei, B. (2012) The Recruitment Management System Based on Cloud Computing Model. Science &amp; Technology Information, 19, 108-109. </a:t>
            </a:r>
            <a:endParaRPr lang="en-US" sz="1700" dirty="0">
              <a:latin typeface="Times New Roman" panose="02020603050405020304" pitchFamily="18" charset="0"/>
              <a:cs typeface="Times New Roman" panose="02020603050405020304" pitchFamily="18" charset="0"/>
            </a:endParaRPr>
          </a:p>
          <a:p>
            <a:r>
              <a:rPr lang="en-US" sz="1700" dirty="0" smtClean="0">
                <a:latin typeface="Times New Roman" panose="02020603050405020304" pitchFamily="18" charset="0"/>
                <a:cs typeface="Times New Roman" panose="02020603050405020304" pitchFamily="18" charset="0"/>
              </a:rPr>
              <a:t>Wu</a:t>
            </a:r>
            <a:r>
              <a:rPr lang="en-US" sz="1700" dirty="0">
                <a:latin typeface="Times New Roman" panose="02020603050405020304" pitchFamily="18" charset="0"/>
                <a:cs typeface="Times New Roman" panose="02020603050405020304" pitchFamily="18" charset="0"/>
              </a:rPr>
              <a:t>, Z.Y. (2012) Research on Model of Human Resources Management System Based on Cloud Computing. China Computer &amp; Communication, 8, 142-143. </a:t>
            </a:r>
            <a:endParaRPr lang="en-US" sz="1700" dirty="0">
              <a:latin typeface="Times New Roman" panose="02020603050405020304" pitchFamily="18" charset="0"/>
              <a:cs typeface="Times New Roman" panose="02020603050405020304" pitchFamily="18" charset="0"/>
            </a:endParaRPr>
          </a:p>
          <a:p>
            <a:r>
              <a:rPr lang="en-US" sz="1700" dirty="0" err="1">
                <a:latin typeface="Times New Roman" panose="02020603050405020304" pitchFamily="18" charset="0"/>
                <a:cs typeface="Times New Roman" panose="02020603050405020304" pitchFamily="18" charset="0"/>
              </a:rPr>
              <a:t>Zang</a:t>
            </a:r>
            <a:r>
              <a:rPr lang="en-US" sz="1700" dirty="0">
                <a:latin typeface="Times New Roman" panose="02020603050405020304" pitchFamily="18" charset="0"/>
                <a:cs typeface="Times New Roman" panose="02020603050405020304" pitchFamily="18" charset="0"/>
              </a:rPr>
              <a:t>, S.Y. and Ye, M.L. (2015) Human Resource Management in the Era of Big Data. Journal of Human Resource and Sustainability Studies, 3, 41-45</a:t>
            </a:r>
            <a:endParaRPr lang="en-US" sz="1700" dirty="0">
              <a:latin typeface="Times New Roman" panose="02020603050405020304" pitchFamily="18" charset="0"/>
              <a:cs typeface="Times New Roman" panose="02020603050405020304" pitchFamily="18" charset="0"/>
            </a:endParaRPr>
          </a:p>
          <a:p>
            <a:r>
              <a:rPr lang="en-US" sz="1700" dirty="0">
                <a:latin typeface="Times New Roman" panose="02020603050405020304" pitchFamily="18" charset="0"/>
                <a:cs typeface="Times New Roman" panose="02020603050405020304" pitchFamily="18" charset="0"/>
              </a:rPr>
              <a:t>Zhao, J. (2012) How to Make the Enterprise Human Resources Management Adapt to Conditions during the Age of the Big Data. Human Resource Development of China, 4, 13-16.</a:t>
            </a:r>
            <a:endParaRPr lang="en-US" sz="1700" dirty="0">
              <a:latin typeface="Times New Roman" panose="02020603050405020304" pitchFamily="18" charset="0"/>
              <a:cs typeface="Times New Roman" panose="02020603050405020304" pitchFamily="18" charset="0"/>
            </a:endParaRPr>
          </a:p>
          <a:p>
            <a:r>
              <a:rPr lang="en-US" sz="1700" dirty="0" err="1" smtClean="0">
                <a:latin typeface="Times New Roman" panose="02020603050405020304" pitchFamily="18" charset="0"/>
                <a:cs typeface="Times New Roman" panose="02020603050405020304" pitchFamily="18" charset="0"/>
              </a:rPr>
              <a:t>Ziora</a:t>
            </a:r>
            <a:r>
              <a:rPr lang="en-US" sz="1700" dirty="0">
                <a:latin typeface="Times New Roman" panose="02020603050405020304" pitchFamily="18" charset="0"/>
                <a:cs typeface="Times New Roman" panose="02020603050405020304" pitchFamily="18" charset="0"/>
              </a:rPr>
              <a:t>, A. C. L. (2015). The role of big data solutions in the management of organizations. Review of selected practical examples. </a:t>
            </a:r>
            <a:r>
              <a:rPr lang="en-US" sz="1700" dirty="0" err="1">
                <a:latin typeface="Times New Roman" panose="02020603050405020304" pitchFamily="18" charset="0"/>
                <a:cs typeface="Times New Roman" panose="02020603050405020304" pitchFamily="18" charset="0"/>
              </a:rPr>
              <a:t>Procedia</a:t>
            </a:r>
            <a:r>
              <a:rPr lang="en-US" sz="1700" dirty="0">
                <a:latin typeface="Times New Roman" panose="02020603050405020304" pitchFamily="18" charset="0"/>
                <a:cs typeface="Times New Roman" panose="02020603050405020304" pitchFamily="18" charset="0"/>
              </a:rPr>
              <a:t> Computer Science, 65, 1006-1012 </a:t>
            </a:r>
            <a:endParaRPr lang="en-US" sz="1700" dirty="0">
              <a:latin typeface="Times New Roman" panose="02020603050405020304" pitchFamily="18" charset="0"/>
              <a:cs typeface="Times New Roman" panose="02020603050405020304" pitchFamily="18" charset="0"/>
            </a:endParaRPr>
          </a:p>
          <a:p>
            <a:endParaRPr lang="en-US"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中庸">
  <a:themeElements>
    <a:clrScheme name="中庸">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中庸">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中庸">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Median</Template>
  <TotalTime>0</TotalTime>
  <Words>14696</Words>
  <Application>WPS Presentation</Application>
  <PresentationFormat>自訂</PresentationFormat>
  <Paragraphs>280</Paragraphs>
  <Slides>22</Slides>
  <Notes>0</Notes>
  <HiddenSlides>0</HiddenSlides>
  <MMClips>0</MMClips>
  <ScaleCrop>false</ScaleCrop>
  <HeadingPairs>
    <vt:vector size="6" baseType="variant">
      <vt:variant>
        <vt:lpstr>已用的字体</vt:lpstr>
      </vt:variant>
      <vt:variant>
        <vt:i4>14</vt:i4>
      </vt:variant>
      <vt:variant>
        <vt:lpstr>主题</vt:lpstr>
      </vt:variant>
      <vt:variant>
        <vt:i4>1</vt:i4>
      </vt:variant>
      <vt:variant>
        <vt:lpstr>幻灯片标题</vt:lpstr>
      </vt:variant>
      <vt:variant>
        <vt:i4>22</vt:i4>
      </vt:variant>
    </vt:vector>
  </HeadingPairs>
  <TitlesOfParts>
    <vt:vector size="37" baseType="lpstr">
      <vt:lpstr>Arial</vt:lpstr>
      <vt:lpstr>SimSun</vt:lpstr>
      <vt:lpstr>Wingdings</vt:lpstr>
      <vt:lpstr>Wingdings</vt:lpstr>
      <vt:lpstr>Wingdings 2</vt:lpstr>
      <vt:lpstr>Times New Roman</vt:lpstr>
      <vt:lpstr>Wingdings</vt:lpstr>
      <vt:lpstr>Tw Cen MT</vt:lpstr>
      <vt:lpstr>Segoe Print</vt:lpstr>
      <vt:lpstr>Microsoft YaHei</vt:lpstr>
      <vt:lpstr>Arial Unicode MS</vt:lpstr>
      <vt:lpstr>Microsoft JhengHei</vt:lpstr>
      <vt:lpstr>Calibri</vt:lpstr>
      <vt:lpstr>PMingLiU</vt:lpstr>
      <vt:lpstr>中庸</vt:lpstr>
      <vt:lpstr>Assignment 1 Centaline Property Agency Big Data</vt:lpstr>
      <vt:lpstr>PowerPoint 演示文稿</vt:lpstr>
      <vt:lpstr>Justification on the selection of key change drivers</vt:lpstr>
      <vt:lpstr>External environment of Property agency using big data</vt:lpstr>
      <vt:lpstr>Internal environment of Property agency using big data</vt:lpstr>
      <vt:lpstr>Big Data has 4 V characteristics (1) </vt:lpstr>
      <vt:lpstr>Big Data has 4 V characteristics (2) </vt:lpstr>
      <vt:lpstr>Traditional employee training</vt:lpstr>
      <vt:lpstr>Employee training using Big Data (1)</vt:lpstr>
      <vt:lpstr>Employee training using Big Data (2)</vt:lpstr>
      <vt:lpstr>Real example of traditional employee training</vt:lpstr>
      <vt:lpstr>Real example of big data employee training</vt:lpstr>
      <vt:lpstr>Challenges faced by HR leaders using Big Data (1)</vt:lpstr>
      <vt:lpstr>Challenges faced by HR leaders using Big Data (2)</vt:lpstr>
      <vt:lpstr>Challenges faced by HR leaders using Big Data (3)</vt:lpstr>
      <vt:lpstr>PowerPoint 演示文稿</vt:lpstr>
      <vt:lpstr>Recommendations (1)</vt:lpstr>
      <vt:lpstr>Recommendation (2)</vt:lpstr>
      <vt:lpstr>Recommendation (3)</vt:lpstr>
      <vt:lpstr>Recommendation (4)</vt:lpstr>
      <vt:lpstr>Reference (1)</vt:lpstr>
      <vt:lpstr>Reference (2)</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Big Data, property agent</dc:title>
  <dc:creator>admin</dc:creator>
  <cp:lastModifiedBy>alvin429</cp:lastModifiedBy>
  <cp:revision>44</cp:revision>
  <dcterms:created xsi:type="dcterms:W3CDTF">2019-11-10T20:06:00Z</dcterms:created>
  <dcterms:modified xsi:type="dcterms:W3CDTF">2019-12-01T13:14:03Z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1033-11.2.0.9052</vt:lpwstr>
  </property>
</Properties>
</file>