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5.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6.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45"/>
  </p:notesMasterIdLst>
  <p:sldIdLst>
    <p:sldId id="256" r:id="rId8"/>
    <p:sldId id="438" r:id="rId9"/>
    <p:sldId id="440" r:id="rId10"/>
    <p:sldId id="441" r:id="rId11"/>
    <p:sldId id="442" r:id="rId12"/>
    <p:sldId id="417" r:id="rId13"/>
    <p:sldId id="443" r:id="rId14"/>
    <p:sldId id="321" r:id="rId15"/>
    <p:sldId id="334" r:id="rId16"/>
    <p:sldId id="376" r:id="rId17"/>
    <p:sldId id="380" r:id="rId18"/>
    <p:sldId id="444" r:id="rId19"/>
    <p:sldId id="445" r:id="rId20"/>
    <p:sldId id="446" r:id="rId21"/>
    <p:sldId id="447" r:id="rId22"/>
    <p:sldId id="448" r:id="rId23"/>
    <p:sldId id="449" r:id="rId24"/>
    <p:sldId id="332" r:id="rId25"/>
    <p:sldId id="322" r:id="rId26"/>
    <p:sldId id="450" r:id="rId27"/>
    <p:sldId id="451" r:id="rId28"/>
    <p:sldId id="452" r:id="rId29"/>
    <p:sldId id="455" r:id="rId30"/>
    <p:sldId id="453" r:id="rId31"/>
    <p:sldId id="454" r:id="rId32"/>
    <p:sldId id="457" r:id="rId33"/>
    <p:sldId id="456" r:id="rId34"/>
    <p:sldId id="458" r:id="rId35"/>
    <p:sldId id="459" r:id="rId36"/>
    <p:sldId id="461" r:id="rId37"/>
    <p:sldId id="378" r:id="rId38"/>
    <p:sldId id="404" r:id="rId39"/>
    <p:sldId id="382" r:id="rId40"/>
    <p:sldId id="462" r:id="rId41"/>
    <p:sldId id="406" r:id="rId42"/>
    <p:sldId id="463" r:id="rId43"/>
    <p:sldId id="460"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2CF963F-F788-4350-A3D7-5373B6FBC7C8}" v="26" dt="2024-02-27T11:55:47.5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7" autoAdjust="0"/>
    <p:restoredTop sz="94660"/>
  </p:normalViewPr>
  <p:slideViewPr>
    <p:cSldViewPr snapToGrid="0">
      <p:cViewPr varScale="1">
        <p:scale>
          <a:sx n="106" d="100"/>
          <a:sy n="106" d="100"/>
        </p:scale>
        <p:origin x="126" y="2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notesMaster" Target="notesMasters/notesMaster1.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tableStyles" Target="tableStyle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slide" Target="slides/slide37.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theme" Target="theme/theme1.xml"/><Relationship Id="rId8" Type="http://schemas.openxmlformats.org/officeDocument/2006/relationships/slide" Target="slides/slide1.xml"/><Relationship Id="rId51" Type="http://schemas.microsoft.com/office/2015/10/relationships/revisionInfo" Target="revisionInfo.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presProps" Target="presProps.xml"/><Relationship Id="rId20" Type="http://schemas.openxmlformats.org/officeDocument/2006/relationships/slide" Target="slides/slide13.xml"/><Relationship Id="rId41" Type="http://schemas.openxmlformats.org/officeDocument/2006/relationships/slide" Target="slides/slide34.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enkins (IEH)" userId="ae3a07d3-7c51-4381-b786-d01af3331fdb" providerId="ADAL" clId="{D2CF963F-F788-4350-A3D7-5373B6FBC7C8}"/>
    <pc:docChg chg="undo redo custSel addSld delSld modSld">
      <pc:chgData name="Laura Jenkins (IEH)" userId="ae3a07d3-7c51-4381-b786-d01af3331fdb" providerId="ADAL" clId="{D2CF963F-F788-4350-A3D7-5373B6FBC7C8}" dt="2024-02-27T11:57:30.157" v="404" actId="20577"/>
      <pc:docMkLst>
        <pc:docMk/>
      </pc:docMkLst>
      <pc:sldChg chg="addSp delSp modSp add mod setBg delDesignElem chgLayout">
        <pc:chgData name="Laura Jenkins (IEH)" userId="ae3a07d3-7c51-4381-b786-d01af3331fdb" providerId="ADAL" clId="{D2CF963F-F788-4350-A3D7-5373B6FBC7C8}" dt="2024-02-27T11:52:46.845" v="170" actId="6264"/>
        <pc:sldMkLst>
          <pc:docMk/>
          <pc:sldMk cId="1322614070" sldId="378"/>
        </pc:sldMkLst>
        <pc:spChg chg="add mod ord">
          <ac:chgData name="Laura Jenkins (IEH)" userId="ae3a07d3-7c51-4381-b786-d01af3331fdb" providerId="ADAL" clId="{D2CF963F-F788-4350-A3D7-5373B6FBC7C8}" dt="2024-02-27T11:52:46.845" v="170" actId="6264"/>
          <ac:spMkLst>
            <pc:docMk/>
            <pc:sldMk cId="1322614070" sldId="378"/>
            <ac:spMk id="2" creationId="{94BD38C5-4238-5873-BE4C-DE206ADC2DE7}"/>
          </ac:spMkLst>
        </pc:spChg>
        <pc:spChg chg="add del mod">
          <ac:chgData name="Laura Jenkins (IEH)" userId="ae3a07d3-7c51-4381-b786-d01af3331fdb" providerId="ADAL" clId="{D2CF963F-F788-4350-A3D7-5373B6FBC7C8}" dt="2024-02-27T11:52:46.845" v="170" actId="6264"/>
          <ac:spMkLst>
            <pc:docMk/>
            <pc:sldMk cId="1322614070" sldId="378"/>
            <ac:spMk id="4" creationId="{7D42F04C-0D86-71C9-8662-25BB2F8C0459}"/>
          </ac:spMkLst>
        </pc:spChg>
        <pc:spChg chg="add del mod">
          <ac:chgData name="Laura Jenkins (IEH)" userId="ae3a07d3-7c51-4381-b786-d01af3331fdb" providerId="ADAL" clId="{D2CF963F-F788-4350-A3D7-5373B6FBC7C8}" dt="2024-02-27T11:52:46.845" v="170" actId="6264"/>
          <ac:spMkLst>
            <pc:docMk/>
            <pc:sldMk cId="1322614070" sldId="378"/>
            <ac:spMk id="5" creationId="{4BE126BC-7199-056B-E9EE-EA001C999251}"/>
          </ac:spMkLst>
        </pc:spChg>
        <pc:spChg chg="mod ord">
          <ac:chgData name="Laura Jenkins (IEH)" userId="ae3a07d3-7c51-4381-b786-d01af3331fdb" providerId="ADAL" clId="{D2CF963F-F788-4350-A3D7-5373B6FBC7C8}" dt="2024-02-27T11:52:46.845" v="170" actId="6264"/>
          <ac:spMkLst>
            <pc:docMk/>
            <pc:sldMk cId="1322614070" sldId="378"/>
            <ac:spMk id="21506" creationId="{C69231C6-F1FA-46DC-E62D-3FEE373EA005}"/>
          </ac:spMkLst>
        </pc:spChg>
        <pc:spChg chg="del">
          <ac:chgData name="Laura Jenkins (IEH)" userId="ae3a07d3-7c51-4381-b786-d01af3331fdb" providerId="ADAL" clId="{D2CF963F-F788-4350-A3D7-5373B6FBC7C8}" dt="2024-02-27T11:52:33.780" v="168"/>
          <ac:spMkLst>
            <pc:docMk/>
            <pc:sldMk cId="1322614070" sldId="378"/>
            <ac:spMk id="21511" creationId="{5DB0431E-0B04-44A1-9C51-531E28D18A60}"/>
          </ac:spMkLst>
        </pc:spChg>
        <pc:spChg chg="del">
          <ac:chgData name="Laura Jenkins (IEH)" userId="ae3a07d3-7c51-4381-b786-d01af3331fdb" providerId="ADAL" clId="{D2CF963F-F788-4350-A3D7-5373B6FBC7C8}" dt="2024-02-27T11:52:33.780" v="168"/>
          <ac:spMkLst>
            <pc:docMk/>
            <pc:sldMk cId="1322614070" sldId="378"/>
            <ac:spMk id="21513" creationId="{6B424749-EEE0-49C9-9ABF-97B171A3EA00}"/>
          </ac:spMkLst>
        </pc:spChg>
        <pc:graphicFrameChg chg="del">
          <ac:chgData name="Laura Jenkins (IEH)" userId="ae3a07d3-7c51-4381-b786-d01af3331fdb" providerId="ADAL" clId="{D2CF963F-F788-4350-A3D7-5373B6FBC7C8}" dt="2024-02-27T11:52:42.717" v="169" actId="11529"/>
          <ac:graphicFrameMkLst>
            <pc:docMk/>
            <pc:sldMk cId="1322614070" sldId="378"/>
            <ac:graphicFrameMk id="21515" creationId="{9A5458DB-F322-1370-C3C2-12A26B9C42E2}"/>
          </ac:graphicFrameMkLst>
        </pc:graphicFrameChg>
      </pc:sldChg>
      <pc:sldChg chg="modSp add mod modClrScheme chgLayout">
        <pc:chgData name="Laura Jenkins (IEH)" userId="ae3a07d3-7c51-4381-b786-d01af3331fdb" providerId="ADAL" clId="{D2CF963F-F788-4350-A3D7-5373B6FBC7C8}" dt="2024-02-27T11:53:29.516" v="178" actId="14100"/>
        <pc:sldMkLst>
          <pc:docMk/>
          <pc:sldMk cId="2824559284" sldId="382"/>
        </pc:sldMkLst>
        <pc:spChg chg="mod ord">
          <ac:chgData name="Laura Jenkins (IEH)" userId="ae3a07d3-7c51-4381-b786-d01af3331fdb" providerId="ADAL" clId="{D2CF963F-F788-4350-A3D7-5373B6FBC7C8}" dt="2024-02-27T11:53:21.387" v="177" actId="700"/>
          <ac:spMkLst>
            <pc:docMk/>
            <pc:sldMk cId="2824559284" sldId="382"/>
            <ac:spMk id="27650" creationId="{A01E597A-8A91-3DC4-CEDF-F31D97A59F31}"/>
          </ac:spMkLst>
        </pc:spChg>
        <pc:graphicFrameChg chg="mod ord">
          <ac:chgData name="Laura Jenkins (IEH)" userId="ae3a07d3-7c51-4381-b786-d01af3331fdb" providerId="ADAL" clId="{D2CF963F-F788-4350-A3D7-5373B6FBC7C8}" dt="2024-02-27T11:53:29.516" v="178" actId="14100"/>
          <ac:graphicFrameMkLst>
            <pc:docMk/>
            <pc:sldMk cId="2824559284" sldId="382"/>
            <ac:graphicFrameMk id="35846" creationId="{3030FC00-088C-3499-31EA-0E5AEE577AE7}"/>
          </ac:graphicFrameMkLst>
        </pc:graphicFrameChg>
      </pc:sldChg>
      <pc:sldChg chg="addSp delSp modSp add mod setBg delDesignElem chgLayout">
        <pc:chgData name="Laura Jenkins (IEH)" userId="ae3a07d3-7c51-4381-b786-d01af3331fdb" providerId="ADAL" clId="{D2CF963F-F788-4350-A3D7-5373B6FBC7C8}" dt="2024-02-27T11:52:58.668" v="174" actId="6264"/>
        <pc:sldMkLst>
          <pc:docMk/>
          <pc:sldMk cId="1365231251" sldId="404"/>
        </pc:sldMkLst>
        <pc:spChg chg="add mod ord">
          <ac:chgData name="Laura Jenkins (IEH)" userId="ae3a07d3-7c51-4381-b786-d01af3331fdb" providerId="ADAL" clId="{D2CF963F-F788-4350-A3D7-5373B6FBC7C8}" dt="2024-02-27T11:52:58.668" v="174" actId="6264"/>
          <ac:spMkLst>
            <pc:docMk/>
            <pc:sldMk cId="1365231251" sldId="404"/>
            <ac:spMk id="3" creationId="{BEA52CB0-A157-DAD2-70EC-F46234DFC963}"/>
          </ac:spMkLst>
        </pc:spChg>
        <pc:spChg chg="add del mod">
          <ac:chgData name="Laura Jenkins (IEH)" userId="ae3a07d3-7c51-4381-b786-d01af3331fdb" providerId="ADAL" clId="{D2CF963F-F788-4350-A3D7-5373B6FBC7C8}" dt="2024-02-27T11:52:58.668" v="174" actId="6264"/>
          <ac:spMkLst>
            <pc:docMk/>
            <pc:sldMk cId="1365231251" sldId="404"/>
            <ac:spMk id="4" creationId="{03417F7F-C7A8-C3CD-EE34-328022A202A7}"/>
          </ac:spMkLst>
        </pc:spChg>
        <pc:spChg chg="add del mod">
          <ac:chgData name="Laura Jenkins (IEH)" userId="ae3a07d3-7c51-4381-b786-d01af3331fdb" providerId="ADAL" clId="{D2CF963F-F788-4350-A3D7-5373B6FBC7C8}" dt="2024-02-27T11:52:58.668" v="174" actId="6264"/>
          <ac:spMkLst>
            <pc:docMk/>
            <pc:sldMk cId="1365231251" sldId="404"/>
            <ac:spMk id="5" creationId="{4C997527-5936-E8C7-962F-966B4BF26534}"/>
          </ac:spMkLst>
        </pc:spChg>
        <pc:spChg chg="mod ord">
          <ac:chgData name="Laura Jenkins (IEH)" userId="ae3a07d3-7c51-4381-b786-d01af3331fdb" providerId="ADAL" clId="{D2CF963F-F788-4350-A3D7-5373B6FBC7C8}" dt="2024-02-27T11:52:58.668" v="174" actId="6264"/>
          <ac:spMkLst>
            <pc:docMk/>
            <pc:sldMk cId="1365231251" sldId="404"/>
            <ac:spMk id="21506" creationId="{C69231C6-F1FA-46DC-E62D-3FEE373EA005}"/>
          </ac:spMkLst>
        </pc:spChg>
        <pc:spChg chg="del">
          <ac:chgData name="Laura Jenkins (IEH)" userId="ae3a07d3-7c51-4381-b786-d01af3331fdb" providerId="ADAL" clId="{D2CF963F-F788-4350-A3D7-5373B6FBC7C8}" dt="2024-02-27T11:52:54.100" v="172"/>
          <ac:spMkLst>
            <pc:docMk/>
            <pc:sldMk cId="1365231251" sldId="404"/>
            <ac:spMk id="21511" creationId="{5DB0431E-0B04-44A1-9C51-531E28D18A60}"/>
          </ac:spMkLst>
        </pc:spChg>
        <pc:spChg chg="del">
          <ac:chgData name="Laura Jenkins (IEH)" userId="ae3a07d3-7c51-4381-b786-d01af3331fdb" providerId="ADAL" clId="{D2CF963F-F788-4350-A3D7-5373B6FBC7C8}" dt="2024-02-27T11:52:54.100" v="172"/>
          <ac:spMkLst>
            <pc:docMk/>
            <pc:sldMk cId="1365231251" sldId="404"/>
            <ac:spMk id="21513" creationId="{6B424749-EEE0-49C9-9ABF-97B171A3EA00}"/>
          </ac:spMkLst>
        </pc:spChg>
        <pc:graphicFrameChg chg="del">
          <ac:chgData name="Laura Jenkins (IEH)" userId="ae3a07d3-7c51-4381-b786-d01af3331fdb" providerId="ADAL" clId="{D2CF963F-F788-4350-A3D7-5373B6FBC7C8}" dt="2024-02-27T11:52:57.399" v="173" actId="11529"/>
          <ac:graphicFrameMkLst>
            <pc:docMk/>
            <pc:sldMk cId="1365231251" sldId="404"/>
            <ac:graphicFrameMk id="21515" creationId="{9A5458DB-F322-1370-C3C2-12A26B9C42E2}"/>
          </ac:graphicFrameMkLst>
        </pc:graphicFrameChg>
      </pc:sldChg>
      <pc:sldChg chg="addSp delSp modSp add mod setBg modAnim delDesignElem chgLayout">
        <pc:chgData name="Laura Jenkins (IEH)" userId="ae3a07d3-7c51-4381-b786-d01af3331fdb" providerId="ADAL" clId="{D2CF963F-F788-4350-A3D7-5373B6FBC7C8}" dt="2024-02-27T11:08:56.992" v="165"/>
        <pc:sldMkLst>
          <pc:docMk/>
          <pc:sldMk cId="2793039777" sldId="406"/>
        </pc:sldMkLst>
        <pc:spChg chg="mod ord">
          <ac:chgData name="Laura Jenkins (IEH)" userId="ae3a07d3-7c51-4381-b786-d01af3331fdb" providerId="ADAL" clId="{D2CF963F-F788-4350-A3D7-5373B6FBC7C8}" dt="2024-02-27T11:07:40.992" v="145" actId="6264"/>
          <ac:spMkLst>
            <pc:docMk/>
            <pc:sldMk cId="2793039777" sldId="406"/>
            <ac:spMk id="2" creationId="{8FD61F4E-BF04-CD7A-8BC2-996D1009A4E8}"/>
          </ac:spMkLst>
        </pc:spChg>
        <pc:spChg chg="mod ord">
          <ac:chgData name="Laura Jenkins (IEH)" userId="ae3a07d3-7c51-4381-b786-d01af3331fdb" providerId="ADAL" clId="{D2CF963F-F788-4350-A3D7-5373B6FBC7C8}" dt="2024-02-27T11:07:41.042" v="146" actId="27636"/>
          <ac:spMkLst>
            <pc:docMk/>
            <pc:sldMk cId="2793039777" sldId="406"/>
            <ac:spMk id="3" creationId="{FF53509A-0D73-FDA5-1FA9-611E9A678327}"/>
          </ac:spMkLst>
        </pc:spChg>
        <pc:spChg chg="add del mod">
          <ac:chgData name="Laura Jenkins (IEH)" userId="ae3a07d3-7c51-4381-b786-d01af3331fdb" providerId="ADAL" clId="{D2CF963F-F788-4350-A3D7-5373B6FBC7C8}" dt="2024-02-27T11:07:40.992" v="145" actId="6264"/>
          <ac:spMkLst>
            <pc:docMk/>
            <pc:sldMk cId="2793039777" sldId="406"/>
            <ac:spMk id="4" creationId="{E4995E5F-7940-8056-8FA7-ED0764784A8C}"/>
          </ac:spMkLst>
        </pc:spChg>
        <pc:spChg chg="add del mod">
          <ac:chgData name="Laura Jenkins (IEH)" userId="ae3a07d3-7c51-4381-b786-d01af3331fdb" providerId="ADAL" clId="{D2CF963F-F788-4350-A3D7-5373B6FBC7C8}" dt="2024-02-27T11:07:40.992" v="145" actId="6264"/>
          <ac:spMkLst>
            <pc:docMk/>
            <pc:sldMk cId="2793039777" sldId="406"/>
            <ac:spMk id="6" creationId="{C1309ACC-82B6-814F-0707-F357B171679B}"/>
          </ac:spMkLst>
        </pc:spChg>
        <pc:spChg chg="del">
          <ac:chgData name="Laura Jenkins (IEH)" userId="ae3a07d3-7c51-4381-b786-d01af3331fdb" providerId="ADAL" clId="{D2CF963F-F788-4350-A3D7-5373B6FBC7C8}" dt="2024-02-27T11:07:37.524" v="143"/>
          <ac:spMkLst>
            <pc:docMk/>
            <pc:sldMk cId="2793039777" sldId="406"/>
            <ac:spMk id="9" creationId="{60C2BF78-EE5B-49C7-ADD9-58CDBD13E3AA}"/>
          </ac:spMkLst>
        </pc:spChg>
        <pc:picChg chg="del">
          <ac:chgData name="Laura Jenkins (IEH)" userId="ae3a07d3-7c51-4381-b786-d01af3331fdb" providerId="ADAL" clId="{D2CF963F-F788-4350-A3D7-5373B6FBC7C8}" dt="2024-02-27T11:07:39.556" v="144" actId="478"/>
          <ac:picMkLst>
            <pc:docMk/>
            <pc:sldMk cId="2793039777" sldId="406"/>
            <ac:picMk id="5" creationId="{A105E5B9-15A4-A8DA-C75C-01ADEF957D55}"/>
          </ac:picMkLst>
        </pc:picChg>
      </pc:sldChg>
      <pc:sldChg chg="addSp delSp modSp new mod setBg addAnim setClrOvrMap">
        <pc:chgData name="Laura Jenkins (IEH)" userId="ae3a07d3-7c51-4381-b786-d01af3331fdb" providerId="ADAL" clId="{D2CF963F-F788-4350-A3D7-5373B6FBC7C8}" dt="2024-02-27T11:02:08.675" v="31"/>
        <pc:sldMkLst>
          <pc:docMk/>
          <pc:sldMk cId="1886357818" sldId="461"/>
        </pc:sldMkLst>
        <pc:spChg chg="mod">
          <ac:chgData name="Laura Jenkins (IEH)" userId="ae3a07d3-7c51-4381-b786-d01af3331fdb" providerId="ADAL" clId="{D2CF963F-F788-4350-A3D7-5373B6FBC7C8}" dt="2024-02-27T11:02:08.675" v="30" actId="26606"/>
          <ac:spMkLst>
            <pc:docMk/>
            <pc:sldMk cId="1886357818" sldId="461"/>
            <ac:spMk id="2" creationId="{2CAC92BE-A9EA-D41A-5444-B387147B2683}"/>
          </ac:spMkLst>
        </pc:spChg>
        <pc:spChg chg="del">
          <ac:chgData name="Laura Jenkins (IEH)" userId="ae3a07d3-7c51-4381-b786-d01af3331fdb" providerId="ADAL" clId="{D2CF963F-F788-4350-A3D7-5373B6FBC7C8}" dt="2024-02-27T11:02:04.460" v="29" actId="478"/>
          <ac:spMkLst>
            <pc:docMk/>
            <pc:sldMk cId="1886357818" sldId="461"/>
            <ac:spMk id="3" creationId="{3ADA4F1C-1365-515C-8013-018E72E14A05}"/>
          </ac:spMkLst>
        </pc:spChg>
        <pc:spChg chg="add">
          <ac:chgData name="Laura Jenkins (IEH)" userId="ae3a07d3-7c51-4381-b786-d01af3331fdb" providerId="ADAL" clId="{D2CF963F-F788-4350-A3D7-5373B6FBC7C8}" dt="2024-02-27T11:02:08.675" v="30" actId="26606"/>
          <ac:spMkLst>
            <pc:docMk/>
            <pc:sldMk cId="1886357818" sldId="461"/>
            <ac:spMk id="7" creationId="{66B332A4-D438-4773-A77F-5ED49A448D9D}"/>
          </ac:spMkLst>
        </pc:spChg>
        <pc:spChg chg="add">
          <ac:chgData name="Laura Jenkins (IEH)" userId="ae3a07d3-7c51-4381-b786-d01af3331fdb" providerId="ADAL" clId="{D2CF963F-F788-4350-A3D7-5373B6FBC7C8}" dt="2024-02-27T11:02:08.675" v="30" actId="26606"/>
          <ac:spMkLst>
            <pc:docMk/>
            <pc:sldMk cId="1886357818" sldId="461"/>
            <ac:spMk id="9" creationId="{DF9AD32D-FF05-44F4-BD4D-9CEE89B71EB9}"/>
          </ac:spMkLst>
        </pc:spChg>
      </pc:sldChg>
      <pc:sldChg chg="modSp new mod modAnim">
        <pc:chgData name="Laura Jenkins (IEH)" userId="ae3a07d3-7c51-4381-b786-d01af3331fdb" providerId="ADAL" clId="{D2CF963F-F788-4350-A3D7-5373B6FBC7C8}" dt="2024-02-27T11:08:08.636" v="150"/>
        <pc:sldMkLst>
          <pc:docMk/>
          <pc:sldMk cId="2039270779" sldId="462"/>
        </pc:sldMkLst>
        <pc:spChg chg="mod">
          <ac:chgData name="Laura Jenkins (IEH)" userId="ae3a07d3-7c51-4381-b786-d01af3331fdb" providerId="ADAL" clId="{D2CF963F-F788-4350-A3D7-5373B6FBC7C8}" dt="2024-02-27T11:06:08.818" v="40" actId="20577"/>
          <ac:spMkLst>
            <pc:docMk/>
            <pc:sldMk cId="2039270779" sldId="462"/>
            <ac:spMk id="2" creationId="{C2BF64C3-19F7-E606-FF6D-2D71B95FF6A2}"/>
          </ac:spMkLst>
        </pc:spChg>
        <pc:spChg chg="mod">
          <ac:chgData name="Laura Jenkins (IEH)" userId="ae3a07d3-7c51-4381-b786-d01af3331fdb" providerId="ADAL" clId="{D2CF963F-F788-4350-A3D7-5373B6FBC7C8}" dt="2024-02-27T11:07:10.819" v="141" actId="20577"/>
          <ac:spMkLst>
            <pc:docMk/>
            <pc:sldMk cId="2039270779" sldId="462"/>
            <ac:spMk id="3" creationId="{2C5B1DF2-4748-92D1-CE24-12184C2530F1}"/>
          </ac:spMkLst>
        </pc:spChg>
      </pc:sldChg>
      <pc:sldChg chg="addSp delSp modSp new mod">
        <pc:chgData name="Laura Jenkins (IEH)" userId="ae3a07d3-7c51-4381-b786-d01af3331fdb" providerId="ADAL" clId="{D2CF963F-F788-4350-A3D7-5373B6FBC7C8}" dt="2024-02-27T11:57:30.157" v="404" actId="20577"/>
        <pc:sldMkLst>
          <pc:docMk/>
          <pc:sldMk cId="2685593352" sldId="463"/>
        </pc:sldMkLst>
        <pc:spChg chg="mod">
          <ac:chgData name="Laura Jenkins (IEH)" userId="ae3a07d3-7c51-4381-b786-d01af3331fdb" providerId="ADAL" clId="{D2CF963F-F788-4350-A3D7-5373B6FBC7C8}" dt="2024-02-27T11:54:00.628" v="189" actId="20577"/>
          <ac:spMkLst>
            <pc:docMk/>
            <pc:sldMk cId="2685593352" sldId="463"/>
            <ac:spMk id="2" creationId="{0DBA3657-A228-A1AB-54F5-FF60BBEEF378}"/>
          </ac:spMkLst>
        </pc:spChg>
        <pc:spChg chg="mod">
          <ac:chgData name="Laura Jenkins (IEH)" userId="ae3a07d3-7c51-4381-b786-d01af3331fdb" providerId="ADAL" clId="{D2CF963F-F788-4350-A3D7-5373B6FBC7C8}" dt="2024-02-27T11:57:30.157" v="404" actId="20577"/>
          <ac:spMkLst>
            <pc:docMk/>
            <pc:sldMk cId="2685593352" sldId="463"/>
            <ac:spMk id="3" creationId="{7CCB02B1-88E3-5CFA-13DC-E3071166695A}"/>
          </ac:spMkLst>
        </pc:spChg>
        <pc:spChg chg="add del mod">
          <ac:chgData name="Laura Jenkins (IEH)" userId="ae3a07d3-7c51-4381-b786-d01af3331fdb" providerId="ADAL" clId="{D2CF963F-F788-4350-A3D7-5373B6FBC7C8}" dt="2024-02-27T11:55:52.106" v="332" actId="478"/>
          <ac:spMkLst>
            <pc:docMk/>
            <pc:sldMk cId="2685593352" sldId="463"/>
            <ac:spMk id="6" creationId="{CB174E22-3069-9A5A-26CE-88B12F4B7D80}"/>
          </ac:spMkLst>
        </pc:spChg>
        <pc:picChg chg="add mod">
          <ac:chgData name="Laura Jenkins (IEH)" userId="ae3a07d3-7c51-4381-b786-d01af3331fdb" providerId="ADAL" clId="{D2CF963F-F788-4350-A3D7-5373B6FBC7C8}" dt="2024-02-27T11:55:57.616" v="334" actId="1076"/>
          <ac:picMkLst>
            <pc:docMk/>
            <pc:sldMk cId="2685593352" sldId="463"/>
            <ac:picMk id="5" creationId="{3B82CE07-9EB4-1FA0-0777-C53E06F7F3AB}"/>
          </ac:picMkLst>
        </pc:picChg>
      </pc:sldChg>
      <pc:sldChg chg="new del">
        <pc:chgData name="Laura Jenkins (IEH)" userId="ae3a07d3-7c51-4381-b786-d01af3331fdb" providerId="ADAL" clId="{D2CF963F-F788-4350-A3D7-5373B6FBC7C8}" dt="2024-02-27T11:53:13.658" v="176" actId="47"/>
        <pc:sldMkLst>
          <pc:docMk/>
          <pc:sldMk cId="4125471067" sldId="463"/>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373B06-1013-4A5F-92B6-ACB597688EAF}" type="doc">
      <dgm:prSet loTypeId="urn:microsoft.com/office/officeart/2005/8/layout/venn1" loCatId="relationship" qsTypeId="urn:microsoft.com/office/officeart/2005/8/quickstyle/simple1" qsCatId="simple" csTypeId="urn:microsoft.com/office/officeart/2005/8/colors/accent1_2" csCatId="accent1"/>
      <dgm:spPr/>
      <dgm:t>
        <a:bodyPr/>
        <a:lstStyle/>
        <a:p>
          <a:endParaRPr lang="en-GB"/>
        </a:p>
      </dgm:t>
    </dgm:pt>
    <dgm:pt modelId="{D0E39FA6-01D7-41D0-A4BB-2CE8D1BF12E3}">
      <dgm:prSet/>
      <dgm:spPr/>
      <dgm:t>
        <a:bodyPr/>
        <a:lstStyle/>
        <a:p>
          <a:r>
            <a:rPr lang="en-GB" dirty="0"/>
            <a:t>Agency</a:t>
          </a:r>
        </a:p>
      </dgm:t>
    </dgm:pt>
    <dgm:pt modelId="{4D19CBB2-174A-4CDF-945C-B483A21CD474}" type="parTrans" cxnId="{3F6F6451-DDBF-4F72-8EB4-20E15BA0E777}">
      <dgm:prSet/>
      <dgm:spPr/>
      <dgm:t>
        <a:bodyPr/>
        <a:lstStyle/>
        <a:p>
          <a:endParaRPr lang="en-GB"/>
        </a:p>
      </dgm:t>
    </dgm:pt>
    <dgm:pt modelId="{9CABDCB2-7318-42CB-9CC6-F9FD9E63D678}" type="sibTrans" cxnId="{3F6F6451-DDBF-4F72-8EB4-20E15BA0E777}">
      <dgm:prSet/>
      <dgm:spPr/>
      <dgm:t>
        <a:bodyPr/>
        <a:lstStyle/>
        <a:p>
          <a:endParaRPr lang="en-GB"/>
        </a:p>
      </dgm:t>
    </dgm:pt>
    <dgm:pt modelId="{473ECCC2-8476-41D5-BB59-39E047E76941}">
      <dgm:prSet/>
      <dgm:spPr/>
      <dgm:t>
        <a:bodyPr/>
        <a:lstStyle/>
        <a:p>
          <a:r>
            <a:rPr lang="en-GB"/>
            <a:t>Power</a:t>
          </a:r>
        </a:p>
      </dgm:t>
    </dgm:pt>
    <dgm:pt modelId="{D6F6C0CC-3065-433F-8F2D-5D07AB2E0C69}" type="parTrans" cxnId="{F48CEF11-C909-4221-82D5-FAB2DF093BDB}">
      <dgm:prSet/>
      <dgm:spPr/>
      <dgm:t>
        <a:bodyPr/>
        <a:lstStyle/>
        <a:p>
          <a:endParaRPr lang="en-GB"/>
        </a:p>
      </dgm:t>
    </dgm:pt>
    <dgm:pt modelId="{BAB881B1-2F60-495D-97D9-AB5F90DB50ED}" type="sibTrans" cxnId="{F48CEF11-C909-4221-82D5-FAB2DF093BDB}">
      <dgm:prSet/>
      <dgm:spPr/>
      <dgm:t>
        <a:bodyPr/>
        <a:lstStyle/>
        <a:p>
          <a:endParaRPr lang="en-GB"/>
        </a:p>
      </dgm:t>
    </dgm:pt>
    <dgm:pt modelId="{08D54591-5425-4F7F-9045-0A1CECAE11DF}">
      <dgm:prSet/>
      <dgm:spPr/>
      <dgm:t>
        <a:bodyPr/>
        <a:lstStyle/>
        <a:p>
          <a:r>
            <a:rPr lang="en-GB"/>
            <a:t>Empowerment </a:t>
          </a:r>
        </a:p>
      </dgm:t>
    </dgm:pt>
    <dgm:pt modelId="{B09D32F7-6214-43EC-9267-1D884528AD2C}" type="parTrans" cxnId="{7C94F287-EECF-4757-9117-DF77D1DC732A}">
      <dgm:prSet/>
      <dgm:spPr/>
      <dgm:t>
        <a:bodyPr/>
        <a:lstStyle/>
        <a:p>
          <a:endParaRPr lang="en-GB"/>
        </a:p>
      </dgm:t>
    </dgm:pt>
    <dgm:pt modelId="{52C707E7-F3A3-46E6-92B2-077CDFBF7A4E}" type="sibTrans" cxnId="{7C94F287-EECF-4757-9117-DF77D1DC732A}">
      <dgm:prSet/>
      <dgm:spPr/>
      <dgm:t>
        <a:bodyPr/>
        <a:lstStyle/>
        <a:p>
          <a:endParaRPr lang="en-GB"/>
        </a:p>
      </dgm:t>
    </dgm:pt>
    <dgm:pt modelId="{2787C5EA-8050-4E22-AA4F-762957DFCB9C}" type="pres">
      <dgm:prSet presAssocID="{D5373B06-1013-4A5F-92B6-ACB597688EAF}" presName="compositeShape" presStyleCnt="0">
        <dgm:presLayoutVars>
          <dgm:chMax val="7"/>
          <dgm:dir/>
          <dgm:resizeHandles val="exact"/>
        </dgm:presLayoutVars>
      </dgm:prSet>
      <dgm:spPr/>
    </dgm:pt>
    <dgm:pt modelId="{0961E8BB-1DBD-4324-AE22-623B30D1BCC1}" type="pres">
      <dgm:prSet presAssocID="{D0E39FA6-01D7-41D0-A4BB-2CE8D1BF12E3}" presName="circ1" presStyleLbl="vennNode1" presStyleIdx="0" presStyleCnt="3"/>
      <dgm:spPr/>
    </dgm:pt>
    <dgm:pt modelId="{E8A7A223-CB71-4130-8F18-0BCD2482B000}" type="pres">
      <dgm:prSet presAssocID="{D0E39FA6-01D7-41D0-A4BB-2CE8D1BF12E3}" presName="circ1Tx" presStyleLbl="revTx" presStyleIdx="0" presStyleCnt="0">
        <dgm:presLayoutVars>
          <dgm:chMax val="0"/>
          <dgm:chPref val="0"/>
          <dgm:bulletEnabled val="1"/>
        </dgm:presLayoutVars>
      </dgm:prSet>
      <dgm:spPr/>
    </dgm:pt>
    <dgm:pt modelId="{ECA351F0-3CEF-4052-9FBE-BC7B79D4578D}" type="pres">
      <dgm:prSet presAssocID="{473ECCC2-8476-41D5-BB59-39E047E76941}" presName="circ2" presStyleLbl="vennNode1" presStyleIdx="1" presStyleCnt="3"/>
      <dgm:spPr/>
    </dgm:pt>
    <dgm:pt modelId="{F55F7FFB-CEA3-4E0B-8CBC-5825F7FD07E7}" type="pres">
      <dgm:prSet presAssocID="{473ECCC2-8476-41D5-BB59-39E047E76941}" presName="circ2Tx" presStyleLbl="revTx" presStyleIdx="0" presStyleCnt="0">
        <dgm:presLayoutVars>
          <dgm:chMax val="0"/>
          <dgm:chPref val="0"/>
          <dgm:bulletEnabled val="1"/>
        </dgm:presLayoutVars>
      </dgm:prSet>
      <dgm:spPr/>
    </dgm:pt>
    <dgm:pt modelId="{FE718B9B-70CF-4D22-914D-0AF1AAD7D756}" type="pres">
      <dgm:prSet presAssocID="{08D54591-5425-4F7F-9045-0A1CECAE11DF}" presName="circ3" presStyleLbl="vennNode1" presStyleIdx="2" presStyleCnt="3"/>
      <dgm:spPr/>
    </dgm:pt>
    <dgm:pt modelId="{B57F9DAF-9A39-4EBF-8636-07D7890F006A}" type="pres">
      <dgm:prSet presAssocID="{08D54591-5425-4F7F-9045-0A1CECAE11DF}" presName="circ3Tx" presStyleLbl="revTx" presStyleIdx="0" presStyleCnt="0">
        <dgm:presLayoutVars>
          <dgm:chMax val="0"/>
          <dgm:chPref val="0"/>
          <dgm:bulletEnabled val="1"/>
        </dgm:presLayoutVars>
      </dgm:prSet>
      <dgm:spPr/>
    </dgm:pt>
  </dgm:ptLst>
  <dgm:cxnLst>
    <dgm:cxn modelId="{CB8A4500-12C6-4E89-83BC-650143363655}" type="presOf" srcId="{D0E39FA6-01D7-41D0-A4BB-2CE8D1BF12E3}" destId="{0961E8BB-1DBD-4324-AE22-623B30D1BCC1}" srcOrd="0" destOrd="0" presId="urn:microsoft.com/office/officeart/2005/8/layout/venn1"/>
    <dgm:cxn modelId="{F48CEF11-C909-4221-82D5-FAB2DF093BDB}" srcId="{D5373B06-1013-4A5F-92B6-ACB597688EAF}" destId="{473ECCC2-8476-41D5-BB59-39E047E76941}" srcOrd="1" destOrd="0" parTransId="{D6F6C0CC-3065-433F-8F2D-5D07AB2E0C69}" sibTransId="{BAB881B1-2F60-495D-97D9-AB5F90DB50ED}"/>
    <dgm:cxn modelId="{259ECF5E-98C0-405F-A360-0633F267AC62}" type="presOf" srcId="{473ECCC2-8476-41D5-BB59-39E047E76941}" destId="{ECA351F0-3CEF-4052-9FBE-BC7B79D4578D}" srcOrd="0" destOrd="0" presId="urn:microsoft.com/office/officeart/2005/8/layout/venn1"/>
    <dgm:cxn modelId="{3F6F6451-DDBF-4F72-8EB4-20E15BA0E777}" srcId="{D5373B06-1013-4A5F-92B6-ACB597688EAF}" destId="{D0E39FA6-01D7-41D0-A4BB-2CE8D1BF12E3}" srcOrd="0" destOrd="0" parTransId="{4D19CBB2-174A-4CDF-945C-B483A21CD474}" sibTransId="{9CABDCB2-7318-42CB-9CC6-F9FD9E63D678}"/>
    <dgm:cxn modelId="{7C94F287-EECF-4757-9117-DF77D1DC732A}" srcId="{D5373B06-1013-4A5F-92B6-ACB597688EAF}" destId="{08D54591-5425-4F7F-9045-0A1CECAE11DF}" srcOrd="2" destOrd="0" parTransId="{B09D32F7-6214-43EC-9267-1D884528AD2C}" sibTransId="{52C707E7-F3A3-46E6-92B2-077CDFBF7A4E}"/>
    <dgm:cxn modelId="{7F53AEC0-3E4B-44B2-8170-8D349DC862ED}" type="presOf" srcId="{473ECCC2-8476-41D5-BB59-39E047E76941}" destId="{F55F7FFB-CEA3-4E0B-8CBC-5825F7FD07E7}" srcOrd="1" destOrd="0" presId="urn:microsoft.com/office/officeart/2005/8/layout/venn1"/>
    <dgm:cxn modelId="{5DEF70D1-2170-47FE-B0B5-F6310DA6FDBE}" type="presOf" srcId="{08D54591-5425-4F7F-9045-0A1CECAE11DF}" destId="{B57F9DAF-9A39-4EBF-8636-07D7890F006A}" srcOrd="1" destOrd="0" presId="urn:microsoft.com/office/officeart/2005/8/layout/venn1"/>
    <dgm:cxn modelId="{21A546E3-50B6-4CBB-A647-80225FB4606D}" type="presOf" srcId="{D5373B06-1013-4A5F-92B6-ACB597688EAF}" destId="{2787C5EA-8050-4E22-AA4F-762957DFCB9C}" srcOrd="0" destOrd="0" presId="urn:microsoft.com/office/officeart/2005/8/layout/venn1"/>
    <dgm:cxn modelId="{188B48F3-8D1F-4C7E-A905-FACFFE34645E}" type="presOf" srcId="{08D54591-5425-4F7F-9045-0A1CECAE11DF}" destId="{FE718B9B-70CF-4D22-914D-0AF1AAD7D756}" srcOrd="0" destOrd="0" presId="urn:microsoft.com/office/officeart/2005/8/layout/venn1"/>
    <dgm:cxn modelId="{258AE7F3-6559-4083-8640-1D15C2DDD9C4}" type="presOf" srcId="{D0E39FA6-01D7-41D0-A4BB-2CE8D1BF12E3}" destId="{E8A7A223-CB71-4130-8F18-0BCD2482B000}" srcOrd="1" destOrd="0" presId="urn:microsoft.com/office/officeart/2005/8/layout/venn1"/>
    <dgm:cxn modelId="{4B582170-557D-4736-9EDF-D9D89B950C54}" type="presParOf" srcId="{2787C5EA-8050-4E22-AA4F-762957DFCB9C}" destId="{0961E8BB-1DBD-4324-AE22-623B30D1BCC1}" srcOrd="0" destOrd="0" presId="urn:microsoft.com/office/officeart/2005/8/layout/venn1"/>
    <dgm:cxn modelId="{18EED0FB-83B3-4FEC-AEA5-326624F74E27}" type="presParOf" srcId="{2787C5EA-8050-4E22-AA4F-762957DFCB9C}" destId="{E8A7A223-CB71-4130-8F18-0BCD2482B000}" srcOrd="1" destOrd="0" presId="urn:microsoft.com/office/officeart/2005/8/layout/venn1"/>
    <dgm:cxn modelId="{FAD1EA3C-680B-485A-8FB9-1D325BD77D92}" type="presParOf" srcId="{2787C5EA-8050-4E22-AA4F-762957DFCB9C}" destId="{ECA351F0-3CEF-4052-9FBE-BC7B79D4578D}" srcOrd="2" destOrd="0" presId="urn:microsoft.com/office/officeart/2005/8/layout/venn1"/>
    <dgm:cxn modelId="{4F7973DF-9046-4307-9D9C-15352C8AF61D}" type="presParOf" srcId="{2787C5EA-8050-4E22-AA4F-762957DFCB9C}" destId="{F55F7FFB-CEA3-4E0B-8CBC-5825F7FD07E7}" srcOrd="3" destOrd="0" presId="urn:microsoft.com/office/officeart/2005/8/layout/venn1"/>
    <dgm:cxn modelId="{3A2B6EDA-CCF9-4A20-BC35-0F36596B9C0C}" type="presParOf" srcId="{2787C5EA-8050-4E22-AA4F-762957DFCB9C}" destId="{FE718B9B-70CF-4D22-914D-0AF1AAD7D756}" srcOrd="4" destOrd="0" presId="urn:microsoft.com/office/officeart/2005/8/layout/venn1"/>
    <dgm:cxn modelId="{0796B6AC-9B02-4167-85AA-1C4AAC2F24E0}" type="presParOf" srcId="{2787C5EA-8050-4E22-AA4F-762957DFCB9C}" destId="{B57F9DAF-9A39-4EBF-8636-07D7890F006A}"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BC8C7FD-A794-400C-9EF0-4E1FC2BF5510}" type="doc">
      <dgm:prSet loTypeId="urn:microsoft.com/office/officeart/2017/3/layout/HorizontalPathTimeline" loCatId="process" qsTypeId="urn:microsoft.com/office/officeart/2005/8/quickstyle/simple1" qsCatId="simple" csTypeId="urn:microsoft.com/office/officeart/2005/8/colors/accent1_2" csCatId="accent1" phldr="1"/>
      <dgm:spPr/>
      <dgm:t>
        <a:bodyPr/>
        <a:lstStyle/>
        <a:p>
          <a:endParaRPr lang="en-US"/>
        </a:p>
      </dgm:t>
    </dgm:pt>
    <dgm:pt modelId="{8E4086A1-1C6C-4F2C-A32C-68100808B75E}">
      <dgm:prSet/>
      <dgm:spPr/>
      <dgm:t>
        <a:bodyPr/>
        <a:lstStyle/>
        <a:p>
          <a:pPr>
            <a:defRPr b="1"/>
          </a:pPr>
          <a:r>
            <a:rPr lang="en-US"/>
            <a:t>1950s</a:t>
          </a:r>
        </a:p>
      </dgm:t>
    </dgm:pt>
    <dgm:pt modelId="{CF485990-840C-4F7F-B015-2FDAB817C516}" type="parTrans" cxnId="{A4DD0CD6-C5B0-478B-8431-83FAD4E9765A}">
      <dgm:prSet/>
      <dgm:spPr/>
      <dgm:t>
        <a:bodyPr/>
        <a:lstStyle/>
        <a:p>
          <a:endParaRPr lang="en-US"/>
        </a:p>
      </dgm:t>
    </dgm:pt>
    <dgm:pt modelId="{196CC384-71B7-4D32-9891-92E6F194952C}" type="sibTrans" cxnId="{A4DD0CD6-C5B0-478B-8431-83FAD4E9765A}">
      <dgm:prSet/>
      <dgm:spPr/>
      <dgm:t>
        <a:bodyPr/>
        <a:lstStyle/>
        <a:p>
          <a:endParaRPr lang="en-US"/>
        </a:p>
      </dgm:t>
    </dgm:pt>
    <dgm:pt modelId="{23409505-2C6C-48BA-9E38-603010090419}">
      <dgm:prSet/>
      <dgm:spPr/>
      <dgm:t>
        <a:bodyPr/>
        <a:lstStyle/>
        <a:p>
          <a:r>
            <a:rPr lang="en-US"/>
            <a:t>Scandals in long stay hospitals</a:t>
          </a:r>
        </a:p>
      </dgm:t>
    </dgm:pt>
    <dgm:pt modelId="{AC15AFE0-BAE5-472D-9ED0-7A321EDBE62E}" type="parTrans" cxnId="{2A1EF923-DEA8-4211-90B4-4CBB0F8FF0D2}">
      <dgm:prSet/>
      <dgm:spPr/>
      <dgm:t>
        <a:bodyPr/>
        <a:lstStyle/>
        <a:p>
          <a:endParaRPr lang="en-US"/>
        </a:p>
      </dgm:t>
    </dgm:pt>
    <dgm:pt modelId="{13238718-C818-4A90-A4B9-7ABC3DF5B90C}" type="sibTrans" cxnId="{2A1EF923-DEA8-4211-90B4-4CBB0F8FF0D2}">
      <dgm:prSet/>
      <dgm:spPr/>
      <dgm:t>
        <a:bodyPr/>
        <a:lstStyle/>
        <a:p>
          <a:endParaRPr lang="en-US"/>
        </a:p>
      </dgm:t>
    </dgm:pt>
    <dgm:pt modelId="{165261F7-9AE6-4B5E-95BB-C393932B6BA9}">
      <dgm:prSet/>
      <dgm:spPr/>
      <dgm:t>
        <a:bodyPr/>
        <a:lstStyle/>
        <a:p>
          <a:pPr>
            <a:defRPr b="1"/>
          </a:pPr>
          <a:r>
            <a:rPr lang="en-US"/>
            <a:t>1960s</a:t>
          </a:r>
        </a:p>
      </dgm:t>
    </dgm:pt>
    <dgm:pt modelId="{6CEADA1F-F22A-4C0C-8493-29713CA9A029}" type="parTrans" cxnId="{057BF65D-757D-4724-8D50-EA433D33A0B3}">
      <dgm:prSet/>
      <dgm:spPr/>
      <dgm:t>
        <a:bodyPr/>
        <a:lstStyle/>
        <a:p>
          <a:endParaRPr lang="en-US"/>
        </a:p>
      </dgm:t>
    </dgm:pt>
    <dgm:pt modelId="{BE64EA72-237B-4684-9D7B-A5740653A2B5}" type="sibTrans" cxnId="{057BF65D-757D-4724-8D50-EA433D33A0B3}">
      <dgm:prSet/>
      <dgm:spPr/>
      <dgm:t>
        <a:bodyPr/>
        <a:lstStyle/>
        <a:p>
          <a:endParaRPr lang="en-US"/>
        </a:p>
      </dgm:t>
    </dgm:pt>
    <dgm:pt modelId="{8EC33C26-AFB2-4277-9A71-ECD4A48023E4}">
      <dgm:prSet/>
      <dgm:spPr/>
      <dgm:t>
        <a:bodyPr/>
        <a:lstStyle/>
        <a:p>
          <a:r>
            <a:rPr lang="en-US"/>
            <a:t>Increasing awareness of rights and the way people are treated who need services</a:t>
          </a:r>
        </a:p>
      </dgm:t>
    </dgm:pt>
    <dgm:pt modelId="{3A9F3435-4D0A-451C-94BE-893CD8538CD2}" type="parTrans" cxnId="{67D81FA0-3127-4E9D-9274-00CD6CDFD9CF}">
      <dgm:prSet/>
      <dgm:spPr/>
      <dgm:t>
        <a:bodyPr/>
        <a:lstStyle/>
        <a:p>
          <a:endParaRPr lang="en-US"/>
        </a:p>
      </dgm:t>
    </dgm:pt>
    <dgm:pt modelId="{71868918-3821-4FB1-9DA0-CFEDBD008F5B}" type="sibTrans" cxnId="{67D81FA0-3127-4E9D-9274-00CD6CDFD9CF}">
      <dgm:prSet/>
      <dgm:spPr/>
      <dgm:t>
        <a:bodyPr/>
        <a:lstStyle/>
        <a:p>
          <a:endParaRPr lang="en-US"/>
        </a:p>
      </dgm:t>
    </dgm:pt>
    <dgm:pt modelId="{68079649-D10A-400E-A84C-FCBAFDDA1212}">
      <dgm:prSet/>
      <dgm:spPr/>
      <dgm:t>
        <a:bodyPr/>
        <a:lstStyle/>
        <a:p>
          <a:pPr>
            <a:defRPr b="1"/>
          </a:pPr>
          <a:r>
            <a:rPr lang="en-US"/>
            <a:t>1966</a:t>
          </a:r>
        </a:p>
      </dgm:t>
    </dgm:pt>
    <dgm:pt modelId="{45E7841E-1E7C-4F8D-9FD1-5728A34297D3}" type="parTrans" cxnId="{291FB251-62C7-49AF-8B66-BF27BFA3ECEB}">
      <dgm:prSet/>
      <dgm:spPr/>
      <dgm:t>
        <a:bodyPr/>
        <a:lstStyle/>
        <a:p>
          <a:endParaRPr lang="en-US"/>
        </a:p>
      </dgm:t>
    </dgm:pt>
    <dgm:pt modelId="{312E325A-2F16-4C8B-8A64-C638A75B1E70}" type="sibTrans" cxnId="{291FB251-62C7-49AF-8B66-BF27BFA3ECEB}">
      <dgm:prSet/>
      <dgm:spPr/>
      <dgm:t>
        <a:bodyPr/>
        <a:lstStyle/>
        <a:p>
          <a:endParaRPr lang="en-US"/>
        </a:p>
      </dgm:t>
    </dgm:pt>
    <dgm:pt modelId="{5B20EFE1-6B68-44C1-848E-2834D7BFFCC3}">
      <dgm:prSet/>
      <dgm:spPr/>
      <dgm:t>
        <a:bodyPr/>
        <a:lstStyle/>
        <a:p>
          <a:r>
            <a:rPr lang="en-US"/>
            <a:t>wolf Wolfensburger established the first citizen advocacy project in America</a:t>
          </a:r>
        </a:p>
      </dgm:t>
    </dgm:pt>
    <dgm:pt modelId="{17A56B53-15F3-422D-BADE-6D42420B7B96}" type="parTrans" cxnId="{B815EB0C-9398-4466-AF62-7C3CA33ECDF2}">
      <dgm:prSet/>
      <dgm:spPr/>
      <dgm:t>
        <a:bodyPr/>
        <a:lstStyle/>
        <a:p>
          <a:endParaRPr lang="en-US"/>
        </a:p>
      </dgm:t>
    </dgm:pt>
    <dgm:pt modelId="{20BE243B-F537-40C4-8DBC-D22C8937EFF2}" type="sibTrans" cxnId="{B815EB0C-9398-4466-AF62-7C3CA33ECDF2}">
      <dgm:prSet/>
      <dgm:spPr/>
      <dgm:t>
        <a:bodyPr/>
        <a:lstStyle/>
        <a:p>
          <a:endParaRPr lang="en-US"/>
        </a:p>
      </dgm:t>
    </dgm:pt>
    <dgm:pt modelId="{DF04406D-5030-4A41-8113-BE07CD4D6936}">
      <dgm:prSet/>
      <dgm:spPr/>
      <dgm:t>
        <a:bodyPr/>
        <a:lstStyle/>
        <a:p>
          <a:pPr>
            <a:defRPr b="1"/>
          </a:pPr>
          <a:r>
            <a:rPr lang="en-US"/>
            <a:t>1979</a:t>
          </a:r>
        </a:p>
      </dgm:t>
    </dgm:pt>
    <dgm:pt modelId="{F1123A54-5ACA-431E-A3C6-E11E14A64FF6}" type="parTrans" cxnId="{CE82CC82-D51E-48DE-B263-75BF03866CD1}">
      <dgm:prSet/>
      <dgm:spPr/>
      <dgm:t>
        <a:bodyPr/>
        <a:lstStyle/>
        <a:p>
          <a:endParaRPr lang="en-US"/>
        </a:p>
      </dgm:t>
    </dgm:pt>
    <dgm:pt modelId="{F54B9792-D7BC-446A-921C-D263682D419F}" type="sibTrans" cxnId="{CE82CC82-D51E-48DE-B263-75BF03866CD1}">
      <dgm:prSet/>
      <dgm:spPr/>
      <dgm:t>
        <a:bodyPr/>
        <a:lstStyle/>
        <a:p>
          <a:endParaRPr lang="en-US"/>
        </a:p>
      </dgm:t>
    </dgm:pt>
    <dgm:pt modelId="{56D14A1B-663E-4F40-AA9C-793D77486301}">
      <dgm:prSet/>
      <dgm:spPr/>
      <dgm:t>
        <a:bodyPr/>
        <a:lstStyle/>
        <a:p>
          <a:r>
            <a:rPr lang="en-US"/>
            <a:t>first citizen advocacy project in London</a:t>
          </a:r>
        </a:p>
      </dgm:t>
    </dgm:pt>
    <dgm:pt modelId="{9CAF6A5E-C9A8-4155-8AF0-263F681EE077}" type="parTrans" cxnId="{5C5720A4-1C89-4DF1-9BC1-F2FD1D9D1F22}">
      <dgm:prSet/>
      <dgm:spPr/>
      <dgm:t>
        <a:bodyPr/>
        <a:lstStyle/>
        <a:p>
          <a:endParaRPr lang="en-US"/>
        </a:p>
      </dgm:t>
    </dgm:pt>
    <dgm:pt modelId="{FA123A0B-2535-4C16-92EE-7DBDC4A06BAC}" type="sibTrans" cxnId="{5C5720A4-1C89-4DF1-9BC1-F2FD1D9D1F22}">
      <dgm:prSet/>
      <dgm:spPr/>
      <dgm:t>
        <a:bodyPr/>
        <a:lstStyle/>
        <a:p>
          <a:endParaRPr lang="en-US"/>
        </a:p>
      </dgm:t>
    </dgm:pt>
    <dgm:pt modelId="{7354940C-E891-41AA-AFA4-04DD6AA5AA96}">
      <dgm:prSet/>
      <dgm:spPr/>
      <dgm:t>
        <a:bodyPr/>
        <a:lstStyle/>
        <a:p>
          <a:pPr>
            <a:defRPr b="1"/>
          </a:pPr>
          <a:r>
            <a:rPr lang="en-US"/>
            <a:t>1983 and 1984</a:t>
          </a:r>
        </a:p>
      </dgm:t>
    </dgm:pt>
    <dgm:pt modelId="{18D7C8A8-4FE8-42A7-897D-E8B513E8B6A5}" type="parTrans" cxnId="{A87FE288-9A5D-4AF8-99DF-278BBE320ADC}">
      <dgm:prSet/>
      <dgm:spPr/>
      <dgm:t>
        <a:bodyPr/>
        <a:lstStyle/>
        <a:p>
          <a:endParaRPr lang="en-US"/>
        </a:p>
      </dgm:t>
    </dgm:pt>
    <dgm:pt modelId="{13FDE447-EEAD-4AE5-A4A1-FB70F90301B2}" type="sibTrans" cxnId="{A87FE288-9A5D-4AF8-99DF-278BBE320ADC}">
      <dgm:prSet/>
      <dgm:spPr/>
      <dgm:t>
        <a:bodyPr/>
        <a:lstStyle/>
        <a:p>
          <a:endParaRPr lang="en-US"/>
        </a:p>
      </dgm:t>
    </dgm:pt>
    <dgm:pt modelId="{53917EE6-414D-4888-A076-58B75E2DF30B}">
      <dgm:prSet/>
      <dgm:spPr/>
      <dgm:t>
        <a:bodyPr/>
        <a:lstStyle/>
        <a:p>
          <a:r>
            <a:rPr lang="en-US"/>
            <a:t>developments in advocacy for mental health patients, people with learning difficulties, and children</a:t>
          </a:r>
        </a:p>
      </dgm:t>
    </dgm:pt>
    <dgm:pt modelId="{4F8649D3-AE25-4A33-9697-D2A9355D62A0}" type="parTrans" cxnId="{D494C1F8-6845-4E72-90E2-D07E9C8EA5C4}">
      <dgm:prSet/>
      <dgm:spPr/>
      <dgm:t>
        <a:bodyPr/>
        <a:lstStyle/>
        <a:p>
          <a:endParaRPr lang="en-US"/>
        </a:p>
      </dgm:t>
    </dgm:pt>
    <dgm:pt modelId="{04AB4426-0C25-4A31-A587-40C9BF70D54B}" type="sibTrans" cxnId="{D494C1F8-6845-4E72-90E2-D07E9C8EA5C4}">
      <dgm:prSet/>
      <dgm:spPr/>
      <dgm:t>
        <a:bodyPr/>
        <a:lstStyle/>
        <a:p>
          <a:endParaRPr lang="en-US"/>
        </a:p>
      </dgm:t>
    </dgm:pt>
    <dgm:pt modelId="{CF1CA91B-0EB8-451E-97E9-DBB290C95E2C}">
      <dgm:prSet/>
      <dgm:spPr/>
      <dgm:t>
        <a:bodyPr/>
        <a:lstStyle/>
        <a:p>
          <a:pPr>
            <a:defRPr b="1"/>
          </a:pPr>
          <a:r>
            <a:rPr lang="en-US"/>
            <a:t>1980s</a:t>
          </a:r>
        </a:p>
      </dgm:t>
    </dgm:pt>
    <dgm:pt modelId="{773011F7-88D1-4F62-92CF-1F839CDF3FF9}" type="parTrans" cxnId="{DF7787F7-88C9-44B5-85E2-9055E4BA9955}">
      <dgm:prSet/>
      <dgm:spPr/>
      <dgm:t>
        <a:bodyPr/>
        <a:lstStyle/>
        <a:p>
          <a:endParaRPr lang="en-US"/>
        </a:p>
      </dgm:t>
    </dgm:pt>
    <dgm:pt modelId="{4FCA99FB-CBB1-4EA6-98C8-04C99701D8A3}" type="sibTrans" cxnId="{DF7787F7-88C9-44B5-85E2-9055E4BA9955}">
      <dgm:prSet/>
      <dgm:spPr/>
      <dgm:t>
        <a:bodyPr/>
        <a:lstStyle/>
        <a:p>
          <a:endParaRPr lang="en-US"/>
        </a:p>
      </dgm:t>
    </dgm:pt>
    <dgm:pt modelId="{8B9EF9C8-AAE8-4067-9376-2F2030F233D0}">
      <dgm:prSet/>
      <dgm:spPr/>
      <dgm:t>
        <a:bodyPr/>
        <a:lstStyle/>
        <a:p>
          <a:r>
            <a:rPr lang="en-US"/>
            <a:t>to date – legislative and policy changes based on the rights of individuals to have a voice, choice and representation</a:t>
          </a:r>
        </a:p>
      </dgm:t>
    </dgm:pt>
    <dgm:pt modelId="{784A7670-2ABE-4161-BD6A-F908E5622115}" type="parTrans" cxnId="{AE51233F-E254-4C47-83F3-24A060B63565}">
      <dgm:prSet/>
      <dgm:spPr/>
      <dgm:t>
        <a:bodyPr/>
        <a:lstStyle/>
        <a:p>
          <a:endParaRPr lang="en-US"/>
        </a:p>
      </dgm:t>
    </dgm:pt>
    <dgm:pt modelId="{0936D992-B5BE-4363-8050-AA85084D7649}" type="sibTrans" cxnId="{AE51233F-E254-4C47-83F3-24A060B63565}">
      <dgm:prSet/>
      <dgm:spPr/>
      <dgm:t>
        <a:bodyPr/>
        <a:lstStyle/>
        <a:p>
          <a:endParaRPr lang="en-US"/>
        </a:p>
      </dgm:t>
    </dgm:pt>
    <dgm:pt modelId="{CF48EE8A-BA4E-45A6-93AB-8D8AB44AA084}" type="pres">
      <dgm:prSet presAssocID="{BBC8C7FD-A794-400C-9EF0-4E1FC2BF5510}" presName="root" presStyleCnt="0">
        <dgm:presLayoutVars>
          <dgm:chMax/>
          <dgm:chPref/>
          <dgm:animLvl val="lvl"/>
        </dgm:presLayoutVars>
      </dgm:prSet>
      <dgm:spPr/>
    </dgm:pt>
    <dgm:pt modelId="{1C263668-9C09-4307-B523-BF4DB69A010D}" type="pres">
      <dgm:prSet presAssocID="{BBC8C7FD-A794-400C-9EF0-4E1FC2BF5510}" presName="divider" presStyleLbl="node1" presStyleIdx="0" presStyleCnt="1"/>
      <dgm:spPr/>
    </dgm:pt>
    <dgm:pt modelId="{8C23F68A-E0EC-453F-89D8-98389DD5D16B}" type="pres">
      <dgm:prSet presAssocID="{BBC8C7FD-A794-400C-9EF0-4E1FC2BF5510}" presName="nodes" presStyleCnt="0">
        <dgm:presLayoutVars>
          <dgm:chMax/>
          <dgm:chPref/>
          <dgm:animLvl val="lvl"/>
        </dgm:presLayoutVars>
      </dgm:prSet>
      <dgm:spPr/>
    </dgm:pt>
    <dgm:pt modelId="{7E2D629B-AB98-44A9-A05B-989D1E268771}" type="pres">
      <dgm:prSet presAssocID="{8E4086A1-1C6C-4F2C-A32C-68100808B75E}" presName="composite" presStyleCnt="0"/>
      <dgm:spPr/>
    </dgm:pt>
    <dgm:pt modelId="{1BFBBC31-0EB8-49B8-AB4C-E15AD6C15245}" type="pres">
      <dgm:prSet presAssocID="{8E4086A1-1C6C-4F2C-A32C-68100808B75E}" presName="L1TextContainer" presStyleLbl="revTx" presStyleIdx="0" presStyleCnt="6">
        <dgm:presLayoutVars>
          <dgm:chMax val="1"/>
          <dgm:chPref val="1"/>
          <dgm:bulletEnabled val="1"/>
        </dgm:presLayoutVars>
      </dgm:prSet>
      <dgm:spPr/>
    </dgm:pt>
    <dgm:pt modelId="{34CBEB1B-F20D-4AFB-AFB7-B6877E384EEE}" type="pres">
      <dgm:prSet presAssocID="{8E4086A1-1C6C-4F2C-A32C-68100808B75E}" presName="L2TextContainerWrapper" presStyleCnt="0">
        <dgm:presLayoutVars>
          <dgm:chMax val="0"/>
          <dgm:chPref val="0"/>
          <dgm:bulletEnabled val="1"/>
        </dgm:presLayoutVars>
      </dgm:prSet>
      <dgm:spPr/>
    </dgm:pt>
    <dgm:pt modelId="{3BD236A7-6632-4F1A-BFBA-612482344C84}" type="pres">
      <dgm:prSet presAssocID="{8E4086A1-1C6C-4F2C-A32C-68100808B75E}" presName="L2TextContainer" presStyleLbl="bgAccFollowNode1" presStyleIdx="0" presStyleCnt="6"/>
      <dgm:spPr/>
    </dgm:pt>
    <dgm:pt modelId="{7EF258DA-634A-4A00-A94B-832E50D61389}" type="pres">
      <dgm:prSet presAssocID="{8E4086A1-1C6C-4F2C-A32C-68100808B75E}" presName="FlexibleEmptyPlaceHolder" presStyleCnt="0"/>
      <dgm:spPr/>
    </dgm:pt>
    <dgm:pt modelId="{D3BE682A-9BCB-48AA-9C06-1397D972C3B3}" type="pres">
      <dgm:prSet presAssocID="{8E4086A1-1C6C-4F2C-A32C-68100808B75E}" presName="ConnectLine" presStyleLbl="alignNode1" presStyleIdx="0" presStyleCnt="6"/>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D07C9B2D-1EAA-44FF-878A-E4988B6419CB}" type="pres">
      <dgm:prSet presAssocID="{8E4086A1-1C6C-4F2C-A32C-68100808B75E}" presName="ConnectorPoint" presStyleLbl="fgAcc1" presStyleIdx="0" presStyleCnt="6"/>
      <dgm:spPr>
        <a:solidFill>
          <a:schemeClr val="lt1">
            <a:alpha val="90000"/>
            <a:hueOff val="0"/>
            <a:satOff val="0"/>
            <a:lumOff val="0"/>
            <a:alphaOff val="0"/>
          </a:schemeClr>
        </a:solidFill>
        <a:ln w="13970" cap="flat" cmpd="sng" algn="ctr">
          <a:noFill/>
          <a:prstDash val="solid"/>
        </a:ln>
        <a:effectLst/>
      </dgm:spPr>
    </dgm:pt>
    <dgm:pt modelId="{FD8A1B86-4555-4C7F-BC85-DC198611675D}" type="pres">
      <dgm:prSet presAssocID="{8E4086A1-1C6C-4F2C-A32C-68100808B75E}" presName="EmptyPlaceHolder" presStyleCnt="0"/>
      <dgm:spPr/>
    </dgm:pt>
    <dgm:pt modelId="{B2A06656-A5B1-4D3A-B55B-E2C431E09D9F}" type="pres">
      <dgm:prSet presAssocID="{196CC384-71B7-4D32-9891-92E6F194952C}" presName="spaceBetweenRectangles" presStyleCnt="0"/>
      <dgm:spPr/>
    </dgm:pt>
    <dgm:pt modelId="{28FF8B0E-4E06-40E7-95B6-F6375ADBB24E}" type="pres">
      <dgm:prSet presAssocID="{165261F7-9AE6-4B5E-95BB-C393932B6BA9}" presName="composite" presStyleCnt="0"/>
      <dgm:spPr/>
    </dgm:pt>
    <dgm:pt modelId="{6C91AD4B-8CC1-4411-B481-368E1C842DBD}" type="pres">
      <dgm:prSet presAssocID="{165261F7-9AE6-4B5E-95BB-C393932B6BA9}" presName="L1TextContainer" presStyleLbl="revTx" presStyleIdx="1" presStyleCnt="6">
        <dgm:presLayoutVars>
          <dgm:chMax val="1"/>
          <dgm:chPref val="1"/>
          <dgm:bulletEnabled val="1"/>
        </dgm:presLayoutVars>
      </dgm:prSet>
      <dgm:spPr/>
    </dgm:pt>
    <dgm:pt modelId="{FEDC6F0F-00CD-402C-9D44-E785DC65813F}" type="pres">
      <dgm:prSet presAssocID="{165261F7-9AE6-4B5E-95BB-C393932B6BA9}" presName="L2TextContainerWrapper" presStyleCnt="0">
        <dgm:presLayoutVars>
          <dgm:chMax val="0"/>
          <dgm:chPref val="0"/>
          <dgm:bulletEnabled val="1"/>
        </dgm:presLayoutVars>
      </dgm:prSet>
      <dgm:spPr/>
    </dgm:pt>
    <dgm:pt modelId="{7FB158C3-CBF7-474D-BF4E-A64FE73E1C2A}" type="pres">
      <dgm:prSet presAssocID="{165261F7-9AE6-4B5E-95BB-C393932B6BA9}" presName="L2TextContainer" presStyleLbl="bgAccFollowNode1" presStyleIdx="1" presStyleCnt="6"/>
      <dgm:spPr/>
    </dgm:pt>
    <dgm:pt modelId="{D3F133D0-E6F1-4CC7-B8B7-41F8C1FF2E30}" type="pres">
      <dgm:prSet presAssocID="{165261F7-9AE6-4B5E-95BB-C393932B6BA9}" presName="FlexibleEmptyPlaceHolder" presStyleCnt="0"/>
      <dgm:spPr/>
    </dgm:pt>
    <dgm:pt modelId="{015BB973-63DE-483E-A11F-D831998DB0C9}" type="pres">
      <dgm:prSet presAssocID="{165261F7-9AE6-4B5E-95BB-C393932B6BA9}" presName="ConnectLine" presStyleLbl="alignNode1" presStyleIdx="1" presStyleCnt="6"/>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41F3A2F9-997B-4397-B0D6-068A1D6A2B15}" type="pres">
      <dgm:prSet presAssocID="{165261F7-9AE6-4B5E-95BB-C393932B6BA9}" presName="ConnectorPoint" presStyleLbl="fgAcc1" presStyleIdx="1" presStyleCnt="6"/>
      <dgm:spPr>
        <a:solidFill>
          <a:schemeClr val="lt1">
            <a:alpha val="90000"/>
            <a:hueOff val="0"/>
            <a:satOff val="0"/>
            <a:lumOff val="0"/>
            <a:alphaOff val="0"/>
          </a:schemeClr>
        </a:solidFill>
        <a:ln w="13970" cap="flat" cmpd="sng" algn="ctr">
          <a:noFill/>
          <a:prstDash val="solid"/>
        </a:ln>
        <a:effectLst/>
      </dgm:spPr>
    </dgm:pt>
    <dgm:pt modelId="{FABEC6E1-8261-4D88-A9B8-48FCA99F9332}" type="pres">
      <dgm:prSet presAssocID="{165261F7-9AE6-4B5E-95BB-C393932B6BA9}" presName="EmptyPlaceHolder" presStyleCnt="0"/>
      <dgm:spPr/>
    </dgm:pt>
    <dgm:pt modelId="{C90F6403-8610-4E95-AEA8-5E89C923C2A2}" type="pres">
      <dgm:prSet presAssocID="{BE64EA72-237B-4684-9D7B-A5740653A2B5}" presName="spaceBetweenRectangles" presStyleCnt="0"/>
      <dgm:spPr/>
    </dgm:pt>
    <dgm:pt modelId="{7F41B825-F97C-42CE-A9D0-F12C7C62BBAF}" type="pres">
      <dgm:prSet presAssocID="{68079649-D10A-400E-A84C-FCBAFDDA1212}" presName="composite" presStyleCnt="0"/>
      <dgm:spPr/>
    </dgm:pt>
    <dgm:pt modelId="{A6B1A429-422D-46DD-8556-40E936645915}" type="pres">
      <dgm:prSet presAssocID="{68079649-D10A-400E-A84C-FCBAFDDA1212}" presName="L1TextContainer" presStyleLbl="revTx" presStyleIdx="2" presStyleCnt="6">
        <dgm:presLayoutVars>
          <dgm:chMax val="1"/>
          <dgm:chPref val="1"/>
          <dgm:bulletEnabled val="1"/>
        </dgm:presLayoutVars>
      </dgm:prSet>
      <dgm:spPr/>
    </dgm:pt>
    <dgm:pt modelId="{35B132B0-13BA-4CEE-9105-AB4DE58EB2D4}" type="pres">
      <dgm:prSet presAssocID="{68079649-D10A-400E-A84C-FCBAFDDA1212}" presName="L2TextContainerWrapper" presStyleCnt="0">
        <dgm:presLayoutVars>
          <dgm:chMax val="0"/>
          <dgm:chPref val="0"/>
          <dgm:bulletEnabled val="1"/>
        </dgm:presLayoutVars>
      </dgm:prSet>
      <dgm:spPr/>
    </dgm:pt>
    <dgm:pt modelId="{78160C4A-789C-4B77-8179-B64E29C7FC3F}" type="pres">
      <dgm:prSet presAssocID="{68079649-D10A-400E-A84C-FCBAFDDA1212}" presName="L2TextContainer" presStyleLbl="bgAccFollowNode1" presStyleIdx="2" presStyleCnt="6"/>
      <dgm:spPr/>
    </dgm:pt>
    <dgm:pt modelId="{70FE8132-BB73-46FF-A286-77A53CDBB918}" type="pres">
      <dgm:prSet presAssocID="{68079649-D10A-400E-A84C-FCBAFDDA1212}" presName="FlexibleEmptyPlaceHolder" presStyleCnt="0"/>
      <dgm:spPr/>
    </dgm:pt>
    <dgm:pt modelId="{F7F2B887-E322-4E9D-90E1-6023ACED6178}" type="pres">
      <dgm:prSet presAssocID="{68079649-D10A-400E-A84C-FCBAFDDA1212}" presName="ConnectLine" presStyleLbl="alignNode1" presStyleIdx="2" presStyleCnt="6"/>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BECB8754-81EF-4FF4-B7EA-F7DC44DC34B7}" type="pres">
      <dgm:prSet presAssocID="{68079649-D10A-400E-A84C-FCBAFDDA1212}" presName="ConnectorPoint" presStyleLbl="fgAcc1" presStyleIdx="2" presStyleCnt="6"/>
      <dgm:spPr>
        <a:solidFill>
          <a:schemeClr val="lt1">
            <a:alpha val="90000"/>
            <a:hueOff val="0"/>
            <a:satOff val="0"/>
            <a:lumOff val="0"/>
            <a:alphaOff val="0"/>
          </a:schemeClr>
        </a:solidFill>
        <a:ln w="13970" cap="flat" cmpd="sng" algn="ctr">
          <a:noFill/>
          <a:prstDash val="solid"/>
        </a:ln>
        <a:effectLst/>
      </dgm:spPr>
    </dgm:pt>
    <dgm:pt modelId="{1E0CE2F4-9E23-4609-B826-4D1118C0CDA1}" type="pres">
      <dgm:prSet presAssocID="{68079649-D10A-400E-A84C-FCBAFDDA1212}" presName="EmptyPlaceHolder" presStyleCnt="0"/>
      <dgm:spPr/>
    </dgm:pt>
    <dgm:pt modelId="{3841B70F-9E80-4BB2-915D-4F41BF4C2DB9}" type="pres">
      <dgm:prSet presAssocID="{312E325A-2F16-4C8B-8A64-C638A75B1E70}" presName="spaceBetweenRectangles" presStyleCnt="0"/>
      <dgm:spPr/>
    </dgm:pt>
    <dgm:pt modelId="{BF1C8759-6F6A-4E32-B057-F6C6F9912C0F}" type="pres">
      <dgm:prSet presAssocID="{DF04406D-5030-4A41-8113-BE07CD4D6936}" presName="composite" presStyleCnt="0"/>
      <dgm:spPr/>
    </dgm:pt>
    <dgm:pt modelId="{9A3CEE2F-5D38-49DA-B3D1-13E6B2A53087}" type="pres">
      <dgm:prSet presAssocID="{DF04406D-5030-4A41-8113-BE07CD4D6936}" presName="L1TextContainer" presStyleLbl="revTx" presStyleIdx="3" presStyleCnt="6">
        <dgm:presLayoutVars>
          <dgm:chMax val="1"/>
          <dgm:chPref val="1"/>
          <dgm:bulletEnabled val="1"/>
        </dgm:presLayoutVars>
      </dgm:prSet>
      <dgm:spPr/>
    </dgm:pt>
    <dgm:pt modelId="{8030806B-C1FD-4322-B6EB-C133D8D71790}" type="pres">
      <dgm:prSet presAssocID="{DF04406D-5030-4A41-8113-BE07CD4D6936}" presName="L2TextContainerWrapper" presStyleCnt="0">
        <dgm:presLayoutVars>
          <dgm:chMax val="0"/>
          <dgm:chPref val="0"/>
          <dgm:bulletEnabled val="1"/>
        </dgm:presLayoutVars>
      </dgm:prSet>
      <dgm:spPr/>
    </dgm:pt>
    <dgm:pt modelId="{510A5670-ED4D-44B7-BA80-4EEAAAA84A17}" type="pres">
      <dgm:prSet presAssocID="{DF04406D-5030-4A41-8113-BE07CD4D6936}" presName="L2TextContainer" presStyleLbl="bgAccFollowNode1" presStyleIdx="3" presStyleCnt="6"/>
      <dgm:spPr/>
    </dgm:pt>
    <dgm:pt modelId="{A7D7F738-50F0-4BF9-A820-6DFF63439595}" type="pres">
      <dgm:prSet presAssocID="{DF04406D-5030-4A41-8113-BE07CD4D6936}" presName="FlexibleEmptyPlaceHolder" presStyleCnt="0"/>
      <dgm:spPr/>
    </dgm:pt>
    <dgm:pt modelId="{49275604-759E-4B37-B9D5-3539D17C0D6D}" type="pres">
      <dgm:prSet presAssocID="{DF04406D-5030-4A41-8113-BE07CD4D6936}" presName="ConnectLine" presStyleLbl="alignNode1" presStyleIdx="3" presStyleCnt="6"/>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F6D93667-C8E9-4E4E-BD9B-EEC55C3539A5}" type="pres">
      <dgm:prSet presAssocID="{DF04406D-5030-4A41-8113-BE07CD4D6936}" presName="ConnectorPoint" presStyleLbl="fgAcc1" presStyleIdx="3" presStyleCnt="6"/>
      <dgm:spPr>
        <a:solidFill>
          <a:schemeClr val="lt1">
            <a:alpha val="90000"/>
            <a:hueOff val="0"/>
            <a:satOff val="0"/>
            <a:lumOff val="0"/>
            <a:alphaOff val="0"/>
          </a:schemeClr>
        </a:solidFill>
        <a:ln w="13970" cap="flat" cmpd="sng" algn="ctr">
          <a:noFill/>
          <a:prstDash val="solid"/>
        </a:ln>
        <a:effectLst/>
      </dgm:spPr>
    </dgm:pt>
    <dgm:pt modelId="{6D187BA6-C2A7-460D-BCC9-B867801E5B7B}" type="pres">
      <dgm:prSet presAssocID="{DF04406D-5030-4A41-8113-BE07CD4D6936}" presName="EmptyPlaceHolder" presStyleCnt="0"/>
      <dgm:spPr/>
    </dgm:pt>
    <dgm:pt modelId="{2AB2CAAE-2A2A-4AD1-B12E-7914074A3F91}" type="pres">
      <dgm:prSet presAssocID="{F54B9792-D7BC-446A-921C-D263682D419F}" presName="spaceBetweenRectangles" presStyleCnt="0"/>
      <dgm:spPr/>
    </dgm:pt>
    <dgm:pt modelId="{D498DC09-13F3-4394-9DEC-65B11EBA072A}" type="pres">
      <dgm:prSet presAssocID="{7354940C-E891-41AA-AFA4-04DD6AA5AA96}" presName="composite" presStyleCnt="0"/>
      <dgm:spPr/>
    </dgm:pt>
    <dgm:pt modelId="{E236C68B-E774-43FC-A9ED-0BBC5B850F5E}" type="pres">
      <dgm:prSet presAssocID="{7354940C-E891-41AA-AFA4-04DD6AA5AA96}" presName="L1TextContainer" presStyleLbl="revTx" presStyleIdx="4" presStyleCnt="6">
        <dgm:presLayoutVars>
          <dgm:chMax val="1"/>
          <dgm:chPref val="1"/>
          <dgm:bulletEnabled val="1"/>
        </dgm:presLayoutVars>
      </dgm:prSet>
      <dgm:spPr/>
    </dgm:pt>
    <dgm:pt modelId="{07C9B80F-E072-4EBB-B09A-5846439E3D9E}" type="pres">
      <dgm:prSet presAssocID="{7354940C-E891-41AA-AFA4-04DD6AA5AA96}" presName="L2TextContainerWrapper" presStyleCnt="0">
        <dgm:presLayoutVars>
          <dgm:chMax val="0"/>
          <dgm:chPref val="0"/>
          <dgm:bulletEnabled val="1"/>
        </dgm:presLayoutVars>
      </dgm:prSet>
      <dgm:spPr/>
    </dgm:pt>
    <dgm:pt modelId="{F8B488A0-168E-48BF-83D0-07D19BE1A2C3}" type="pres">
      <dgm:prSet presAssocID="{7354940C-E891-41AA-AFA4-04DD6AA5AA96}" presName="L2TextContainer" presStyleLbl="bgAccFollowNode1" presStyleIdx="4" presStyleCnt="6"/>
      <dgm:spPr/>
    </dgm:pt>
    <dgm:pt modelId="{5F304C44-9208-4B57-ADB4-FC6EB65B1D5A}" type="pres">
      <dgm:prSet presAssocID="{7354940C-E891-41AA-AFA4-04DD6AA5AA96}" presName="FlexibleEmptyPlaceHolder" presStyleCnt="0"/>
      <dgm:spPr/>
    </dgm:pt>
    <dgm:pt modelId="{DADB3F8F-F9BF-4940-8CB1-F9C4591CC71A}" type="pres">
      <dgm:prSet presAssocID="{7354940C-E891-41AA-AFA4-04DD6AA5AA96}" presName="ConnectLine" presStyleLbl="alignNode1" presStyleIdx="4" presStyleCnt="6"/>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382F4796-3084-4FD5-9D49-1897561E86E6}" type="pres">
      <dgm:prSet presAssocID="{7354940C-E891-41AA-AFA4-04DD6AA5AA96}" presName="ConnectorPoint" presStyleLbl="fgAcc1" presStyleIdx="4" presStyleCnt="6"/>
      <dgm:spPr>
        <a:solidFill>
          <a:schemeClr val="lt1">
            <a:alpha val="90000"/>
            <a:hueOff val="0"/>
            <a:satOff val="0"/>
            <a:lumOff val="0"/>
            <a:alphaOff val="0"/>
          </a:schemeClr>
        </a:solidFill>
        <a:ln w="13970" cap="flat" cmpd="sng" algn="ctr">
          <a:noFill/>
          <a:prstDash val="solid"/>
        </a:ln>
        <a:effectLst/>
      </dgm:spPr>
    </dgm:pt>
    <dgm:pt modelId="{45C46919-D0D1-4C5D-B0EC-69D6461CC949}" type="pres">
      <dgm:prSet presAssocID="{7354940C-E891-41AA-AFA4-04DD6AA5AA96}" presName="EmptyPlaceHolder" presStyleCnt="0"/>
      <dgm:spPr/>
    </dgm:pt>
    <dgm:pt modelId="{65ED5819-E3D4-4DCB-B138-481264DA06AA}" type="pres">
      <dgm:prSet presAssocID="{13FDE447-EEAD-4AE5-A4A1-FB70F90301B2}" presName="spaceBetweenRectangles" presStyleCnt="0"/>
      <dgm:spPr/>
    </dgm:pt>
    <dgm:pt modelId="{67CF0DCC-674F-4B95-9770-11C10C3B6E4D}" type="pres">
      <dgm:prSet presAssocID="{CF1CA91B-0EB8-451E-97E9-DBB290C95E2C}" presName="composite" presStyleCnt="0"/>
      <dgm:spPr/>
    </dgm:pt>
    <dgm:pt modelId="{1D23C811-4CB8-4721-8FE7-1E980086D926}" type="pres">
      <dgm:prSet presAssocID="{CF1CA91B-0EB8-451E-97E9-DBB290C95E2C}" presName="L1TextContainer" presStyleLbl="revTx" presStyleIdx="5" presStyleCnt="6">
        <dgm:presLayoutVars>
          <dgm:chMax val="1"/>
          <dgm:chPref val="1"/>
          <dgm:bulletEnabled val="1"/>
        </dgm:presLayoutVars>
      </dgm:prSet>
      <dgm:spPr/>
    </dgm:pt>
    <dgm:pt modelId="{7835A26B-362D-4A6C-B809-CDA2054B4B9B}" type="pres">
      <dgm:prSet presAssocID="{CF1CA91B-0EB8-451E-97E9-DBB290C95E2C}" presName="L2TextContainerWrapper" presStyleCnt="0">
        <dgm:presLayoutVars>
          <dgm:chMax val="0"/>
          <dgm:chPref val="0"/>
          <dgm:bulletEnabled val="1"/>
        </dgm:presLayoutVars>
      </dgm:prSet>
      <dgm:spPr/>
    </dgm:pt>
    <dgm:pt modelId="{D1CFA31C-8FFA-4ED6-BA03-38FBF67038B3}" type="pres">
      <dgm:prSet presAssocID="{CF1CA91B-0EB8-451E-97E9-DBB290C95E2C}" presName="L2TextContainer" presStyleLbl="bgAccFollowNode1" presStyleIdx="5" presStyleCnt="6"/>
      <dgm:spPr/>
    </dgm:pt>
    <dgm:pt modelId="{23FD2301-1F28-4904-8037-283F7235D372}" type="pres">
      <dgm:prSet presAssocID="{CF1CA91B-0EB8-451E-97E9-DBB290C95E2C}" presName="FlexibleEmptyPlaceHolder" presStyleCnt="0"/>
      <dgm:spPr/>
    </dgm:pt>
    <dgm:pt modelId="{AB9C4A3E-86DD-4F7D-A473-447D5A3E77FE}" type="pres">
      <dgm:prSet presAssocID="{CF1CA91B-0EB8-451E-97E9-DBB290C95E2C}" presName="ConnectLine" presStyleLbl="alignNode1" presStyleIdx="5" presStyleCnt="6"/>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1D6F23E0-4A82-433D-89FF-F4A0277F262F}" type="pres">
      <dgm:prSet presAssocID="{CF1CA91B-0EB8-451E-97E9-DBB290C95E2C}" presName="ConnectorPoint" presStyleLbl="fgAcc1" presStyleIdx="5" presStyleCnt="6"/>
      <dgm:spPr>
        <a:solidFill>
          <a:schemeClr val="lt1">
            <a:alpha val="90000"/>
            <a:hueOff val="0"/>
            <a:satOff val="0"/>
            <a:lumOff val="0"/>
            <a:alphaOff val="0"/>
          </a:schemeClr>
        </a:solidFill>
        <a:ln w="13970" cap="flat" cmpd="sng" algn="ctr">
          <a:noFill/>
          <a:prstDash val="solid"/>
        </a:ln>
        <a:effectLst/>
      </dgm:spPr>
    </dgm:pt>
    <dgm:pt modelId="{B463939B-4EF8-44B1-9AD2-547415B19DD5}" type="pres">
      <dgm:prSet presAssocID="{CF1CA91B-0EB8-451E-97E9-DBB290C95E2C}" presName="EmptyPlaceHolder" presStyleCnt="0"/>
      <dgm:spPr/>
    </dgm:pt>
  </dgm:ptLst>
  <dgm:cxnLst>
    <dgm:cxn modelId="{B815EB0C-9398-4466-AF62-7C3CA33ECDF2}" srcId="{68079649-D10A-400E-A84C-FCBAFDDA1212}" destId="{5B20EFE1-6B68-44C1-848E-2834D7BFFCC3}" srcOrd="0" destOrd="0" parTransId="{17A56B53-15F3-422D-BADE-6D42420B7B96}" sibTransId="{20BE243B-F537-40C4-8DBC-D22C8937EFF2}"/>
    <dgm:cxn modelId="{CEB7E712-CE20-4F6D-B8F3-0795E61F9F3D}" type="presOf" srcId="{BBC8C7FD-A794-400C-9EF0-4E1FC2BF5510}" destId="{CF48EE8A-BA4E-45A6-93AB-8D8AB44AA084}" srcOrd="0" destOrd="0" presId="urn:microsoft.com/office/officeart/2017/3/layout/HorizontalPathTimeline"/>
    <dgm:cxn modelId="{19E7511A-A353-446C-9852-EC46C11C840D}" type="presOf" srcId="{DF04406D-5030-4A41-8113-BE07CD4D6936}" destId="{9A3CEE2F-5D38-49DA-B3D1-13E6B2A53087}" srcOrd="0" destOrd="0" presId="urn:microsoft.com/office/officeart/2017/3/layout/HorizontalPathTimeline"/>
    <dgm:cxn modelId="{2A1EF923-DEA8-4211-90B4-4CBB0F8FF0D2}" srcId="{8E4086A1-1C6C-4F2C-A32C-68100808B75E}" destId="{23409505-2C6C-48BA-9E38-603010090419}" srcOrd="0" destOrd="0" parTransId="{AC15AFE0-BAE5-472D-9ED0-7A321EDBE62E}" sibTransId="{13238718-C818-4A90-A4B9-7ABC3DF5B90C}"/>
    <dgm:cxn modelId="{C7288D25-0FEA-44B6-AE5A-F5BDAAE9E752}" type="presOf" srcId="{165261F7-9AE6-4B5E-95BB-C393932B6BA9}" destId="{6C91AD4B-8CC1-4411-B481-368E1C842DBD}" srcOrd="0" destOrd="0" presId="urn:microsoft.com/office/officeart/2017/3/layout/HorizontalPathTimeline"/>
    <dgm:cxn modelId="{C0D0CC25-7A68-4983-8536-D47884D065CC}" type="presOf" srcId="{56D14A1B-663E-4F40-AA9C-793D77486301}" destId="{510A5670-ED4D-44B7-BA80-4EEAAAA84A17}" srcOrd="0" destOrd="0" presId="urn:microsoft.com/office/officeart/2017/3/layout/HorizontalPathTimeline"/>
    <dgm:cxn modelId="{8B9F2028-E4F6-43AF-B75E-FE4AB8C49095}" type="presOf" srcId="{8B9EF9C8-AAE8-4067-9376-2F2030F233D0}" destId="{D1CFA31C-8FFA-4ED6-BA03-38FBF67038B3}" srcOrd="0" destOrd="0" presId="urn:microsoft.com/office/officeart/2017/3/layout/HorizontalPathTimeline"/>
    <dgm:cxn modelId="{6062822B-D624-4EFE-8690-6FBDA11DC909}" type="presOf" srcId="{5B20EFE1-6B68-44C1-848E-2834D7BFFCC3}" destId="{78160C4A-789C-4B77-8179-B64E29C7FC3F}" srcOrd="0" destOrd="0" presId="urn:microsoft.com/office/officeart/2017/3/layout/HorizontalPathTimeline"/>
    <dgm:cxn modelId="{AE51233F-E254-4C47-83F3-24A060B63565}" srcId="{CF1CA91B-0EB8-451E-97E9-DBB290C95E2C}" destId="{8B9EF9C8-AAE8-4067-9376-2F2030F233D0}" srcOrd="0" destOrd="0" parTransId="{784A7670-2ABE-4161-BD6A-F908E5622115}" sibTransId="{0936D992-B5BE-4363-8050-AA85084D7649}"/>
    <dgm:cxn modelId="{057BF65D-757D-4724-8D50-EA433D33A0B3}" srcId="{BBC8C7FD-A794-400C-9EF0-4E1FC2BF5510}" destId="{165261F7-9AE6-4B5E-95BB-C393932B6BA9}" srcOrd="1" destOrd="0" parTransId="{6CEADA1F-F22A-4C0C-8493-29713CA9A029}" sibTransId="{BE64EA72-237B-4684-9D7B-A5740653A2B5}"/>
    <dgm:cxn modelId="{0001095E-ECBC-4446-95AD-56988239AADC}" type="presOf" srcId="{53917EE6-414D-4888-A076-58B75E2DF30B}" destId="{F8B488A0-168E-48BF-83D0-07D19BE1A2C3}" srcOrd="0" destOrd="0" presId="urn:microsoft.com/office/officeart/2017/3/layout/HorizontalPathTimeline"/>
    <dgm:cxn modelId="{55BF5743-FD21-4593-8AD6-7A4E5FCB29B7}" type="presOf" srcId="{7354940C-E891-41AA-AFA4-04DD6AA5AA96}" destId="{E236C68B-E774-43FC-A9ED-0BBC5B850F5E}" srcOrd="0" destOrd="0" presId="urn:microsoft.com/office/officeart/2017/3/layout/HorizontalPathTimeline"/>
    <dgm:cxn modelId="{CCD4C047-74EA-485E-9A19-C7F645752505}" type="presOf" srcId="{CF1CA91B-0EB8-451E-97E9-DBB290C95E2C}" destId="{1D23C811-4CB8-4721-8FE7-1E980086D926}" srcOrd="0" destOrd="0" presId="urn:microsoft.com/office/officeart/2017/3/layout/HorizontalPathTimeline"/>
    <dgm:cxn modelId="{291FB251-62C7-49AF-8B66-BF27BFA3ECEB}" srcId="{BBC8C7FD-A794-400C-9EF0-4E1FC2BF5510}" destId="{68079649-D10A-400E-A84C-FCBAFDDA1212}" srcOrd="2" destOrd="0" parTransId="{45E7841E-1E7C-4F8D-9FD1-5728A34297D3}" sibTransId="{312E325A-2F16-4C8B-8A64-C638A75B1E70}"/>
    <dgm:cxn modelId="{CE82CC82-D51E-48DE-B263-75BF03866CD1}" srcId="{BBC8C7FD-A794-400C-9EF0-4E1FC2BF5510}" destId="{DF04406D-5030-4A41-8113-BE07CD4D6936}" srcOrd="3" destOrd="0" parTransId="{F1123A54-5ACA-431E-A3C6-E11E14A64FF6}" sibTransId="{F54B9792-D7BC-446A-921C-D263682D419F}"/>
    <dgm:cxn modelId="{A87FE288-9A5D-4AF8-99DF-278BBE320ADC}" srcId="{BBC8C7FD-A794-400C-9EF0-4E1FC2BF5510}" destId="{7354940C-E891-41AA-AFA4-04DD6AA5AA96}" srcOrd="4" destOrd="0" parTransId="{18D7C8A8-4FE8-42A7-897D-E8B513E8B6A5}" sibTransId="{13FDE447-EEAD-4AE5-A4A1-FB70F90301B2}"/>
    <dgm:cxn modelId="{0C24289B-B52E-4F21-A64B-9A20B70EA186}" type="presOf" srcId="{23409505-2C6C-48BA-9E38-603010090419}" destId="{3BD236A7-6632-4F1A-BFBA-612482344C84}" srcOrd="0" destOrd="0" presId="urn:microsoft.com/office/officeart/2017/3/layout/HorizontalPathTimeline"/>
    <dgm:cxn modelId="{67D81FA0-3127-4E9D-9274-00CD6CDFD9CF}" srcId="{165261F7-9AE6-4B5E-95BB-C393932B6BA9}" destId="{8EC33C26-AFB2-4277-9A71-ECD4A48023E4}" srcOrd="0" destOrd="0" parTransId="{3A9F3435-4D0A-451C-94BE-893CD8538CD2}" sibTransId="{71868918-3821-4FB1-9DA0-CFEDBD008F5B}"/>
    <dgm:cxn modelId="{5C5720A4-1C89-4DF1-9BC1-F2FD1D9D1F22}" srcId="{DF04406D-5030-4A41-8113-BE07CD4D6936}" destId="{56D14A1B-663E-4F40-AA9C-793D77486301}" srcOrd="0" destOrd="0" parTransId="{9CAF6A5E-C9A8-4155-8AF0-263F681EE077}" sibTransId="{FA123A0B-2535-4C16-92EE-7DBDC4A06BAC}"/>
    <dgm:cxn modelId="{AF539CC3-6EE8-42C0-825A-555CCECA8E8E}" type="presOf" srcId="{8EC33C26-AFB2-4277-9A71-ECD4A48023E4}" destId="{7FB158C3-CBF7-474D-BF4E-A64FE73E1C2A}" srcOrd="0" destOrd="0" presId="urn:microsoft.com/office/officeart/2017/3/layout/HorizontalPathTimeline"/>
    <dgm:cxn modelId="{A4DD0CD6-C5B0-478B-8431-83FAD4E9765A}" srcId="{BBC8C7FD-A794-400C-9EF0-4E1FC2BF5510}" destId="{8E4086A1-1C6C-4F2C-A32C-68100808B75E}" srcOrd="0" destOrd="0" parTransId="{CF485990-840C-4F7F-B015-2FDAB817C516}" sibTransId="{196CC384-71B7-4D32-9891-92E6F194952C}"/>
    <dgm:cxn modelId="{E82FFBDA-492B-4008-9EF5-9533AB7B0507}" type="presOf" srcId="{8E4086A1-1C6C-4F2C-A32C-68100808B75E}" destId="{1BFBBC31-0EB8-49B8-AB4C-E15AD6C15245}" srcOrd="0" destOrd="0" presId="urn:microsoft.com/office/officeart/2017/3/layout/HorizontalPathTimeline"/>
    <dgm:cxn modelId="{BC265EE7-4BE1-47DE-9D09-EFCBD4D09FC6}" type="presOf" srcId="{68079649-D10A-400E-A84C-FCBAFDDA1212}" destId="{A6B1A429-422D-46DD-8556-40E936645915}" srcOrd="0" destOrd="0" presId="urn:microsoft.com/office/officeart/2017/3/layout/HorizontalPathTimeline"/>
    <dgm:cxn modelId="{DF7787F7-88C9-44B5-85E2-9055E4BA9955}" srcId="{BBC8C7FD-A794-400C-9EF0-4E1FC2BF5510}" destId="{CF1CA91B-0EB8-451E-97E9-DBB290C95E2C}" srcOrd="5" destOrd="0" parTransId="{773011F7-88D1-4F62-92CF-1F839CDF3FF9}" sibTransId="{4FCA99FB-CBB1-4EA6-98C8-04C99701D8A3}"/>
    <dgm:cxn modelId="{D494C1F8-6845-4E72-90E2-D07E9C8EA5C4}" srcId="{7354940C-E891-41AA-AFA4-04DD6AA5AA96}" destId="{53917EE6-414D-4888-A076-58B75E2DF30B}" srcOrd="0" destOrd="0" parTransId="{4F8649D3-AE25-4A33-9697-D2A9355D62A0}" sibTransId="{04AB4426-0C25-4A31-A587-40C9BF70D54B}"/>
    <dgm:cxn modelId="{EBAB5C43-B407-4FA8-B1C8-7B609EF19017}" type="presParOf" srcId="{CF48EE8A-BA4E-45A6-93AB-8D8AB44AA084}" destId="{1C263668-9C09-4307-B523-BF4DB69A010D}" srcOrd="0" destOrd="0" presId="urn:microsoft.com/office/officeart/2017/3/layout/HorizontalPathTimeline"/>
    <dgm:cxn modelId="{E4BD65F7-CF3F-42A1-B2B1-F1FFD39C23A0}" type="presParOf" srcId="{CF48EE8A-BA4E-45A6-93AB-8D8AB44AA084}" destId="{8C23F68A-E0EC-453F-89D8-98389DD5D16B}" srcOrd="1" destOrd="0" presId="urn:microsoft.com/office/officeart/2017/3/layout/HorizontalPathTimeline"/>
    <dgm:cxn modelId="{74FDBAA8-9B82-4B2E-80DC-2582945E4942}" type="presParOf" srcId="{8C23F68A-E0EC-453F-89D8-98389DD5D16B}" destId="{7E2D629B-AB98-44A9-A05B-989D1E268771}" srcOrd="0" destOrd="0" presId="urn:microsoft.com/office/officeart/2017/3/layout/HorizontalPathTimeline"/>
    <dgm:cxn modelId="{62BBADB8-0C51-42A8-9E5E-C3C8A3AA4314}" type="presParOf" srcId="{7E2D629B-AB98-44A9-A05B-989D1E268771}" destId="{1BFBBC31-0EB8-49B8-AB4C-E15AD6C15245}" srcOrd="0" destOrd="0" presId="urn:microsoft.com/office/officeart/2017/3/layout/HorizontalPathTimeline"/>
    <dgm:cxn modelId="{389461FD-3AC5-48E9-9B9B-F33EFA21E043}" type="presParOf" srcId="{7E2D629B-AB98-44A9-A05B-989D1E268771}" destId="{34CBEB1B-F20D-4AFB-AFB7-B6877E384EEE}" srcOrd="1" destOrd="0" presId="urn:microsoft.com/office/officeart/2017/3/layout/HorizontalPathTimeline"/>
    <dgm:cxn modelId="{DF4ADB88-17AE-481B-9E63-83E766FC8C5D}" type="presParOf" srcId="{34CBEB1B-F20D-4AFB-AFB7-B6877E384EEE}" destId="{3BD236A7-6632-4F1A-BFBA-612482344C84}" srcOrd="0" destOrd="0" presId="urn:microsoft.com/office/officeart/2017/3/layout/HorizontalPathTimeline"/>
    <dgm:cxn modelId="{1EE9483F-BF1D-4204-8F64-6228B5581C5A}" type="presParOf" srcId="{34CBEB1B-F20D-4AFB-AFB7-B6877E384EEE}" destId="{7EF258DA-634A-4A00-A94B-832E50D61389}" srcOrd="1" destOrd="0" presId="urn:microsoft.com/office/officeart/2017/3/layout/HorizontalPathTimeline"/>
    <dgm:cxn modelId="{9B0503FD-40BE-44EC-8BFD-B62A61E14C5B}" type="presParOf" srcId="{7E2D629B-AB98-44A9-A05B-989D1E268771}" destId="{D3BE682A-9BCB-48AA-9C06-1397D972C3B3}" srcOrd="2" destOrd="0" presId="urn:microsoft.com/office/officeart/2017/3/layout/HorizontalPathTimeline"/>
    <dgm:cxn modelId="{43F139CB-C1E6-4083-89C3-F9891C389236}" type="presParOf" srcId="{7E2D629B-AB98-44A9-A05B-989D1E268771}" destId="{D07C9B2D-1EAA-44FF-878A-E4988B6419CB}" srcOrd="3" destOrd="0" presId="urn:microsoft.com/office/officeart/2017/3/layout/HorizontalPathTimeline"/>
    <dgm:cxn modelId="{35CD5B74-E799-42CA-889F-E38232A567FD}" type="presParOf" srcId="{7E2D629B-AB98-44A9-A05B-989D1E268771}" destId="{FD8A1B86-4555-4C7F-BC85-DC198611675D}" srcOrd="4" destOrd="0" presId="urn:microsoft.com/office/officeart/2017/3/layout/HorizontalPathTimeline"/>
    <dgm:cxn modelId="{34D8BBF8-89D0-4320-81FE-03426F89AFEC}" type="presParOf" srcId="{8C23F68A-E0EC-453F-89D8-98389DD5D16B}" destId="{B2A06656-A5B1-4D3A-B55B-E2C431E09D9F}" srcOrd="1" destOrd="0" presId="urn:microsoft.com/office/officeart/2017/3/layout/HorizontalPathTimeline"/>
    <dgm:cxn modelId="{C9F22615-CE60-4952-8E19-6E6229E0D5FA}" type="presParOf" srcId="{8C23F68A-E0EC-453F-89D8-98389DD5D16B}" destId="{28FF8B0E-4E06-40E7-95B6-F6375ADBB24E}" srcOrd="2" destOrd="0" presId="urn:microsoft.com/office/officeart/2017/3/layout/HorizontalPathTimeline"/>
    <dgm:cxn modelId="{5881DC21-A7EB-4532-8A2A-89316D5D4A61}" type="presParOf" srcId="{28FF8B0E-4E06-40E7-95B6-F6375ADBB24E}" destId="{6C91AD4B-8CC1-4411-B481-368E1C842DBD}" srcOrd="0" destOrd="0" presId="urn:microsoft.com/office/officeart/2017/3/layout/HorizontalPathTimeline"/>
    <dgm:cxn modelId="{0B59D94A-940A-4172-97F6-B2A0AFF46E4A}" type="presParOf" srcId="{28FF8B0E-4E06-40E7-95B6-F6375ADBB24E}" destId="{FEDC6F0F-00CD-402C-9D44-E785DC65813F}" srcOrd="1" destOrd="0" presId="urn:microsoft.com/office/officeart/2017/3/layout/HorizontalPathTimeline"/>
    <dgm:cxn modelId="{0A3AF67A-C85B-4EEA-9CF9-5C30C5E68B3B}" type="presParOf" srcId="{FEDC6F0F-00CD-402C-9D44-E785DC65813F}" destId="{7FB158C3-CBF7-474D-BF4E-A64FE73E1C2A}" srcOrd="0" destOrd="0" presId="urn:microsoft.com/office/officeart/2017/3/layout/HorizontalPathTimeline"/>
    <dgm:cxn modelId="{D4CA1389-F987-49CC-BEE0-460AFDC05F7C}" type="presParOf" srcId="{FEDC6F0F-00CD-402C-9D44-E785DC65813F}" destId="{D3F133D0-E6F1-4CC7-B8B7-41F8C1FF2E30}" srcOrd="1" destOrd="0" presId="urn:microsoft.com/office/officeart/2017/3/layout/HorizontalPathTimeline"/>
    <dgm:cxn modelId="{40B8EDA3-B230-40FD-ADED-C08B5346304F}" type="presParOf" srcId="{28FF8B0E-4E06-40E7-95B6-F6375ADBB24E}" destId="{015BB973-63DE-483E-A11F-D831998DB0C9}" srcOrd="2" destOrd="0" presId="urn:microsoft.com/office/officeart/2017/3/layout/HorizontalPathTimeline"/>
    <dgm:cxn modelId="{8AE2F86C-77A9-4A6E-8697-BF12E99123D3}" type="presParOf" srcId="{28FF8B0E-4E06-40E7-95B6-F6375ADBB24E}" destId="{41F3A2F9-997B-4397-B0D6-068A1D6A2B15}" srcOrd="3" destOrd="0" presId="urn:microsoft.com/office/officeart/2017/3/layout/HorizontalPathTimeline"/>
    <dgm:cxn modelId="{BC711FC5-FD60-455E-9B06-29F2937C89D8}" type="presParOf" srcId="{28FF8B0E-4E06-40E7-95B6-F6375ADBB24E}" destId="{FABEC6E1-8261-4D88-A9B8-48FCA99F9332}" srcOrd="4" destOrd="0" presId="urn:microsoft.com/office/officeart/2017/3/layout/HorizontalPathTimeline"/>
    <dgm:cxn modelId="{E91C1686-D4A6-4820-88C5-D2499E249C8E}" type="presParOf" srcId="{8C23F68A-E0EC-453F-89D8-98389DD5D16B}" destId="{C90F6403-8610-4E95-AEA8-5E89C923C2A2}" srcOrd="3" destOrd="0" presId="urn:microsoft.com/office/officeart/2017/3/layout/HorizontalPathTimeline"/>
    <dgm:cxn modelId="{0E405A9E-D3C5-4E9D-90EF-3BE154AAD219}" type="presParOf" srcId="{8C23F68A-E0EC-453F-89D8-98389DD5D16B}" destId="{7F41B825-F97C-42CE-A9D0-F12C7C62BBAF}" srcOrd="4" destOrd="0" presId="urn:microsoft.com/office/officeart/2017/3/layout/HorizontalPathTimeline"/>
    <dgm:cxn modelId="{D1C8FF82-C880-4A4A-AA4F-36B2E9CE147D}" type="presParOf" srcId="{7F41B825-F97C-42CE-A9D0-F12C7C62BBAF}" destId="{A6B1A429-422D-46DD-8556-40E936645915}" srcOrd="0" destOrd="0" presId="urn:microsoft.com/office/officeart/2017/3/layout/HorizontalPathTimeline"/>
    <dgm:cxn modelId="{7D57B568-C99E-41F8-994E-A6C64ACC1EE9}" type="presParOf" srcId="{7F41B825-F97C-42CE-A9D0-F12C7C62BBAF}" destId="{35B132B0-13BA-4CEE-9105-AB4DE58EB2D4}" srcOrd="1" destOrd="0" presId="urn:microsoft.com/office/officeart/2017/3/layout/HorizontalPathTimeline"/>
    <dgm:cxn modelId="{01D07BD5-88A3-4803-903D-4069C012E8AC}" type="presParOf" srcId="{35B132B0-13BA-4CEE-9105-AB4DE58EB2D4}" destId="{78160C4A-789C-4B77-8179-B64E29C7FC3F}" srcOrd="0" destOrd="0" presId="urn:microsoft.com/office/officeart/2017/3/layout/HorizontalPathTimeline"/>
    <dgm:cxn modelId="{2AE4D66A-FB5D-4029-8783-906CF43DCB2A}" type="presParOf" srcId="{35B132B0-13BA-4CEE-9105-AB4DE58EB2D4}" destId="{70FE8132-BB73-46FF-A286-77A53CDBB918}" srcOrd="1" destOrd="0" presId="urn:microsoft.com/office/officeart/2017/3/layout/HorizontalPathTimeline"/>
    <dgm:cxn modelId="{7A8E7C65-CC9E-4369-9CC8-8BFEC766A6C1}" type="presParOf" srcId="{7F41B825-F97C-42CE-A9D0-F12C7C62BBAF}" destId="{F7F2B887-E322-4E9D-90E1-6023ACED6178}" srcOrd="2" destOrd="0" presId="urn:microsoft.com/office/officeart/2017/3/layout/HorizontalPathTimeline"/>
    <dgm:cxn modelId="{67D61DF1-B893-4912-94A0-C29988F1ADE1}" type="presParOf" srcId="{7F41B825-F97C-42CE-A9D0-F12C7C62BBAF}" destId="{BECB8754-81EF-4FF4-B7EA-F7DC44DC34B7}" srcOrd="3" destOrd="0" presId="urn:microsoft.com/office/officeart/2017/3/layout/HorizontalPathTimeline"/>
    <dgm:cxn modelId="{E819A8CE-A766-4952-B4CC-EBF6DAD66446}" type="presParOf" srcId="{7F41B825-F97C-42CE-A9D0-F12C7C62BBAF}" destId="{1E0CE2F4-9E23-4609-B826-4D1118C0CDA1}" srcOrd="4" destOrd="0" presId="urn:microsoft.com/office/officeart/2017/3/layout/HorizontalPathTimeline"/>
    <dgm:cxn modelId="{846D0367-5E7A-48BE-BAAC-70A959932511}" type="presParOf" srcId="{8C23F68A-E0EC-453F-89D8-98389DD5D16B}" destId="{3841B70F-9E80-4BB2-915D-4F41BF4C2DB9}" srcOrd="5" destOrd="0" presId="urn:microsoft.com/office/officeart/2017/3/layout/HorizontalPathTimeline"/>
    <dgm:cxn modelId="{F0E2A2B3-9FB1-4BE0-BD73-2203971EFF7E}" type="presParOf" srcId="{8C23F68A-E0EC-453F-89D8-98389DD5D16B}" destId="{BF1C8759-6F6A-4E32-B057-F6C6F9912C0F}" srcOrd="6" destOrd="0" presId="urn:microsoft.com/office/officeart/2017/3/layout/HorizontalPathTimeline"/>
    <dgm:cxn modelId="{5308B65E-BFE0-4EEA-8368-D5B82BF93CAB}" type="presParOf" srcId="{BF1C8759-6F6A-4E32-B057-F6C6F9912C0F}" destId="{9A3CEE2F-5D38-49DA-B3D1-13E6B2A53087}" srcOrd="0" destOrd="0" presId="urn:microsoft.com/office/officeart/2017/3/layout/HorizontalPathTimeline"/>
    <dgm:cxn modelId="{F6A471AC-3B12-45AD-8E71-453BB2CDF8F2}" type="presParOf" srcId="{BF1C8759-6F6A-4E32-B057-F6C6F9912C0F}" destId="{8030806B-C1FD-4322-B6EB-C133D8D71790}" srcOrd="1" destOrd="0" presId="urn:microsoft.com/office/officeart/2017/3/layout/HorizontalPathTimeline"/>
    <dgm:cxn modelId="{C03E6C65-04E1-45FB-9C8B-355F461EF203}" type="presParOf" srcId="{8030806B-C1FD-4322-B6EB-C133D8D71790}" destId="{510A5670-ED4D-44B7-BA80-4EEAAAA84A17}" srcOrd="0" destOrd="0" presId="urn:microsoft.com/office/officeart/2017/3/layout/HorizontalPathTimeline"/>
    <dgm:cxn modelId="{F4DD21DA-DD1E-4579-B894-23C3FC2E2591}" type="presParOf" srcId="{8030806B-C1FD-4322-B6EB-C133D8D71790}" destId="{A7D7F738-50F0-4BF9-A820-6DFF63439595}" srcOrd="1" destOrd="0" presId="urn:microsoft.com/office/officeart/2017/3/layout/HorizontalPathTimeline"/>
    <dgm:cxn modelId="{AD6A1A32-EBE3-4131-AB47-4C24E0544D98}" type="presParOf" srcId="{BF1C8759-6F6A-4E32-B057-F6C6F9912C0F}" destId="{49275604-759E-4B37-B9D5-3539D17C0D6D}" srcOrd="2" destOrd="0" presId="urn:microsoft.com/office/officeart/2017/3/layout/HorizontalPathTimeline"/>
    <dgm:cxn modelId="{F2DB3DC7-4F2D-4424-B0FB-3F946793A9DA}" type="presParOf" srcId="{BF1C8759-6F6A-4E32-B057-F6C6F9912C0F}" destId="{F6D93667-C8E9-4E4E-BD9B-EEC55C3539A5}" srcOrd="3" destOrd="0" presId="urn:microsoft.com/office/officeart/2017/3/layout/HorizontalPathTimeline"/>
    <dgm:cxn modelId="{F53C0536-DAD8-4117-AE5F-1744E22E2FA6}" type="presParOf" srcId="{BF1C8759-6F6A-4E32-B057-F6C6F9912C0F}" destId="{6D187BA6-C2A7-460D-BCC9-B867801E5B7B}" srcOrd="4" destOrd="0" presId="urn:microsoft.com/office/officeart/2017/3/layout/HorizontalPathTimeline"/>
    <dgm:cxn modelId="{B7E1BB45-898C-4699-8717-94FCCEA690E2}" type="presParOf" srcId="{8C23F68A-E0EC-453F-89D8-98389DD5D16B}" destId="{2AB2CAAE-2A2A-4AD1-B12E-7914074A3F91}" srcOrd="7" destOrd="0" presId="urn:microsoft.com/office/officeart/2017/3/layout/HorizontalPathTimeline"/>
    <dgm:cxn modelId="{72AE2648-6A52-45B6-80EB-C6AE8B09950C}" type="presParOf" srcId="{8C23F68A-E0EC-453F-89D8-98389DD5D16B}" destId="{D498DC09-13F3-4394-9DEC-65B11EBA072A}" srcOrd="8" destOrd="0" presId="urn:microsoft.com/office/officeart/2017/3/layout/HorizontalPathTimeline"/>
    <dgm:cxn modelId="{9E91F87C-4D9D-4B68-B879-555819B519BF}" type="presParOf" srcId="{D498DC09-13F3-4394-9DEC-65B11EBA072A}" destId="{E236C68B-E774-43FC-A9ED-0BBC5B850F5E}" srcOrd="0" destOrd="0" presId="urn:microsoft.com/office/officeart/2017/3/layout/HorizontalPathTimeline"/>
    <dgm:cxn modelId="{E70C9CE7-856E-41A3-A6D9-AF568CE85C37}" type="presParOf" srcId="{D498DC09-13F3-4394-9DEC-65B11EBA072A}" destId="{07C9B80F-E072-4EBB-B09A-5846439E3D9E}" srcOrd="1" destOrd="0" presId="urn:microsoft.com/office/officeart/2017/3/layout/HorizontalPathTimeline"/>
    <dgm:cxn modelId="{FA3A0FD5-0509-4316-BFDD-1E18063E44D9}" type="presParOf" srcId="{07C9B80F-E072-4EBB-B09A-5846439E3D9E}" destId="{F8B488A0-168E-48BF-83D0-07D19BE1A2C3}" srcOrd="0" destOrd="0" presId="urn:microsoft.com/office/officeart/2017/3/layout/HorizontalPathTimeline"/>
    <dgm:cxn modelId="{87886558-A779-4B2A-B04F-EB63A85CEC61}" type="presParOf" srcId="{07C9B80F-E072-4EBB-B09A-5846439E3D9E}" destId="{5F304C44-9208-4B57-ADB4-FC6EB65B1D5A}" srcOrd="1" destOrd="0" presId="urn:microsoft.com/office/officeart/2017/3/layout/HorizontalPathTimeline"/>
    <dgm:cxn modelId="{86887075-FCBA-4032-B235-2A6B2045F118}" type="presParOf" srcId="{D498DC09-13F3-4394-9DEC-65B11EBA072A}" destId="{DADB3F8F-F9BF-4940-8CB1-F9C4591CC71A}" srcOrd="2" destOrd="0" presId="urn:microsoft.com/office/officeart/2017/3/layout/HorizontalPathTimeline"/>
    <dgm:cxn modelId="{B53D09F5-B581-43BE-B3A2-1D42EAD70C8E}" type="presParOf" srcId="{D498DC09-13F3-4394-9DEC-65B11EBA072A}" destId="{382F4796-3084-4FD5-9D49-1897561E86E6}" srcOrd="3" destOrd="0" presId="urn:microsoft.com/office/officeart/2017/3/layout/HorizontalPathTimeline"/>
    <dgm:cxn modelId="{8F66D9CD-D3DA-4D02-9D68-8B8A9DF6E41F}" type="presParOf" srcId="{D498DC09-13F3-4394-9DEC-65B11EBA072A}" destId="{45C46919-D0D1-4C5D-B0EC-69D6461CC949}" srcOrd="4" destOrd="0" presId="urn:microsoft.com/office/officeart/2017/3/layout/HorizontalPathTimeline"/>
    <dgm:cxn modelId="{6F805E95-DB5B-4742-A12D-D21AC5B366BE}" type="presParOf" srcId="{8C23F68A-E0EC-453F-89D8-98389DD5D16B}" destId="{65ED5819-E3D4-4DCB-B138-481264DA06AA}" srcOrd="9" destOrd="0" presId="urn:microsoft.com/office/officeart/2017/3/layout/HorizontalPathTimeline"/>
    <dgm:cxn modelId="{F09005FD-24C5-482C-A9E1-AB492C96D915}" type="presParOf" srcId="{8C23F68A-E0EC-453F-89D8-98389DD5D16B}" destId="{67CF0DCC-674F-4B95-9770-11C10C3B6E4D}" srcOrd="10" destOrd="0" presId="urn:microsoft.com/office/officeart/2017/3/layout/HorizontalPathTimeline"/>
    <dgm:cxn modelId="{4D793BA5-0960-41B5-8A87-E707E9148B79}" type="presParOf" srcId="{67CF0DCC-674F-4B95-9770-11C10C3B6E4D}" destId="{1D23C811-4CB8-4721-8FE7-1E980086D926}" srcOrd="0" destOrd="0" presId="urn:microsoft.com/office/officeart/2017/3/layout/HorizontalPathTimeline"/>
    <dgm:cxn modelId="{C7041838-C34A-4FD4-A0E5-52CB9F393B35}" type="presParOf" srcId="{67CF0DCC-674F-4B95-9770-11C10C3B6E4D}" destId="{7835A26B-362D-4A6C-B809-CDA2054B4B9B}" srcOrd="1" destOrd="0" presId="urn:microsoft.com/office/officeart/2017/3/layout/HorizontalPathTimeline"/>
    <dgm:cxn modelId="{12D68BD6-2335-4262-BF32-63B24A9BDAC7}" type="presParOf" srcId="{7835A26B-362D-4A6C-B809-CDA2054B4B9B}" destId="{D1CFA31C-8FFA-4ED6-BA03-38FBF67038B3}" srcOrd="0" destOrd="0" presId="urn:microsoft.com/office/officeart/2017/3/layout/HorizontalPathTimeline"/>
    <dgm:cxn modelId="{63F4BCAA-B750-4B5A-8BEF-29D101265BA7}" type="presParOf" srcId="{7835A26B-362D-4A6C-B809-CDA2054B4B9B}" destId="{23FD2301-1F28-4904-8037-283F7235D372}" srcOrd="1" destOrd="0" presId="urn:microsoft.com/office/officeart/2017/3/layout/HorizontalPathTimeline"/>
    <dgm:cxn modelId="{B661E370-4F7B-4A29-ACB8-718E581E717D}" type="presParOf" srcId="{67CF0DCC-674F-4B95-9770-11C10C3B6E4D}" destId="{AB9C4A3E-86DD-4F7D-A473-447D5A3E77FE}" srcOrd="2" destOrd="0" presId="urn:microsoft.com/office/officeart/2017/3/layout/HorizontalPathTimeline"/>
    <dgm:cxn modelId="{E5B2C34D-618F-4E52-934D-53BD8E918D51}" type="presParOf" srcId="{67CF0DCC-674F-4B95-9770-11C10C3B6E4D}" destId="{1D6F23E0-4A82-433D-89FF-F4A0277F262F}" srcOrd="3" destOrd="0" presId="urn:microsoft.com/office/officeart/2017/3/layout/HorizontalPathTimeline"/>
    <dgm:cxn modelId="{268E3039-A6DA-4700-91CC-0604903B2E6D}" type="presParOf" srcId="{67CF0DCC-674F-4B95-9770-11C10C3B6E4D}" destId="{B463939B-4EF8-44B1-9AD2-547415B19DD5}" srcOrd="4" destOrd="0" presId="urn:microsoft.com/office/officeart/2017/3/layout/HorizontalPath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61E8BB-1DBD-4324-AE22-623B30D1BCC1}">
      <dsp:nvSpPr>
        <dsp:cNvPr id="0" name=""/>
        <dsp:cNvSpPr/>
      </dsp:nvSpPr>
      <dsp:spPr>
        <a:xfrm>
          <a:off x="3032113" y="31416"/>
          <a:ext cx="1507986" cy="1507986"/>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r>
            <a:rPr lang="en-GB" sz="1100" kern="1200" dirty="0"/>
            <a:t>Agency</a:t>
          </a:r>
        </a:p>
      </dsp:txBody>
      <dsp:txXfrm>
        <a:off x="3233178" y="295313"/>
        <a:ext cx="1105856" cy="678593"/>
      </dsp:txXfrm>
    </dsp:sp>
    <dsp:sp modelId="{ECA351F0-3CEF-4052-9FBE-BC7B79D4578D}">
      <dsp:nvSpPr>
        <dsp:cNvPr id="0" name=""/>
        <dsp:cNvSpPr/>
      </dsp:nvSpPr>
      <dsp:spPr>
        <a:xfrm>
          <a:off x="3576245" y="973907"/>
          <a:ext cx="1507986" cy="1507986"/>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r>
            <a:rPr lang="en-GB" sz="1100" kern="1200"/>
            <a:t>Power</a:t>
          </a:r>
        </a:p>
      </dsp:txBody>
      <dsp:txXfrm>
        <a:off x="4037437" y="1363470"/>
        <a:ext cx="904791" cy="829392"/>
      </dsp:txXfrm>
    </dsp:sp>
    <dsp:sp modelId="{FE718B9B-70CF-4D22-914D-0AF1AAD7D756}">
      <dsp:nvSpPr>
        <dsp:cNvPr id="0" name=""/>
        <dsp:cNvSpPr/>
      </dsp:nvSpPr>
      <dsp:spPr>
        <a:xfrm>
          <a:off x="2487981" y="973907"/>
          <a:ext cx="1507986" cy="1507986"/>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r>
            <a:rPr lang="en-GB" sz="1100" kern="1200"/>
            <a:t>Empowerment </a:t>
          </a:r>
        </a:p>
      </dsp:txBody>
      <dsp:txXfrm>
        <a:off x="2629983" y="1363470"/>
        <a:ext cx="904791" cy="8293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FBBC31-0EB8-49B8-AB4C-E15AD6C15245}">
      <dsp:nvSpPr>
        <dsp:cNvPr id="0" name=""/>
        <dsp:cNvSpPr/>
      </dsp:nvSpPr>
      <dsp:spPr>
        <a:xfrm>
          <a:off x="300051" y="2511428"/>
          <a:ext cx="2390200" cy="528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1950s</a:t>
          </a:r>
        </a:p>
      </dsp:txBody>
      <dsp:txXfrm>
        <a:off x="300051" y="2511428"/>
        <a:ext cx="2390200" cy="528475"/>
      </dsp:txXfrm>
    </dsp:sp>
    <dsp:sp modelId="{1C263668-9C09-4307-B523-BF4DB69A010D}">
      <dsp:nvSpPr>
        <dsp:cNvPr id="0" name=""/>
        <dsp:cNvSpPr/>
      </dsp:nvSpPr>
      <dsp:spPr>
        <a:xfrm>
          <a:off x="0" y="2244852"/>
          <a:ext cx="10459679" cy="1870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D236A7-6632-4F1A-BFBA-612482344C84}">
      <dsp:nvSpPr>
        <dsp:cNvPr id="0" name=""/>
        <dsp:cNvSpPr/>
      </dsp:nvSpPr>
      <dsp:spPr>
        <a:xfrm>
          <a:off x="180541" y="797390"/>
          <a:ext cx="2629220" cy="65241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Scandals in long stay hospitals</a:t>
          </a:r>
        </a:p>
      </dsp:txBody>
      <dsp:txXfrm>
        <a:off x="180541" y="797390"/>
        <a:ext cx="2629220" cy="652410"/>
      </dsp:txXfrm>
    </dsp:sp>
    <dsp:sp modelId="{D3BE682A-9BCB-48AA-9C06-1397D972C3B3}">
      <dsp:nvSpPr>
        <dsp:cNvPr id="0" name=""/>
        <dsp:cNvSpPr/>
      </dsp:nvSpPr>
      <dsp:spPr>
        <a:xfrm>
          <a:off x="1495151" y="1449800"/>
          <a:ext cx="0" cy="795051"/>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6C91AD4B-8CC1-4411-B481-368E1C842DBD}">
      <dsp:nvSpPr>
        <dsp:cNvPr id="0" name=""/>
        <dsp:cNvSpPr/>
      </dsp:nvSpPr>
      <dsp:spPr>
        <a:xfrm>
          <a:off x="1793926" y="1636871"/>
          <a:ext cx="2390200" cy="528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1960s</a:t>
          </a:r>
        </a:p>
      </dsp:txBody>
      <dsp:txXfrm>
        <a:off x="1793926" y="1636871"/>
        <a:ext cx="2390200" cy="528475"/>
      </dsp:txXfrm>
    </dsp:sp>
    <dsp:sp modelId="{7FB158C3-CBF7-474D-BF4E-A64FE73E1C2A}">
      <dsp:nvSpPr>
        <dsp:cNvPr id="0" name=""/>
        <dsp:cNvSpPr/>
      </dsp:nvSpPr>
      <dsp:spPr>
        <a:xfrm>
          <a:off x="1674416" y="3226974"/>
          <a:ext cx="2629220" cy="91745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Increasing awareness of rights and the way people are treated who need services</a:t>
          </a:r>
        </a:p>
      </dsp:txBody>
      <dsp:txXfrm>
        <a:off x="1674416" y="3226974"/>
        <a:ext cx="2629220" cy="917451"/>
      </dsp:txXfrm>
    </dsp:sp>
    <dsp:sp modelId="{015BB973-63DE-483E-A11F-D831998DB0C9}">
      <dsp:nvSpPr>
        <dsp:cNvPr id="0" name=""/>
        <dsp:cNvSpPr/>
      </dsp:nvSpPr>
      <dsp:spPr>
        <a:xfrm>
          <a:off x="2989026" y="2431923"/>
          <a:ext cx="0" cy="795051"/>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D07C9B2D-1EAA-44FF-878A-E4988B6419CB}">
      <dsp:nvSpPr>
        <dsp:cNvPr id="0" name=""/>
        <dsp:cNvSpPr/>
      </dsp:nvSpPr>
      <dsp:spPr>
        <a:xfrm>
          <a:off x="1436692" y="2279927"/>
          <a:ext cx="116919" cy="116919"/>
        </a:xfrm>
        <a:prstGeom prst="ellipse">
          <a:avLst/>
        </a:prstGeom>
        <a:solidFill>
          <a:schemeClr val="lt1">
            <a:alpha val="90000"/>
            <a:hueOff val="0"/>
            <a:satOff val="0"/>
            <a:lumOff val="0"/>
            <a:alphaOff val="0"/>
          </a:schemeClr>
        </a:solidFill>
        <a:ln w="13970" cap="flat" cmpd="sng" algn="ctr">
          <a:noFill/>
          <a:prstDash val="solid"/>
          <a:miter lim="800000"/>
        </a:ln>
        <a:effectLst/>
      </dsp:spPr>
      <dsp:style>
        <a:lnRef idx="2">
          <a:scrgbClr r="0" g="0" b="0"/>
        </a:lnRef>
        <a:fillRef idx="1">
          <a:scrgbClr r="0" g="0" b="0"/>
        </a:fillRef>
        <a:effectRef idx="0">
          <a:scrgbClr r="0" g="0" b="0"/>
        </a:effectRef>
        <a:fontRef idx="minor"/>
      </dsp:style>
    </dsp:sp>
    <dsp:sp modelId="{41F3A2F9-997B-4397-B0D6-068A1D6A2B15}">
      <dsp:nvSpPr>
        <dsp:cNvPr id="0" name=""/>
        <dsp:cNvSpPr/>
      </dsp:nvSpPr>
      <dsp:spPr>
        <a:xfrm>
          <a:off x="2930567" y="2279927"/>
          <a:ext cx="116919" cy="116919"/>
        </a:xfrm>
        <a:prstGeom prst="ellipse">
          <a:avLst/>
        </a:prstGeom>
        <a:solidFill>
          <a:schemeClr val="lt1">
            <a:alpha val="90000"/>
            <a:hueOff val="0"/>
            <a:satOff val="0"/>
            <a:lumOff val="0"/>
            <a:alphaOff val="0"/>
          </a:schemeClr>
        </a:solidFill>
        <a:ln w="13970" cap="flat" cmpd="sng" algn="ctr">
          <a:noFill/>
          <a:prstDash val="solid"/>
          <a:miter lim="800000"/>
        </a:ln>
        <a:effectLst/>
      </dsp:spPr>
      <dsp:style>
        <a:lnRef idx="2">
          <a:scrgbClr r="0" g="0" b="0"/>
        </a:lnRef>
        <a:fillRef idx="1">
          <a:scrgbClr r="0" g="0" b="0"/>
        </a:fillRef>
        <a:effectRef idx="0">
          <a:scrgbClr r="0" g="0" b="0"/>
        </a:effectRef>
        <a:fontRef idx="minor"/>
      </dsp:style>
    </dsp:sp>
    <dsp:sp modelId="{A6B1A429-422D-46DD-8556-40E936645915}">
      <dsp:nvSpPr>
        <dsp:cNvPr id="0" name=""/>
        <dsp:cNvSpPr/>
      </dsp:nvSpPr>
      <dsp:spPr>
        <a:xfrm>
          <a:off x="3287801" y="2511428"/>
          <a:ext cx="2390200" cy="528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1966</a:t>
          </a:r>
        </a:p>
      </dsp:txBody>
      <dsp:txXfrm>
        <a:off x="3287801" y="2511428"/>
        <a:ext cx="2390200" cy="528475"/>
      </dsp:txXfrm>
    </dsp:sp>
    <dsp:sp modelId="{78160C4A-789C-4B77-8179-B64E29C7FC3F}">
      <dsp:nvSpPr>
        <dsp:cNvPr id="0" name=""/>
        <dsp:cNvSpPr/>
      </dsp:nvSpPr>
      <dsp:spPr>
        <a:xfrm>
          <a:off x="3168291" y="532348"/>
          <a:ext cx="2629220" cy="91745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wolf Wolfensburger established the first citizen advocacy project in America</a:t>
          </a:r>
        </a:p>
      </dsp:txBody>
      <dsp:txXfrm>
        <a:off x="3168291" y="532348"/>
        <a:ext cx="2629220" cy="917451"/>
      </dsp:txXfrm>
    </dsp:sp>
    <dsp:sp modelId="{F7F2B887-E322-4E9D-90E1-6023ACED6178}">
      <dsp:nvSpPr>
        <dsp:cNvPr id="0" name=""/>
        <dsp:cNvSpPr/>
      </dsp:nvSpPr>
      <dsp:spPr>
        <a:xfrm>
          <a:off x="4482901" y="1449800"/>
          <a:ext cx="0" cy="795051"/>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9A3CEE2F-5D38-49DA-B3D1-13E6B2A53087}">
      <dsp:nvSpPr>
        <dsp:cNvPr id="0" name=""/>
        <dsp:cNvSpPr/>
      </dsp:nvSpPr>
      <dsp:spPr>
        <a:xfrm>
          <a:off x="4781676" y="1636871"/>
          <a:ext cx="2390200" cy="528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1979</a:t>
          </a:r>
        </a:p>
      </dsp:txBody>
      <dsp:txXfrm>
        <a:off x="4781676" y="1636871"/>
        <a:ext cx="2390200" cy="528475"/>
      </dsp:txXfrm>
    </dsp:sp>
    <dsp:sp modelId="{510A5670-ED4D-44B7-BA80-4EEAAAA84A17}">
      <dsp:nvSpPr>
        <dsp:cNvPr id="0" name=""/>
        <dsp:cNvSpPr/>
      </dsp:nvSpPr>
      <dsp:spPr>
        <a:xfrm>
          <a:off x="4662166" y="3226974"/>
          <a:ext cx="2629220" cy="71357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first citizen advocacy project in London</a:t>
          </a:r>
        </a:p>
      </dsp:txBody>
      <dsp:txXfrm>
        <a:off x="4662166" y="3226974"/>
        <a:ext cx="2629220" cy="713573"/>
      </dsp:txXfrm>
    </dsp:sp>
    <dsp:sp modelId="{49275604-759E-4B37-B9D5-3539D17C0D6D}">
      <dsp:nvSpPr>
        <dsp:cNvPr id="0" name=""/>
        <dsp:cNvSpPr/>
      </dsp:nvSpPr>
      <dsp:spPr>
        <a:xfrm>
          <a:off x="5976777" y="2431923"/>
          <a:ext cx="0" cy="795051"/>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BECB8754-81EF-4FF4-B7EA-F7DC44DC34B7}">
      <dsp:nvSpPr>
        <dsp:cNvPr id="0" name=""/>
        <dsp:cNvSpPr/>
      </dsp:nvSpPr>
      <dsp:spPr>
        <a:xfrm>
          <a:off x="4424442" y="2279927"/>
          <a:ext cx="116919" cy="116919"/>
        </a:xfrm>
        <a:prstGeom prst="ellipse">
          <a:avLst/>
        </a:prstGeom>
        <a:solidFill>
          <a:schemeClr val="lt1">
            <a:alpha val="90000"/>
            <a:hueOff val="0"/>
            <a:satOff val="0"/>
            <a:lumOff val="0"/>
            <a:alphaOff val="0"/>
          </a:schemeClr>
        </a:solidFill>
        <a:ln w="13970" cap="flat" cmpd="sng" algn="ctr">
          <a:noFill/>
          <a:prstDash val="solid"/>
          <a:miter lim="800000"/>
        </a:ln>
        <a:effectLst/>
      </dsp:spPr>
      <dsp:style>
        <a:lnRef idx="2">
          <a:scrgbClr r="0" g="0" b="0"/>
        </a:lnRef>
        <a:fillRef idx="1">
          <a:scrgbClr r="0" g="0" b="0"/>
        </a:fillRef>
        <a:effectRef idx="0">
          <a:scrgbClr r="0" g="0" b="0"/>
        </a:effectRef>
        <a:fontRef idx="minor"/>
      </dsp:style>
    </dsp:sp>
    <dsp:sp modelId="{F6D93667-C8E9-4E4E-BD9B-EEC55C3539A5}">
      <dsp:nvSpPr>
        <dsp:cNvPr id="0" name=""/>
        <dsp:cNvSpPr/>
      </dsp:nvSpPr>
      <dsp:spPr>
        <a:xfrm>
          <a:off x="5918317" y="2279927"/>
          <a:ext cx="116919" cy="116919"/>
        </a:xfrm>
        <a:prstGeom prst="ellipse">
          <a:avLst/>
        </a:prstGeom>
        <a:solidFill>
          <a:schemeClr val="lt1">
            <a:alpha val="90000"/>
            <a:hueOff val="0"/>
            <a:satOff val="0"/>
            <a:lumOff val="0"/>
            <a:alphaOff val="0"/>
          </a:schemeClr>
        </a:solidFill>
        <a:ln w="13970" cap="flat" cmpd="sng" algn="ctr">
          <a:noFill/>
          <a:prstDash val="solid"/>
          <a:miter lim="800000"/>
        </a:ln>
        <a:effectLst/>
      </dsp:spPr>
      <dsp:style>
        <a:lnRef idx="2">
          <a:scrgbClr r="0" g="0" b="0"/>
        </a:lnRef>
        <a:fillRef idx="1">
          <a:scrgbClr r="0" g="0" b="0"/>
        </a:fillRef>
        <a:effectRef idx="0">
          <a:scrgbClr r="0" g="0" b="0"/>
        </a:effectRef>
        <a:fontRef idx="minor"/>
      </dsp:style>
    </dsp:sp>
    <dsp:sp modelId="{E236C68B-E774-43FC-A9ED-0BBC5B850F5E}">
      <dsp:nvSpPr>
        <dsp:cNvPr id="0" name=""/>
        <dsp:cNvSpPr/>
      </dsp:nvSpPr>
      <dsp:spPr>
        <a:xfrm>
          <a:off x="6275552" y="2511428"/>
          <a:ext cx="2390200" cy="528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1983 and 1984</a:t>
          </a:r>
        </a:p>
      </dsp:txBody>
      <dsp:txXfrm>
        <a:off x="6275552" y="2511428"/>
        <a:ext cx="2390200" cy="528475"/>
      </dsp:txXfrm>
    </dsp:sp>
    <dsp:sp modelId="{F8B488A0-168E-48BF-83D0-07D19BE1A2C3}">
      <dsp:nvSpPr>
        <dsp:cNvPr id="0" name=""/>
        <dsp:cNvSpPr/>
      </dsp:nvSpPr>
      <dsp:spPr>
        <a:xfrm>
          <a:off x="6156042" y="308082"/>
          <a:ext cx="2629220" cy="114171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developments in advocacy for mental health patients, people with learning difficulties, and children</a:t>
          </a:r>
        </a:p>
      </dsp:txBody>
      <dsp:txXfrm>
        <a:off x="6156042" y="308082"/>
        <a:ext cx="2629220" cy="1141717"/>
      </dsp:txXfrm>
    </dsp:sp>
    <dsp:sp modelId="{DADB3F8F-F9BF-4940-8CB1-F9C4591CC71A}">
      <dsp:nvSpPr>
        <dsp:cNvPr id="0" name=""/>
        <dsp:cNvSpPr/>
      </dsp:nvSpPr>
      <dsp:spPr>
        <a:xfrm>
          <a:off x="7470652" y="1449800"/>
          <a:ext cx="0" cy="795051"/>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1D23C811-4CB8-4721-8FE7-1E980086D926}">
      <dsp:nvSpPr>
        <dsp:cNvPr id="0" name=""/>
        <dsp:cNvSpPr/>
      </dsp:nvSpPr>
      <dsp:spPr>
        <a:xfrm>
          <a:off x="7769427" y="1636871"/>
          <a:ext cx="2390200" cy="528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1980s</a:t>
          </a:r>
        </a:p>
      </dsp:txBody>
      <dsp:txXfrm>
        <a:off x="7769427" y="1636871"/>
        <a:ext cx="2390200" cy="528475"/>
      </dsp:txXfrm>
    </dsp:sp>
    <dsp:sp modelId="{D1CFA31C-8FFA-4ED6-BA03-38FBF67038B3}">
      <dsp:nvSpPr>
        <dsp:cNvPr id="0" name=""/>
        <dsp:cNvSpPr/>
      </dsp:nvSpPr>
      <dsp:spPr>
        <a:xfrm>
          <a:off x="7649917" y="3226974"/>
          <a:ext cx="2629220" cy="114171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to date – legislative and policy changes based on the rights of individuals to have a voice, choice and representation</a:t>
          </a:r>
        </a:p>
      </dsp:txBody>
      <dsp:txXfrm>
        <a:off x="7649917" y="3226974"/>
        <a:ext cx="2629220" cy="1141717"/>
      </dsp:txXfrm>
    </dsp:sp>
    <dsp:sp modelId="{AB9C4A3E-86DD-4F7D-A473-447D5A3E77FE}">
      <dsp:nvSpPr>
        <dsp:cNvPr id="0" name=""/>
        <dsp:cNvSpPr/>
      </dsp:nvSpPr>
      <dsp:spPr>
        <a:xfrm>
          <a:off x="8964527" y="2431923"/>
          <a:ext cx="0" cy="795051"/>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382F4796-3084-4FD5-9D49-1897561E86E6}">
      <dsp:nvSpPr>
        <dsp:cNvPr id="0" name=""/>
        <dsp:cNvSpPr/>
      </dsp:nvSpPr>
      <dsp:spPr>
        <a:xfrm>
          <a:off x="7412192" y="2279927"/>
          <a:ext cx="116919" cy="116919"/>
        </a:xfrm>
        <a:prstGeom prst="ellipse">
          <a:avLst/>
        </a:prstGeom>
        <a:solidFill>
          <a:schemeClr val="lt1">
            <a:alpha val="90000"/>
            <a:hueOff val="0"/>
            <a:satOff val="0"/>
            <a:lumOff val="0"/>
            <a:alphaOff val="0"/>
          </a:schemeClr>
        </a:solidFill>
        <a:ln w="13970" cap="flat" cmpd="sng" algn="ctr">
          <a:noFill/>
          <a:prstDash val="solid"/>
          <a:miter lim="800000"/>
        </a:ln>
        <a:effectLst/>
      </dsp:spPr>
      <dsp:style>
        <a:lnRef idx="2">
          <a:scrgbClr r="0" g="0" b="0"/>
        </a:lnRef>
        <a:fillRef idx="1">
          <a:scrgbClr r="0" g="0" b="0"/>
        </a:fillRef>
        <a:effectRef idx="0">
          <a:scrgbClr r="0" g="0" b="0"/>
        </a:effectRef>
        <a:fontRef idx="minor"/>
      </dsp:style>
    </dsp:sp>
    <dsp:sp modelId="{1D6F23E0-4A82-433D-89FF-F4A0277F262F}">
      <dsp:nvSpPr>
        <dsp:cNvPr id="0" name=""/>
        <dsp:cNvSpPr/>
      </dsp:nvSpPr>
      <dsp:spPr>
        <a:xfrm>
          <a:off x="8906067" y="2279927"/>
          <a:ext cx="116919" cy="116919"/>
        </a:xfrm>
        <a:prstGeom prst="ellipse">
          <a:avLst/>
        </a:prstGeom>
        <a:solidFill>
          <a:schemeClr val="lt1">
            <a:alpha val="90000"/>
            <a:hueOff val="0"/>
            <a:satOff val="0"/>
            <a:lumOff val="0"/>
            <a:alphaOff val="0"/>
          </a:schemeClr>
        </a:solidFill>
        <a:ln w="13970" cap="flat" cmpd="sng" algn="ctr">
          <a:no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43CA45-4F8E-472F-A6F5-C238B074892B}" type="datetimeFigureOut">
              <a:rPr lang="en-GB" smtClean="0"/>
              <a:t>26/02/2024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74EEDB-BAA7-4A1B-A3D2-EE9FBE580406}" type="slidenum">
              <a:rPr lang="en-GB" smtClean="0"/>
              <a:t>‹#›</a:t>
            </a:fld>
            <a:endParaRPr lang="en-GB"/>
          </a:p>
        </p:txBody>
      </p:sp>
    </p:spTree>
    <p:extLst>
      <p:ext uri="{BB962C8B-B14F-4D97-AF65-F5344CB8AC3E}">
        <p14:creationId xmlns:p14="http://schemas.microsoft.com/office/powerpoint/2010/main" val="42305472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www.peoplefirstltd.com/" TargetMode="External"/><Relationship Id="rId2" Type="http://schemas.openxmlformats.org/officeDocument/2006/relationships/slide" Target="../slides/slide33.xml"/><Relationship Id="rId1" Type="http://schemas.openxmlformats.org/officeDocument/2006/relationships/notesMaster" Target="../notesMasters/notesMaster1.xml"/><Relationship Id="rId5" Type="http://schemas.openxmlformats.org/officeDocument/2006/relationships/hyperlink" Target="http://borgenproject.org/history-advocacy/" TargetMode="External"/><Relationship Id="rId4" Type="http://schemas.openxmlformats.org/officeDocument/2006/relationships/hyperlink" Target="http://www.sandwelladvocacy.org/home/history.htm"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E3105A31-540C-DBCE-5228-2ACF5D144F9F}"/>
              </a:ext>
            </a:extLst>
          </p:cNvPr>
          <p:cNvSpPr>
            <a:spLocks noGrp="1" noRot="1" noChangeAspect="1" noChangeArrowheads="1" noTextEdit="1"/>
          </p:cNvSpPr>
          <p:nvPr>
            <p:ph type="sldImg"/>
          </p:nvPr>
        </p:nvSpPr>
        <p:spPr>
          <a:xfrm>
            <a:off x="90488" y="744538"/>
            <a:ext cx="6616700" cy="3722687"/>
          </a:xfrm>
          <a:ln/>
        </p:spPr>
      </p:sp>
      <p:sp>
        <p:nvSpPr>
          <p:cNvPr id="24579" name="Notes Placeholder 2">
            <a:extLst>
              <a:ext uri="{FF2B5EF4-FFF2-40B4-BE49-F238E27FC236}">
                <a16:creationId xmlns:a16="http://schemas.microsoft.com/office/drawing/2014/main" id="{21292AD2-B66D-9912-4C52-75BDB26612C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4580" name="Slide Number Placeholder 3">
            <a:extLst>
              <a:ext uri="{FF2B5EF4-FFF2-40B4-BE49-F238E27FC236}">
                <a16:creationId xmlns:a16="http://schemas.microsoft.com/office/drawing/2014/main" id="{A850E086-BCEF-3BF7-5DF3-E4F4D67F5A8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fontAlgn="base">
              <a:spcBef>
                <a:spcPct val="0"/>
              </a:spcBef>
              <a:spcAft>
                <a:spcPct val="0"/>
              </a:spcAft>
              <a:defRPr>
                <a:solidFill>
                  <a:schemeClr val="tx1"/>
                </a:solidFill>
                <a:latin typeface="Tw Cen MT" panose="020B0602020104020603" pitchFamily="34" charset="0"/>
              </a:defRPr>
            </a:lvl6pPr>
            <a:lvl7pPr marL="2971800" indent="-228600" defTabSz="457200" fontAlgn="base">
              <a:spcBef>
                <a:spcPct val="0"/>
              </a:spcBef>
              <a:spcAft>
                <a:spcPct val="0"/>
              </a:spcAft>
              <a:defRPr>
                <a:solidFill>
                  <a:schemeClr val="tx1"/>
                </a:solidFill>
                <a:latin typeface="Tw Cen MT" panose="020B0602020104020603" pitchFamily="34" charset="0"/>
              </a:defRPr>
            </a:lvl7pPr>
            <a:lvl8pPr marL="3429000" indent="-228600" defTabSz="457200" fontAlgn="base">
              <a:spcBef>
                <a:spcPct val="0"/>
              </a:spcBef>
              <a:spcAft>
                <a:spcPct val="0"/>
              </a:spcAft>
              <a:defRPr>
                <a:solidFill>
                  <a:schemeClr val="tx1"/>
                </a:solidFill>
                <a:latin typeface="Tw Cen MT" panose="020B0602020104020603" pitchFamily="34" charset="0"/>
              </a:defRPr>
            </a:lvl8pPr>
            <a:lvl9pPr marL="3886200" indent="-228600" defTabSz="457200" fontAlgn="base">
              <a:spcBef>
                <a:spcPct val="0"/>
              </a:spcBef>
              <a:spcAft>
                <a:spcPct val="0"/>
              </a:spcAft>
              <a:defRPr>
                <a:solidFill>
                  <a:schemeClr val="tx1"/>
                </a:solidFill>
                <a:latin typeface="Tw Cen MT" panose="020B0602020104020603" pitchFamily="34" charset="0"/>
              </a:defRPr>
            </a:lvl9pPr>
          </a:lstStyle>
          <a:p>
            <a:fld id="{62169DD4-D893-4D90-A7FE-1FEE47F85AAC}" type="slidenum">
              <a:rPr lang="cy-GB" altLang="en-US">
                <a:latin typeface="Arial" panose="020B0604020202020204" pitchFamily="34" charset="0"/>
              </a:rPr>
              <a:pPr/>
              <a:t>8</a:t>
            </a:fld>
            <a:endParaRPr lang="cy-GB"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D6F91FD7-2F4D-6342-D3CB-73557ED20CC3}"/>
              </a:ext>
            </a:extLst>
          </p:cNvPr>
          <p:cNvSpPr>
            <a:spLocks noGrp="1" noRot="1" noChangeAspect="1" noChangeArrowheads="1" noTextEdit="1"/>
          </p:cNvSpPr>
          <p:nvPr>
            <p:ph type="sldImg"/>
          </p:nvPr>
        </p:nvSpPr>
        <p:spPr>
          <a:xfrm>
            <a:off x="90488" y="744538"/>
            <a:ext cx="6616700" cy="3722687"/>
          </a:xfrm>
          <a:ln/>
        </p:spPr>
      </p:sp>
      <p:sp>
        <p:nvSpPr>
          <p:cNvPr id="29699" name="Notes Placeholder 2">
            <a:extLst>
              <a:ext uri="{FF2B5EF4-FFF2-40B4-BE49-F238E27FC236}">
                <a16:creationId xmlns:a16="http://schemas.microsoft.com/office/drawing/2014/main" id="{3637504C-AA18-85D0-6D7C-5B8B491F9FD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However, simply being connected or a state of openness (Dale and Sparkes, 2010) is insufficient to effect change – there must be a degree of will or intent within the community for the individual to act upon their ideas to effect change. Action occurs if:</a:t>
            </a:r>
          </a:p>
          <a:p>
            <a:r>
              <a:rPr lang="en-GB" altLang="en-US">
                <a:latin typeface="Arial" panose="020B0604020202020204" pitchFamily="34" charset="0"/>
              </a:rPr>
              <a:t>individuals have the intent or will, time, skills and self-efficacy (Bandura, 1998; Dale and Sparkes, 2010) that enable them to see problems, identify solutions and motivate themselves and others to pursue change. In a community context, the capacity needed is essentially the same, only enhanced by the capacity to mobilize social capital and amplify the response of individuals.</a:t>
            </a:r>
          </a:p>
          <a:p>
            <a:endParaRPr lang="en-GB" altLang="en-US">
              <a:latin typeface="Arial" panose="020B0604020202020204" pitchFamily="34" charset="0"/>
            </a:endParaRPr>
          </a:p>
        </p:txBody>
      </p:sp>
      <p:sp>
        <p:nvSpPr>
          <p:cNvPr id="29700" name="Slide Number Placeholder 3">
            <a:extLst>
              <a:ext uri="{FF2B5EF4-FFF2-40B4-BE49-F238E27FC236}">
                <a16:creationId xmlns:a16="http://schemas.microsoft.com/office/drawing/2014/main" id="{916ADFFB-FB6D-7AA0-D4F7-F33F7E59B2B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fontAlgn="base">
              <a:spcBef>
                <a:spcPct val="0"/>
              </a:spcBef>
              <a:spcAft>
                <a:spcPct val="0"/>
              </a:spcAft>
              <a:defRPr>
                <a:solidFill>
                  <a:schemeClr val="tx1"/>
                </a:solidFill>
                <a:latin typeface="Tw Cen MT" panose="020B0602020104020603" pitchFamily="34" charset="0"/>
              </a:defRPr>
            </a:lvl6pPr>
            <a:lvl7pPr marL="2971800" indent="-228600" defTabSz="457200" fontAlgn="base">
              <a:spcBef>
                <a:spcPct val="0"/>
              </a:spcBef>
              <a:spcAft>
                <a:spcPct val="0"/>
              </a:spcAft>
              <a:defRPr>
                <a:solidFill>
                  <a:schemeClr val="tx1"/>
                </a:solidFill>
                <a:latin typeface="Tw Cen MT" panose="020B0602020104020603" pitchFamily="34" charset="0"/>
              </a:defRPr>
            </a:lvl7pPr>
            <a:lvl8pPr marL="3429000" indent="-228600" defTabSz="457200" fontAlgn="base">
              <a:spcBef>
                <a:spcPct val="0"/>
              </a:spcBef>
              <a:spcAft>
                <a:spcPct val="0"/>
              </a:spcAft>
              <a:defRPr>
                <a:solidFill>
                  <a:schemeClr val="tx1"/>
                </a:solidFill>
                <a:latin typeface="Tw Cen MT" panose="020B0602020104020603" pitchFamily="34" charset="0"/>
              </a:defRPr>
            </a:lvl8pPr>
            <a:lvl9pPr marL="3886200" indent="-228600" defTabSz="457200" fontAlgn="base">
              <a:spcBef>
                <a:spcPct val="0"/>
              </a:spcBef>
              <a:spcAft>
                <a:spcPct val="0"/>
              </a:spcAft>
              <a:defRPr>
                <a:solidFill>
                  <a:schemeClr val="tx1"/>
                </a:solidFill>
                <a:latin typeface="Tw Cen MT" panose="020B0602020104020603" pitchFamily="34" charset="0"/>
              </a:defRPr>
            </a:lvl9pPr>
          </a:lstStyle>
          <a:p>
            <a:fld id="{DBE71F09-AC4E-4F04-AB48-3835F854EFF5}" type="slidenum">
              <a:rPr lang="cy-GB" altLang="en-US">
                <a:latin typeface="Arial" panose="020B0604020202020204" pitchFamily="34" charset="0"/>
              </a:rPr>
              <a:pPr/>
              <a:t>9</a:t>
            </a:fld>
            <a:endParaRPr lang="cy-GB"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D2FF0DA9-C5D8-413C-B27A-F3C9C996FF85}"/>
              </a:ext>
            </a:extLst>
          </p:cNvPr>
          <p:cNvSpPr>
            <a:spLocks noGrp="1" noRot="1" noChangeAspect="1" noChangeArrowheads="1" noTextEdit="1"/>
          </p:cNvSpPr>
          <p:nvPr>
            <p:ph type="sldImg"/>
          </p:nvPr>
        </p:nvSpPr>
        <p:spPr>
          <a:xfrm>
            <a:off x="90488" y="744538"/>
            <a:ext cx="6616700" cy="3722687"/>
          </a:xfrm>
          <a:ln/>
        </p:spPr>
      </p:sp>
      <p:sp>
        <p:nvSpPr>
          <p:cNvPr id="34819" name="Notes Placeholder 2">
            <a:extLst>
              <a:ext uri="{FF2B5EF4-FFF2-40B4-BE49-F238E27FC236}">
                <a16:creationId xmlns:a16="http://schemas.microsoft.com/office/drawing/2014/main" id="{CDD8E27E-9487-0E4F-9467-2A5AD2816C4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4820" name="Slide Number Placeholder 3">
            <a:extLst>
              <a:ext uri="{FF2B5EF4-FFF2-40B4-BE49-F238E27FC236}">
                <a16:creationId xmlns:a16="http://schemas.microsoft.com/office/drawing/2014/main" id="{923DAB87-DDC3-14B4-A804-836913465CC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fontAlgn="base">
              <a:spcBef>
                <a:spcPct val="0"/>
              </a:spcBef>
              <a:spcAft>
                <a:spcPct val="0"/>
              </a:spcAft>
              <a:defRPr>
                <a:solidFill>
                  <a:schemeClr val="tx1"/>
                </a:solidFill>
                <a:latin typeface="Tw Cen MT" panose="020B0602020104020603" pitchFamily="34" charset="0"/>
              </a:defRPr>
            </a:lvl6pPr>
            <a:lvl7pPr marL="2971800" indent="-228600" defTabSz="457200" fontAlgn="base">
              <a:spcBef>
                <a:spcPct val="0"/>
              </a:spcBef>
              <a:spcAft>
                <a:spcPct val="0"/>
              </a:spcAft>
              <a:defRPr>
                <a:solidFill>
                  <a:schemeClr val="tx1"/>
                </a:solidFill>
                <a:latin typeface="Tw Cen MT" panose="020B0602020104020603" pitchFamily="34" charset="0"/>
              </a:defRPr>
            </a:lvl7pPr>
            <a:lvl8pPr marL="3429000" indent="-228600" defTabSz="457200" fontAlgn="base">
              <a:spcBef>
                <a:spcPct val="0"/>
              </a:spcBef>
              <a:spcAft>
                <a:spcPct val="0"/>
              </a:spcAft>
              <a:defRPr>
                <a:solidFill>
                  <a:schemeClr val="tx1"/>
                </a:solidFill>
                <a:latin typeface="Tw Cen MT" panose="020B0602020104020603" pitchFamily="34" charset="0"/>
              </a:defRPr>
            </a:lvl8pPr>
            <a:lvl9pPr marL="3886200" indent="-228600" defTabSz="457200" fontAlgn="base">
              <a:spcBef>
                <a:spcPct val="0"/>
              </a:spcBef>
              <a:spcAft>
                <a:spcPct val="0"/>
              </a:spcAft>
              <a:defRPr>
                <a:solidFill>
                  <a:schemeClr val="tx1"/>
                </a:solidFill>
                <a:latin typeface="Tw Cen MT" panose="020B0602020104020603" pitchFamily="34" charset="0"/>
              </a:defRPr>
            </a:lvl9pPr>
          </a:lstStyle>
          <a:p>
            <a:fld id="{EC83A1CB-03A3-4F63-A613-6F9EEBDB5B51}" type="slidenum">
              <a:rPr lang="cy-GB" altLang="en-US">
                <a:latin typeface="Arial" panose="020B0604020202020204" pitchFamily="34" charset="0"/>
              </a:rPr>
              <a:pPr/>
              <a:t>18</a:t>
            </a:fld>
            <a:endParaRPr lang="cy-GB"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37D6B6CB-D3E4-CEA3-B5E5-E16BA1C4EDEF}"/>
              </a:ext>
            </a:extLst>
          </p:cNvPr>
          <p:cNvSpPr>
            <a:spLocks noGrp="1" noRot="1" noChangeAspect="1" noChangeArrowheads="1" noTextEdit="1"/>
          </p:cNvSpPr>
          <p:nvPr>
            <p:ph type="sldImg"/>
          </p:nvPr>
        </p:nvSpPr>
        <p:spPr>
          <a:xfrm>
            <a:off x="90488" y="744538"/>
            <a:ext cx="6616700" cy="3722687"/>
          </a:xfrm>
          <a:ln/>
        </p:spPr>
      </p:sp>
      <p:sp>
        <p:nvSpPr>
          <p:cNvPr id="36867" name="Notes Placeholder 2">
            <a:extLst>
              <a:ext uri="{FF2B5EF4-FFF2-40B4-BE49-F238E27FC236}">
                <a16:creationId xmlns:a16="http://schemas.microsoft.com/office/drawing/2014/main" id="{B974EC0A-A85D-08BE-0567-3DD21499FF0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6868" name="Slide Number Placeholder 3">
            <a:extLst>
              <a:ext uri="{FF2B5EF4-FFF2-40B4-BE49-F238E27FC236}">
                <a16:creationId xmlns:a16="http://schemas.microsoft.com/office/drawing/2014/main" id="{C46F108C-EA63-71AB-DBEE-FF00D028598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fontAlgn="base">
              <a:spcBef>
                <a:spcPct val="0"/>
              </a:spcBef>
              <a:spcAft>
                <a:spcPct val="0"/>
              </a:spcAft>
              <a:defRPr>
                <a:solidFill>
                  <a:schemeClr val="tx1"/>
                </a:solidFill>
                <a:latin typeface="Tw Cen MT" panose="020B0602020104020603" pitchFamily="34" charset="0"/>
              </a:defRPr>
            </a:lvl6pPr>
            <a:lvl7pPr marL="2971800" indent="-228600" defTabSz="457200" fontAlgn="base">
              <a:spcBef>
                <a:spcPct val="0"/>
              </a:spcBef>
              <a:spcAft>
                <a:spcPct val="0"/>
              </a:spcAft>
              <a:defRPr>
                <a:solidFill>
                  <a:schemeClr val="tx1"/>
                </a:solidFill>
                <a:latin typeface="Tw Cen MT" panose="020B0602020104020603" pitchFamily="34" charset="0"/>
              </a:defRPr>
            </a:lvl7pPr>
            <a:lvl8pPr marL="3429000" indent="-228600" defTabSz="457200" fontAlgn="base">
              <a:spcBef>
                <a:spcPct val="0"/>
              </a:spcBef>
              <a:spcAft>
                <a:spcPct val="0"/>
              </a:spcAft>
              <a:defRPr>
                <a:solidFill>
                  <a:schemeClr val="tx1"/>
                </a:solidFill>
                <a:latin typeface="Tw Cen MT" panose="020B0602020104020603" pitchFamily="34" charset="0"/>
              </a:defRPr>
            </a:lvl8pPr>
            <a:lvl9pPr marL="3886200" indent="-228600" defTabSz="457200" fontAlgn="base">
              <a:spcBef>
                <a:spcPct val="0"/>
              </a:spcBef>
              <a:spcAft>
                <a:spcPct val="0"/>
              </a:spcAft>
              <a:defRPr>
                <a:solidFill>
                  <a:schemeClr val="tx1"/>
                </a:solidFill>
                <a:latin typeface="Tw Cen MT" panose="020B0602020104020603" pitchFamily="34" charset="0"/>
              </a:defRPr>
            </a:lvl9pPr>
          </a:lstStyle>
          <a:p>
            <a:fld id="{CFEDEF12-AF08-4538-A0AA-F2B84CF2BBA6}" type="slidenum">
              <a:rPr lang="cy-GB" altLang="en-US">
                <a:latin typeface="Arial" panose="020B0604020202020204" pitchFamily="34" charset="0"/>
              </a:rPr>
              <a:pPr/>
              <a:t>19</a:t>
            </a:fld>
            <a:endParaRPr lang="cy-GB"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0E9111F6-41C8-CC2F-E9A2-61E5400F890E}"/>
              </a:ext>
            </a:extLst>
          </p:cNvPr>
          <p:cNvSpPr>
            <a:spLocks noGrp="1" noRot="1" noChangeAspect="1" noChangeArrowheads="1" noTextEdit="1"/>
          </p:cNvSpPr>
          <p:nvPr>
            <p:ph type="sldImg"/>
          </p:nvPr>
        </p:nvSpPr>
        <p:spPr>
          <a:xfrm>
            <a:off x="90488" y="744538"/>
            <a:ext cx="6616700" cy="3722687"/>
          </a:xfrm>
          <a:ln/>
        </p:spPr>
      </p:sp>
      <p:sp>
        <p:nvSpPr>
          <p:cNvPr id="30723" name="Notes Placeholder 2">
            <a:extLst>
              <a:ext uri="{FF2B5EF4-FFF2-40B4-BE49-F238E27FC236}">
                <a16:creationId xmlns:a16="http://schemas.microsoft.com/office/drawing/2014/main" id="{1131CB64-FA73-CEFF-E05C-57AD967AE7E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This is the most used definition</a:t>
            </a:r>
          </a:p>
        </p:txBody>
      </p:sp>
      <p:sp>
        <p:nvSpPr>
          <p:cNvPr id="30724" name="Slide Number Placeholder 3">
            <a:extLst>
              <a:ext uri="{FF2B5EF4-FFF2-40B4-BE49-F238E27FC236}">
                <a16:creationId xmlns:a16="http://schemas.microsoft.com/office/drawing/2014/main" id="{98E89444-551F-2D4C-D053-A008D76A788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67ED9DE4-76D0-4A06-B4F5-ED1B1E0D04DF}" type="slidenum">
              <a:rPr lang="cy-GB" altLang="en-US">
                <a:latin typeface="Arial" panose="020B0604020202020204" pitchFamily="34" charset="0"/>
              </a:rPr>
              <a:pPr/>
              <a:t>31</a:t>
            </a:fld>
            <a:endParaRPr lang="cy-GB"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0E9111F6-41C8-CC2F-E9A2-61E5400F890E}"/>
              </a:ext>
            </a:extLst>
          </p:cNvPr>
          <p:cNvSpPr>
            <a:spLocks noGrp="1" noRot="1" noChangeAspect="1" noChangeArrowheads="1" noTextEdit="1"/>
          </p:cNvSpPr>
          <p:nvPr>
            <p:ph type="sldImg"/>
          </p:nvPr>
        </p:nvSpPr>
        <p:spPr>
          <a:xfrm>
            <a:off x="90488" y="744538"/>
            <a:ext cx="6616700" cy="3722687"/>
          </a:xfrm>
          <a:ln/>
        </p:spPr>
      </p:sp>
      <p:sp>
        <p:nvSpPr>
          <p:cNvPr id="30723" name="Notes Placeholder 2">
            <a:extLst>
              <a:ext uri="{FF2B5EF4-FFF2-40B4-BE49-F238E27FC236}">
                <a16:creationId xmlns:a16="http://schemas.microsoft.com/office/drawing/2014/main" id="{1131CB64-FA73-CEFF-E05C-57AD967AE7E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This is the most used definition</a:t>
            </a:r>
          </a:p>
        </p:txBody>
      </p:sp>
      <p:sp>
        <p:nvSpPr>
          <p:cNvPr id="30724" name="Slide Number Placeholder 3">
            <a:extLst>
              <a:ext uri="{FF2B5EF4-FFF2-40B4-BE49-F238E27FC236}">
                <a16:creationId xmlns:a16="http://schemas.microsoft.com/office/drawing/2014/main" id="{98E89444-551F-2D4C-D053-A008D76A788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67ED9DE4-76D0-4A06-B4F5-ED1B1E0D04DF}" type="slidenum">
              <a:rPr lang="cy-GB" altLang="en-US">
                <a:latin typeface="Arial" panose="020B0604020202020204" pitchFamily="34" charset="0"/>
              </a:rPr>
              <a:pPr/>
              <a:t>32</a:t>
            </a:fld>
            <a:endParaRPr lang="cy-GB" altLang="en-US">
              <a:latin typeface="Arial" panose="020B0604020202020204" pitchFamily="34" charset="0"/>
            </a:endParaRPr>
          </a:p>
        </p:txBody>
      </p:sp>
    </p:spTree>
    <p:extLst>
      <p:ext uri="{BB962C8B-B14F-4D97-AF65-F5344CB8AC3E}">
        <p14:creationId xmlns:p14="http://schemas.microsoft.com/office/powerpoint/2010/main" val="21585209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107BD747-4BE8-D9E4-0560-983057A5FB31}"/>
              </a:ext>
            </a:extLst>
          </p:cNvPr>
          <p:cNvSpPr>
            <a:spLocks noGrp="1" noRot="1" noChangeAspect="1" noChangeArrowheads="1" noTextEdit="1"/>
          </p:cNvSpPr>
          <p:nvPr>
            <p:ph type="sldImg"/>
          </p:nvPr>
        </p:nvSpPr>
        <p:spPr>
          <a:xfrm>
            <a:off x="90488" y="744538"/>
            <a:ext cx="6616700" cy="3722687"/>
          </a:xfrm>
          <a:ln/>
        </p:spPr>
      </p:sp>
      <p:sp>
        <p:nvSpPr>
          <p:cNvPr id="36867" name="Notes Placeholder 2">
            <a:extLst>
              <a:ext uri="{FF2B5EF4-FFF2-40B4-BE49-F238E27FC236}">
                <a16:creationId xmlns:a16="http://schemas.microsoft.com/office/drawing/2014/main" id="{4AF6DF39-8E33-B061-F4D3-2DA6F206723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It may be difficult to accurately identify the starting point of the advocacy movement as advocacy has arguably been around in one form or another since humankind started to organise itself into societies or communities. People have always fought </a:t>
            </a:r>
            <a:br>
              <a:rPr lang="en-GB" altLang="en-US">
                <a:latin typeface="Arial" panose="020B0604020202020204" pitchFamily="34" charset="0"/>
              </a:rPr>
            </a:br>
            <a:r>
              <a:rPr lang="en-GB" altLang="en-US">
                <a:latin typeface="Arial" panose="020B0604020202020204" pitchFamily="34" charset="0"/>
              </a:rPr>
              <a:t>to be heard, fought against injustice, persecution and forms of discrimination.</a:t>
            </a:r>
          </a:p>
          <a:p>
            <a:r>
              <a:rPr lang="en-GB" altLang="en-US">
                <a:latin typeface="Arial" panose="020B0604020202020204" pitchFamily="34" charset="0"/>
              </a:rPr>
              <a:t>In modern day however, organised forms of advocacy began to take shape in the latter half of the 20</a:t>
            </a:r>
            <a:r>
              <a:rPr lang="en-GB" altLang="en-US" baseline="30000">
                <a:latin typeface="Arial" panose="020B0604020202020204" pitchFamily="34" charset="0"/>
              </a:rPr>
              <a:t>th</a:t>
            </a:r>
            <a:r>
              <a:rPr lang="en-GB" altLang="en-US">
                <a:latin typeface="Arial" panose="020B0604020202020204" pitchFamily="34" charset="0"/>
              </a:rPr>
              <a:t> century.</a:t>
            </a:r>
          </a:p>
          <a:p>
            <a:r>
              <a:rPr lang="en-GB" altLang="en-US">
                <a:latin typeface="Arial" panose="020B0604020202020204" pitchFamily="34" charset="0"/>
              </a:rPr>
              <a:t> </a:t>
            </a:r>
          </a:p>
          <a:p>
            <a:r>
              <a:rPr lang="en-GB" altLang="en-US">
                <a:latin typeface="Arial" panose="020B0604020202020204" pitchFamily="34" charset="0"/>
              </a:rPr>
              <a:t>Following the Second World War many people started to question different aspects of Western culture, including psychiatry and how services were provided to vulnerable people. This led to a number of patients, relatives, friends and service providers questioning whether it was right to lock people with mental health needs or learning difficulties away in large asylums for long periods of time.</a:t>
            </a:r>
          </a:p>
          <a:p>
            <a:r>
              <a:rPr lang="en-GB" altLang="en-US">
                <a:latin typeface="Arial" panose="020B0604020202020204" pitchFamily="34" charset="0"/>
              </a:rPr>
              <a:t> </a:t>
            </a:r>
          </a:p>
          <a:p>
            <a:r>
              <a:rPr lang="en-GB" altLang="en-US">
                <a:latin typeface="Arial" panose="020B0604020202020204" pitchFamily="34" charset="0"/>
              </a:rPr>
              <a:t>From the 1950s onwards, numerous scandals concerning long stay hospitals placed pressure on the government who considered their closure. At this point a number of charities lobbied for change, including more legal protection for patients.</a:t>
            </a:r>
          </a:p>
          <a:p>
            <a:r>
              <a:rPr lang="en-GB" altLang="en-US">
                <a:latin typeface="Arial" panose="020B0604020202020204" pitchFamily="34" charset="0"/>
              </a:rPr>
              <a:t> </a:t>
            </a:r>
          </a:p>
          <a:p>
            <a:r>
              <a:rPr lang="en-GB" altLang="en-US">
                <a:latin typeface="Arial" panose="020B0604020202020204" pitchFamily="34" charset="0"/>
              </a:rPr>
              <a:t>In the late 1950s and 1960s an increasing awareness of rights and the way society treated people who needed services, led to the development of citizen advocacy. In 1966 Wolfensberger introduced the first citizen advocacy scheme in America. The first citizen advocacy organisation in the UK was established in 1979 in London. At around the same time in America, a number of parents of children with learning difficulties got together to discuss the idea of having somebody specific who could look after the rights of their children, as if they were their own.</a:t>
            </a:r>
          </a:p>
          <a:p>
            <a:r>
              <a:rPr lang="en-GB" altLang="en-US">
                <a:latin typeface="Arial" panose="020B0604020202020204" pitchFamily="34" charset="0"/>
              </a:rPr>
              <a:t> </a:t>
            </a:r>
          </a:p>
          <a:p>
            <a:r>
              <a:rPr lang="en-GB" altLang="en-US">
                <a:latin typeface="Arial" panose="020B0604020202020204" pitchFamily="34" charset="0"/>
              </a:rPr>
              <a:t> </a:t>
            </a:r>
          </a:p>
          <a:p>
            <a:r>
              <a:rPr lang="en-GB" altLang="en-US" i="1">
                <a:latin typeface="Arial" panose="020B0604020202020204" pitchFamily="34" charset="0"/>
              </a:rPr>
              <a:t>More information about the history of advocacy can be found at:</a:t>
            </a:r>
            <a:endParaRPr lang="en-GB" altLang="en-US">
              <a:latin typeface="Arial" panose="020B0604020202020204" pitchFamily="34" charset="0"/>
            </a:endParaRPr>
          </a:p>
          <a:p>
            <a:r>
              <a:rPr lang="en-GB" altLang="en-US" i="1">
                <a:latin typeface="Arial" panose="020B0604020202020204" pitchFamily="34" charset="0"/>
              </a:rPr>
              <a:t> </a:t>
            </a:r>
            <a:endParaRPr lang="en-GB" altLang="en-US">
              <a:latin typeface="Arial" panose="020B0604020202020204" pitchFamily="34" charset="0"/>
            </a:endParaRPr>
          </a:p>
          <a:p>
            <a:r>
              <a:rPr lang="en-GB" altLang="en-US" i="1" u="sng">
                <a:latin typeface="Arial" panose="020B0604020202020204" pitchFamily="34" charset="0"/>
                <a:hlinkClick r:id="rId3"/>
              </a:rPr>
              <a:t>http://www.peoplefirstltd.com</a:t>
            </a:r>
            <a:endParaRPr lang="en-GB" altLang="en-US">
              <a:latin typeface="Arial" panose="020B0604020202020204" pitchFamily="34" charset="0"/>
            </a:endParaRPr>
          </a:p>
          <a:p>
            <a:r>
              <a:rPr lang="en-GB" altLang="en-US" i="1">
                <a:latin typeface="Arial" panose="020B0604020202020204" pitchFamily="34" charset="0"/>
              </a:rPr>
              <a:t> </a:t>
            </a:r>
            <a:endParaRPr lang="en-GB" altLang="en-US">
              <a:latin typeface="Arial" panose="020B0604020202020204" pitchFamily="34" charset="0"/>
            </a:endParaRPr>
          </a:p>
          <a:p>
            <a:r>
              <a:rPr lang="en-GB" altLang="en-US" i="1" u="sng">
                <a:latin typeface="Arial" panose="020B0604020202020204" pitchFamily="34" charset="0"/>
                <a:hlinkClick r:id="rId4"/>
              </a:rPr>
              <a:t>http://www.sandwelladvocacy.org/home/history.htm</a:t>
            </a:r>
            <a:endParaRPr lang="en-GB" altLang="en-US">
              <a:latin typeface="Arial" panose="020B0604020202020204" pitchFamily="34" charset="0"/>
            </a:endParaRPr>
          </a:p>
          <a:p>
            <a:r>
              <a:rPr lang="en-GB" altLang="en-US" i="1">
                <a:latin typeface="Arial" panose="020B0604020202020204" pitchFamily="34" charset="0"/>
              </a:rPr>
              <a:t> </a:t>
            </a:r>
            <a:endParaRPr lang="en-GB" altLang="en-US">
              <a:latin typeface="Arial" panose="020B0604020202020204" pitchFamily="34" charset="0"/>
            </a:endParaRPr>
          </a:p>
          <a:p>
            <a:r>
              <a:rPr lang="en-GB" altLang="en-US" i="1" u="sng">
                <a:latin typeface="Arial" panose="020B0604020202020204" pitchFamily="34" charset="0"/>
                <a:hlinkClick r:id="rId5"/>
              </a:rPr>
              <a:t>http://borgenproject.org/history-advocacy/</a:t>
            </a:r>
            <a:endParaRPr lang="en-GB" altLang="en-US">
              <a:latin typeface="Arial" panose="020B0604020202020204" pitchFamily="34" charset="0"/>
            </a:endParaRPr>
          </a:p>
          <a:p>
            <a:r>
              <a:rPr lang="en-GB" altLang="en-US">
                <a:latin typeface="Arial" panose="020B0604020202020204" pitchFamily="34" charset="0"/>
              </a:rPr>
              <a:t> </a:t>
            </a:r>
          </a:p>
          <a:p>
            <a:r>
              <a:rPr lang="en-GB" altLang="en-US">
                <a:latin typeface="Arial" panose="020B0604020202020204" pitchFamily="34" charset="0"/>
              </a:rPr>
              <a:t> </a:t>
            </a:r>
          </a:p>
          <a:p>
            <a:endParaRPr lang="en-GB" altLang="en-US">
              <a:latin typeface="Arial" panose="020B0604020202020204" pitchFamily="34" charset="0"/>
            </a:endParaRPr>
          </a:p>
        </p:txBody>
      </p:sp>
      <p:sp>
        <p:nvSpPr>
          <p:cNvPr id="36868" name="Slide Number Placeholder 3">
            <a:extLst>
              <a:ext uri="{FF2B5EF4-FFF2-40B4-BE49-F238E27FC236}">
                <a16:creationId xmlns:a16="http://schemas.microsoft.com/office/drawing/2014/main" id="{771D05E0-3430-7EC9-2950-94100832C18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CBF0D588-5B4A-4344-8E8C-197C7D3E7A1B}" type="slidenum">
              <a:rPr lang="cy-GB" altLang="en-US">
                <a:latin typeface="Arial" panose="020B0604020202020204" pitchFamily="34" charset="0"/>
              </a:rPr>
              <a:pPr/>
              <a:t>33</a:t>
            </a:fld>
            <a:endParaRPr lang="cy-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14018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7925B-09BC-10CE-5B8A-847684E3877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67991BC-0D0B-C471-1E07-B2768A26034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860058E-825D-490D-497E-B795C9E09A7D}"/>
              </a:ext>
            </a:extLst>
          </p:cNvPr>
          <p:cNvSpPr>
            <a:spLocks noGrp="1"/>
          </p:cNvSpPr>
          <p:nvPr>
            <p:ph type="dt" sz="half" idx="10"/>
          </p:nvPr>
        </p:nvSpPr>
        <p:spPr/>
        <p:txBody>
          <a:bodyPr/>
          <a:lstStyle/>
          <a:p>
            <a:fld id="{4219C464-1F7C-4887-ACD5-2E5CFBDF4FB2}" type="datetimeFigureOut">
              <a:rPr lang="en-GB" smtClean="0"/>
              <a:t>26/02/2024</a:t>
            </a:fld>
            <a:endParaRPr lang="en-GB"/>
          </a:p>
        </p:txBody>
      </p:sp>
      <p:sp>
        <p:nvSpPr>
          <p:cNvPr id="5" name="Footer Placeholder 4">
            <a:extLst>
              <a:ext uri="{FF2B5EF4-FFF2-40B4-BE49-F238E27FC236}">
                <a16:creationId xmlns:a16="http://schemas.microsoft.com/office/drawing/2014/main" id="{85E34424-5D5D-FE1B-7E5A-9283E50FDD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34FD62-9FD0-CDA5-335C-486A6CBC8C5B}"/>
              </a:ext>
            </a:extLst>
          </p:cNvPr>
          <p:cNvSpPr>
            <a:spLocks noGrp="1"/>
          </p:cNvSpPr>
          <p:nvPr>
            <p:ph type="sldNum" sz="quarter" idx="12"/>
          </p:nvPr>
        </p:nvSpPr>
        <p:spPr/>
        <p:txBody>
          <a:bodyPr/>
          <a:lstStyle/>
          <a:p>
            <a:fld id="{330C410F-9938-40D3-95C5-161DB252D573}" type="slidenum">
              <a:rPr lang="en-GB" smtClean="0"/>
              <a:t>‹#›</a:t>
            </a:fld>
            <a:endParaRPr lang="en-GB"/>
          </a:p>
        </p:txBody>
      </p:sp>
    </p:spTree>
    <p:extLst>
      <p:ext uri="{BB962C8B-B14F-4D97-AF65-F5344CB8AC3E}">
        <p14:creationId xmlns:p14="http://schemas.microsoft.com/office/powerpoint/2010/main" val="22627087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4739269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727983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0830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07418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277224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6913196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344622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8197545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0540566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9020129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8658310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3721954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801095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659532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35006794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815967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506656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6343379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3736179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1082513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9CB8458F-F67B-464B-B1A7-F2DD600F9504}" type="datetimeFigureOut">
              <a:rPr lang="en-GB" smtClean="0"/>
              <a:pPr>
                <a:defRPr/>
              </a:pPr>
              <a:t>26/02/2024</a:t>
            </a:fld>
            <a:endParaRPr lang="en-GB"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D27B478D-78FD-4A4D-B88B-ED6FEA501E72}" type="slidenum">
              <a:rPr lang="en-GB" altLang="en-US" smtClean="0"/>
              <a:pPr/>
              <a:t>‹#›</a:t>
            </a:fld>
            <a:endParaRPr lang="en-GB" altLang="en-US"/>
          </a:p>
        </p:txBody>
      </p:sp>
    </p:spTree>
    <p:extLst>
      <p:ext uri="{BB962C8B-B14F-4D97-AF65-F5344CB8AC3E}">
        <p14:creationId xmlns:p14="http://schemas.microsoft.com/office/powerpoint/2010/main" val="426456808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68111458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2333287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5885577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77458400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79777839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260703378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779491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135690948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2418433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6929099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54086710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4.png"/><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theme" Target="../theme/theme2.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3.xml"/><Relationship Id="rId7" Type="http://schemas.openxmlformats.org/officeDocument/2006/relationships/slideLayout" Target="../slideLayouts/slideLayout17.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5" Type="http://schemas.openxmlformats.org/officeDocument/2006/relationships/slideLayout" Target="../slideLayouts/slideLayout15.xml"/><Relationship Id="rId4" Type="http://schemas.openxmlformats.org/officeDocument/2006/relationships/slideLayout" Target="../slideLayouts/slideLayout14.xml"/><Relationship Id="rId9" Type="http://schemas.openxmlformats.org/officeDocument/2006/relationships/image" Target="../media/image8.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image" Target="../media/image16.png"/><Relationship Id="rId5" Type="http://schemas.openxmlformats.org/officeDocument/2006/relationships/theme" Target="../theme/theme5.xml"/><Relationship Id="rId4" Type="http://schemas.openxmlformats.org/officeDocument/2006/relationships/slideLayout" Target="../slideLayouts/slideLayout23.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4.xml"/><Relationship Id="rId3" Type="http://schemas.openxmlformats.org/officeDocument/2006/relationships/slideLayout" Target="../slideLayouts/slideLayout29.xml"/><Relationship Id="rId7" Type="http://schemas.openxmlformats.org/officeDocument/2006/relationships/slideLayout" Target="../slideLayouts/slideLayout33.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5" Type="http://schemas.openxmlformats.org/officeDocument/2006/relationships/slideLayout" Target="../slideLayouts/slideLayout31.xml"/><Relationship Id="rId4" Type="http://schemas.openxmlformats.org/officeDocument/2006/relationships/slideLayout" Target="../slideLayouts/slideLayout30.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219C464-1F7C-4887-ACD5-2E5CFBDF4FB2}" type="datetimeFigureOut">
              <a:rPr lang="en-GB" smtClean="0"/>
              <a:t>26/02/2024</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C410F-9938-40D3-95C5-161DB252D573}"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88471668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97" r:id="rId3"/>
    <p:sldLayoutId id="2147483698" r:id="rId4"/>
    <p:sldLayoutId id="214748369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418319521"/>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464601375"/>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534259267"/>
      </p:ext>
    </p:extLst>
  </p:cSld>
  <p:clrMap bg1="lt1" tx1="dk1" bg2="lt2" tx2="dk2" accent1="accent1" accent2="accent2" accent3="accent3" accent4="accent4" accent5="accent5" accent6="accent6" hlink="hlink" folHlink="folHlink"/>
  <p:sldLayoutIdLst>
    <p:sldLayoutId id="2147483678" r:id="rId1"/>
    <p:sldLayoutId id="214748367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962638528"/>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70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9677641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2753070"/>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xml"/><Relationship Id="rId1" Type="http://schemas.openxmlformats.org/officeDocument/2006/relationships/slideLayout" Target="../slideLayouts/slideLayout23.xml"/><Relationship Id="rId4" Type="http://schemas.openxmlformats.org/officeDocument/2006/relationships/image" Target="../media/image30.sv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6.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3.xml"/></Relationships>
</file>

<file path=ppt/slides/_rels/slide33.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6.xml.rels><?xml version="1.0" encoding="UTF-8" standalone="yes"?>
<Relationships xmlns="http://schemas.openxmlformats.org/package/2006/relationships"><Relationship Id="rId3" Type="http://schemas.openxmlformats.org/officeDocument/2006/relationships/hyperlink" Target="https://www.pngall.com/task-png/download/68549" TargetMode="External"/><Relationship Id="rId2" Type="http://schemas.openxmlformats.org/officeDocument/2006/relationships/image" Target="../media/image34.png"/><Relationship Id="rId1" Type="http://schemas.openxmlformats.org/officeDocument/2006/relationships/slideLayout" Target="../slideLayouts/slideLayout23.xml"/></Relationships>
</file>

<file path=ppt/slides/_rels/slide37.xml.rels><?xml version="1.0" encoding="UTF-8" standalone="yes"?>
<Relationships xmlns="http://schemas.openxmlformats.org/package/2006/relationships"><Relationship Id="rId2" Type="http://schemas.openxmlformats.org/officeDocument/2006/relationships/hyperlink" Target="http://www.ophi.org.uk/wp-content/uploads/OPHI-wp04.pdf" TargetMode="Externa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566692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3CFC7129-117E-0EEF-9616-4EFA70E11A31}"/>
              </a:ext>
            </a:extLst>
          </p:cNvPr>
          <p:cNvSpPr>
            <a:spLocks noGrp="1"/>
          </p:cNvSpPr>
          <p:nvPr>
            <p:ph idx="1"/>
          </p:nvPr>
        </p:nvSpPr>
        <p:spPr/>
        <p:txBody>
          <a:bodyPr/>
          <a:lstStyle/>
          <a:p>
            <a:pPr marL="0" indent="0" algn="ctr">
              <a:buNone/>
            </a:pPr>
            <a:r>
              <a:rPr lang="en-GB" dirty="0">
                <a:solidFill>
                  <a:schemeClr val="bg1"/>
                </a:solidFill>
              </a:rPr>
              <a:t>ECAY4004:</a:t>
            </a:r>
          </a:p>
          <a:p>
            <a:pPr marL="0" indent="0" algn="ctr">
              <a:buNone/>
            </a:pPr>
            <a:r>
              <a:rPr lang="en-GB" dirty="0">
                <a:solidFill>
                  <a:schemeClr val="bg1"/>
                </a:solidFill>
              </a:rPr>
              <a:t>Agency, Empowerment and Anti-oppressive Practice </a:t>
            </a:r>
          </a:p>
          <a:p>
            <a:pPr marL="0" indent="0" algn="ctr">
              <a:buNone/>
            </a:pPr>
            <a:r>
              <a:rPr lang="en-GB" dirty="0">
                <a:solidFill>
                  <a:schemeClr val="bg1"/>
                </a:solidFill>
              </a:rPr>
              <a:t>The Concept of Agency</a:t>
            </a:r>
          </a:p>
          <a:p>
            <a:pPr marL="0" indent="0" algn="ctr">
              <a:buNone/>
            </a:pPr>
            <a:r>
              <a:rPr lang="en-GB" dirty="0">
                <a:solidFill>
                  <a:schemeClr val="bg1"/>
                </a:solidFill>
              </a:rPr>
              <a:t>2024</a:t>
            </a:r>
          </a:p>
        </p:txBody>
      </p:sp>
    </p:spTree>
    <p:extLst>
      <p:ext uri="{BB962C8B-B14F-4D97-AF65-F5344CB8AC3E}">
        <p14:creationId xmlns:p14="http://schemas.microsoft.com/office/powerpoint/2010/main" val="634038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26E7EF2-46CA-B20D-38F7-9843B3466C03}"/>
              </a:ext>
            </a:extLst>
          </p:cNvPr>
          <p:cNvSpPr txBox="1"/>
          <p:nvPr/>
        </p:nvSpPr>
        <p:spPr>
          <a:xfrm>
            <a:off x="576386" y="1539551"/>
            <a:ext cx="5075853" cy="1477328"/>
          </a:xfrm>
          <a:prstGeom prst="rect">
            <a:avLst/>
          </a:prstGeom>
          <a:noFill/>
        </p:spPr>
        <p:txBody>
          <a:bodyPr wrap="square" rtlCol="0">
            <a:spAutoFit/>
          </a:bodyPr>
          <a:lstStyle/>
          <a:p>
            <a:r>
              <a:rPr lang="en-GB" dirty="0">
                <a:solidFill>
                  <a:schemeClr val="bg1"/>
                </a:solidFill>
              </a:rPr>
              <a:t>Session Outcomes:</a:t>
            </a:r>
          </a:p>
          <a:p>
            <a:endParaRPr lang="en-GB" dirty="0">
              <a:solidFill>
                <a:schemeClr val="bg1"/>
              </a:solidFill>
            </a:endParaRPr>
          </a:p>
          <a:p>
            <a:r>
              <a:rPr lang="en-GB" dirty="0">
                <a:solidFill>
                  <a:schemeClr val="bg1"/>
                </a:solidFill>
              </a:rPr>
              <a:t>An introduction to the concept of Agency including:</a:t>
            </a:r>
          </a:p>
          <a:p>
            <a:pPr marL="285750" indent="-285750">
              <a:buFont typeface="Arial" panose="020B0604020202020204" pitchFamily="34" charset="0"/>
              <a:buChar char="•"/>
            </a:pPr>
            <a:r>
              <a:rPr lang="en-GB" dirty="0">
                <a:solidFill>
                  <a:schemeClr val="bg1"/>
                </a:solidFill>
              </a:rPr>
              <a:t>The Agency Vs Structure Debate</a:t>
            </a:r>
          </a:p>
          <a:p>
            <a:pPr marL="285750" indent="-285750">
              <a:buFont typeface="Arial" panose="020B0604020202020204" pitchFamily="34" charset="0"/>
              <a:buChar char="•"/>
            </a:pPr>
            <a:r>
              <a:rPr lang="en-GB" dirty="0">
                <a:solidFill>
                  <a:schemeClr val="bg1"/>
                </a:solidFill>
              </a:rPr>
              <a:t>Agency and it’s relation to Empowerment</a:t>
            </a:r>
          </a:p>
        </p:txBody>
      </p:sp>
    </p:spTree>
    <p:extLst>
      <p:ext uri="{BB962C8B-B14F-4D97-AF65-F5344CB8AC3E}">
        <p14:creationId xmlns:p14="http://schemas.microsoft.com/office/powerpoint/2010/main" val="27600597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29698-AB40-E814-4C00-E883A355FB45}"/>
              </a:ext>
            </a:extLst>
          </p:cNvPr>
          <p:cNvSpPr>
            <a:spLocks noGrp="1"/>
          </p:cNvSpPr>
          <p:nvPr>
            <p:ph type="title"/>
          </p:nvPr>
        </p:nvSpPr>
        <p:spPr/>
        <p:txBody>
          <a:bodyPr/>
          <a:lstStyle/>
          <a:p>
            <a:r>
              <a:rPr lang="en-GB" dirty="0"/>
              <a:t>Learning Review</a:t>
            </a:r>
          </a:p>
        </p:txBody>
      </p:sp>
      <p:sp>
        <p:nvSpPr>
          <p:cNvPr id="3" name="Content Placeholder 2">
            <a:extLst>
              <a:ext uri="{FF2B5EF4-FFF2-40B4-BE49-F238E27FC236}">
                <a16:creationId xmlns:a16="http://schemas.microsoft.com/office/drawing/2014/main" id="{5696FF48-DC64-2341-AE6A-06F239EDB786}"/>
              </a:ext>
            </a:extLst>
          </p:cNvPr>
          <p:cNvSpPr>
            <a:spLocks noGrp="1"/>
          </p:cNvSpPr>
          <p:nvPr>
            <p:ph idx="1"/>
          </p:nvPr>
        </p:nvSpPr>
        <p:spPr/>
        <p:txBody>
          <a:bodyPr/>
          <a:lstStyle/>
          <a:p>
            <a:pPr marL="0" indent="0">
              <a:buNone/>
            </a:pPr>
            <a:r>
              <a:rPr lang="en-GB" dirty="0"/>
              <a:t>What can you remember from our previous session?</a:t>
            </a:r>
          </a:p>
          <a:p>
            <a:endParaRPr lang="en-GB" dirty="0"/>
          </a:p>
          <a:p>
            <a:r>
              <a:rPr lang="en-GB" dirty="0"/>
              <a:t>Power</a:t>
            </a:r>
          </a:p>
          <a:p>
            <a:endParaRPr lang="en-GB" dirty="0"/>
          </a:p>
        </p:txBody>
      </p:sp>
    </p:spTree>
    <p:extLst>
      <p:ext uri="{BB962C8B-B14F-4D97-AF65-F5344CB8AC3E}">
        <p14:creationId xmlns:p14="http://schemas.microsoft.com/office/powerpoint/2010/main" val="3143332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8CF3C-0219-57DA-207D-CD49DA027DC0}"/>
              </a:ext>
            </a:extLst>
          </p:cNvPr>
          <p:cNvSpPr>
            <a:spLocks noGrp="1"/>
          </p:cNvSpPr>
          <p:nvPr>
            <p:ph type="title"/>
          </p:nvPr>
        </p:nvSpPr>
        <p:spPr/>
        <p:txBody>
          <a:bodyPr/>
          <a:lstStyle/>
          <a:p>
            <a:r>
              <a:rPr lang="en-GB" dirty="0"/>
              <a:t>Concepts of Power</a:t>
            </a:r>
          </a:p>
        </p:txBody>
      </p:sp>
      <p:sp>
        <p:nvSpPr>
          <p:cNvPr id="3" name="Content Placeholder 2">
            <a:extLst>
              <a:ext uri="{FF2B5EF4-FFF2-40B4-BE49-F238E27FC236}">
                <a16:creationId xmlns:a16="http://schemas.microsoft.com/office/drawing/2014/main" id="{A369B289-094D-0A0B-8C73-07D86E7C0430}"/>
              </a:ext>
            </a:extLst>
          </p:cNvPr>
          <p:cNvSpPr>
            <a:spLocks noGrp="1"/>
          </p:cNvSpPr>
          <p:nvPr>
            <p:ph idx="1"/>
          </p:nvPr>
        </p:nvSpPr>
        <p:spPr/>
        <p:txBody>
          <a:bodyPr>
            <a:normAutofit fontScale="92500" lnSpcReduction="20000"/>
          </a:bodyPr>
          <a:lstStyle/>
          <a:p>
            <a:r>
              <a:rPr lang="en-GB" dirty="0"/>
              <a:t>‘POWER TO’ do something</a:t>
            </a:r>
          </a:p>
          <a:p>
            <a:pPr lvl="1"/>
            <a:r>
              <a:rPr lang="en-GB" dirty="0"/>
              <a:t>the ability to make a decision and take action. It involves bringing about changes in people’s lives.</a:t>
            </a:r>
          </a:p>
          <a:p>
            <a:r>
              <a:rPr lang="en-GB" dirty="0"/>
              <a:t>‘POWER WITHIN’ a person</a:t>
            </a:r>
          </a:p>
          <a:p>
            <a:pPr lvl="1"/>
            <a:r>
              <a:rPr lang="en-GB" dirty="0"/>
              <a:t>self-confidence and self-awareness, which are often linked to faith and culture. Individuals who have ‘power within’ believe they are able to make positive changes in their own lives. We sometimes say such people are ‘empowered’. </a:t>
            </a:r>
          </a:p>
          <a:p>
            <a:r>
              <a:rPr lang="en-GB" dirty="0"/>
              <a:t>‘POWER WITH’ others</a:t>
            </a:r>
          </a:p>
          <a:p>
            <a:pPr lvl="1"/>
            <a:r>
              <a:rPr lang="en-GB" dirty="0"/>
              <a:t>collective power, which comes about through acting and speaking out jointly. It involves collaboration, organisation and solidarity. </a:t>
            </a:r>
          </a:p>
          <a:p>
            <a:r>
              <a:rPr lang="en-GB" dirty="0"/>
              <a:t>‘POWER OVER’ others</a:t>
            </a:r>
          </a:p>
          <a:p>
            <a:pPr lvl="1"/>
            <a:r>
              <a:rPr lang="en-GB" dirty="0"/>
              <a:t>the power of the strong over the weak. It is a form of control by one person, or a group of people, over others. It includes the power to exclude others.</a:t>
            </a:r>
          </a:p>
          <a:p>
            <a:endParaRPr lang="en-GB" dirty="0"/>
          </a:p>
          <a:p>
            <a:endParaRPr lang="en-GB" dirty="0"/>
          </a:p>
        </p:txBody>
      </p:sp>
    </p:spTree>
    <p:extLst>
      <p:ext uri="{BB962C8B-B14F-4D97-AF65-F5344CB8AC3E}">
        <p14:creationId xmlns:p14="http://schemas.microsoft.com/office/powerpoint/2010/main" val="104339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8CD596A-F871-D05A-FF36-18E11D2B4139}"/>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a:solidFill>
                  <a:schemeClr val="bg1">
                    <a:lumMod val="95000"/>
                    <a:lumOff val="5000"/>
                  </a:schemeClr>
                </a:solidFill>
              </a:rPr>
              <a:t>Agency</a:t>
            </a:r>
          </a:p>
        </p:txBody>
      </p:sp>
    </p:spTree>
    <p:extLst>
      <p:ext uri="{BB962C8B-B14F-4D97-AF65-F5344CB8AC3E}">
        <p14:creationId xmlns:p14="http://schemas.microsoft.com/office/powerpoint/2010/main" val="231761457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B430957-E0BA-CC0B-DEB5-7FA9374D8BE4}"/>
              </a:ext>
            </a:extLst>
          </p:cNvPr>
          <p:cNvSpPr>
            <a:spLocks noGrp="1"/>
          </p:cNvSpPr>
          <p:nvPr>
            <p:ph type="title"/>
          </p:nvPr>
        </p:nvSpPr>
        <p:spPr/>
        <p:txBody>
          <a:bodyPr/>
          <a:lstStyle/>
          <a:p>
            <a:r>
              <a:rPr lang="en-GB" dirty="0"/>
              <a:t>Agency as a Sociological concept </a:t>
            </a:r>
          </a:p>
        </p:txBody>
      </p:sp>
      <p:sp>
        <p:nvSpPr>
          <p:cNvPr id="4" name="Content Placeholder 2">
            <a:extLst>
              <a:ext uri="{FF2B5EF4-FFF2-40B4-BE49-F238E27FC236}">
                <a16:creationId xmlns:a16="http://schemas.microsoft.com/office/drawing/2014/main" id="{6EFBCE25-C2A2-7513-C920-7C3CCC00DD28}"/>
              </a:ext>
            </a:extLst>
          </p:cNvPr>
          <p:cNvSpPr>
            <a:spLocks noGrp="1"/>
          </p:cNvSpPr>
          <p:nvPr>
            <p:ph idx="1"/>
          </p:nvPr>
        </p:nvSpPr>
        <p:spPr>
          <a:xfrm>
            <a:off x="3780148" y="1825625"/>
            <a:ext cx="7956222" cy="4667250"/>
          </a:xfrm>
        </p:spPr>
        <p:txBody>
          <a:bodyPr anchor="ctr">
            <a:normAutofit/>
          </a:bodyPr>
          <a:lstStyle/>
          <a:p>
            <a:r>
              <a:rPr lang="en-GB" dirty="0"/>
              <a:t>Agency refers to the idea that people make their own decisions and are responsible for their own actions </a:t>
            </a:r>
          </a:p>
          <a:p>
            <a:r>
              <a:rPr lang="en-GB" dirty="0"/>
              <a:t>Agency refers to the capacity of individuals to exercise their power and resources in fulfilling their potential. </a:t>
            </a:r>
          </a:p>
          <a:p>
            <a:r>
              <a:rPr lang="en-GB" dirty="0"/>
              <a:t>It encompasses the thoughts and actions taken by people that express their individual autonomy and ability to shape their own experiences.</a:t>
            </a:r>
          </a:p>
        </p:txBody>
      </p:sp>
      <p:sp>
        <p:nvSpPr>
          <p:cNvPr id="7" name="TextBox 6">
            <a:extLst>
              <a:ext uri="{FF2B5EF4-FFF2-40B4-BE49-F238E27FC236}">
                <a16:creationId xmlns:a16="http://schemas.microsoft.com/office/drawing/2014/main" id="{0CBA1E52-CA6C-040F-3894-5706425E1B84}"/>
              </a:ext>
            </a:extLst>
          </p:cNvPr>
          <p:cNvSpPr txBox="1"/>
          <p:nvPr/>
        </p:nvSpPr>
        <p:spPr>
          <a:xfrm>
            <a:off x="3907841" y="6166147"/>
            <a:ext cx="7828547" cy="923330"/>
          </a:xfrm>
          <a:prstGeom prst="rect">
            <a:avLst/>
          </a:prstGeom>
          <a:noFill/>
        </p:spPr>
        <p:txBody>
          <a:bodyPr wrap="square">
            <a:spAutoFit/>
          </a:bodyPr>
          <a:lstStyle/>
          <a:p>
            <a:pPr algn="r"/>
            <a:r>
              <a:rPr lang="en-GB" altLang="en-US" sz="1800" dirty="0"/>
              <a:t>(</a:t>
            </a:r>
            <a:r>
              <a:rPr lang="en-GB" altLang="en-US" dirty="0" err="1"/>
              <a:t>D</a:t>
            </a:r>
            <a:r>
              <a:rPr lang="en-GB" altLang="en-US" sz="1800" dirty="0" err="1"/>
              <a:t>épelteau</a:t>
            </a:r>
            <a:r>
              <a:rPr lang="en-GB" altLang="en-US" sz="1800" dirty="0"/>
              <a:t>, 2008</a:t>
            </a:r>
            <a:r>
              <a:rPr lang="en-GB" altLang="en-US" dirty="0"/>
              <a:t>; </a:t>
            </a:r>
            <a:r>
              <a:rPr lang="en-GB" altLang="en-US" sz="1800" dirty="0"/>
              <a:t>Barker, 2005; see also Giddens, 1979; Elder-Vass, 2010; Bandura, 1999; Durkheim, 2001). </a:t>
            </a:r>
          </a:p>
          <a:p>
            <a:r>
              <a:rPr lang="en-GB" altLang="en-US" sz="1800" dirty="0"/>
              <a:t>). </a:t>
            </a:r>
            <a:endParaRPr lang="en-GB" dirty="0"/>
          </a:p>
        </p:txBody>
      </p:sp>
    </p:spTree>
    <p:extLst>
      <p:ext uri="{BB962C8B-B14F-4D97-AF65-F5344CB8AC3E}">
        <p14:creationId xmlns:p14="http://schemas.microsoft.com/office/powerpoint/2010/main" val="3240107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3DD07741-063E-E0F5-F042-43627DAFD35C}"/>
              </a:ext>
            </a:extLst>
          </p:cNvPr>
          <p:cNvSpPr>
            <a:spLocks noGrp="1"/>
          </p:cNvSpPr>
          <p:nvPr>
            <p:ph type="title"/>
          </p:nvPr>
        </p:nvSpPr>
        <p:spPr>
          <a:xfrm>
            <a:off x="3780148" y="365125"/>
            <a:ext cx="7956222" cy="1325563"/>
          </a:xfrm>
        </p:spPr>
        <p:txBody>
          <a:bodyPr>
            <a:normAutofit/>
          </a:bodyPr>
          <a:lstStyle/>
          <a:p>
            <a:r>
              <a:rPr lang="en-GB" altLang="en-US" dirty="0"/>
              <a:t>What does Agency mean?</a:t>
            </a:r>
          </a:p>
        </p:txBody>
      </p:sp>
      <p:sp>
        <p:nvSpPr>
          <p:cNvPr id="2" name="Content Placeholder 1">
            <a:extLst>
              <a:ext uri="{FF2B5EF4-FFF2-40B4-BE49-F238E27FC236}">
                <a16:creationId xmlns:a16="http://schemas.microsoft.com/office/drawing/2014/main" id="{5F7D5050-0F54-B076-1ADE-EE06CB14879E}"/>
              </a:ext>
            </a:extLst>
          </p:cNvPr>
          <p:cNvSpPr>
            <a:spLocks noGrp="1"/>
          </p:cNvSpPr>
          <p:nvPr>
            <p:ph idx="1"/>
          </p:nvPr>
        </p:nvSpPr>
        <p:spPr>
          <a:xfrm>
            <a:off x="3780148" y="1825625"/>
            <a:ext cx="7956222" cy="4667250"/>
          </a:xfrm>
        </p:spPr>
        <p:txBody>
          <a:bodyPr>
            <a:normAutofit/>
          </a:bodyPr>
          <a:lstStyle/>
          <a:p>
            <a:pPr marL="0" indent="0">
              <a:buNone/>
            </a:pPr>
            <a:r>
              <a:rPr lang="en-GB" dirty="0"/>
              <a:t>‘Greater freedom enhances the ability of people to help themselves, and also to help the world, and these matters are central to the process of development’ </a:t>
            </a:r>
            <a:r>
              <a:rPr lang="en-GB" altLang="en-US" sz="2800" dirty="0"/>
              <a:t>(Sen, 1999 p.152)</a:t>
            </a:r>
            <a:endParaRPr lang="en-GB" dirty="0"/>
          </a:p>
          <a:p>
            <a:pPr marL="0" lvl="0" indent="0">
              <a:buNone/>
            </a:pPr>
            <a:endParaRPr lang="en-GB" altLang="en-US" sz="2800" dirty="0"/>
          </a:p>
          <a:p>
            <a:pPr marL="0" indent="0">
              <a:buNone/>
            </a:pPr>
            <a:r>
              <a:rPr lang="en-GB" altLang="en-US" dirty="0"/>
              <a:t>‘</a:t>
            </a:r>
            <a:r>
              <a:rPr lang="en-GB" altLang="en-US" sz="2800" dirty="0"/>
              <a:t>Acting freely and being able to choose… are conducive to well-being’ (Sen, 1999 p.152)</a:t>
            </a:r>
          </a:p>
          <a:p>
            <a:pPr marL="0" lvl="0" indent="0">
              <a:buNone/>
            </a:pPr>
            <a:endParaRPr lang="en-GB" altLang="en-US" dirty="0"/>
          </a:p>
          <a:p>
            <a:pPr marL="0" indent="0">
              <a:buNone/>
            </a:pPr>
            <a:r>
              <a:rPr lang="en-GB" altLang="en-US" dirty="0"/>
              <a:t>‘The ability to affect events outside one’s immediate sphere of influence’ </a:t>
            </a:r>
            <a:r>
              <a:rPr lang="en-GB" altLang="en-US" sz="2800" dirty="0"/>
              <a:t>(Ling and Dale, 2014)</a:t>
            </a:r>
            <a:endParaRPr lang="en-GB" dirty="0"/>
          </a:p>
          <a:p>
            <a:pPr marL="0" indent="0">
              <a:buNone/>
            </a:pPr>
            <a:endParaRPr lang="en-GB" altLang="en-US" dirty="0"/>
          </a:p>
          <a:p>
            <a:pPr marL="0" lvl="0" indent="0">
              <a:buNone/>
            </a:pPr>
            <a:endParaRPr lang="en-GB" altLang="en-US" sz="2800" dirty="0"/>
          </a:p>
          <a:p>
            <a:pPr marL="800100" lvl="2" indent="0">
              <a:spcAft>
                <a:spcPts val="0"/>
              </a:spcAft>
              <a:buNone/>
              <a:defRPr/>
            </a:pPr>
            <a:endParaRPr lang="en-GB" altLang="en-US" dirty="0"/>
          </a:p>
          <a:p>
            <a:pPr marL="0" lvl="0" indent="0">
              <a:buNone/>
            </a:pPr>
            <a:endParaRPr lang="en-US" dirty="0"/>
          </a:p>
        </p:txBody>
      </p:sp>
      <p:sp>
        <p:nvSpPr>
          <p:cNvPr id="6" name="TextBox 5">
            <a:extLst>
              <a:ext uri="{FF2B5EF4-FFF2-40B4-BE49-F238E27FC236}">
                <a16:creationId xmlns:a16="http://schemas.microsoft.com/office/drawing/2014/main" id="{42EBF1AD-BCDE-7C3E-8A1A-C08898EEB228}"/>
              </a:ext>
            </a:extLst>
          </p:cNvPr>
          <p:cNvSpPr txBox="1"/>
          <p:nvPr/>
        </p:nvSpPr>
        <p:spPr>
          <a:xfrm>
            <a:off x="4209766" y="6235158"/>
            <a:ext cx="7828547" cy="923330"/>
          </a:xfrm>
          <a:prstGeom prst="rect">
            <a:avLst/>
          </a:prstGeom>
          <a:noFill/>
        </p:spPr>
        <p:txBody>
          <a:bodyPr wrap="square">
            <a:spAutoFit/>
          </a:bodyPr>
          <a:lstStyle/>
          <a:p>
            <a:pPr algn="r"/>
            <a:r>
              <a:rPr lang="en-GB" altLang="en-US" sz="1800" dirty="0"/>
              <a:t>(</a:t>
            </a:r>
            <a:r>
              <a:rPr lang="en-GB" altLang="en-US" dirty="0" err="1"/>
              <a:t>D</a:t>
            </a:r>
            <a:r>
              <a:rPr lang="en-GB" altLang="en-US" sz="1800" dirty="0" err="1"/>
              <a:t>épelteau</a:t>
            </a:r>
            <a:r>
              <a:rPr lang="en-GB" altLang="en-US" sz="1800" dirty="0"/>
              <a:t>, 2008</a:t>
            </a:r>
            <a:r>
              <a:rPr lang="en-GB" altLang="en-US" dirty="0"/>
              <a:t>; </a:t>
            </a:r>
            <a:r>
              <a:rPr lang="en-GB" altLang="en-US" sz="1800" dirty="0"/>
              <a:t>Barker, 2005; see also Giddens, 1979; Elder-Vass, 2010; Bandura, 1999; Durkheim, 2001). </a:t>
            </a:r>
          </a:p>
          <a:p>
            <a:r>
              <a:rPr lang="en-GB" altLang="en-US" sz="1800" dirty="0"/>
              <a:t>).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3">
            <a:extLst>
              <a:ext uri="{FF2B5EF4-FFF2-40B4-BE49-F238E27FC236}">
                <a16:creationId xmlns:a16="http://schemas.microsoft.com/office/drawing/2014/main" id="{BEC4BF95-561B-9F1F-2B25-005DF584C1FF}"/>
              </a:ext>
            </a:extLst>
          </p:cNvPr>
          <p:cNvSpPr>
            <a:spLocks noGrp="1"/>
          </p:cNvSpPr>
          <p:nvPr>
            <p:ph type="title"/>
          </p:nvPr>
        </p:nvSpPr>
        <p:spPr>
          <a:xfrm>
            <a:off x="3780148" y="365125"/>
            <a:ext cx="7956222" cy="1325563"/>
          </a:xfrm>
        </p:spPr>
        <p:txBody>
          <a:bodyPr vert="horz" lIns="91440" tIns="45720" rIns="91440" bIns="45720" rtlCol="0" anchor="b">
            <a:normAutofit/>
          </a:bodyPr>
          <a:lstStyle/>
          <a:p>
            <a:r>
              <a:rPr lang="en-US" altLang="en-US" dirty="0"/>
              <a:t>Structure Vs Agency Debate</a:t>
            </a:r>
          </a:p>
        </p:txBody>
      </p:sp>
      <p:sp>
        <p:nvSpPr>
          <p:cNvPr id="21507" name="Content Placeholder 4">
            <a:extLst>
              <a:ext uri="{FF2B5EF4-FFF2-40B4-BE49-F238E27FC236}">
                <a16:creationId xmlns:a16="http://schemas.microsoft.com/office/drawing/2014/main" id="{8B752E14-A9B8-E40E-D532-164CE6417423}"/>
              </a:ext>
            </a:extLst>
          </p:cNvPr>
          <p:cNvSpPr>
            <a:spLocks noGrp="1"/>
          </p:cNvSpPr>
          <p:nvPr>
            <p:ph idx="1"/>
          </p:nvPr>
        </p:nvSpPr>
        <p:spPr>
          <a:xfrm>
            <a:off x="3780148" y="1825625"/>
            <a:ext cx="7956222" cy="4667250"/>
          </a:xfrm>
        </p:spPr>
        <p:txBody>
          <a:bodyPr vert="horz" lIns="91440" tIns="45720" rIns="91440" bIns="45720" rtlCol="0">
            <a:normAutofit/>
          </a:bodyPr>
          <a:lstStyle/>
          <a:p>
            <a:r>
              <a:rPr lang="en-US" altLang="en-US" dirty="0"/>
              <a:t>Does agency come from individual choice or from the structure of society?</a:t>
            </a:r>
          </a:p>
          <a:p>
            <a:endParaRPr lang="en-US" altLang="en-US" dirty="0"/>
          </a:p>
          <a:p>
            <a:pPr lvl="1"/>
            <a:r>
              <a:rPr lang="en-US" altLang="en-US" dirty="0"/>
              <a:t>Agency represents a person’s free will, freedom of choice, and independent action. </a:t>
            </a:r>
          </a:p>
          <a:p>
            <a:pPr lvl="1"/>
            <a:r>
              <a:rPr lang="en-US" altLang="en-US" dirty="0"/>
              <a:t>It is the ability to impose one’s will on the world and determine one’s own destiny. </a:t>
            </a:r>
          </a:p>
          <a:p>
            <a:pPr lvl="1"/>
            <a:r>
              <a:rPr lang="en-US" altLang="en-US" dirty="0"/>
              <a:t>In contrast, social structure refers to the various constraints placed on individuals by society, including factors such as social class, religion, gender, ethnicity and customs. </a:t>
            </a:r>
          </a:p>
        </p:txBody>
      </p:sp>
      <p:pic>
        <p:nvPicPr>
          <p:cNvPr id="21511" name="Graphic 21510" descr="Questions">
            <a:extLst>
              <a:ext uri="{FF2B5EF4-FFF2-40B4-BE49-F238E27FC236}">
                <a16:creationId xmlns:a16="http://schemas.microsoft.com/office/drawing/2014/main" id="{80CA7E2A-4405-214B-03EA-A135CDD36F6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65053" y="2294021"/>
            <a:ext cx="2752862" cy="2752862"/>
          </a:xfrm>
          <a:prstGeom prst="rect">
            <a:avLst/>
          </a:prstGeom>
        </p:spPr>
      </p:pic>
      <p:sp>
        <p:nvSpPr>
          <p:cNvPr id="4" name="TextBox 3">
            <a:extLst>
              <a:ext uri="{FF2B5EF4-FFF2-40B4-BE49-F238E27FC236}">
                <a16:creationId xmlns:a16="http://schemas.microsoft.com/office/drawing/2014/main" id="{A13C74E5-E946-8B05-53CD-E42A5A0022CA}"/>
              </a:ext>
            </a:extLst>
          </p:cNvPr>
          <p:cNvSpPr txBox="1"/>
          <p:nvPr/>
        </p:nvSpPr>
        <p:spPr>
          <a:xfrm>
            <a:off x="3907841" y="6166147"/>
            <a:ext cx="7828547" cy="646331"/>
          </a:xfrm>
          <a:prstGeom prst="rect">
            <a:avLst/>
          </a:prstGeom>
          <a:noFill/>
        </p:spPr>
        <p:txBody>
          <a:bodyPr wrap="square">
            <a:spAutoFit/>
          </a:bodyPr>
          <a:lstStyle/>
          <a:p>
            <a:pPr algn="r"/>
            <a:r>
              <a:rPr lang="en-GB" altLang="en-US" sz="1800" dirty="0"/>
              <a:t>(</a:t>
            </a:r>
            <a:r>
              <a:rPr lang="en-GB" altLang="en-US" dirty="0" err="1"/>
              <a:t>D</a:t>
            </a:r>
            <a:r>
              <a:rPr lang="en-GB" altLang="en-US" sz="1800" dirty="0" err="1"/>
              <a:t>épelteau</a:t>
            </a:r>
            <a:r>
              <a:rPr lang="en-GB" altLang="en-US" sz="1800" dirty="0"/>
              <a:t>, 2008</a:t>
            </a:r>
            <a:r>
              <a:rPr lang="en-GB" altLang="en-US" dirty="0"/>
              <a:t>; </a:t>
            </a:r>
            <a:r>
              <a:rPr lang="en-GB" altLang="en-US" sz="1800" dirty="0"/>
              <a:t>Barker, 2005; see also Giddens, 1979; Elder-Vass, 2010; Bandura, 1999; Durkheim, 2001).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50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50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2E00B6E3-F1C7-BCE0-3BCA-401A23238794}"/>
              </a:ext>
            </a:extLst>
          </p:cNvPr>
          <p:cNvGraphicFramePr>
            <a:graphicFrameLocks noGrp="1"/>
          </p:cNvGraphicFramePr>
          <p:nvPr>
            <p:extLst>
              <p:ext uri="{D42A27DB-BD31-4B8C-83A1-F6EECF244321}">
                <p14:modId xmlns:p14="http://schemas.microsoft.com/office/powerpoint/2010/main" val="277648380"/>
              </p:ext>
            </p:extLst>
          </p:nvPr>
        </p:nvGraphicFramePr>
        <p:xfrm>
          <a:off x="3697269" y="1457804"/>
          <a:ext cx="8128000" cy="3942391"/>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1281582880"/>
                    </a:ext>
                  </a:extLst>
                </a:gridCol>
                <a:gridCol w="4064000">
                  <a:extLst>
                    <a:ext uri="{9D8B030D-6E8A-4147-A177-3AD203B41FA5}">
                      <a16:colId xmlns:a16="http://schemas.microsoft.com/office/drawing/2014/main" val="3098832828"/>
                    </a:ext>
                  </a:extLst>
                </a:gridCol>
              </a:tblGrid>
              <a:tr h="955053">
                <a:tc>
                  <a:txBody>
                    <a:bodyPr/>
                    <a:lstStyle/>
                    <a:p>
                      <a:pPr algn="ctr"/>
                      <a:r>
                        <a:rPr lang="en-GB" sz="4000" dirty="0"/>
                        <a:t>Micro</a:t>
                      </a:r>
                    </a:p>
                  </a:txBody>
                  <a:tcPr/>
                </a:tc>
                <a:tc>
                  <a:txBody>
                    <a:bodyPr/>
                    <a:lstStyle/>
                    <a:p>
                      <a:pPr algn="ctr"/>
                      <a:r>
                        <a:rPr lang="en-GB" sz="4000" dirty="0"/>
                        <a:t>Macro</a:t>
                      </a:r>
                    </a:p>
                  </a:txBody>
                  <a:tcPr/>
                </a:tc>
                <a:extLst>
                  <a:ext uri="{0D108BD9-81ED-4DB2-BD59-A6C34878D82A}">
                    <a16:rowId xmlns:a16="http://schemas.microsoft.com/office/drawing/2014/main" val="601062236"/>
                  </a:ext>
                </a:extLst>
              </a:tr>
              <a:tr h="1050704">
                <a:tc>
                  <a:txBody>
                    <a:bodyPr/>
                    <a:lstStyle/>
                    <a:p>
                      <a:pPr algn="ctr"/>
                      <a:r>
                        <a:rPr lang="en-GB" dirty="0"/>
                        <a:t>Agency</a:t>
                      </a:r>
                    </a:p>
                  </a:txBody>
                  <a:tcPr/>
                </a:tc>
                <a:tc>
                  <a:txBody>
                    <a:bodyPr/>
                    <a:lstStyle/>
                    <a:p>
                      <a:pPr algn="ctr"/>
                      <a:r>
                        <a:rPr lang="en-GB" dirty="0"/>
                        <a:t>Structure</a:t>
                      </a:r>
                    </a:p>
                  </a:txBody>
                  <a:tcPr/>
                </a:tc>
                <a:extLst>
                  <a:ext uri="{0D108BD9-81ED-4DB2-BD59-A6C34878D82A}">
                    <a16:rowId xmlns:a16="http://schemas.microsoft.com/office/drawing/2014/main" val="2148885641"/>
                  </a:ext>
                </a:extLst>
              </a:tr>
              <a:tr h="968317">
                <a:tc>
                  <a:txBody>
                    <a:bodyPr/>
                    <a:lstStyle/>
                    <a:p>
                      <a:pPr algn="ctr"/>
                      <a:r>
                        <a:rPr lang="en-GB" dirty="0"/>
                        <a:t>Individual Choice “Free Will”</a:t>
                      </a:r>
                    </a:p>
                  </a:txBody>
                  <a:tcPr/>
                </a:tc>
                <a:tc>
                  <a:txBody>
                    <a:bodyPr/>
                    <a:lstStyle/>
                    <a:p>
                      <a:pPr algn="ctr"/>
                      <a:r>
                        <a:rPr lang="en-GB" dirty="0"/>
                        <a:t>Social Forces</a:t>
                      </a:r>
                    </a:p>
                  </a:txBody>
                  <a:tcPr/>
                </a:tc>
                <a:extLst>
                  <a:ext uri="{0D108BD9-81ED-4DB2-BD59-A6C34878D82A}">
                    <a16:rowId xmlns:a16="http://schemas.microsoft.com/office/drawing/2014/main" val="2892393036"/>
                  </a:ext>
                </a:extLst>
              </a:tr>
              <a:tr h="968317">
                <a:tc>
                  <a:txBody>
                    <a:bodyPr/>
                    <a:lstStyle/>
                    <a:p>
                      <a:pPr algn="ctr"/>
                      <a:r>
                        <a:rPr lang="en-GB" dirty="0"/>
                        <a:t>Solidarity</a:t>
                      </a:r>
                    </a:p>
                  </a:txBody>
                  <a:tcPr/>
                </a:tc>
                <a:tc>
                  <a:txBody>
                    <a:bodyPr/>
                    <a:lstStyle/>
                    <a:p>
                      <a:pPr algn="ctr"/>
                      <a:r>
                        <a:rPr lang="en-GB" dirty="0"/>
                        <a:t>Social Control</a:t>
                      </a:r>
                    </a:p>
                  </a:txBody>
                  <a:tcPr/>
                </a:tc>
                <a:extLst>
                  <a:ext uri="{0D108BD9-81ED-4DB2-BD59-A6C34878D82A}">
                    <a16:rowId xmlns:a16="http://schemas.microsoft.com/office/drawing/2014/main" val="2878803687"/>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46A9B27-5EFA-30D3-5090-2A275BC67E63}"/>
              </a:ext>
            </a:extLst>
          </p:cNvPr>
          <p:cNvSpPr>
            <a:spLocks noGrp="1"/>
          </p:cNvSpPr>
          <p:nvPr>
            <p:ph type="title"/>
          </p:nvPr>
        </p:nvSpPr>
        <p:spPr>
          <a:xfrm>
            <a:off x="3780148" y="365125"/>
            <a:ext cx="7956222" cy="1325563"/>
          </a:xfrm>
        </p:spPr>
        <p:txBody>
          <a:bodyPr/>
          <a:lstStyle/>
          <a:p>
            <a:r>
              <a:rPr lang="en-GB" dirty="0"/>
              <a:t>Structure Vs Agency Debate </a:t>
            </a:r>
          </a:p>
        </p:txBody>
      </p:sp>
      <p:sp>
        <p:nvSpPr>
          <p:cNvPr id="31746" name="Content Placeholder 4">
            <a:extLst>
              <a:ext uri="{FF2B5EF4-FFF2-40B4-BE49-F238E27FC236}">
                <a16:creationId xmlns:a16="http://schemas.microsoft.com/office/drawing/2014/main" id="{71F80C26-BBE7-A4E5-4F91-36EC534383BB}"/>
              </a:ext>
            </a:extLst>
          </p:cNvPr>
          <p:cNvSpPr>
            <a:spLocks noGrp="1"/>
          </p:cNvSpPr>
          <p:nvPr>
            <p:ph idx="1"/>
          </p:nvPr>
        </p:nvSpPr>
        <p:spPr bwMode="auto">
          <a:xfrm>
            <a:off x="3780148" y="1825625"/>
            <a:ext cx="7956222" cy="4667250"/>
          </a:xfrm>
        </p:spPr>
        <p:txBody>
          <a:bodyPr numCol="1" anchorCtr="0" compatLnSpc="1">
            <a:prstTxWarp prst="textNoShape">
              <a:avLst/>
            </a:prstTxWarp>
            <a:normAutofit/>
          </a:bodyPr>
          <a:lstStyle/>
          <a:p>
            <a:r>
              <a:rPr lang="en-GB" altLang="en-US" dirty="0"/>
              <a:t>Agency as a concept, has been closely linked to the contradictory views of individual freedom for people to make their own and a stable social order. This is defined as the agency v structure debate.</a:t>
            </a:r>
          </a:p>
          <a:p>
            <a:r>
              <a:rPr lang="en-GB" altLang="en-US" dirty="0"/>
              <a:t>Structure  refers to the factors that promote or hinder a person's ability to act with agency. These are not limited to institutions or laws, but are also characteristic structures in society, such as social class, age, gender, ethnicity, genetics etc.</a:t>
            </a:r>
          </a:p>
          <a:p>
            <a:endParaRPr lang="en-GB" altLang="en-US" dirty="0"/>
          </a:p>
        </p:txBody>
      </p:sp>
      <p:sp>
        <p:nvSpPr>
          <p:cNvPr id="3" name="TextBox 2">
            <a:extLst>
              <a:ext uri="{FF2B5EF4-FFF2-40B4-BE49-F238E27FC236}">
                <a16:creationId xmlns:a16="http://schemas.microsoft.com/office/drawing/2014/main" id="{0F2F7A72-F0C2-7064-DD34-83D442F43FFA}"/>
              </a:ext>
            </a:extLst>
          </p:cNvPr>
          <p:cNvSpPr txBox="1"/>
          <p:nvPr/>
        </p:nvSpPr>
        <p:spPr>
          <a:xfrm>
            <a:off x="3907841" y="6166147"/>
            <a:ext cx="7828547" cy="646331"/>
          </a:xfrm>
          <a:prstGeom prst="rect">
            <a:avLst/>
          </a:prstGeom>
          <a:noFill/>
        </p:spPr>
        <p:txBody>
          <a:bodyPr wrap="square">
            <a:spAutoFit/>
          </a:bodyPr>
          <a:lstStyle/>
          <a:p>
            <a:pPr algn="r"/>
            <a:r>
              <a:rPr lang="en-GB" altLang="en-US" sz="1800" dirty="0"/>
              <a:t>(</a:t>
            </a:r>
            <a:r>
              <a:rPr lang="en-GB" altLang="en-US" dirty="0" err="1"/>
              <a:t>D</a:t>
            </a:r>
            <a:r>
              <a:rPr lang="en-GB" altLang="en-US" sz="1800" dirty="0" err="1"/>
              <a:t>épelteau</a:t>
            </a:r>
            <a:r>
              <a:rPr lang="en-GB" altLang="en-US" sz="1800" dirty="0"/>
              <a:t>, 2008</a:t>
            </a:r>
            <a:r>
              <a:rPr lang="en-GB" altLang="en-US" dirty="0"/>
              <a:t>; </a:t>
            </a:r>
            <a:r>
              <a:rPr lang="en-GB" altLang="en-US" sz="1800" dirty="0"/>
              <a:t>Barker, 2005; see also Giddens, 1979; Elder-Vass, 2010; Bandura, 1999; Durkheim, 2001).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174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174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4ACE0-C812-948C-1629-8E6A0C7098B3}"/>
              </a:ext>
            </a:extLst>
          </p:cNvPr>
          <p:cNvSpPr>
            <a:spLocks noGrp="1"/>
          </p:cNvSpPr>
          <p:nvPr>
            <p:ph type="title"/>
          </p:nvPr>
        </p:nvSpPr>
        <p:spPr/>
        <p:txBody>
          <a:bodyPr/>
          <a:lstStyle/>
          <a:p>
            <a:r>
              <a:rPr lang="en-GB" dirty="0"/>
              <a:t>Social Structures</a:t>
            </a:r>
          </a:p>
        </p:txBody>
      </p:sp>
      <p:sp>
        <p:nvSpPr>
          <p:cNvPr id="3" name="Content Placeholder 2">
            <a:extLst>
              <a:ext uri="{FF2B5EF4-FFF2-40B4-BE49-F238E27FC236}">
                <a16:creationId xmlns:a16="http://schemas.microsoft.com/office/drawing/2014/main" id="{42FE4C25-9AA9-A1C6-097C-0C406C45B3EB}"/>
              </a:ext>
            </a:extLst>
          </p:cNvPr>
          <p:cNvSpPr>
            <a:spLocks noGrp="1"/>
          </p:cNvSpPr>
          <p:nvPr>
            <p:ph idx="1"/>
          </p:nvPr>
        </p:nvSpPr>
        <p:spPr/>
        <p:txBody>
          <a:bodyPr/>
          <a:lstStyle/>
          <a:p>
            <a:r>
              <a:rPr lang="en-GB" b="1" dirty="0"/>
              <a:t>Structure </a:t>
            </a:r>
            <a:r>
              <a:rPr lang="en-GB" dirty="0"/>
              <a:t>refers to the complex and interconnected set of social forces, relationships, institutions, and other elements that shape human behaviour. </a:t>
            </a:r>
          </a:p>
          <a:p>
            <a:endParaRPr lang="en-GB" dirty="0"/>
          </a:p>
          <a:p>
            <a:r>
              <a:rPr lang="en-GB" dirty="0"/>
              <a:t>It includes factors like </a:t>
            </a:r>
            <a:r>
              <a:rPr lang="en-GB" b="1" dirty="0"/>
              <a:t>social class, religion, gender, ethnicity</a:t>
            </a:r>
            <a:r>
              <a:rPr lang="en-GB" dirty="0"/>
              <a:t> and </a:t>
            </a:r>
            <a:r>
              <a:rPr lang="en-GB" b="1" dirty="0"/>
              <a:t>customs</a:t>
            </a:r>
            <a:r>
              <a:rPr lang="en-GB" dirty="0"/>
              <a:t> that determine or limit individuals’ decisions. </a:t>
            </a:r>
          </a:p>
        </p:txBody>
      </p:sp>
      <p:sp>
        <p:nvSpPr>
          <p:cNvPr id="4" name="TextBox 3">
            <a:extLst>
              <a:ext uri="{FF2B5EF4-FFF2-40B4-BE49-F238E27FC236}">
                <a16:creationId xmlns:a16="http://schemas.microsoft.com/office/drawing/2014/main" id="{381D0302-F9AD-67D5-77A1-1228C881C9C1}"/>
              </a:ext>
            </a:extLst>
          </p:cNvPr>
          <p:cNvSpPr txBox="1"/>
          <p:nvPr/>
        </p:nvSpPr>
        <p:spPr>
          <a:xfrm>
            <a:off x="3907841" y="6166147"/>
            <a:ext cx="7828547" cy="646331"/>
          </a:xfrm>
          <a:prstGeom prst="rect">
            <a:avLst/>
          </a:prstGeom>
          <a:noFill/>
        </p:spPr>
        <p:txBody>
          <a:bodyPr wrap="square">
            <a:spAutoFit/>
          </a:bodyPr>
          <a:lstStyle/>
          <a:p>
            <a:pPr algn="r"/>
            <a:r>
              <a:rPr lang="en-GB" altLang="en-US" sz="1800" dirty="0"/>
              <a:t>(</a:t>
            </a:r>
            <a:r>
              <a:rPr lang="en-GB" altLang="en-US" dirty="0" err="1"/>
              <a:t>D</a:t>
            </a:r>
            <a:r>
              <a:rPr lang="en-GB" altLang="en-US" sz="1800" dirty="0" err="1"/>
              <a:t>épelteau</a:t>
            </a:r>
            <a:r>
              <a:rPr lang="en-GB" altLang="en-US" sz="1800" dirty="0"/>
              <a:t>, 2008</a:t>
            </a:r>
            <a:r>
              <a:rPr lang="en-GB" altLang="en-US" dirty="0"/>
              <a:t>; </a:t>
            </a:r>
            <a:r>
              <a:rPr lang="en-GB" altLang="en-US" sz="1800" dirty="0"/>
              <a:t>Barker, 2005; see also Giddens, 1979; Elder-Vass, 2010; Bandura, 1999; Durkheim, 2001). </a:t>
            </a:r>
          </a:p>
        </p:txBody>
      </p:sp>
    </p:spTree>
    <p:extLst>
      <p:ext uri="{BB962C8B-B14F-4D97-AF65-F5344CB8AC3E}">
        <p14:creationId xmlns:p14="http://schemas.microsoft.com/office/powerpoint/2010/main" val="3496828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65F9E-FDD6-7568-AD0B-6A55E9661428}"/>
              </a:ext>
            </a:extLst>
          </p:cNvPr>
          <p:cNvSpPr>
            <a:spLocks noGrp="1"/>
          </p:cNvSpPr>
          <p:nvPr>
            <p:ph type="title"/>
          </p:nvPr>
        </p:nvSpPr>
        <p:spPr/>
        <p:txBody>
          <a:bodyPr/>
          <a:lstStyle/>
          <a:p>
            <a:r>
              <a:rPr lang="en-GB" dirty="0"/>
              <a:t>Dialectical Relationship</a:t>
            </a:r>
          </a:p>
        </p:txBody>
      </p:sp>
      <p:sp>
        <p:nvSpPr>
          <p:cNvPr id="3" name="Content Placeholder 2">
            <a:extLst>
              <a:ext uri="{FF2B5EF4-FFF2-40B4-BE49-F238E27FC236}">
                <a16:creationId xmlns:a16="http://schemas.microsoft.com/office/drawing/2014/main" id="{2413714B-C71A-40B9-23D5-9B6D7A3F286A}"/>
              </a:ext>
            </a:extLst>
          </p:cNvPr>
          <p:cNvSpPr>
            <a:spLocks noGrp="1"/>
          </p:cNvSpPr>
          <p:nvPr>
            <p:ph idx="1"/>
          </p:nvPr>
        </p:nvSpPr>
        <p:spPr/>
        <p:txBody>
          <a:bodyPr/>
          <a:lstStyle/>
          <a:p>
            <a:r>
              <a:rPr lang="en-GB" dirty="0"/>
              <a:t>Sociologists view the relationship between structure and agency as an </a:t>
            </a:r>
            <a:r>
              <a:rPr lang="en-GB" b="1" dirty="0"/>
              <a:t>ever-revolving dialectic.</a:t>
            </a:r>
          </a:p>
          <a:p>
            <a:r>
              <a:rPr lang="en-GB" dirty="0"/>
              <a:t>A </a:t>
            </a:r>
            <a:r>
              <a:rPr lang="en-GB" b="1" dirty="0"/>
              <a:t>dialectic </a:t>
            </a:r>
            <a:r>
              <a:rPr lang="en-GB" dirty="0"/>
              <a:t>implies that while social structure shapes individuals, individuals also shape structure. </a:t>
            </a:r>
          </a:p>
          <a:p>
            <a:r>
              <a:rPr lang="en-GB" dirty="0"/>
              <a:t>Society is a </a:t>
            </a:r>
            <a:r>
              <a:rPr lang="en-GB" b="1" dirty="0"/>
              <a:t>Social Creation, </a:t>
            </a:r>
            <a:r>
              <a:rPr lang="en-GB" dirty="0"/>
              <a:t>and maintaining social order requires cooperation among individuals connected through social relationships.</a:t>
            </a:r>
          </a:p>
          <a:p>
            <a:endParaRPr lang="en-GB" dirty="0"/>
          </a:p>
        </p:txBody>
      </p:sp>
      <p:sp>
        <p:nvSpPr>
          <p:cNvPr id="4" name="TextBox 3">
            <a:extLst>
              <a:ext uri="{FF2B5EF4-FFF2-40B4-BE49-F238E27FC236}">
                <a16:creationId xmlns:a16="http://schemas.microsoft.com/office/drawing/2014/main" id="{9818AC78-57BD-1657-878B-A5CA2DFD2010}"/>
              </a:ext>
            </a:extLst>
          </p:cNvPr>
          <p:cNvSpPr txBox="1"/>
          <p:nvPr/>
        </p:nvSpPr>
        <p:spPr>
          <a:xfrm>
            <a:off x="3907841" y="6166147"/>
            <a:ext cx="7828547" cy="646331"/>
          </a:xfrm>
          <a:prstGeom prst="rect">
            <a:avLst/>
          </a:prstGeom>
          <a:noFill/>
        </p:spPr>
        <p:txBody>
          <a:bodyPr wrap="square">
            <a:spAutoFit/>
          </a:bodyPr>
          <a:lstStyle/>
          <a:p>
            <a:pPr algn="r"/>
            <a:r>
              <a:rPr lang="en-GB" altLang="en-US" sz="1800" dirty="0"/>
              <a:t>(</a:t>
            </a:r>
            <a:r>
              <a:rPr lang="en-GB" altLang="en-US" dirty="0" err="1"/>
              <a:t>D</a:t>
            </a:r>
            <a:r>
              <a:rPr lang="en-GB" altLang="en-US" sz="1800" dirty="0" err="1"/>
              <a:t>épelteau</a:t>
            </a:r>
            <a:r>
              <a:rPr lang="en-GB" altLang="en-US" sz="1800" dirty="0"/>
              <a:t>, 2008</a:t>
            </a:r>
            <a:r>
              <a:rPr lang="en-GB" altLang="en-US" dirty="0"/>
              <a:t>; </a:t>
            </a:r>
            <a:r>
              <a:rPr lang="en-GB" altLang="en-US" sz="1800" dirty="0"/>
              <a:t>Barker, 2005; see also Giddens, 1979; Elder-Vass, 2010; Bandura, 1999; Durkheim, 2001). </a:t>
            </a:r>
          </a:p>
        </p:txBody>
      </p:sp>
    </p:spTree>
    <p:extLst>
      <p:ext uri="{BB962C8B-B14F-4D97-AF65-F5344CB8AC3E}">
        <p14:creationId xmlns:p14="http://schemas.microsoft.com/office/powerpoint/2010/main" val="117776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80654-6064-C9A7-5D4E-AFEBEB157A04}"/>
              </a:ext>
            </a:extLst>
          </p:cNvPr>
          <p:cNvSpPr>
            <a:spLocks noGrp="1"/>
          </p:cNvSpPr>
          <p:nvPr>
            <p:ph type="title"/>
          </p:nvPr>
        </p:nvSpPr>
        <p:spPr/>
        <p:txBody>
          <a:bodyPr/>
          <a:lstStyle/>
          <a:p>
            <a:r>
              <a:rPr lang="en-GB" dirty="0"/>
              <a:t>Reaffirmation vs. Remaking of Social Order</a:t>
            </a:r>
          </a:p>
        </p:txBody>
      </p:sp>
      <p:sp>
        <p:nvSpPr>
          <p:cNvPr id="3" name="Content Placeholder 2">
            <a:extLst>
              <a:ext uri="{FF2B5EF4-FFF2-40B4-BE49-F238E27FC236}">
                <a16:creationId xmlns:a16="http://schemas.microsoft.com/office/drawing/2014/main" id="{FA7224A7-BEC5-44B9-E1E9-6D62EEC541A1}"/>
              </a:ext>
            </a:extLst>
          </p:cNvPr>
          <p:cNvSpPr>
            <a:spLocks noGrp="1"/>
          </p:cNvSpPr>
          <p:nvPr>
            <p:ph idx="1"/>
          </p:nvPr>
        </p:nvSpPr>
        <p:spPr/>
        <p:txBody>
          <a:bodyPr/>
          <a:lstStyle/>
          <a:p>
            <a:r>
              <a:rPr lang="en-GB" dirty="0"/>
              <a:t>Individual and collective agency can either reaffirm social order by reproducing existing norms and relationships or challenge and remake social order by creating new norms.</a:t>
            </a:r>
          </a:p>
          <a:p>
            <a:r>
              <a:rPr lang="en-GB" dirty="0"/>
              <a:t>Examples include rejecting gendered dress norms individually or advocating for expanded marriage definitions collectively.</a:t>
            </a:r>
          </a:p>
        </p:txBody>
      </p:sp>
      <p:sp>
        <p:nvSpPr>
          <p:cNvPr id="4" name="TextBox 3">
            <a:extLst>
              <a:ext uri="{FF2B5EF4-FFF2-40B4-BE49-F238E27FC236}">
                <a16:creationId xmlns:a16="http://schemas.microsoft.com/office/drawing/2014/main" id="{249A6631-9EFA-EA1D-E911-FC21E3A00A26}"/>
              </a:ext>
            </a:extLst>
          </p:cNvPr>
          <p:cNvSpPr txBox="1"/>
          <p:nvPr/>
        </p:nvSpPr>
        <p:spPr>
          <a:xfrm>
            <a:off x="3907841" y="6166147"/>
            <a:ext cx="7828547" cy="646331"/>
          </a:xfrm>
          <a:prstGeom prst="rect">
            <a:avLst/>
          </a:prstGeom>
          <a:noFill/>
        </p:spPr>
        <p:txBody>
          <a:bodyPr wrap="square">
            <a:spAutoFit/>
          </a:bodyPr>
          <a:lstStyle/>
          <a:p>
            <a:pPr algn="r"/>
            <a:r>
              <a:rPr lang="en-GB" altLang="en-US" sz="1800" dirty="0"/>
              <a:t>(</a:t>
            </a:r>
            <a:r>
              <a:rPr lang="en-GB" altLang="en-US" dirty="0" err="1"/>
              <a:t>D</a:t>
            </a:r>
            <a:r>
              <a:rPr lang="en-GB" altLang="en-US" sz="1800" dirty="0" err="1"/>
              <a:t>épelteau</a:t>
            </a:r>
            <a:r>
              <a:rPr lang="en-GB" altLang="en-US" sz="1800" dirty="0"/>
              <a:t>, 2008</a:t>
            </a:r>
            <a:r>
              <a:rPr lang="en-GB" altLang="en-US" dirty="0"/>
              <a:t>; </a:t>
            </a:r>
            <a:r>
              <a:rPr lang="en-GB" altLang="en-US" sz="1800" dirty="0"/>
              <a:t>Barker, 2005; see also Giddens, 1979; Elder-Vass, 2010; Bandura, 1999; Durkheim, 2001). </a:t>
            </a:r>
          </a:p>
        </p:txBody>
      </p:sp>
    </p:spTree>
    <p:extLst>
      <p:ext uri="{BB962C8B-B14F-4D97-AF65-F5344CB8AC3E}">
        <p14:creationId xmlns:p14="http://schemas.microsoft.com/office/powerpoint/2010/main" val="384445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02940-62D6-DD1A-B678-8692E1BAE809}"/>
              </a:ext>
            </a:extLst>
          </p:cNvPr>
          <p:cNvSpPr>
            <a:spLocks noGrp="1"/>
          </p:cNvSpPr>
          <p:nvPr>
            <p:ph type="title"/>
          </p:nvPr>
        </p:nvSpPr>
        <p:spPr/>
        <p:txBody>
          <a:bodyPr/>
          <a:lstStyle/>
          <a:p>
            <a:r>
              <a:rPr lang="en-GB" dirty="0"/>
              <a:t>Disenfranchised Populations</a:t>
            </a:r>
          </a:p>
        </p:txBody>
      </p:sp>
      <p:sp>
        <p:nvSpPr>
          <p:cNvPr id="3" name="Content Placeholder 2">
            <a:extLst>
              <a:ext uri="{FF2B5EF4-FFF2-40B4-BE49-F238E27FC236}">
                <a16:creationId xmlns:a16="http://schemas.microsoft.com/office/drawing/2014/main" id="{14F1F288-FD65-2802-247C-AD82852F8AB5}"/>
              </a:ext>
            </a:extLst>
          </p:cNvPr>
          <p:cNvSpPr>
            <a:spLocks noGrp="1"/>
          </p:cNvSpPr>
          <p:nvPr>
            <p:ph idx="1"/>
          </p:nvPr>
        </p:nvSpPr>
        <p:spPr/>
        <p:txBody>
          <a:bodyPr/>
          <a:lstStyle/>
          <a:p>
            <a:r>
              <a:rPr lang="en-GB" dirty="0"/>
              <a:t>When studying disenfranchised and oppressed populations, it’s essential to recognise their agency.</a:t>
            </a:r>
          </a:p>
          <a:p>
            <a:r>
              <a:rPr lang="en-GB" dirty="0"/>
              <a:t>Despite structural constraints, individuals within these groups still have the ability to make decisions and express them in behaviour. </a:t>
            </a:r>
          </a:p>
        </p:txBody>
      </p:sp>
      <p:sp>
        <p:nvSpPr>
          <p:cNvPr id="4" name="TextBox 3">
            <a:extLst>
              <a:ext uri="{FF2B5EF4-FFF2-40B4-BE49-F238E27FC236}">
                <a16:creationId xmlns:a16="http://schemas.microsoft.com/office/drawing/2014/main" id="{D6635860-8E06-A534-DD1B-F48B3DE82FEC}"/>
              </a:ext>
            </a:extLst>
          </p:cNvPr>
          <p:cNvSpPr txBox="1"/>
          <p:nvPr/>
        </p:nvSpPr>
        <p:spPr>
          <a:xfrm>
            <a:off x="3907841" y="6166147"/>
            <a:ext cx="7828547" cy="646331"/>
          </a:xfrm>
          <a:prstGeom prst="rect">
            <a:avLst/>
          </a:prstGeom>
          <a:noFill/>
        </p:spPr>
        <p:txBody>
          <a:bodyPr wrap="square">
            <a:spAutoFit/>
          </a:bodyPr>
          <a:lstStyle/>
          <a:p>
            <a:pPr algn="r"/>
            <a:r>
              <a:rPr lang="en-GB" altLang="en-US" sz="1800" dirty="0"/>
              <a:t>(</a:t>
            </a:r>
            <a:r>
              <a:rPr lang="en-GB" altLang="en-US" dirty="0" err="1"/>
              <a:t>D</a:t>
            </a:r>
            <a:r>
              <a:rPr lang="en-GB" altLang="en-US" sz="1800" dirty="0" err="1"/>
              <a:t>épelteau</a:t>
            </a:r>
            <a:r>
              <a:rPr lang="en-GB" altLang="en-US" sz="1800" dirty="0"/>
              <a:t>, 2008</a:t>
            </a:r>
            <a:r>
              <a:rPr lang="en-GB" altLang="en-US" dirty="0"/>
              <a:t>; </a:t>
            </a:r>
            <a:r>
              <a:rPr lang="en-GB" altLang="en-US" sz="1800" dirty="0"/>
              <a:t>Barker, 2005; see also Giddens, 1979; Elder-Vass, 2010; Bandura, 1999; Durkheim, 2001). </a:t>
            </a:r>
          </a:p>
        </p:txBody>
      </p:sp>
    </p:spTree>
    <p:extLst>
      <p:ext uri="{BB962C8B-B14F-4D97-AF65-F5344CB8AC3E}">
        <p14:creationId xmlns:p14="http://schemas.microsoft.com/office/powerpoint/2010/main" val="1879993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FCC70-1062-1830-9DF1-2463C7F5EA6F}"/>
              </a:ext>
            </a:extLst>
          </p:cNvPr>
          <p:cNvSpPr>
            <a:spLocks noGrp="1"/>
          </p:cNvSpPr>
          <p:nvPr>
            <p:ph type="title"/>
          </p:nvPr>
        </p:nvSpPr>
        <p:spPr/>
        <p:txBody>
          <a:bodyPr/>
          <a:lstStyle/>
          <a:p>
            <a:r>
              <a:rPr lang="en-GB" dirty="0"/>
              <a:t>Structure Vs. Agency:</a:t>
            </a:r>
            <a:br>
              <a:rPr lang="en-GB" dirty="0"/>
            </a:br>
            <a:r>
              <a:rPr lang="en-GB" dirty="0"/>
              <a:t>Summary</a:t>
            </a:r>
          </a:p>
        </p:txBody>
      </p:sp>
      <p:sp>
        <p:nvSpPr>
          <p:cNvPr id="3" name="Content Placeholder 2">
            <a:extLst>
              <a:ext uri="{FF2B5EF4-FFF2-40B4-BE49-F238E27FC236}">
                <a16:creationId xmlns:a16="http://schemas.microsoft.com/office/drawing/2014/main" id="{6B764F28-434B-1F21-77D5-21DA1BF6EC1B}"/>
              </a:ext>
            </a:extLst>
          </p:cNvPr>
          <p:cNvSpPr>
            <a:spLocks noGrp="1"/>
          </p:cNvSpPr>
          <p:nvPr>
            <p:ph idx="1"/>
          </p:nvPr>
        </p:nvSpPr>
        <p:spPr/>
        <p:txBody>
          <a:bodyPr/>
          <a:lstStyle/>
          <a:p>
            <a:r>
              <a:rPr lang="en-GB" dirty="0"/>
              <a:t>In summary, agency and social structures are intertwined, with individuals navigating their lives within the context of broader societal forces</a:t>
            </a:r>
          </a:p>
        </p:txBody>
      </p:sp>
      <p:pic>
        <p:nvPicPr>
          <p:cNvPr id="1026" name="Picture 2" descr="Agency and Structure - YouTube">
            <a:extLst>
              <a:ext uri="{FF2B5EF4-FFF2-40B4-BE49-F238E27FC236}">
                <a16:creationId xmlns:a16="http://schemas.microsoft.com/office/drawing/2014/main" id="{8F3683CC-CA48-BE42-B51F-C10B38E748C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21548" y="3153523"/>
            <a:ext cx="3712233" cy="27841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156121B-73B4-78D6-0F94-D4BFC17FB940}"/>
              </a:ext>
            </a:extLst>
          </p:cNvPr>
          <p:cNvSpPr txBox="1"/>
          <p:nvPr/>
        </p:nvSpPr>
        <p:spPr>
          <a:xfrm>
            <a:off x="3907841" y="6166147"/>
            <a:ext cx="7828547" cy="646331"/>
          </a:xfrm>
          <a:prstGeom prst="rect">
            <a:avLst/>
          </a:prstGeom>
          <a:noFill/>
        </p:spPr>
        <p:txBody>
          <a:bodyPr wrap="square">
            <a:spAutoFit/>
          </a:bodyPr>
          <a:lstStyle/>
          <a:p>
            <a:pPr algn="r"/>
            <a:r>
              <a:rPr lang="en-GB" altLang="en-US" sz="1800" dirty="0"/>
              <a:t>(</a:t>
            </a:r>
            <a:r>
              <a:rPr lang="en-GB" altLang="en-US" dirty="0" err="1"/>
              <a:t>D</a:t>
            </a:r>
            <a:r>
              <a:rPr lang="en-GB" altLang="en-US" sz="1800" dirty="0" err="1"/>
              <a:t>épelteau</a:t>
            </a:r>
            <a:r>
              <a:rPr lang="en-GB" altLang="en-US" sz="1800" dirty="0"/>
              <a:t>, 2008</a:t>
            </a:r>
            <a:r>
              <a:rPr lang="en-GB" altLang="en-US" dirty="0"/>
              <a:t>; </a:t>
            </a:r>
            <a:r>
              <a:rPr lang="en-GB" altLang="en-US" sz="1800" dirty="0"/>
              <a:t>Barker, 2005; see also Giddens, 1979; Elder-Vass, 2010; Bandura, 1999; Durkheim, 2001). </a:t>
            </a:r>
          </a:p>
        </p:txBody>
      </p:sp>
    </p:spTree>
    <p:extLst>
      <p:ext uri="{BB962C8B-B14F-4D97-AF65-F5344CB8AC3E}">
        <p14:creationId xmlns:p14="http://schemas.microsoft.com/office/powerpoint/2010/main" val="3999768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animEffect transition="in" filter="fade">
                                      <p:cBhvr>
                                        <p:cTn id="11"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E45EA22-1DCA-7793-1CB7-40DA390869E0}"/>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a:solidFill>
                  <a:schemeClr val="bg1">
                    <a:lumMod val="95000"/>
                    <a:lumOff val="5000"/>
                  </a:schemeClr>
                </a:solidFill>
              </a:rPr>
              <a:t>Empowerment </a:t>
            </a:r>
          </a:p>
        </p:txBody>
      </p:sp>
    </p:spTree>
    <p:extLst>
      <p:ext uri="{BB962C8B-B14F-4D97-AF65-F5344CB8AC3E}">
        <p14:creationId xmlns:p14="http://schemas.microsoft.com/office/powerpoint/2010/main" val="313353793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2ED75415-728C-FBA7-92FF-5ABA63F06457}"/>
              </a:ext>
            </a:extLst>
          </p:cNvPr>
          <p:cNvSpPr>
            <a:spLocks noGrp="1"/>
          </p:cNvSpPr>
          <p:nvPr>
            <p:ph type="title"/>
          </p:nvPr>
        </p:nvSpPr>
        <p:spPr>
          <a:xfrm>
            <a:off x="3780148" y="365125"/>
            <a:ext cx="7956222" cy="1325563"/>
          </a:xfrm>
        </p:spPr>
        <p:txBody>
          <a:bodyPr/>
          <a:lstStyle/>
          <a:p>
            <a:r>
              <a:rPr lang="en-GB" altLang="en-US"/>
              <a:t>Empowerment…</a:t>
            </a:r>
          </a:p>
        </p:txBody>
      </p:sp>
      <p:sp>
        <p:nvSpPr>
          <p:cNvPr id="3" name="Content Placeholder 2">
            <a:extLst>
              <a:ext uri="{FF2B5EF4-FFF2-40B4-BE49-F238E27FC236}">
                <a16:creationId xmlns:a16="http://schemas.microsoft.com/office/drawing/2014/main" id="{2BA0EDA4-6076-4EC2-8C52-4894C6C10A71}"/>
              </a:ext>
            </a:extLst>
          </p:cNvPr>
          <p:cNvSpPr>
            <a:spLocks noGrp="1"/>
          </p:cNvSpPr>
          <p:nvPr>
            <p:ph idx="1"/>
          </p:nvPr>
        </p:nvSpPr>
        <p:spPr>
          <a:xfrm>
            <a:off x="3780148" y="1825625"/>
            <a:ext cx="7956222" cy="4667250"/>
          </a:xfrm>
        </p:spPr>
        <p:txBody>
          <a:bodyPr>
            <a:noAutofit/>
          </a:bodyPr>
          <a:lstStyle/>
          <a:p>
            <a:r>
              <a:rPr lang="en-GB" dirty="0"/>
              <a:t>Is the expansion of agency (Ibrahim and </a:t>
            </a:r>
            <a:r>
              <a:rPr lang="en-GB" dirty="0" err="1"/>
              <a:t>Alkire</a:t>
            </a:r>
            <a:r>
              <a:rPr lang="en-GB" dirty="0"/>
              <a:t>, 2007)</a:t>
            </a:r>
          </a:p>
          <a:p>
            <a:endParaRPr lang="en-GB" dirty="0"/>
          </a:p>
          <a:p>
            <a:pPr lvl="1"/>
            <a:r>
              <a:rPr lang="en-GB" dirty="0"/>
              <a:t>The extent to which some categories of people are able to control their own destinies, even when those interests are opposed by those of the other people whom they interact </a:t>
            </a:r>
          </a:p>
          <a:p>
            <a:pPr marL="457200" lvl="1" indent="0">
              <a:buNone/>
            </a:pPr>
            <a:endParaRPr lang="en-GB" dirty="0"/>
          </a:p>
          <a:p>
            <a:pPr marL="457200" lvl="1" indent="0">
              <a:buNone/>
            </a:pPr>
            <a:endParaRPr lang="en-GB" dirty="0"/>
          </a:p>
          <a:p>
            <a:pPr marL="457200" lvl="1" indent="0">
              <a:buNone/>
            </a:pPr>
            <a:r>
              <a:rPr lang="en-GB" dirty="0"/>
              <a:t>(Mason and Smith, 2003 p.1)</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1AAC0F65-D45A-B518-C9C4-F0C32BE943CD}"/>
              </a:ext>
            </a:extLst>
          </p:cNvPr>
          <p:cNvSpPr>
            <a:spLocks noGrp="1"/>
          </p:cNvSpPr>
          <p:nvPr>
            <p:ph type="title"/>
          </p:nvPr>
        </p:nvSpPr>
        <p:spPr>
          <a:xfrm>
            <a:off x="3780148" y="365125"/>
            <a:ext cx="7956222" cy="1325563"/>
          </a:xfrm>
        </p:spPr>
        <p:txBody>
          <a:bodyPr/>
          <a:lstStyle/>
          <a:p>
            <a:r>
              <a:rPr lang="en-GB" altLang="en-US"/>
              <a:t>Agency and Empowerment: the close link</a:t>
            </a:r>
          </a:p>
        </p:txBody>
      </p:sp>
      <p:sp>
        <p:nvSpPr>
          <p:cNvPr id="35843" name="Content Placeholder 2">
            <a:extLst>
              <a:ext uri="{FF2B5EF4-FFF2-40B4-BE49-F238E27FC236}">
                <a16:creationId xmlns:a16="http://schemas.microsoft.com/office/drawing/2014/main" id="{D6B8DB8B-C12F-9AA2-663F-318BC3AB3B83}"/>
              </a:ext>
            </a:extLst>
          </p:cNvPr>
          <p:cNvSpPr>
            <a:spLocks noGrp="1"/>
          </p:cNvSpPr>
          <p:nvPr>
            <p:ph idx="1"/>
          </p:nvPr>
        </p:nvSpPr>
        <p:spPr bwMode="auto">
          <a:xfrm>
            <a:off x="3780148" y="1825625"/>
            <a:ext cx="7956222" cy="4667250"/>
          </a:xfrm>
        </p:spPr>
        <p:txBody>
          <a:bodyPr wrap="square" numCol="1" anchor="t" anchorCtr="0" compatLnSpc="1">
            <a:prstTxWarp prst="textNoShape">
              <a:avLst/>
            </a:prstTxWarp>
          </a:bodyPr>
          <a:lstStyle/>
          <a:p>
            <a:r>
              <a:rPr lang="en-GB" altLang="en-US" dirty="0"/>
              <a:t>Alsop et al. (2006) suggests two components to empowerment:</a:t>
            </a:r>
          </a:p>
          <a:p>
            <a:endParaRPr lang="en-GB" altLang="en-US" dirty="0"/>
          </a:p>
          <a:p>
            <a:pPr marL="0" indent="0">
              <a:buNone/>
            </a:pPr>
            <a:r>
              <a:rPr lang="en-GB" altLang="en-US" dirty="0"/>
              <a:t>1. The ability to act on behalf of what you value and have reason to value (agency)</a:t>
            </a:r>
          </a:p>
          <a:p>
            <a:pPr marL="0" indent="0">
              <a:buNone/>
            </a:pPr>
            <a:r>
              <a:rPr lang="en-GB" altLang="en-US" dirty="0"/>
              <a:t>2. Institutional environment which may or may not offer opportunity to exert agency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584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B2D2B-10B3-C384-1151-5BF7E36842A9}"/>
              </a:ext>
            </a:extLst>
          </p:cNvPr>
          <p:cNvSpPr>
            <a:spLocks noGrp="1"/>
          </p:cNvSpPr>
          <p:nvPr>
            <p:ph type="title"/>
          </p:nvPr>
        </p:nvSpPr>
        <p:spPr/>
        <p:txBody>
          <a:bodyPr/>
          <a:lstStyle/>
          <a:p>
            <a:r>
              <a:rPr lang="en-GB" dirty="0"/>
              <a:t>Empowerment:</a:t>
            </a:r>
          </a:p>
        </p:txBody>
      </p:sp>
      <p:sp>
        <p:nvSpPr>
          <p:cNvPr id="3" name="Content Placeholder 2">
            <a:extLst>
              <a:ext uri="{FF2B5EF4-FFF2-40B4-BE49-F238E27FC236}">
                <a16:creationId xmlns:a16="http://schemas.microsoft.com/office/drawing/2014/main" id="{4B2C664E-BC15-773A-4712-59A57A3960B7}"/>
              </a:ext>
            </a:extLst>
          </p:cNvPr>
          <p:cNvSpPr>
            <a:spLocks noGrp="1"/>
          </p:cNvSpPr>
          <p:nvPr>
            <p:ph idx="1"/>
          </p:nvPr>
        </p:nvSpPr>
        <p:spPr/>
        <p:txBody>
          <a:bodyPr>
            <a:normAutofit fontScale="85000" lnSpcReduction="20000"/>
          </a:bodyPr>
          <a:lstStyle/>
          <a:p>
            <a:r>
              <a:rPr lang="en-GB" dirty="0"/>
              <a:t>Empowerment us a  term that has gained prominence in both developing and peacebuilding contexts. </a:t>
            </a:r>
          </a:p>
          <a:p>
            <a:r>
              <a:rPr lang="en-GB" dirty="0"/>
              <a:t>Originally, it was a radical concept challenging existing patterns of domination and advocating for the liberation of marginalised groups.</a:t>
            </a:r>
          </a:p>
          <a:p>
            <a:r>
              <a:rPr lang="en-GB" dirty="0"/>
              <a:t>However, over time, it has become a more technical concept associated with capacity building. </a:t>
            </a:r>
          </a:p>
          <a:p>
            <a:r>
              <a:rPr lang="en-GB" dirty="0"/>
              <a:t>In the peacebuilding policy arena, it contrasts with the term ‘local ownership’. </a:t>
            </a:r>
          </a:p>
          <a:p>
            <a:r>
              <a:rPr lang="en-GB" dirty="0"/>
              <a:t>Empowerment is part of a global discourse that includes terms like participation, bottom-up practices, and partnership. </a:t>
            </a:r>
          </a:p>
          <a:p>
            <a:r>
              <a:rPr lang="en-GB" dirty="0"/>
              <a:t>Despite it’s widespread use, there are diverse interpretations of what empowerment truly means and how it should be promoted.</a:t>
            </a:r>
          </a:p>
        </p:txBody>
      </p:sp>
      <p:sp>
        <p:nvSpPr>
          <p:cNvPr id="5" name="TextBox 4">
            <a:extLst>
              <a:ext uri="{FF2B5EF4-FFF2-40B4-BE49-F238E27FC236}">
                <a16:creationId xmlns:a16="http://schemas.microsoft.com/office/drawing/2014/main" id="{14B25CF7-013F-2A0D-CF8A-DB227B1E9B13}"/>
              </a:ext>
            </a:extLst>
          </p:cNvPr>
          <p:cNvSpPr txBox="1"/>
          <p:nvPr/>
        </p:nvSpPr>
        <p:spPr>
          <a:xfrm>
            <a:off x="5963009" y="6308209"/>
            <a:ext cx="6094562" cy="369332"/>
          </a:xfrm>
          <a:prstGeom prst="rect">
            <a:avLst/>
          </a:prstGeom>
          <a:noFill/>
        </p:spPr>
        <p:txBody>
          <a:bodyPr wrap="square">
            <a:spAutoFit/>
          </a:bodyPr>
          <a:lstStyle/>
          <a:p>
            <a:pPr marL="0" indent="0" algn="r">
              <a:spcAft>
                <a:spcPts val="0"/>
              </a:spcAft>
              <a:buNone/>
              <a:defRPr/>
            </a:pPr>
            <a:r>
              <a:rPr lang="en-GB" altLang="en-US" sz="1800" dirty="0"/>
              <a:t> (Dietz and Burns, 1992)</a:t>
            </a:r>
          </a:p>
        </p:txBody>
      </p:sp>
    </p:spTree>
    <p:extLst>
      <p:ext uri="{BB962C8B-B14F-4D97-AF65-F5344CB8AC3E}">
        <p14:creationId xmlns:p14="http://schemas.microsoft.com/office/powerpoint/2010/main" val="2880299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01855B-F7A9-61D0-2E9E-275814CB06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8140D9-9EDD-A166-A4E0-B4E7D2CA9075}"/>
              </a:ext>
            </a:extLst>
          </p:cNvPr>
          <p:cNvSpPr>
            <a:spLocks noGrp="1"/>
          </p:cNvSpPr>
          <p:nvPr>
            <p:ph type="title"/>
          </p:nvPr>
        </p:nvSpPr>
        <p:spPr/>
        <p:txBody>
          <a:bodyPr/>
          <a:lstStyle/>
          <a:p>
            <a:r>
              <a:rPr lang="en-GB" dirty="0"/>
              <a:t>Empowerment:</a:t>
            </a:r>
          </a:p>
        </p:txBody>
      </p:sp>
      <p:sp>
        <p:nvSpPr>
          <p:cNvPr id="3" name="Content Placeholder 2">
            <a:extLst>
              <a:ext uri="{FF2B5EF4-FFF2-40B4-BE49-F238E27FC236}">
                <a16:creationId xmlns:a16="http://schemas.microsoft.com/office/drawing/2014/main" id="{4DAA0313-A44F-BAC5-C309-542640213FAD}"/>
              </a:ext>
            </a:extLst>
          </p:cNvPr>
          <p:cNvSpPr>
            <a:spLocks noGrp="1"/>
          </p:cNvSpPr>
          <p:nvPr>
            <p:ph idx="1"/>
          </p:nvPr>
        </p:nvSpPr>
        <p:spPr/>
        <p:txBody>
          <a:bodyPr>
            <a:normAutofit/>
          </a:bodyPr>
          <a:lstStyle/>
          <a:p>
            <a:r>
              <a:rPr lang="en-GB" dirty="0"/>
              <a:t>Empowerment refers to the process of gaining freedom and power to do what you want or to control what happens to you. </a:t>
            </a:r>
          </a:p>
          <a:p>
            <a:r>
              <a:rPr lang="en-GB" dirty="0"/>
              <a:t>It involves the ability to act independently, make choices, and exert free will.</a:t>
            </a:r>
          </a:p>
        </p:txBody>
      </p:sp>
      <p:sp>
        <p:nvSpPr>
          <p:cNvPr id="4" name="TextBox 3">
            <a:extLst>
              <a:ext uri="{FF2B5EF4-FFF2-40B4-BE49-F238E27FC236}">
                <a16:creationId xmlns:a16="http://schemas.microsoft.com/office/drawing/2014/main" id="{2D75E25D-0BFA-FF98-63C5-24FD2A802557}"/>
              </a:ext>
            </a:extLst>
          </p:cNvPr>
          <p:cNvSpPr txBox="1"/>
          <p:nvPr/>
        </p:nvSpPr>
        <p:spPr>
          <a:xfrm>
            <a:off x="5963009" y="6308209"/>
            <a:ext cx="6094562" cy="369332"/>
          </a:xfrm>
          <a:prstGeom prst="rect">
            <a:avLst/>
          </a:prstGeom>
          <a:noFill/>
        </p:spPr>
        <p:txBody>
          <a:bodyPr wrap="square">
            <a:spAutoFit/>
          </a:bodyPr>
          <a:lstStyle/>
          <a:p>
            <a:pPr marL="0" indent="0" algn="r">
              <a:spcAft>
                <a:spcPts val="0"/>
              </a:spcAft>
              <a:buNone/>
              <a:defRPr/>
            </a:pPr>
            <a:r>
              <a:rPr lang="en-GB" altLang="en-US" sz="1800" dirty="0"/>
              <a:t> (Dietz and Burns, 1992)</a:t>
            </a:r>
          </a:p>
        </p:txBody>
      </p:sp>
    </p:spTree>
    <p:extLst>
      <p:ext uri="{BB962C8B-B14F-4D97-AF65-F5344CB8AC3E}">
        <p14:creationId xmlns:p14="http://schemas.microsoft.com/office/powerpoint/2010/main" val="46007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5839E3-F5E9-D264-1048-A0241639FD7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CE31DE-688F-B488-43AE-65A5B2D635D5}"/>
              </a:ext>
            </a:extLst>
          </p:cNvPr>
          <p:cNvSpPr>
            <a:spLocks noGrp="1"/>
          </p:cNvSpPr>
          <p:nvPr>
            <p:ph type="title"/>
          </p:nvPr>
        </p:nvSpPr>
        <p:spPr/>
        <p:txBody>
          <a:bodyPr/>
          <a:lstStyle/>
          <a:p>
            <a:r>
              <a:rPr lang="en-GB" dirty="0"/>
              <a:t>Empowerment:</a:t>
            </a:r>
            <a:br>
              <a:rPr lang="en-GB" dirty="0"/>
            </a:br>
            <a:r>
              <a:rPr lang="en-GB" dirty="0"/>
              <a:t>Individual Autonomy</a:t>
            </a:r>
          </a:p>
        </p:txBody>
      </p:sp>
      <p:sp>
        <p:nvSpPr>
          <p:cNvPr id="3" name="Content Placeholder 2">
            <a:extLst>
              <a:ext uri="{FF2B5EF4-FFF2-40B4-BE49-F238E27FC236}">
                <a16:creationId xmlns:a16="http://schemas.microsoft.com/office/drawing/2014/main" id="{6D7674B5-3A72-8CC8-DFE6-FFF9641C90B6}"/>
              </a:ext>
            </a:extLst>
          </p:cNvPr>
          <p:cNvSpPr>
            <a:spLocks noGrp="1"/>
          </p:cNvSpPr>
          <p:nvPr>
            <p:ph idx="1"/>
          </p:nvPr>
        </p:nvSpPr>
        <p:spPr/>
        <p:txBody>
          <a:bodyPr>
            <a:normAutofit lnSpcReduction="10000"/>
          </a:bodyPr>
          <a:lstStyle/>
          <a:p>
            <a:r>
              <a:rPr lang="en-GB" dirty="0"/>
              <a:t>Empowerment enables individuals to become stronger and more confident</a:t>
            </a:r>
          </a:p>
          <a:p>
            <a:r>
              <a:rPr lang="en-GB" dirty="0"/>
              <a:t>It allows them to take control of their own lives and assert their rights.</a:t>
            </a:r>
          </a:p>
          <a:p>
            <a:r>
              <a:rPr lang="en-GB" dirty="0"/>
              <a:t>Individual Autonomy refers to the capacity of individuals to make independent decisions and act freely, without undue influence or coercion from external forces such as social norms, institutions, or other individuals. </a:t>
            </a:r>
          </a:p>
          <a:p>
            <a:r>
              <a:rPr lang="en-GB" dirty="0"/>
              <a:t>It is a key concept in understanding the dynamics of power and agency within society.</a:t>
            </a:r>
          </a:p>
        </p:txBody>
      </p:sp>
      <p:sp>
        <p:nvSpPr>
          <p:cNvPr id="4" name="TextBox 3">
            <a:extLst>
              <a:ext uri="{FF2B5EF4-FFF2-40B4-BE49-F238E27FC236}">
                <a16:creationId xmlns:a16="http://schemas.microsoft.com/office/drawing/2014/main" id="{85E1F1E7-A5CA-2A01-0141-98412D0A8810}"/>
              </a:ext>
            </a:extLst>
          </p:cNvPr>
          <p:cNvSpPr txBox="1"/>
          <p:nvPr/>
        </p:nvSpPr>
        <p:spPr>
          <a:xfrm>
            <a:off x="5963009" y="6308209"/>
            <a:ext cx="6094562" cy="369332"/>
          </a:xfrm>
          <a:prstGeom prst="rect">
            <a:avLst/>
          </a:prstGeom>
          <a:noFill/>
        </p:spPr>
        <p:txBody>
          <a:bodyPr wrap="square">
            <a:spAutoFit/>
          </a:bodyPr>
          <a:lstStyle/>
          <a:p>
            <a:pPr marL="0" indent="0" algn="r">
              <a:spcAft>
                <a:spcPts val="0"/>
              </a:spcAft>
              <a:buNone/>
              <a:defRPr/>
            </a:pPr>
            <a:r>
              <a:rPr lang="en-GB" altLang="en-US" sz="1800" dirty="0"/>
              <a:t> (Dietz and Burns, 1992)</a:t>
            </a:r>
          </a:p>
        </p:txBody>
      </p:sp>
    </p:spTree>
    <p:extLst>
      <p:ext uri="{BB962C8B-B14F-4D97-AF65-F5344CB8AC3E}">
        <p14:creationId xmlns:p14="http://schemas.microsoft.com/office/powerpoint/2010/main" val="856498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A6D4B7-79C6-217C-EE02-C7F4063891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0C8E0E-316B-AA89-1523-F30D3B23B993}"/>
              </a:ext>
            </a:extLst>
          </p:cNvPr>
          <p:cNvSpPr>
            <a:spLocks noGrp="1"/>
          </p:cNvSpPr>
          <p:nvPr>
            <p:ph type="title"/>
          </p:nvPr>
        </p:nvSpPr>
        <p:spPr/>
        <p:txBody>
          <a:bodyPr/>
          <a:lstStyle/>
          <a:p>
            <a:r>
              <a:rPr lang="en-GB" dirty="0"/>
              <a:t>Empowerment:</a:t>
            </a:r>
            <a:br>
              <a:rPr lang="en-GB" dirty="0"/>
            </a:br>
            <a:r>
              <a:rPr lang="en-GB" dirty="0"/>
              <a:t>Individual Autonomy</a:t>
            </a:r>
          </a:p>
        </p:txBody>
      </p:sp>
      <p:sp>
        <p:nvSpPr>
          <p:cNvPr id="3" name="Content Placeholder 2">
            <a:extLst>
              <a:ext uri="{FF2B5EF4-FFF2-40B4-BE49-F238E27FC236}">
                <a16:creationId xmlns:a16="http://schemas.microsoft.com/office/drawing/2014/main" id="{943E074C-0DC5-CFA1-3F9C-17E399191BBB}"/>
              </a:ext>
            </a:extLst>
          </p:cNvPr>
          <p:cNvSpPr>
            <a:spLocks noGrp="1"/>
          </p:cNvSpPr>
          <p:nvPr>
            <p:ph idx="1"/>
          </p:nvPr>
        </p:nvSpPr>
        <p:spPr/>
        <p:txBody>
          <a:bodyPr>
            <a:normAutofit/>
          </a:bodyPr>
          <a:lstStyle/>
          <a:p>
            <a:r>
              <a:rPr lang="en-GB" dirty="0"/>
              <a:t>Individual autonomy encompasses the ability to choose one’s own values, beliefs, and goals, and to pursue them without interference. </a:t>
            </a:r>
          </a:p>
          <a:p>
            <a:r>
              <a:rPr lang="en-GB" dirty="0"/>
              <a:t>It is often examined in relation to broader social structures and cultural contexts that may either support or constrain individual autonomy.</a:t>
            </a:r>
          </a:p>
        </p:txBody>
      </p:sp>
      <p:sp>
        <p:nvSpPr>
          <p:cNvPr id="4" name="TextBox 3">
            <a:extLst>
              <a:ext uri="{FF2B5EF4-FFF2-40B4-BE49-F238E27FC236}">
                <a16:creationId xmlns:a16="http://schemas.microsoft.com/office/drawing/2014/main" id="{5A7BD4E5-43FD-9840-FF7D-B7430135A941}"/>
              </a:ext>
            </a:extLst>
          </p:cNvPr>
          <p:cNvSpPr txBox="1"/>
          <p:nvPr/>
        </p:nvSpPr>
        <p:spPr>
          <a:xfrm>
            <a:off x="5963009" y="6308209"/>
            <a:ext cx="6094562" cy="369332"/>
          </a:xfrm>
          <a:prstGeom prst="rect">
            <a:avLst/>
          </a:prstGeom>
          <a:noFill/>
        </p:spPr>
        <p:txBody>
          <a:bodyPr wrap="square">
            <a:spAutoFit/>
          </a:bodyPr>
          <a:lstStyle/>
          <a:p>
            <a:pPr marL="0" indent="0" algn="r">
              <a:spcAft>
                <a:spcPts val="0"/>
              </a:spcAft>
              <a:buNone/>
              <a:defRPr/>
            </a:pPr>
            <a:r>
              <a:rPr lang="en-GB" altLang="en-US" sz="1800" dirty="0"/>
              <a:t> (Dietz and Burns, 1992)</a:t>
            </a:r>
          </a:p>
        </p:txBody>
      </p:sp>
    </p:spTree>
    <p:extLst>
      <p:ext uri="{BB962C8B-B14F-4D97-AF65-F5344CB8AC3E}">
        <p14:creationId xmlns:p14="http://schemas.microsoft.com/office/powerpoint/2010/main" val="86733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8DDCA9-865F-F604-8965-A9402D1C8E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5970F49-2856-3DC1-5FAB-F99A7DBAFF4D}"/>
              </a:ext>
            </a:extLst>
          </p:cNvPr>
          <p:cNvSpPr>
            <a:spLocks noGrp="1"/>
          </p:cNvSpPr>
          <p:nvPr>
            <p:ph type="title"/>
          </p:nvPr>
        </p:nvSpPr>
        <p:spPr/>
        <p:txBody>
          <a:bodyPr/>
          <a:lstStyle/>
          <a:p>
            <a:r>
              <a:rPr lang="en-GB" dirty="0"/>
              <a:t>Empowerment:</a:t>
            </a:r>
            <a:br>
              <a:rPr lang="en-GB" dirty="0"/>
            </a:br>
            <a:r>
              <a:rPr lang="en-GB" dirty="0"/>
              <a:t>Community Empowerment </a:t>
            </a:r>
          </a:p>
        </p:txBody>
      </p:sp>
      <p:sp>
        <p:nvSpPr>
          <p:cNvPr id="3" name="Content Placeholder 2">
            <a:extLst>
              <a:ext uri="{FF2B5EF4-FFF2-40B4-BE49-F238E27FC236}">
                <a16:creationId xmlns:a16="http://schemas.microsoft.com/office/drawing/2014/main" id="{FEA4868C-6611-91AD-F702-434D9268604F}"/>
              </a:ext>
            </a:extLst>
          </p:cNvPr>
          <p:cNvSpPr>
            <a:spLocks noGrp="1"/>
          </p:cNvSpPr>
          <p:nvPr>
            <p:ph idx="1"/>
          </p:nvPr>
        </p:nvSpPr>
        <p:spPr/>
        <p:txBody>
          <a:bodyPr>
            <a:normAutofit lnSpcReduction="10000"/>
          </a:bodyPr>
          <a:lstStyle/>
          <a:p>
            <a:r>
              <a:rPr lang="en-GB" dirty="0"/>
              <a:t>Beyond individual empowerment, it extends to communities</a:t>
            </a:r>
          </a:p>
          <a:p>
            <a:r>
              <a:rPr lang="en-GB" dirty="0"/>
              <a:t>Communities gain the ability to represent their interests responsibly and delf-determinedly</a:t>
            </a:r>
          </a:p>
          <a:p>
            <a:r>
              <a:rPr lang="en-GB" dirty="0"/>
              <a:t>It is a process by which individuals within a community gain control over their lives, resources, and decisions that affect them. </a:t>
            </a:r>
          </a:p>
          <a:p>
            <a:r>
              <a:rPr lang="en-GB" dirty="0"/>
              <a:t>This can include grassroots organising, participatory decision-making, and collective action to address social, economic, and political issues within the community. </a:t>
            </a:r>
          </a:p>
          <a:p>
            <a:endParaRPr lang="en-GB" dirty="0"/>
          </a:p>
        </p:txBody>
      </p:sp>
      <p:sp>
        <p:nvSpPr>
          <p:cNvPr id="4" name="TextBox 3">
            <a:extLst>
              <a:ext uri="{FF2B5EF4-FFF2-40B4-BE49-F238E27FC236}">
                <a16:creationId xmlns:a16="http://schemas.microsoft.com/office/drawing/2014/main" id="{52B626A4-9B3F-BD39-B5C6-AB271093444B}"/>
              </a:ext>
            </a:extLst>
          </p:cNvPr>
          <p:cNvSpPr txBox="1"/>
          <p:nvPr/>
        </p:nvSpPr>
        <p:spPr>
          <a:xfrm>
            <a:off x="5963009" y="6308209"/>
            <a:ext cx="6094562" cy="369332"/>
          </a:xfrm>
          <a:prstGeom prst="rect">
            <a:avLst/>
          </a:prstGeom>
          <a:noFill/>
        </p:spPr>
        <p:txBody>
          <a:bodyPr wrap="square">
            <a:spAutoFit/>
          </a:bodyPr>
          <a:lstStyle/>
          <a:p>
            <a:pPr marL="0" indent="0" algn="r">
              <a:spcAft>
                <a:spcPts val="0"/>
              </a:spcAft>
              <a:buNone/>
              <a:defRPr/>
            </a:pPr>
            <a:r>
              <a:rPr lang="en-GB" altLang="en-US" sz="1800" dirty="0"/>
              <a:t> (Dietz and Burns, 1992)</a:t>
            </a:r>
          </a:p>
        </p:txBody>
      </p:sp>
    </p:spTree>
    <p:extLst>
      <p:ext uri="{BB962C8B-B14F-4D97-AF65-F5344CB8AC3E}">
        <p14:creationId xmlns:p14="http://schemas.microsoft.com/office/powerpoint/2010/main" val="2913751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301EB9-9ECE-1F3D-2FAD-2DD5610C3E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BB6A79E-C62C-ACEC-0620-585779AE252B}"/>
              </a:ext>
            </a:extLst>
          </p:cNvPr>
          <p:cNvSpPr>
            <a:spLocks noGrp="1"/>
          </p:cNvSpPr>
          <p:nvPr>
            <p:ph type="title"/>
          </p:nvPr>
        </p:nvSpPr>
        <p:spPr/>
        <p:txBody>
          <a:bodyPr/>
          <a:lstStyle/>
          <a:p>
            <a:r>
              <a:rPr lang="en-GB" dirty="0"/>
              <a:t>Empowerment:</a:t>
            </a:r>
            <a:br>
              <a:rPr lang="en-GB" dirty="0"/>
            </a:br>
            <a:r>
              <a:rPr lang="en-GB" dirty="0"/>
              <a:t>Community Empowerment </a:t>
            </a:r>
          </a:p>
        </p:txBody>
      </p:sp>
      <p:sp>
        <p:nvSpPr>
          <p:cNvPr id="3" name="Content Placeholder 2">
            <a:extLst>
              <a:ext uri="{FF2B5EF4-FFF2-40B4-BE49-F238E27FC236}">
                <a16:creationId xmlns:a16="http://schemas.microsoft.com/office/drawing/2014/main" id="{FFFCD6B3-F46A-CDD8-72D9-5AF334C16B42}"/>
              </a:ext>
            </a:extLst>
          </p:cNvPr>
          <p:cNvSpPr>
            <a:spLocks noGrp="1"/>
          </p:cNvSpPr>
          <p:nvPr>
            <p:ph idx="1"/>
          </p:nvPr>
        </p:nvSpPr>
        <p:spPr>
          <a:xfrm>
            <a:off x="3200398" y="1540953"/>
            <a:ext cx="8867955" cy="4667250"/>
          </a:xfrm>
        </p:spPr>
        <p:txBody>
          <a:bodyPr>
            <a:normAutofit/>
          </a:bodyPr>
          <a:lstStyle/>
          <a:p>
            <a:r>
              <a:rPr lang="en-GB" sz="2400" dirty="0"/>
              <a:t>For Example:</a:t>
            </a:r>
          </a:p>
          <a:p>
            <a:pPr lvl="1"/>
            <a:r>
              <a:rPr lang="en-GB" sz="2000" dirty="0"/>
              <a:t>A community organising a campaign to advocate for better housing conditions or improved access to education and healthcare services. </a:t>
            </a:r>
          </a:p>
          <a:p>
            <a:endParaRPr lang="en-GB" dirty="0"/>
          </a:p>
        </p:txBody>
      </p:sp>
      <p:pic>
        <p:nvPicPr>
          <p:cNvPr id="2050" name="Picture 2" descr="Community Empowerment PowerPoint Template - PPT Slides">
            <a:extLst>
              <a:ext uri="{FF2B5EF4-FFF2-40B4-BE49-F238E27FC236}">
                <a16:creationId xmlns:a16="http://schemas.microsoft.com/office/drawing/2014/main" id="{E48DB23F-7BAB-15C5-85C0-9DCD6C1089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61429" y="2666848"/>
            <a:ext cx="5460872" cy="4095653"/>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192052E-FEA2-1F56-738B-4A36647D2929}"/>
              </a:ext>
            </a:extLst>
          </p:cNvPr>
          <p:cNvSpPr txBox="1"/>
          <p:nvPr/>
        </p:nvSpPr>
        <p:spPr>
          <a:xfrm>
            <a:off x="123647" y="5838871"/>
            <a:ext cx="2660528" cy="369332"/>
          </a:xfrm>
          <a:prstGeom prst="rect">
            <a:avLst/>
          </a:prstGeom>
          <a:noFill/>
        </p:spPr>
        <p:txBody>
          <a:bodyPr wrap="square">
            <a:spAutoFit/>
          </a:bodyPr>
          <a:lstStyle/>
          <a:p>
            <a:pPr marL="0" indent="0" algn="r">
              <a:spcAft>
                <a:spcPts val="0"/>
              </a:spcAft>
              <a:buNone/>
              <a:defRPr/>
            </a:pPr>
            <a:r>
              <a:rPr lang="en-GB" altLang="en-US" sz="1800" dirty="0"/>
              <a:t> (Dietz and Burns, 1992)</a:t>
            </a:r>
          </a:p>
        </p:txBody>
      </p:sp>
    </p:spTree>
    <p:extLst>
      <p:ext uri="{BB962C8B-B14F-4D97-AF65-F5344CB8AC3E}">
        <p14:creationId xmlns:p14="http://schemas.microsoft.com/office/powerpoint/2010/main" val="3839282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8912E-5DF3-EA5A-130F-F037441909B1}"/>
              </a:ext>
            </a:extLst>
          </p:cNvPr>
          <p:cNvSpPr>
            <a:spLocks noGrp="1"/>
          </p:cNvSpPr>
          <p:nvPr>
            <p:ph type="title"/>
          </p:nvPr>
        </p:nvSpPr>
        <p:spPr/>
        <p:txBody>
          <a:bodyPr/>
          <a:lstStyle/>
          <a:p>
            <a:r>
              <a:rPr lang="en-GB" dirty="0"/>
              <a:t>Empowerment:</a:t>
            </a:r>
            <a:br>
              <a:rPr lang="en-GB" dirty="0"/>
            </a:br>
            <a:r>
              <a:rPr lang="en-GB" dirty="0"/>
              <a:t>Rights and Authority </a:t>
            </a:r>
          </a:p>
        </p:txBody>
      </p:sp>
      <p:sp>
        <p:nvSpPr>
          <p:cNvPr id="3" name="Content Placeholder 2">
            <a:extLst>
              <a:ext uri="{FF2B5EF4-FFF2-40B4-BE49-F238E27FC236}">
                <a16:creationId xmlns:a16="http://schemas.microsoft.com/office/drawing/2014/main" id="{BB8B05FE-21E3-C3A8-FCC3-08123E47FFC2}"/>
              </a:ext>
            </a:extLst>
          </p:cNvPr>
          <p:cNvSpPr>
            <a:spLocks noGrp="1"/>
          </p:cNvSpPr>
          <p:nvPr>
            <p:ph idx="1"/>
          </p:nvPr>
        </p:nvSpPr>
        <p:spPr/>
        <p:txBody>
          <a:bodyPr/>
          <a:lstStyle/>
          <a:p>
            <a:r>
              <a:rPr lang="en-GB" dirty="0"/>
              <a:t>Empowerment involves granting rights, authority, and the power to make decisions.</a:t>
            </a:r>
          </a:p>
          <a:p>
            <a:r>
              <a:rPr lang="en-GB" dirty="0"/>
              <a:t>Whether in personal life or societal contexts, it’s about claiming agency and autonomy. </a:t>
            </a:r>
          </a:p>
        </p:txBody>
      </p:sp>
      <p:sp>
        <p:nvSpPr>
          <p:cNvPr id="4" name="TextBox 3">
            <a:extLst>
              <a:ext uri="{FF2B5EF4-FFF2-40B4-BE49-F238E27FC236}">
                <a16:creationId xmlns:a16="http://schemas.microsoft.com/office/drawing/2014/main" id="{0791ECA7-B13D-46E9-B1FB-68814E4B08DD}"/>
              </a:ext>
            </a:extLst>
          </p:cNvPr>
          <p:cNvSpPr txBox="1"/>
          <p:nvPr/>
        </p:nvSpPr>
        <p:spPr>
          <a:xfrm>
            <a:off x="9959915" y="6375722"/>
            <a:ext cx="2232085" cy="369332"/>
          </a:xfrm>
          <a:prstGeom prst="rect">
            <a:avLst/>
          </a:prstGeom>
          <a:noFill/>
        </p:spPr>
        <p:txBody>
          <a:bodyPr wrap="square">
            <a:spAutoFit/>
          </a:bodyPr>
          <a:lstStyle/>
          <a:p>
            <a:pPr algn="r">
              <a:spcAft>
                <a:spcPts val="0"/>
              </a:spcAft>
              <a:defRPr/>
            </a:pPr>
            <a:r>
              <a:rPr lang="en-GB" altLang="en-US" sz="1800" dirty="0"/>
              <a:t>(Ling and Dale, 2014)</a:t>
            </a:r>
          </a:p>
        </p:txBody>
      </p:sp>
    </p:spTree>
    <p:extLst>
      <p:ext uri="{BB962C8B-B14F-4D97-AF65-F5344CB8AC3E}">
        <p14:creationId xmlns:p14="http://schemas.microsoft.com/office/powerpoint/2010/main" val="2768094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4EAF2E-ABD7-ECCD-08AE-FE3442421C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8D047F-3ECB-60D8-3DB0-5A5EB5CC18B4}"/>
              </a:ext>
            </a:extLst>
          </p:cNvPr>
          <p:cNvSpPr>
            <a:spLocks noGrp="1"/>
          </p:cNvSpPr>
          <p:nvPr>
            <p:ph type="title"/>
          </p:nvPr>
        </p:nvSpPr>
        <p:spPr/>
        <p:txBody>
          <a:bodyPr/>
          <a:lstStyle/>
          <a:p>
            <a:r>
              <a:rPr lang="en-GB" dirty="0"/>
              <a:t>Empowerment:</a:t>
            </a:r>
            <a:br>
              <a:rPr lang="en-GB" dirty="0"/>
            </a:br>
            <a:r>
              <a:rPr lang="en-GB" dirty="0"/>
              <a:t>Rights and Authority</a:t>
            </a:r>
          </a:p>
        </p:txBody>
      </p:sp>
      <p:sp>
        <p:nvSpPr>
          <p:cNvPr id="3" name="Content Placeholder 2">
            <a:extLst>
              <a:ext uri="{FF2B5EF4-FFF2-40B4-BE49-F238E27FC236}">
                <a16:creationId xmlns:a16="http://schemas.microsoft.com/office/drawing/2014/main" id="{C7B1C697-93A8-D384-E1FD-294F6E07154D}"/>
              </a:ext>
            </a:extLst>
          </p:cNvPr>
          <p:cNvSpPr>
            <a:spLocks noGrp="1"/>
          </p:cNvSpPr>
          <p:nvPr>
            <p:ph idx="1"/>
          </p:nvPr>
        </p:nvSpPr>
        <p:spPr/>
        <p:txBody>
          <a:bodyPr>
            <a:normAutofit/>
          </a:bodyPr>
          <a:lstStyle/>
          <a:p>
            <a:r>
              <a:rPr lang="en-GB" dirty="0"/>
              <a:t>Rights:</a:t>
            </a:r>
          </a:p>
          <a:p>
            <a:pPr lvl="1"/>
            <a:r>
              <a:rPr lang="en-GB" dirty="0"/>
              <a:t>Rights refer to the legal, social, or ethical entitlements that individuals or groups possess. </a:t>
            </a:r>
          </a:p>
          <a:p>
            <a:pPr lvl="1"/>
            <a:r>
              <a:rPr lang="en-GB" dirty="0"/>
              <a:t>Empowerment often involves the recognition and assertion of these rights, such as the right to education, healthcare, political participation, or fair treatment. </a:t>
            </a:r>
          </a:p>
          <a:p>
            <a:pPr lvl="1"/>
            <a:r>
              <a:rPr lang="en-GB" dirty="0"/>
              <a:t>Empowerment initiatives may focus on ensuring that marginalised or disadvantaged groups have access to their rights and can exercise them effectively. </a:t>
            </a:r>
          </a:p>
          <a:p>
            <a:pPr lvl="1"/>
            <a:r>
              <a:rPr lang="en-GB" dirty="0"/>
              <a:t>This can involve legal advocacy, policy reforms, or grassroots organising to promote awareness and enforcement of rights. </a:t>
            </a:r>
          </a:p>
          <a:p>
            <a:endParaRPr lang="en-GB" dirty="0"/>
          </a:p>
        </p:txBody>
      </p:sp>
      <p:sp>
        <p:nvSpPr>
          <p:cNvPr id="6" name="TextBox 5">
            <a:extLst>
              <a:ext uri="{FF2B5EF4-FFF2-40B4-BE49-F238E27FC236}">
                <a16:creationId xmlns:a16="http://schemas.microsoft.com/office/drawing/2014/main" id="{55FA8447-3F20-97EC-BD99-9A590C0615CC}"/>
              </a:ext>
            </a:extLst>
          </p:cNvPr>
          <p:cNvSpPr txBox="1"/>
          <p:nvPr/>
        </p:nvSpPr>
        <p:spPr>
          <a:xfrm>
            <a:off x="9959915" y="6375722"/>
            <a:ext cx="2232085" cy="369332"/>
          </a:xfrm>
          <a:prstGeom prst="rect">
            <a:avLst/>
          </a:prstGeom>
          <a:noFill/>
        </p:spPr>
        <p:txBody>
          <a:bodyPr wrap="square">
            <a:spAutoFit/>
          </a:bodyPr>
          <a:lstStyle/>
          <a:p>
            <a:pPr algn="r">
              <a:spcAft>
                <a:spcPts val="0"/>
              </a:spcAft>
              <a:defRPr/>
            </a:pPr>
            <a:r>
              <a:rPr lang="en-GB" altLang="en-US" sz="1800" dirty="0"/>
              <a:t>(Ling and Dale, 2014)</a:t>
            </a:r>
          </a:p>
        </p:txBody>
      </p:sp>
    </p:spTree>
    <p:extLst>
      <p:ext uri="{BB962C8B-B14F-4D97-AF65-F5344CB8AC3E}">
        <p14:creationId xmlns:p14="http://schemas.microsoft.com/office/powerpoint/2010/main" val="3806136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EE84A0-633A-1EB5-56CD-4435A8035E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364857-FD32-4397-0C02-16B1529A482D}"/>
              </a:ext>
            </a:extLst>
          </p:cNvPr>
          <p:cNvSpPr>
            <a:spLocks noGrp="1"/>
          </p:cNvSpPr>
          <p:nvPr>
            <p:ph type="title"/>
          </p:nvPr>
        </p:nvSpPr>
        <p:spPr/>
        <p:txBody>
          <a:bodyPr/>
          <a:lstStyle/>
          <a:p>
            <a:r>
              <a:rPr lang="en-GB" dirty="0"/>
              <a:t>Empowerment:</a:t>
            </a:r>
            <a:br>
              <a:rPr lang="en-GB" dirty="0"/>
            </a:br>
            <a:r>
              <a:rPr lang="en-GB" dirty="0"/>
              <a:t>Rights and Authority</a:t>
            </a:r>
          </a:p>
        </p:txBody>
      </p:sp>
      <p:sp>
        <p:nvSpPr>
          <p:cNvPr id="3" name="Content Placeholder 2">
            <a:extLst>
              <a:ext uri="{FF2B5EF4-FFF2-40B4-BE49-F238E27FC236}">
                <a16:creationId xmlns:a16="http://schemas.microsoft.com/office/drawing/2014/main" id="{789ED9C9-C205-6DBA-93FF-6FAFBE4866B0}"/>
              </a:ext>
            </a:extLst>
          </p:cNvPr>
          <p:cNvSpPr>
            <a:spLocks noGrp="1"/>
          </p:cNvSpPr>
          <p:nvPr>
            <p:ph idx="1"/>
          </p:nvPr>
        </p:nvSpPr>
        <p:spPr/>
        <p:txBody>
          <a:bodyPr>
            <a:normAutofit lnSpcReduction="10000"/>
          </a:bodyPr>
          <a:lstStyle/>
          <a:p>
            <a:r>
              <a:rPr lang="en-GB" dirty="0"/>
              <a:t>Authority:</a:t>
            </a:r>
          </a:p>
          <a:p>
            <a:pPr lvl="1"/>
            <a:r>
              <a:rPr lang="en-GB" dirty="0"/>
              <a:t>Authority pertains to the legitimate power that individuals or institutions possess to make decisions, enforce rules, or influence behaviour within a social context. </a:t>
            </a:r>
          </a:p>
          <a:p>
            <a:pPr lvl="1"/>
            <a:r>
              <a:rPr lang="en-GB" dirty="0"/>
              <a:t>The sociological view of empowerment focusses on the distribution and exercise of authority are critical considerations. </a:t>
            </a:r>
          </a:p>
          <a:p>
            <a:pPr lvl="1"/>
            <a:r>
              <a:rPr lang="en-GB" dirty="0"/>
              <a:t>Empowerment efforts may aim to decentralise decision-making processes, and challenge hierarchical power dynamics that perpetuate inequalities. </a:t>
            </a:r>
          </a:p>
          <a:p>
            <a:pPr lvl="1"/>
            <a:r>
              <a:rPr lang="en-GB" dirty="0"/>
              <a:t>This can involve promoting participatory governance models, community-led initiatives, and mechanisms for accountability and transparency in decision-making.  </a:t>
            </a:r>
          </a:p>
          <a:p>
            <a:endParaRPr lang="en-GB" dirty="0"/>
          </a:p>
        </p:txBody>
      </p:sp>
      <p:sp>
        <p:nvSpPr>
          <p:cNvPr id="6" name="TextBox 5">
            <a:extLst>
              <a:ext uri="{FF2B5EF4-FFF2-40B4-BE49-F238E27FC236}">
                <a16:creationId xmlns:a16="http://schemas.microsoft.com/office/drawing/2014/main" id="{D709BCD6-5196-82B7-3FF3-AD8AFA17D52D}"/>
              </a:ext>
            </a:extLst>
          </p:cNvPr>
          <p:cNvSpPr txBox="1"/>
          <p:nvPr/>
        </p:nvSpPr>
        <p:spPr>
          <a:xfrm>
            <a:off x="9959915" y="6375722"/>
            <a:ext cx="2232085" cy="369332"/>
          </a:xfrm>
          <a:prstGeom prst="rect">
            <a:avLst/>
          </a:prstGeom>
          <a:noFill/>
        </p:spPr>
        <p:txBody>
          <a:bodyPr wrap="square">
            <a:spAutoFit/>
          </a:bodyPr>
          <a:lstStyle/>
          <a:p>
            <a:pPr algn="r">
              <a:spcAft>
                <a:spcPts val="0"/>
              </a:spcAft>
              <a:defRPr/>
            </a:pPr>
            <a:r>
              <a:rPr lang="en-GB" altLang="en-US" sz="1800" dirty="0"/>
              <a:t>(Ling and Dale, 2014)</a:t>
            </a:r>
          </a:p>
        </p:txBody>
      </p:sp>
    </p:spTree>
    <p:extLst>
      <p:ext uri="{BB962C8B-B14F-4D97-AF65-F5344CB8AC3E}">
        <p14:creationId xmlns:p14="http://schemas.microsoft.com/office/powerpoint/2010/main" val="3010128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5DF47E-A51B-B1B4-C496-8CFB0BBFDB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C08BBCD-2AF1-7F68-0AEE-3DC93CE4D898}"/>
              </a:ext>
            </a:extLst>
          </p:cNvPr>
          <p:cNvSpPr>
            <a:spLocks noGrp="1"/>
          </p:cNvSpPr>
          <p:nvPr>
            <p:ph type="title"/>
          </p:nvPr>
        </p:nvSpPr>
        <p:spPr/>
        <p:txBody>
          <a:bodyPr/>
          <a:lstStyle/>
          <a:p>
            <a:r>
              <a:rPr lang="en-GB" dirty="0"/>
              <a:t>Empowerment:</a:t>
            </a:r>
            <a:br>
              <a:rPr lang="en-GB" dirty="0"/>
            </a:br>
            <a:r>
              <a:rPr lang="en-GB" dirty="0"/>
              <a:t>Rights and Authority</a:t>
            </a:r>
          </a:p>
        </p:txBody>
      </p:sp>
      <p:sp>
        <p:nvSpPr>
          <p:cNvPr id="3" name="Content Placeholder 2">
            <a:extLst>
              <a:ext uri="{FF2B5EF4-FFF2-40B4-BE49-F238E27FC236}">
                <a16:creationId xmlns:a16="http://schemas.microsoft.com/office/drawing/2014/main" id="{B80AE1BD-0703-C98E-E6C8-870FB84296AF}"/>
              </a:ext>
            </a:extLst>
          </p:cNvPr>
          <p:cNvSpPr>
            <a:spLocks noGrp="1"/>
          </p:cNvSpPr>
          <p:nvPr>
            <p:ph idx="1"/>
          </p:nvPr>
        </p:nvSpPr>
        <p:spPr>
          <a:xfrm>
            <a:off x="3780148" y="1825625"/>
            <a:ext cx="7956222" cy="2056262"/>
          </a:xfrm>
        </p:spPr>
        <p:txBody>
          <a:bodyPr>
            <a:normAutofit/>
          </a:bodyPr>
          <a:lstStyle/>
          <a:p>
            <a:r>
              <a:rPr lang="en-GB" dirty="0"/>
              <a:t>Summary:</a:t>
            </a:r>
          </a:p>
          <a:p>
            <a:pPr lvl="1"/>
            <a:r>
              <a:rPr lang="en-GB" dirty="0"/>
              <a:t>Overall, rights and authority are interconnected aspects of empowerment as they shape individuals’ ability to exercise agency, challenge oppression, and participate in processes that affect their lives and communities.</a:t>
            </a:r>
          </a:p>
          <a:p>
            <a:pPr lvl="1"/>
            <a:endParaRPr lang="en-GB" dirty="0"/>
          </a:p>
          <a:p>
            <a:endParaRPr lang="en-GB" dirty="0"/>
          </a:p>
        </p:txBody>
      </p:sp>
      <p:sp>
        <p:nvSpPr>
          <p:cNvPr id="6" name="TextBox 5">
            <a:extLst>
              <a:ext uri="{FF2B5EF4-FFF2-40B4-BE49-F238E27FC236}">
                <a16:creationId xmlns:a16="http://schemas.microsoft.com/office/drawing/2014/main" id="{1652EF12-7CB4-0DA0-A7A6-1BACF2FA2190}"/>
              </a:ext>
            </a:extLst>
          </p:cNvPr>
          <p:cNvSpPr txBox="1"/>
          <p:nvPr/>
        </p:nvSpPr>
        <p:spPr>
          <a:xfrm>
            <a:off x="9959915" y="6375722"/>
            <a:ext cx="2232085" cy="369332"/>
          </a:xfrm>
          <a:prstGeom prst="rect">
            <a:avLst/>
          </a:prstGeom>
          <a:noFill/>
        </p:spPr>
        <p:txBody>
          <a:bodyPr wrap="square">
            <a:spAutoFit/>
          </a:bodyPr>
          <a:lstStyle/>
          <a:p>
            <a:pPr algn="r">
              <a:spcAft>
                <a:spcPts val="0"/>
              </a:spcAft>
              <a:defRPr/>
            </a:pPr>
            <a:r>
              <a:rPr lang="en-GB" altLang="en-US" sz="1800" dirty="0"/>
              <a:t>(Ling and Dale, 2014)</a:t>
            </a:r>
          </a:p>
        </p:txBody>
      </p:sp>
      <p:graphicFrame>
        <p:nvGraphicFramePr>
          <p:cNvPr id="7" name="Diagram 6">
            <a:extLst>
              <a:ext uri="{FF2B5EF4-FFF2-40B4-BE49-F238E27FC236}">
                <a16:creationId xmlns:a16="http://schemas.microsoft.com/office/drawing/2014/main" id="{78E5E589-46EB-8145-A79C-FFA818A75958}"/>
              </a:ext>
            </a:extLst>
          </p:cNvPr>
          <p:cNvGraphicFramePr/>
          <p:nvPr>
            <p:extLst>
              <p:ext uri="{D42A27DB-BD31-4B8C-83A1-F6EECF244321}">
                <p14:modId xmlns:p14="http://schemas.microsoft.com/office/powerpoint/2010/main" val="822772552"/>
              </p:ext>
            </p:extLst>
          </p:nvPr>
        </p:nvGraphicFramePr>
        <p:xfrm>
          <a:off x="3780148" y="3821503"/>
          <a:ext cx="7572213" cy="25133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3536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CAC92BE-A9EA-D41A-5444-B387147B2683}"/>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a:solidFill>
                  <a:schemeClr val="bg1">
                    <a:lumMod val="95000"/>
                    <a:lumOff val="5000"/>
                  </a:schemeClr>
                </a:solidFill>
              </a:rPr>
              <a:t>Advocating for change </a:t>
            </a:r>
          </a:p>
        </p:txBody>
      </p:sp>
    </p:spTree>
    <p:extLst>
      <p:ext uri="{BB962C8B-B14F-4D97-AF65-F5344CB8AC3E}">
        <p14:creationId xmlns:p14="http://schemas.microsoft.com/office/powerpoint/2010/main" val="188635781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C69231C6-F1FA-46DC-E62D-3FEE373EA005}"/>
              </a:ext>
            </a:extLst>
          </p:cNvPr>
          <p:cNvSpPr>
            <a:spLocks noGrp="1"/>
          </p:cNvSpPr>
          <p:nvPr>
            <p:ph type="title"/>
          </p:nvPr>
        </p:nvSpPr>
        <p:spPr>
          <a:xfrm>
            <a:off x="3780148" y="365125"/>
            <a:ext cx="7956222" cy="1325563"/>
          </a:xfrm>
        </p:spPr>
        <p:txBody>
          <a:bodyPr>
            <a:normAutofit/>
          </a:bodyPr>
          <a:lstStyle/>
          <a:p>
            <a:r>
              <a:rPr lang="en-GB" altLang="en-US" dirty="0"/>
              <a:t>Definition:</a:t>
            </a:r>
          </a:p>
        </p:txBody>
      </p:sp>
      <p:sp>
        <p:nvSpPr>
          <p:cNvPr id="2" name="Content Placeholder 1">
            <a:extLst>
              <a:ext uri="{FF2B5EF4-FFF2-40B4-BE49-F238E27FC236}">
                <a16:creationId xmlns:a16="http://schemas.microsoft.com/office/drawing/2014/main" id="{94BD38C5-4238-5873-BE4C-DE206ADC2DE7}"/>
              </a:ext>
            </a:extLst>
          </p:cNvPr>
          <p:cNvSpPr>
            <a:spLocks noGrp="1"/>
          </p:cNvSpPr>
          <p:nvPr>
            <p:ph idx="1"/>
          </p:nvPr>
        </p:nvSpPr>
        <p:spPr>
          <a:xfrm>
            <a:off x="3780148" y="1825625"/>
            <a:ext cx="7956222" cy="4667250"/>
          </a:xfrm>
        </p:spPr>
        <p:txBody>
          <a:bodyPr/>
          <a:lstStyle/>
          <a:p>
            <a:pPr lvl="0"/>
            <a:r>
              <a:rPr lang="en-GB" dirty="0"/>
              <a:t>“Advocacy is taking action to help people say what they want, secure their rights, represent their interests and obtain the services they need. </a:t>
            </a:r>
            <a:r>
              <a:rPr lang="en-GB"/>
              <a:t>Advocates and advocacy schemes work in partnership with the people they support and take their side. </a:t>
            </a:r>
            <a:r>
              <a:rPr lang="en-GB" dirty="0"/>
              <a:t>Advocacy promotes social inclusion, equality and social justice.” </a:t>
            </a:r>
            <a:endParaRPr lang="en-US" dirty="0"/>
          </a:p>
        </p:txBody>
      </p:sp>
      <p:sp>
        <p:nvSpPr>
          <p:cNvPr id="3" name="TextBox 2">
            <a:extLst>
              <a:ext uri="{FF2B5EF4-FFF2-40B4-BE49-F238E27FC236}">
                <a16:creationId xmlns:a16="http://schemas.microsoft.com/office/drawing/2014/main" id="{35AF0385-EC25-2FA8-DE32-4C84E02FA311}"/>
              </a:ext>
            </a:extLst>
          </p:cNvPr>
          <p:cNvSpPr txBox="1"/>
          <p:nvPr/>
        </p:nvSpPr>
        <p:spPr>
          <a:xfrm>
            <a:off x="6108192" y="6412101"/>
            <a:ext cx="5981350" cy="523220"/>
          </a:xfrm>
          <a:prstGeom prst="rect">
            <a:avLst/>
          </a:prstGeom>
          <a:noFill/>
        </p:spPr>
        <p:txBody>
          <a:bodyPr wrap="square" rtlCol="0">
            <a:spAutoFit/>
          </a:bodyPr>
          <a:lstStyle/>
          <a:p>
            <a:r>
              <a:rPr lang="en-GB" sz="1000" b="1" cap="none" dirty="0"/>
              <a:t>(Advocacy QPM, 2014; Revised Advocacy Charter and Code of Practice)</a:t>
            </a:r>
            <a:endParaRPr lang="en-GB" sz="1000" cap="none" dirty="0"/>
          </a:p>
          <a:p>
            <a:endParaRPr lang="en-GB" dirty="0"/>
          </a:p>
        </p:txBody>
      </p:sp>
    </p:spTree>
    <p:extLst>
      <p:ext uri="{BB962C8B-B14F-4D97-AF65-F5344CB8AC3E}">
        <p14:creationId xmlns:p14="http://schemas.microsoft.com/office/powerpoint/2010/main" val="13226140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C69231C6-F1FA-46DC-E62D-3FEE373EA005}"/>
              </a:ext>
            </a:extLst>
          </p:cNvPr>
          <p:cNvSpPr>
            <a:spLocks noGrp="1"/>
          </p:cNvSpPr>
          <p:nvPr>
            <p:ph type="title"/>
          </p:nvPr>
        </p:nvSpPr>
        <p:spPr>
          <a:xfrm>
            <a:off x="3780148" y="365125"/>
            <a:ext cx="7956222" cy="1325563"/>
          </a:xfrm>
        </p:spPr>
        <p:txBody>
          <a:bodyPr>
            <a:normAutofit/>
          </a:bodyPr>
          <a:lstStyle/>
          <a:p>
            <a:r>
              <a:rPr lang="en-GB" altLang="en-US" dirty="0"/>
              <a:t>Definition:</a:t>
            </a:r>
          </a:p>
        </p:txBody>
      </p:sp>
      <p:sp>
        <p:nvSpPr>
          <p:cNvPr id="3" name="Content Placeholder 2">
            <a:extLst>
              <a:ext uri="{FF2B5EF4-FFF2-40B4-BE49-F238E27FC236}">
                <a16:creationId xmlns:a16="http://schemas.microsoft.com/office/drawing/2014/main" id="{BEA52CB0-A157-DAD2-70EC-F46234DFC963}"/>
              </a:ext>
            </a:extLst>
          </p:cNvPr>
          <p:cNvSpPr>
            <a:spLocks noGrp="1"/>
          </p:cNvSpPr>
          <p:nvPr>
            <p:ph idx="1"/>
          </p:nvPr>
        </p:nvSpPr>
        <p:spPr>
          <a:xfrm>
            <a:off x="3780148" y="1825625"/>
            <a:ext cx="7956222" cy="4667250"/>
          </a:xfrm>
        </p:spPr>
        <p:txBody>
          <a:bodyPr/>
          <a:lstStyle/>
          <a:p>
            <a:pPr lvl="0"/>
            <a:r>
              <a:rPr lang="en-GB" altLang="en-US"/>
              <a:t>“Advocacy supports and enables people who have difficulty representing their interests, to exercise their rights, express their views, explore and make informed choices. Independent advocacy supports the person regardless of the demands and concerns of others. It challenges the causes and effects of injustice, oppression and abuse and upholds human rights.</a:t>
            </a:r>
            <a:endParaRPr lang="en-GB" altLang="en-US" dirty="0"/>
          </a:p>
        </p:txBody>
      </p:sp>
      <p:sp>
        <p:nvSpPr>
          <p:cNvPr id="2" name="TextBox 1">
            <a:extLst>
              <a:ext uri="{FF2B5EF4-FFF2-40B4-BE49-F238E27FC236}">
                <a16:creationId xmlns:a16="http://schemas.microsoft.com/office/drawing/2014/main" id="{2E21F86E-CE62-5A69-2FD5-013A8D419CB3}"/>
              </a:ext>
            </a:extLst>
          </p:cNvPr>
          <p:cNvSpPr txBox="1"/>
          <p:nvPr/>
        </p:nvSpPr>
        <p:spPr>
          <a:xfrm>
            <a:off x="6652471" y="6464563"/>
            <a:ext cx="5166108" cy="530915"/>
          </a:xfrm>
          <a:prstGeom prst="rect">
            <a:avLst/>
          </a:prstGeom>
          <a:noFill/>
        </p:spPr>
        <p:txBody>
          <a:bodyPr wrap="square" rtlCol="0">
            <a:spAutoFit/>
          </a:bodyPr>
          <a:lstStyle/>
          <a:p>
            <a:r>
              <a:rPr lang="en-GB" altLang="en-US" sz="1050" dirty="0">
                <a:latin typeface="Arial" panose="020B0604020202020204" pitchFamily="34" charset="0"/>
                <a:cs typeface="Arial" panose="020B0604020202020204" pitchFamily="34" charset="0"/>
              </a:rPr>
              <a:t> (Older People’s Advocacy Alliance (OPAAL) National Forum, 2008 p.1)</a:t>
            </a:r>
            <a:endParaRPr lang="en-GB" altLang="en-US" sz="1050" dirty="0"/>
          </a:p>
          <a:p>
            <a:endParaRPr lang="en-GB" dirty="0"/>
          </a:p>
        </p:txBody>
      </p:sp>
    </p:spTree>
    <p:extLst>
      <p:ext uri="{BB962C8B-B14F-4D97-AF65-F5344CB8AC3E}">
        <p14:creationId xmlns:p14="http://schemas.microsoft.com/office/powerpoint/2010/main" val="13652312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4">
            <a:extLst>
              <a:ext uri="{FF2B5EF4-FFF2-40B4-BE49-F238E27FC236}">
                <a16:creationId xmlns:a16="http://schemas.microsoft.com/office/drawing/2014/main" id="{A01E597A-8A91-3DC4-CEDF-F31D97A59F31}"/>
              </a:ext>
            </a:extLst>
          </p:cNvPr>
          <p:cNvSpPr>
            <a:spLocks noGrp="1"/>
          </p:cNvSpPr>
          <p:nvPr>
            <p:ph type="title"/>
          </p:nvPr>
        </p:nvSpPr>
        <p:spPr/>
        <p:txBody>
          <a:bodyPr/>
          <a:lstStyle/>
          <a:p>
            <a:pPr eaLnBrk="1" fontAlgn="auto" hangingPunct="1">
              <a:spcAft>
                <a:spcPts val="0"/>
              </a:spcAft>
              <a:defRPr/>
            </a:pPr>
            <a:r>
              <a:rPr lang="en-GB" altLang="en-US" dirty="0"/>
              <a:t>History of Advocacy</a:t>
            </a:r>
          </a:p>
        </p:txBody>
      </p:sp>
      <p:graphicFrame>
        <p:nvGraphicFramePr>
          <p:cNvPr id="35846" name="Content Placeholder 5">
            <a:extLst>
              <a:ext uri="{FF2B5EF4-FFF2-40B4-BE49-F238E27FC236}">
                <a16:creationId xmlns:a16="http://schemas.microsoft.com/office/drawing/2014/main" id="{3030FC00-088C-3499-31EA-0E5AEE577AE7}"/>
              </a:ext>
            </a:extLst>
          </p:cNvPr>
          <p:cNvGraphicFramePr>
            <a:graphicFrameLocks noGrp="1"/>
          </p:cNvGraphicFramePr>
          <p:nvPr>
            <p:ph idx="1"/>
            <p:extLst>
              <p:ext uri="{D42A27DB-BD31-4B8C-83A1-F6EECF244321}">
                <p14:modId xmlns:p14="http://schemas.microsoft.com/office/powerpoint/2010/main" val="3523286587"/>
              </p:ext>
            </p:extLst>
          </p:nvPr>
        </p:nvGraphicFramePr>
        <p:xfrm>
          <a:off x="1276709" y="1816100"/>
          <a:ext cx="10459679" cy="46767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5844" name="Picture 6">
            <a:extLst>
              <a:ext uri="{FF2B5EF4-FFF2-40B4-BE49-F238E27FC236}">
                <a16:creationId xmlns:a16="http://schemas.microsoft.com/office/drawing/2014/main" id="{7009F49F-FA19-B4F7-8B3E-64201A442B3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480740" y="239713"/>
            <a:ext cx="1449388" cy="1360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245592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F64C3-19F7-E606-FF6D-2D71B95FF6A2}"/>
              </a:ext>
            </a:extLst>
          </p:cNvPr>
          <p:cNvSpPr>
            <a:spLocks noGrp="1"/>
          </p:cNvSpPr>
          <p:nvPr>
            <p:ph type="title"/>
          </p:nvPr>
        </p:nvSpPr>
        <p:spPr/>
        <p:txBody>
          <a:bodyPr/>
          <a:lstStyle/>
          <a:p>
            <a:r>
              <a:rPr lang="en-GB" dirty="0"/>
              <a:t>Barriers</a:t>
            </a:r>
          </a:p>
        </p:txBody>
      </p:sp>
      <p:sp>
        <p:nvSpPr>
          <p:cNvPr id="3" name="Content Placeholder 2">
            <a:extLst>
              <a:ext uri="{FF2B5EF4-FFF2-40B4-BE49-F238E27FC236}">
                <a16:creationId xmlns:a16="http://schemas.microsoft.com/office/drawing/2014/main" id="{2C5B1DF2-4748-92D1-CE24-12184C2530F1}"/>
              </a:ext>
            </a:extLst>
          </p:cNvPr>
          <p:cNvSpPr>
            <a:spLocks noGrp="1"/>
          </p:cNvSpPr>
          <p:nvPr>
            <p:ph idx="1"/>
          </p:nvPr>
        </p:nvSpPr>
        <p:spPr/>
        <p:txBody>
          <a:bodyPr/>
          <a:lstStyle/>
          <a:p>
            <a:r>
              <a:rPr lang="en-GB" dirty="0"/>
              <a:t>There are many barriers that prevent people from having agency and being empowered.</a:t>
            </a:r>
          </a:p>
          <a:p>
            <a:r>
              <a:rPr lang="en-GB" dirty="0"/>
              <a:t>Social barriers refer to differences and inequalities associated with different types of people in society.</a:t>
            </a:r>
          </a:p>
          <a:p>
            <a:r>
              <a:rPr lang="en-GB" dirty="0"/>
              <a:t>Barriers can occur because of people's genders, ethnicities, races, religions, or socioeconomic status.</a:t>
            </a:r>
          </a:p>
          <a:p>
            <a:endParaRPr lang="en-GB" dirty="0"/>
          </a:p>
        </p:txBody>
      </p:sp>
    </p:spTree>
    <p:extLst>
      <p:ext uri="{BB962C8B-B14F-4D97-AF65-F5344CB8AC3E}">
        <p14:creationId xmlns:p14="http://schemas.microsoft.com/office/powerpoint/2010/main" val="2039270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61F4E-BF04-CD7A-8BC2-996D1009A4E8}"/>
              </a:ext>
            </a:extLst>
          </p:cNvPr>
          <p:cNvSpPr>
            <a:spLocks noGrp="1"/>
          </p:cNvSpPr>
          <p:nvPr>
            <p:ph type="title"/>
          </p:nvPr>
        </p:nvSpPr>
        <p:spPr>
          <a:xfrm>
            <a:off x="3780148" y="365125"/>
            <a:ext cx="7956222" cy="1325563"/>
          </a:xfrm>
        </p:spPr>
        <p:txBody>
          <a:bodyPr>
            <a:normAutofit/>
          </a:bodyPr>
          <a:lstStyle/>
          <a:p>
            <a:r>
              <a:rPr lang="en-GB" dirty="0"/>
              <a:t>Potential Barriers To Rights</a:t>
            </a:r>
          </a:p>
        </p:txBody>
      </p:sp>
      <p:sp>
        <p:nvSpPr>
          <p:cNvPr id="3" name="Content Placeholder 2">
            <a:extLst>
              <a:ext uri="{FF2B5EF4-FFF2-40B4-BE49-F238E27FC236}">
                <a16:creationId xmlns:a16="http://schemas.microsoft.com/office/drawing/2014/main" id="{FF53509A-0D73-FDA5-1FA9-611E9A678327}"/>
              </a:ext>
            </a:extLst>
          </p:cNvPr>
          <p:cNvSpPr>
            <a:spLocks noGrp="1"/>
          </p:cNvSpPr>
          <p:nvPr>
            <p:ph idx="1"/>
          </p:nvPr>
        </p:nvSpPr>
        <p:spPr>
          <a:xfrm>
            <a:off x="3780148" y="1825625"/>
            <a:ext cx="7956222" cy="4667250"/>
          </a:xfrm>
        </p:spPr>
        <p:txBody>
          <a:bodyPr>
            <a:normAutofit fontScale="77500" lnSpcReduction="20000"/>
          </a:bodyPr>
          <a:lstStyle/>
          <a:p>
            <a:r>
              <a:rPr lang="en-GB" dirty="0"/>
              <a:t>Unable to Participate</a:t>
            </a:r>
          </a:p>
          <a:p>
            <a:r>
              <a:rPr lang="en-GB" dirty="0"/>
              <a:t>Not knowing what their rights are</a:t>
            </a:r>
          </a:p>
          <a:p>
            <a:r>
              <a:rPr lang="en-GB" dirty="0"/>
              <a:t>Not understanding how they apply to the individual </a:t>
            </a:r>
          </a:p>
          <a:p>
            <a:r>
              <a:rPr lang="en-GB" dirty="0"/>
              <a:t>Not having the right information, not being able to access it </a:t>
            </a:r>
          </a:p>
          <a:p>
            <a:r>
              <a:rPr lang="en-GB" dirty="0"/>
              <a:t>Not having support to understand how rights apply to someone </a:t>
            </a:r>
          </a:p>
          <a:p>
            <a:r>
              <a:rPr lang="en-GB" dirty="0"/>
              <a:t>Not being able to challenge them or frightened to challenge </a:t>
            </a:r>
          </a:p>
          <a:p>
            <a:r>
              <a:rPr lang="en-GB" dirty="0"/>
              <a:t>Unable to stand up for oneself</a:t>
            </a:r>
          </a:p>
          <a:p>
            <a:r>
              <a:rPr lang="en-GB" dirty="0"/>
              <a:t>Feeling alone and not having the confidence to speak up </a:t>
            </a:r>
          </a:p>
          <a:p>
            <a:r>
              <a:rPr lang="en-GB" dirty="0"/>
              <a:t>Living in fear of others </a:t>
            </a:r>
          </a:p>
          <a:p>
            <a:r>
              <a:rPr lang="en-GB" dirty="0"/>
              <a:t>Not wanting to make a fuss</a:t>
            </a:r>
          </a:p>
          <a:p>
            <a:r>
              <a:rPr lang="en-GB" dirty="0"/>
              <a:t>Lack of capacity</a:t>
            </a:r>
          </a:p>
          <a:p>
            <a:r>
              <a:rPr lang="en-GB" dirty="0"/>
              <a:t>Services not understanding </a:t>
            </a:r>
          </a:p>
        </p:txBody>
      </p:sp>
    </p:spTree>
    <p:extLst>
      <p:ext uri="{BB962C8B-B14F-4D97-AF65-F5344CB8AC3E}">
        <p14:creationId xmlns:p14="http://schemas.microsoft.com/office/powerpoint/2010/main" val="2793039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A3657-A228-A1AB-54F5-FF60BBEEF378}"/>
              </a:ext>
            </a:extLst>
          </p:cNvPr>
          <p:cNvSpPr>
            <a:spLocks noGrp="1"/>
          </p:cNvSpPr>
          <p:nvPr>
            <p:ph type="title"/>
          </p:nvPr>
        </p:nvSpPr>
        <p:spPr/>
        <p:txBody>
          <a:bodyPr/>
          <a:lstStyle/>
          <a:p>
            <a:r>
              <a:rPr lang="en-GB" dirty="0"/>
              <a:t>Group Task</a:t>
            </a:r>
          </a:p>
        </p:txBody>
      </p:sp>
      <p:sp>
        <p:nvSpPr>
          <p:cNvPr id="3" name="Content Placeholder 2">
            <a:extLst>
              <a:ext uri="{FF2B5EF4-FFF2-40B4-BE49-F238E27FC236}">
                <a16:creationId xmlns:a16="http://schemas.microsoft.com/office/drawing/2014/main" id="{7CCB02B1-88E3-5CFA-13DC-E3071166695A}"/>
              </a:ext>
            </a:extLst>
          </p:cNvPr>
          <p:cNvSpPr>
            <a:spLocks noGrp="1"/>
          </p:cNvSpPr>
          <p:nvPr>
            <p:ph idx="1"/>
          </p:nvPr>
        </p:nvSpPr>
        <p:spPr/>
        <p:txBody>
          <a:bodyPr/>
          <a:lstStyle/>
          <a:p>
            <a:r>
              <a:rPr lang="en-GB" dirty="0"/>
              <a:t>Considering the barriers described within the last slide:</a:t>
            </a:r>
          </a:p>
          <a:p>
            <a:pPr lvl="1"/>
            <a:r>
              <a:rPr lang="en-GB" dirty="0"/>
              <a:t>Discuss scenarios in which you may find these barriers within society </a:t>
            </a:r>
          </a:p>
          <a:p>
            <a:pPr lvl="1"/>
            <a:endParaRPr lang="en-GB" dirty="0"/>
          </a:p>
          <a:p>
            <a:pPr lvl="1"/>
            <a:r>
              <a:rPr lang="en-GB" dirty="0"/>
              <a:t>Think about who in society could be impacted by these barriers</a:t>
            </a:r>
          </a:p>
        </p:txBody>
      </p:sp>
      <p:pic>
        <p:nvPicPr>
          <p:cNvPr id="5" name="Picture 4" descr="A clipboard and pen">
            <a:extLst>
              <a:ext uri="{FF2B5EF4-FFF2-40B4-BE49-F238E27FC236}">
                <a16:creationId xmlns:a16="http://schemas.microsoft.com/office/drawing/2014/main" id="{3B82CE07-9EB4-1FA0-0777-C53E06F7F3A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55630" y="2116248"/>
            <a:ext cx="2438400" cy="2438400"/>
          </a:xfrm>
          <a:prstGeom prst="rect">
            <a:avLst/>
          </a:prstGeom>
        </p:spPr>
      </p:pic>
    </p:spTree>
    <p:extLst>
      <p:ext uri="{BB962C8B-B14F-4D97-AF65-F5344CB8AC3E}">
        <p14:creationId xmlns:p14="http://schemas.microsoft.com/office/powerpoint/2010/main" val="26855933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53DC1E6-C625-69FB-75B6-7F7B4AD768C1}"/>
              </a:ext>
            </a:extLst>
          </p:cNvPr>
          <p:cNvSpPr>
            <a:spLocks noGrp="1"/>
          </p:cNvSpPr>
          <p:nvPr>
            <p:ph type="title"/>
          </p:nvPr>
        </p:nvSpPr>
        <p:spPr/>
        <p:txBody>
          <a:bodyPr/>
          <a:lstStyle/>
          <a:p>
            <a:r>
              <a:rPr lang="en-GB" dirty="0"/>
              <a:t>References </a:t>
            </a:r>
          </a:p>
        </p:txBody>
      </p:sp>
      <p:sp>
        <p:nvSpPr>
          <p:cNvPr id="5" name="Content Placeholder 4">
            <a:extLst>
              <a:ext uri="{FF2B5EF4-FFF2-40B4-BE49-F238E27FC236}">
                <a16:creationId xmlns:a16="http://schemas.microsoft.com/office/drawing/2014/main" id="{8873171C-C7DC-FD8D-BA0E-48A5C3B637DC}"/>
              </a:ext>
            </a:extLst>
          </p:cNvPr>
          <p:cNvSpPr>
            <a:spLocks noGrp="1"/>
          </p:cNvSpPr>
          <p:nvPr>
            <p:ph idx="1"/>
          </p:nvPr>
        </p:nvSpPr>
        <p:spPr>
          <a:xfrm>
            <a:off x="1181819" y="1825625"/>
            <a:ext cx="10554551" cy="4667250"/>
          </a:xfrm>
        </p:spPr>
        <p:txBody>
          <a:bodyPr>
            <a:normAutofit fontScale="47500" lnSpcReduction="20000"/>
          </a:bodyPr>
          <a:lstStyle/>
          <a:p>
            <a:pPr marL="0" indent="0">
              <a:spcAft>
                <a:spcPts val="0"/>
              </a:spcAft>
              <a:buNone/>
              <a:defRPr/>
            </a:pPr>
            <a:endParaRPr lang="en-GB" altLang="en-US" dirty="0"/>
          </a:p>
          <a:p>
            <a:pPr>
              <a:spcAft>
                <a:spcPts val="0"/>
              </a:spcAft>
              <a:defRPr/>
            </a:pPr>
            <a:r>
              <a:rPr lang="en-GB" altLang="en-US" dirty="0"/>
              <a:t>Alsop, R. </a:t>
            </a:r>
            <a:r>
              <a:rPr lang="en-GB" altLang="en-US" dirty="0" err="1"/>
              <a:t>Dudwick</a:t>
            </a:r>
            <a:r>
              <a:rPr lang="en-GB" altLang="en-US" dirty="0"/>
              <a:t>, N and Frost </a:t>
            </a:r>
            <a:r>
              <a:rPr lang="en-GB" altLang="en-US" dirty="0" err="1"/>
              <a:t>Berteslen</a:t>
            </a:r>
            <a:r>
              <a:rPr lang="en-GB" altLang="en-US" dirty="0"/>
              <a:t>, M (2007) Empowerment in Practice: Analysis and Interpretation.  Washington. World Bank Institute http://siteresources.worldbank.org/WBI/Resources/EmpowermentLearningModulebody.pdf</a:t>
            </a:r>
          </a:p>
          <a:p>
            <a:pPr>
              <a:spcAft>
                <a:spcPts val="0"/>
              </a:spcAft>
              <a:defRPr/>
            </a:pPr>
            <a:r>
              <a:rPr lang="en-GB" altLang="en-US" dirty="0"/>
              <a:t>Barker, C., 2005. </a:t>
            </a:r>
            <a:r>
              <a:rPr lang="en-GB" altLang="en-US" i="1" dirty="0"/>
              <a:t>Cultural Studies: Theory and Practice. </a:t>
            </a:r>
            <a:r>
              <a:rPr lang="en-GB" altLang="en-US" dirty="0"/>
              <a:t>London: Sage.</a:t>
            </a:r>
          </a:p>
          <a:p>
            <a:pPr>
              <a:spcAft>
                <a:spcPts val="0"/>
              </a:spcAft>
              <a:defRPr/>
            </a:pPr>
            <a:r>
              <a:rPr lang="en-GB" altLang="en-US" dirty="0" err="1"/>
              <a:t>Dépelteau</a:t>
            </a:r>
            <a:r>
              <a:rPr lang="en-GB" altLang="en-US" dirty="0"/>
              <a:t>, F., 2008. Relational Thinking: A critique of co-deterministic theories of structure and agency. </a:t>
            </a:r>
            <a:r>
              <a:rPr lang="en-GB" altLang="en-US" i="1" dirty="0"/>
              <a:t>Sociological Theory, </a:t>
            </a:r>
            <a:r>
              <a:rPr lang="en-GB" altLang="en-US" dirty="0"/>
              <a:t>26(1), pp. 51-73</a:t>
            </a:r>
          </a:p>
          <a:p>
            <a:pPr>
              <a:spcAft>
                <a:spcPts val="0"/>
              </a:spcAft>
              <a:defRPr/>
            </a:pPr>
            <a:r>
              <a:rPr lang="en-GB" altLang="en-US" dirty="0"/>
              <a:t>Dietz, T.Q and Burns T.R. (1992) Human agency and the evolutionary dynamics of culture. </a:t>
            </a:r>
            <a:r>
              <a:rPr lang="en-GB" altLang="en-US" i="1" dirty="0"/>
              <a:t>Acta </a:t>
            </a:r>
            <a:r>
              <a:rPr lang="en-GB" altLang="en-US" i="1" dirty="0" err="1"/>
              <a:t>Sociologica</a:t>
            </a:r>
            <a:r>
              <a:rPr lang="en-GB" altLang="en-US" i="1" dirty="0"/>
              <a:t> </a:t>
            </a:r>
            <a:r>
              <a:rPr lang="en-GB" altLang="en-US" dirty="0"/>
              <a:t>35 (3) 187-200</a:t>
            </a:r>
          </a:p>
          <a:p>
            <a:pPr>
              <a:spcAft>
                <a:spcPts val="0"/>
              </a:spcAft>
              <a:defRPr/>
            </a:pPr>
            <a:r>
              <a:rPr lang="en-GB" altLang="en-US" dirty="0"/>
              <a:t>Durkheim, E., 2001 [1897). </a:t>
            </a:r>
            <a:r>
              <a:rPr lang="en-GB" altLang="en-US" i="1" dirty="0"/>
              <a:t>A Study of Suicide. </a:t>
            </a:r>
            <a:r>
              <a:rPr lang="en-GB" altLang="en-US" dirty="0"/>
              <a:t>London: Routledge.</a:t>
            </a:r>
          </a:p>
          <a:p>
            <a:pPr>
              <a:spcAft>
                <a:spcPts val="0"/>
              </a:spcAft>
              <a:defRPr/>
            </a:pPr>
            <a:r>
              <a:rPr lang="en-GB" altLang="en-US" dirty="0"/>
              <a:t>Giddens, A., (1979) </a:t>
            </a:r>
            <a:r>
              <a:rPr lang="en-GB" altLang="en-US" i="1" dirty="0"/>
              <a:t>Central Problems in Social Theory: Action, Structure and Contradiction in Social Analysis. </a:t>
            </a:r>
            <a:r>
              <a:rPr lang="en-GB" altLang="en-US" dirty="0"/>
              <a:t>Basingstoke: Macmillan.</a:t>
            </a:r>
          </a:p>
          <a:p>
            <a:pPr>
              <a:spcAft>
                <a:spcPts val="0"/>
              </a:spcAft>
              <a:defRPr/>
            </a:pPr>
            <a:r>
              <a:rPr lang="en-GB" altLang="en-US" dirty="0"/>
              <a:t>Giddens, A. (1995) The Constitution of Society, Cambridge: Polity. [The final statement of structuration theory.] </a:t>
            </a:r>
          </a:p>
          <a:p>
            <a:pPr>
              <a:spcAft>
                <a:spcPts val="0"/>
              </a:spcAft>
              <a:defRPr/>
            </a:pPr>
            <a:r>
              <a:rPr lang="en-GB" altLang="en-US" dirty="0"/>
              <a:t>Ibrahim, S and </a:t>
            </a:r>
            <a:r>
              <a:rPr lang="en-GB" altLang="en-US" dirty="0" err="1"/>
              <a:t>Alkire</a:t>
            </a:r>
            <a:r>
              <a:rPr lang="en-GB" altLang="en-US" dirty="0"/>
              <a:t>, S (2007) Agency and Empowerment: A proposal for internationally comparable indicators. OPHI Working Paper Series</a:t>
            </a:r>
          </a:p>
          <a:p>
            <a:pPr>
              <a:spcAft>
                <a:spcPts val="0"/>
              </a:spcAft>
              <a:defRPr/>
            </a:pPr>
            <a:r>
              <a:rPr lang="en-GB" altLang="en-US" dirty="0">
                <a:hlinkClick r:id="rId2"/>
              </a:rPr>
              <a:t>http://www.ophi.org.uk/wp-content/uploads/OPHI-wp04.pdf</a:t>
            </a:r>
            <a:endParaRPr lang="en-GB" altLang="en-US" dirty="0"/>
          </a:p>
          <a:p>
            <a:pPr>
              <a:spcAft>
                <a:spcPts val="0"/>
              </a:spcAft>
              <a:defRPr/>
            </a:pPr>
            <a:r>
              <a:rPr lang="en-GB" altLang="en-US" dirty="0"/>
              <a:t>Ling, C and Dale. A (2014). Agency and social capital: characteristics and dynamics, </a:t>
            </a:r>
            <a:r>
              <a:rPr lang="en-GB" altLang="en-US" i="1" dirty="0"/>
              <a:t>Community Development</a:t>
            </a:r>
            <a:endParaRPr lang="en-GB" altLang="en-US" dirty="0"/>
          </a:p>
          <a:p>
            <a:pPr>
              <a:spcAft>
                <a:spcPts val="0"/>
              </a:spcAft>
              <a:defRPr/>
            </a:pPr>
            <a:r>
              <a:rPr lang="en-GB" altLang="en-US" dirty="0"/>
              <a:t>Mason, K.O and Smith, H (2003)  Women’s Empowerment and Social Context: Results for five Asian countries. World Bank. Gender and Development group. Washington D.C.</a:t>
            </a:r>
          </a:p>
          <a:p>
            <a:pPr>
              <a:spcAft>
                <a:spcPts val="0"/>
              </a:spcAft>
              <a:defRPr/>
            </a:pPr>
            <a:r>
              <a:rPr lang="en-GB" altLang="en-US" dirty="0"/>
              <a:t>Parsons, T. (1966) The Structure of Social Action, New York: Free Press</a:t>
            </a:r>
          </a:p>
          <a:p>
            <a:pPr>
              <a:spcAft>
                <a:spcPts val="0"/>
              </a:spcAft>
              <a:defRPr/>
            </a:pPr>
            <a:r>
              <a:rPr lang="en-GB" altLang="en-US" dirty="0"/>
              <a:t>Sen, A., 1999. </a:t>
            </a:r>
            <a:r>
              <a:rPr lang="en-GB" altLang="en-US" i="1" dirty="0"/>
              <a:t>Development as Freedom. </a:t>
            </a:r>
            <a:r>
              <a:rPr lang="en-GB" altLang="en-US" dirty="0"/>
              <a:t>New York: Anchor.</a:t>
            </a:r>
          </a:p>
          <a:p>
            <a:pPr>
              <a:spcAft>
                <a:spcPts val="0"/>
              </a:spcAft>
              <a:defRPr/>
            </a:pPr>
            <a:r>
              <a:rPr lang="en-GB" altLang="en-US" dirty="0"/>
              <a:t>Sen, A (1992) </a:t>
            </a:r>
            <a:r>
              <a:rPr lang="en-GB" altLang="en-US" i="1" dirty="0"/>
              <a:t>Inequality re-examined </a:t>
            </a:r>
            <a:r>
              <a:rPr lang="en-GB" altLang="en-US" dirty="0"/>
              <a:t>Russell Sage Foundation. New York.</a:t>
            </a:r>
            <a:endParaRPr lang="en-GB" altLang="en-US" i="1" dirty="0"/>
          </a:p>
          <a:p>
            <a:pPr>
              <a:spcAft>
                <a:spcPts val="0"/>
              </a:spcAft>
              <a:defRPr/>
            </a:pPr>
            <a:endParaRPr lang="en-GB" dirty="0"/>
          </a:p>
        </p:txBody>
      </p:sp>
    </p:spTree>
    <p:extLst>
      <p:ext uri="{BB962C8B-B14F-4D97-AF65-F5344CB8AC3E}">
        <p14:creationId xmlns:p14="http://schemas.microsoft.com/office/powerpoint/2010/main" val="2797230133"/>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Widescreen_2023 Sept</Template>
  <TotalTime>1004</TotalTime>
  <Words>3017</Words>
  <Application>Microsoft Office PowerPoint</Application>
  <PresentationFormat>Widescreen</PresentationFormat>
  <Paragraphs>237</Paragraphs>
  <Slides>37</Slides>
  <Notes>7</Notes>
  <HiddenSlides>0</HiddenSlides>
  <MMClips>0</MMClips>
  <ScaleCrop>false</ScaleCrop>
  <HeadingPairs>
    <vt:vector size="6" baseType="variant">
      <vt:variant>
        <vt:lpstr>Fonts Used</vt:lpstr>
      </vt:variant>
      <vt:variant>
        <vt:i4>3</vt:i4>
      </vt:variant>
      <vt:variant>
        <vt:lpstr>Theme</vt:lpstr>
      </vt:variant>
      <vt:variant>
        <vt:i4>7</vt:i4>
      </vt:variant>
      <vt:variant>
        <vt:lpstr>Slide Titles</vt:lpstr>
      </vt:variant>
      <vt:variant>
        <vt:i4>37</vt:i4>
      </vt:variant>
    </vt:vector>
  </HeadingPairs>
  <TitlesOfParts>
    <vt:vector size="47" baseType="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PowerPoint Presentation</vt:lpstr>
      <vt:lpstr>Learning Review</vt:lpstr>
      <vt:lpstr>Concepts of Power</vt:lpstr>
      <vt:lpstr>Agency</vt:lpstr>
      <vt:lpstr>Agency as a Sociological concept </vt:lpstr>
      <vt:lpstr>What does Agency mean?</vt:lpstr>
      <vt:lpstr>Structure Vs Agency Debate</vt:lpstr>
      <vt:lpstr>PowerPoint Presentation</vt:lpstr>
      <vt:lpstr>Structure Vs Agency Debate </vt:lpstr>
      <vt:lpstr>Social Structures</vt:lpstr>
      <vt:lpstr>Dialectical Relationship</vt:lpstr>
      <vt:lpstr>Reaffirmation vs. Remaking of Social Order</vt:lpstr>
      <vt:lpstr>Disenfranchised Populations</vt:lpstr>
      <vt:lpstr>Structure Vs. Agency: Summary</vt:lpstr>
      <vt:lpstr>Empowerment </vt:lpstr>
      <vt:lpstr>Empowerment…</vt:lpstr>
      <vt:lpstr>Agency and Empowerment: the close link</vt:lpstr>
      <vt:lpstr>Empowerment:</vt:lpstr>
      <vt:lpstr>Empowerment:</vt:lpstr>
      <vt:lpstr>Empowerment: Individual Autonomy</vt:lpstr>
      <vt:lpstr>Empowerment: Individual Autonomy</vt:lpstr>
      <vt:lpstr>Empowerment: Community Empowerment </vt:lpstr>
      <vt:lpstr>Empowerment: Community Empowerment </vt:lpstr>
      <vt:lpstr>Empowerment: Rights and Authority </vt:lpstr>
      <vt:lpstr>Empowerment: Rights and Authority</vt:lpstr>
      <vt:lpstr>Empowerment: Rights and Authority</vt:lpstr>
      <vt:lpstr>Empowerment: Rights and Authority</vt:lpstr>
      <vt:lpstr>Advocating for change </vt:lpstr>
      <vt:lpstr>Definition:</vt:lpstr>
      <vt:lpstr>Definition:</vt:lpstr>
      <vt:lpstr>History of Advocacy</vt:lpstr>
      <vt:lpstr>Barriers</vt:lpstr>
      <vt:lpstr>Potential Barriers To Rights</vt:lpstr>
      <vt:lpstr>Group Task</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Jenkins (IEH)</dc:creator>
  <cp:lastModifiedBy>Laura Jenkins (IEH)</cp:lastModifiedBy>
  <cp:revision>1</cp:revision>
  <dcterms:created xsi:type="dcterms:W3CDTF">2024-02-26T19:12:58Z</dcterms:created>
  <dcterms:modified xsi:type="dcterms:W3CDTF">2024-02-27T11:57:32Z</dcterms:modified>
</cp:coreProperties>
</file>