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58" r:id="rId4"/>
    <p:sldId id="259" r:id="rId5"/>
    <p:sldId id="260" r:id="rId6"/>
    <p:sldId id="261" r:id="rId7"/>
    <p:sldId id="262" r:id="rId8"/>
    <p:sldId id="264" r:id="rId9"/>
    <p:sldId id="263"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C1B121-1A82-BD0E-06DD-9E1EE912D5CF}" v="12" dt="2022-07-31T13:19:39.220"/>
    <p1510:client id="{6449B406-D250-B24B-AEEB-A4E00F66670A}" v="1277" dt="2022-07-25T18:23:01.442"/>
    <p1510:client id="{A071702A-EBC8-D980-E1ED-915BD6A8DD64}" v="134" dt="2022-07-25T22:40:44.582"/>
    <p1510:client id="{A6E68FE8-15E0-301F-5676-4E467EBDAB34}" v="71" dt="2022-07-25T17:19:58.242"/>
    <p1510:client id="{CFFF4F48-0976-ABEB-DA5B-417873AA469A}" v="2" dt="2022-07-25T18:27:12.149"/>
    <p1510:client id="{ED9E57B5-20EC-AB78-FE72-F18D41AB42D1}" v="19" dt="2022-07-28T14:22:47.541"/>
    <p1510:client id="{FC6963F9-E134-4EF4-3AD0-D821A2550F03}" v="91" dt="2022-07-31T02:47:44.8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tableStyles" Target="tableStyles.xml" Id="rId17" /><Relationship Type="http://schemas.openxmlformats.org/officeDocument/2006/relationships/slide" Target="slides/slide1.xml" Id="rId2" /><Relationship Type="http://schemas.openxmlformats.org/officeDocument/2006/relationships/theme" Target="theme/theme1.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viewProps" Target="viewProps.xml" Id="rId15" /><Relationship Type="http://schemas.openxmlformats.org/officeDocument/2006/relationships/slide" Target="slides/slide9.xml" Id="rId10" /><Relationship Type="http://schemas.microsoft.com/office/2015/10/relationships/revisionInfo" Target="revisionInfo.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presProps" Target="presProps.xml" Id="rId14" /></Relationships>
</file>

<file path=ppt/charts/_rels/chart1.xml.rels><?xml version="1.0" encoding="UTF-8" standalone="yes"?>
<Relationships xmlns="http://schemas.openxmlformats.org/package/2006/relationships"><Relationship Id="rId3" Type="http://schemas.openxmlformats.org/officeDocument/2006/relationships/oleObject" Target="Book%203.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rgbClr val="4472C4"/>
                </a:solidFill>
                <a:latin typeface="+mn-lt"/>
                <a:ea typeface="+mn-ea"/>
                <a:cs typeface="+mn-cs"/>
              </a:defRPr>
            </a:pPr>
            <a:r>
              <a:rPr lang="en-US"/>
              <a:t>profit/loss</a:t>
            </a:r>
          </a:p>
        </c:rich>
      </c:tx>
      <c:overlay val="0"/>
      <c:spPr>
        <a:solidFill>
          <a:srgbClr val="FFFF00"/>
        </a:solidFill>
        <a:ln>
          <a:noFill/>
        </a:ln>
        <a:effectLst/>
      </c:spPr>
      <c:txPr>
        <a:bodyPr rot="0" spcFirstLastPara="1" vertOverflow="ellipsis" vert="horz" wrap="square" anchor="ctr" anchorCtr="1"/>
        <a:lstStyle/>
        <a:p>
          <a:pPr>
            <a:defRPr sz="1400" b="1" i="0" u="none" strike="noStrike" kern="1200" spc="0" baseline="0">
              <a:solidFill>
                <a:srgbClr val="4472C4"/>
              </a:solidFill>
              <a:latin typeface="+mn-lt"/>
              <a:ea typeface="+mn-ea"/>
              <a:cs typeface="+mn-cs"/>
            </a:defRPr>
          </a:pPr>
          <a:endParaRPr lang="en-US"/>
        </a:p>
      </c:txPr>
    </c:title>
    <c:autoTitleDeleted val="0"/>
    <c:plotArea>
      <c:layout/>
      <c:barChart>
        <c:barDir val="col"/>
        <c:grouping val="clustered"/>
        <c:varyColors val="0"/>
        <c:ser>
          <c:idx val="0"/>
          <c:order val="0"/>
          <c:tx>
            <c:strRef>
              <c:f>'[Book 3.xlsx]Sheet1'!$B$2</c:f>
              <c:strCache>
                <c:ptCount val="1"/>
                <c:pt idx="0">
                  <c:v>income</c:v>
                </c:pt>
              </c:strCache>
            </c:strRef>
          </c:tx>
          <c:spPr>
            <a:solidFill>
              <a:schemeClr val="accent1"/>
            </a:solidFill>
            <a:ln>
              <a:noFill/>
            </a:ln>
            <a:effectLst/>
          </c:spPr>
          <c:invertIfNegative val="0"/>
          <c:cat>
            <c:strRef>
              <c:f>'[Book 3.xlsx]Sheet1'!$C$1:$I$1</c:f>
              <c:strCache>
                <c:ptCount val="7"/>
                <c:pt idx="0">
                  <c:v>jan</c:v>
                </c:pt>
                <c:pt idx="1">
                  <c:v>feb</c:v>
                </c:pt>
                <c:pt idx="2">
                  <c:v>mar</c:v>
                </c:pt>
                <c:pt idx="3">
                  <c:v>apr</c:v>
                </c:pt>
                <c:pt idx="4">
                  <c:v>may</c:v>
                </c:pt>
                <c:pt idx="5">
                  <c:v>june</c:v>
                </c:pt>
                <c:pt idx="6">
                  <c:v>total</c:v>
                </c:pt>
              </c:strCache>
            </c:strRef>
          </c:cat>
          <c:val>
            <c:numRef>
              <c:f>'[Book 3.xlsx]Sheet1'!$C$2:$I$2</c:f>
              <c:numCache>
                <c:formatCode>General</c:formatCode>
                <c:ptCount val="7"/>
                <c:pt idx="0" formatCode="#,##0">
                  <c:v>13088</c:v>
                </c:pt>
                <c:pt idx="1">
                  <c:v>26176</c:v>
                </c:pt>
                <c:pt idx="2">
                  <c:v>26176</c:v>
                </c:pt>
                <c:pt idx="3">
                  <c:v>26176</c:v>
                </c:pt>
                <c:pt idx="4">
                  <c:v>26176</c:v>
                </c:pt>
                <c:pt idx="5">
                  <c:v>26176</c:v>
                </c:pt>
                <c:pt idx="6" formatCode="#,##0">
                  <c:v>148968</c:v>
                </c:pt>
              </c:numCache>
            </c:numRef>
          </c:val>
          <c:extLst>
            <c:ext xmlns:c16="http://schemas.microsoft.com/office/drawing/2014/chart" uri="{C3380CC4-5D6E-409C-BE32-E72D297353CC}">
              <c16:uniqueId val="{00000000-03D5-4242-A6BF-D9AB3AA1324C}"/>
            </c:ext>
          </c:extLst>
        </c:ser>
        <c:ser>
          <c:idx val="1"/>
          <c:order val="1"/>
          <c:tx>
            <c:strRef>
              <c:f>'[Book 3.xlsx]Sheet1'!$B$3</c:f>
              <c:strCache>
                <c:ptCount val="1"/>
                <c:pt idx="0">
                  <c:v>outgoing</c:v>
                </c:pt>
              </c:strCache>
            </c:strRef>
          </c:tx>
          <c:spPr>
            <a:solidFill>
              <a:schemeClr val="accent2"/>
            </a:solidFill>
            <a:ln>
              <a:noFill/>
            </a:ln>
            <a:effectLst/>
          </c:spPr>
          <c:invertIfNegative val="0"/>
          <c:cat>
            <c:strRef>
              <c:f>'[Book 3.xlsx]Sheet1'!$C$1:$I$1</c:f>
              <c:strCache>
                <c:ptCount val="7"/>
                <c:pt idx="0">
                  <c:v>jan</c:v>
                </c:pt>
                <c:pt idx="1">
                  <c:v>feb</c:v>
                </c:pt>
                <c:pt idx="2">
                  <c:v>mar</c:v>
                </c:pt>
                <c:pt idx="3">
                  <c:v>apr</c:v>
                </c:pt>
                <c:pt idx="4">
                  <c:v>may</c:v>
                </c:pt>
                <c:pt idx="5">
                  <c:v>june</c:v>
                </c:pt>
                <c:pt idx="6">
                  <c:v>total</c:v>
                </c:pt>
              </c:strCache>
            </c:strRef>
          </c:cat>
          <c:val>
            <c:numRef>
              <c:f>'[Book 3.xlsx]Sheet1'!$C$3:$I$3</c:f>
              <c:numCache>
                <c:formatCode>General</c:formatCode>
                <c:ptCount val="7"/>
                <c:pt idx="0">
                  <c:v>0</c:v>
                </c:pt>
                <c:pt idx="1">
                  <c:v>0</c:v>
                </c:pt>
                <c:pt idx="2">
                  <c:v>0</c:v>
                </c:pt>
                <c:pt idx="3" formatCode="#,##0.00">
                  <c:v>46064.639999999999</c:v>
                </c:pt>
                <c:pt idx="4">
                  <c:v>46064.639999999999</c:v>
                </c:pt>
                <c:pt idx="5">
                  <c:v>46064.639999999999</c:v>
                </c:pt>
                <c:pt idx="6" formatCode="#,##0.00">
                  <c:v>138193.92000000001</c:v>
                </c:pt>
              </c:numCache>
            </c:numRef>
          </c:val>
          <c:extLst>
            <c:ext xmlns:c16="http://schemas.microsoft.com/office/drawing/2014/chart" uri="{C3380CC4-5D6E-409C-BE32-E72D297353CC}">
              <c16:uniqueId val="{00000001-03D5-4242-A6BF-D9AB3AA1324C}"/>
            </c:ext>
          </c:extLst>
        </c:ser>
        <c:ser>
          <c:idx val="2"/>
          <c:order val="2"/>
          <c:tx>
            <c:strRef>
              <c:f>'[Book 3.xlsx]Sheet1'!$B$4</c:f>
              <c:strCache>
                <c:ptCount val="1"/>
                <c:pt idx="0">
                  <c:v>total profit/loss</c:v>
                </c:pt>
              </c:strCache>
            </c:strRef>
          </c:tx>
          <c:spPr>
            <a:solidFill>
              <a:schemeClr val="accent3"/>
            </a:solidFill>
            <a:ln>
              <a:noFill/>
            </a:ln>
            <a:effectLst/>
          </c:spPr>
          <c:invertIfNegative val="0"/>
          <c:cat>
            <c:strRef>
              <c:f>'[Book 3.xlsx]Sheet1'!$C$1:$I$1</c:f>
              <c:strCache>
                <c:ptCount val="7"/>
                <c:pt idx="0">
                  <c:v>jan</c:v>
                </c:pt>
                <c:pt idx="1">
                  <c:v>feb</c:v>
                </c:pt>
                <c:pt idx="2">
                  <c:v>mar</c:v>
                </c:pt>
                <c:pt idx="3">
                  <c:v>apr</c:v>
                </c:pt>
                <c:pt idx="4">
                  <c:v>may</c:v>
                </c:pt>
                <c:pt idx="5">
                  <c:v>june</c:v>
                </c:pt>
                <c:pt idx="6">
                  <c:v>total</c:v>
                </c:pt>
              </c:strCache>
            </c:strRef>
          </c:cat>
          <c:val>
            <c:numRef>
              <c:f>'[Book 3.xlsx]Sheet1'!$C$4:$I$4</c:f>
              <c:numCache>
                <c:formatCode>#,##0</c:formatCode>
                <c:ptCount val="7"/>
                <c:pt idx="0">
                  <c:v>26176</c:v>
                </c:pt>
                <c:pt idx="1">
                  <c:v>26176</c:v>
                </c:pt>
                <c:pt idx="2">
                  <c:v>26176</c:v>
                </c:pt>
                <c:pt idx="3" formatCode="#,##0.00">
                  <c:v>-19888.64</c:v>
                </c:pt>
                <c:pt idx="4" formatCode="General">
                  <c:v>-19888.64</c:v>
                </c:pt>
                <c:pt idx="5" formatCode="General">
                  <c:v>-19888.64</c:v>
                </c:pt>
                <c:pt idx="6" formatCode="#,##0.00">
                  <c:v>10774.08</c:v>
                </c:pt>
              </c:numCache>
            </c:numRef>
          </c:val>
          <c:extLst>
            <c:ext xmlns:c16="http://schemas.microsoft.com/office/drawing/2014/chart" uri="{C3380CC4-5D6E-409C-BE32-E72D297353CC}">
              <c16:uniqueId val="{00000002-03D5-4242-A6BF-D9AB3AA1324C}"/>
            </c:ext>
          </c:extLst>
        </c:ser>
        <c:dLbls>
          <c:showLegendKey val="0"/>
          <c:showVal val="0"/>
          <c:showCatName val="0"/>
          <c:showSerName val="0"/>
          <c:showPercent val="0"/>
          <c:showBubbleSize val="0"/>
        </c:dLbls>
        <c:gapWidth val="136"/>
        <c:overlap val="-27"/>
        <c:axId val="465209591"/>
        <c:axId val="652500568"/>
      </c:barChart>
      <c:catAx>
        <c:axId val="46520959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2500568"/>
        <c:crosses val="autoZero"/>
        <c:auto val="1"/>
        <c:lblAlgn val="ctr"/>
        <c:lblOffset val="100"/>
        <c:noMultiLvlLbl val="0"/>
      </c:catAx>
      <c:valAx>
        <c:axId val="65250056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solidFill>
            <a:srgbClr val="FFFF00"/>
          </a:solid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6520959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63B291-4F61-4E95-ABE9-0CFDD13EE61E}"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D1EE43DE-66EE-4A5E-99E9-3EDA550851D0}">
      <dgm:prSet/>
      <dgm:spPr/>
      <dgm:t>
        <a:bodyPr/>
        <a:lstStyle/>
        <a:p>
          <a:r>
            <a:rPr lang="en-GB" dirty="0"/>
            <a:t>Company overview </a:t>
          </a:r>
          <a:endParaRPr lang="en-US" dirty="0"/>
        </a:p>
      </dgm:t>
    </dgm:pt>
    <dgm:pt modelId="{17E62489-09D6-4C62-99FE-06A75C54496B}" type="parTrans" cxnId="{E64BFF44-E3D3-46C6-A36D-E86A248C6C57}">
      <dgm:prSet/>
      <dgm:spPr/>
      <dgm:t>
        <a:bodyPr/>
        <a:lstStyle/>
        <a:p>
          <a:endParaRPr lang="en-US"/>
        </a:p>
      </dgm:t>
    </dgm:pt>
    <dgm:pt modelId="{0E31DE4E-7FE7-4BAC-BBB8-55CEBEA317B4}" type="sibTrans" cxnId="{E64BFF44-E3D3-46C6-A36D-E86A248C6C57}">
      <dgm:prSet/>
      <dgm:spPr/>
      <dgm:t>
        <a:bodyPr/>
        <a:lstStyle/>
        <a:p>
          <a:endParaRPr lang="en-US"/>
        </a:p>
      </dgm:t>
    </dgm:pt>
    <dgm:pt modelId="{8BA13894-62E4-4732-8F3D-CF25B54E5417}">
      <dgm:prSet/>
      <dgm:spPr/>
      <dgm:t>
        <a:bodyPr/>
        <a:lstStyle/>
        <a:p>
          <a:r>
            <a:rPr lang="en-GB" dirty="0"/>
            <a:t>Products and services</a:t>
          </a:r>
          <a:endParaRPr lang="en-US" dirty="0"/>
        </a:p>
      </dgm:t>
    </dgm:pt>
    <dgm:pt modelId="{F5062BCB-48DD-4D96-A512-14FC8D15758B}" type="parTrans" cxnId="{90510FAD-5023-48DE-A44C-E4422F3DF657}">
      <dgm:prSet/>
      <dgm:spPr/>
      <dgm:t>
        <a:bodyPr/>
        <a:lstStyle/>
        <a:p>
          <a:endParaRPr lang="en-US"/>
        </a:p>
      </dgm:t>
    </dgm:pt>
    <dgm:pt modelId="{057132DA-1E2B-46F5-8CF7-60FB914D30DA}" type="sibTrans" cxnId="{90510FAD-5023-48DE-A44C-E4422F3DF657}">
      <dgm:prSet/>
      <dgm:spPr/>
      <dgm:t>
        <a:bodyPr/>
        <a:lstStyle/>
        <a:p>
          <a:endParaRPr lang="en-US"/>
        </a:p>
      </dgm:t>
    </dgm:pt>
    <dgm:pt modelId="{43263DD5-7B0C-4CB9-9408-13E78385C252}">
      <dgm:prSet/>
      <dgm:spPr/>
      <dgm:t>
        <a:bodyPr/>
        <a:lstStyle/>
        <a:p>
          <a:r>
            <a:rPr lang="en-GB" dirty="0"/>
            <a:t>Market audit – competitors analysis</a:t>
          </a:r>
          <a:endParaRPr lang="en-US" dirty="0"/>
        </a:p>
      </dgm:t>
    </dgm:pt>
    <dgm:pt modelId="{176C6D09-05FE-45EA-9111-2A8DD407CD6E}" type="parTrans" cxnId="{3350D1B7-3BE1-47A6-91BA-CD700A7FF51F}">
      <dgm:prSet/>
      <dgm:spPr/>
      <dgm:t>
        <a:bodyPr/>
        <a:lstStyle/>
        <a:p>
          <a:endParaRPr lang="en-US"/>
        </a:p>
      </dgm:t>
    </dgm:pt>
    <dgm:pt modelId="{BB8753E5-ED42-403D-A580-E92EAE9C5464}" type="sibTrans" cxnId="{3350D1B7-3BE1-47A6-91BA-CD700A7FF51F}">
      <dgm:prSet/>
      <dgm:spPr/>
      <dgm:t>
        <a:bodyPr/>
        <a:lstStyle/>
        <a:p>
          <a:endParaRPr lang="en-US"/>
        </a:p>
      </dgm:t>
    </dgm:pt>
    <dgm:pt modelId="{78BFECC6-2ADB-495E-86F8-E6D2C51BE76A}">
      <dgm:prSet/>
      <dgm:spPr/>
      <dgm:t>
        <a:bodyPr/>
        <a:lstStyle/>
        <a:p>
          <a:r>
            <a:rPr lang="en-GB" dirty="0"/>
            <a:t>Market Audit – swot analysis</a:t>
          </a:r>
          <a:endParaRPr lang="en-US" dirty="0"/>
        </a:p>
      </dgm:t>
    </dgm:pt>
    <dgm:pt modelId="{365C427A-21EF-43CE-9530-5A9A5D4EAF84}" type="parTrans" cxnId="{E1C8B91F-72FC-4FB1-BFFE-25CA6160C6F9}">
      <dgm:prSet/>
      <dgm:spPr/>
      <dgm:t>
        <a:bodyPr/>
        <a:lstStyle/>
        <a:p>
          <a:endParaRPr lang="en-US"/>
        </a:p>
      </dgm:t>
    </dgm:pt>
    <dgm:pt modelId="{DD97479E-1A43-4D64-A76E-1894E9F1D7D0}" type="sibTrans" cxnId="{E1C8B91F-72FC-4FB1-BFFE-25CA6160C6F9}">
      <dgm:prSet/>
      <dgm:spPr/>
      <dgm:t>
        <a:bodyPr/>
        <a:lstStyle/>
        <a:p>
          <a:endParaRPr lang="en-US"/>
        </a:p>
      </dgm:t>
    </dgm:pt>
    <dgm:pt modelId="{D4E8B49B-DD85-4A14-BF74-5DAB51F2C011}">
      <dgm:prSet/>
      <dgm:spPr/>
      <dgm:t>
        <a:bodyPr/>
        <a:lstStyle/>
        <a:p>
          <a:r>
            <a:rPr lang="en-GB" dirty="0"/>
            <a:t>Market audit – pestle analysis</a:t>
          </a:r>
          <a:endParaRPr lang="en-US" dirty="0"/>
        </a:p>
      </dgm:t>
    </dgm:pt>
    <dgm:pt modelId="{8A91A9B4-EEB8-4A44-A678-EBC95EAFB9F7}" type="parTrans" cxnId="{B8BE8118-98C7-4BC3-83E4-CBF11932BD71}">
      <dgm:prSet/>
      <dgm:spPr/>
      <dgm:t>
        <a:bodyPr/>
        <a:lstStyle/>
        <a:p>
          <a:endParaRPr lang="en-US"/>
        </a:p>
      </dgm:t>
    </dgm:pt>
    <dgm:pt modelId="{231C46F1-5AE8-43AC-A319-6DA5136BCABE}" type="sibTrans" cxnId="{B8BE8118-98C7-4BC3-83E4-CBF11932BD71}">
      <dgm:prSet/>
      <dgm:spPr/>
      <dgm:t>
        <a:bodyPr/>
        <a:lstStyle/>
        <a:p>
          <a:endParaRPr lang="en-US"/>
        </a:p>
      </dgm:t>
    </dgm:pt>
    <dgm:pt modelId="{6375D7D2-492E-4D06-AC25-02B696DEB20E}">
      <dgm:prSet/>
      <dgm:spPr/>
      <dgm:t>
        <a:bodyPr/>
        <a:lstStyle/>
        <a:p>
          <a:r>
            <a:rPr lang="en-GB" dirty="0"/>
            <a:t>Marketing and sales plan </a:t>
          </a:r>
          <a:endParaRPr lang="en-US" dirty="0"/>
        </a:p>
      </dgm:t>
    </dgm:pt>
    <dgm:pt modelId="{75B83D64-B923-471B-84B7-F9896A9271F7}" type="parTrans" cxnId="{A59F4F6C-4D18-421E-A369-452A9E71544D}">
      <dgm:prSet/>
      <dgm:spPr/>
      <dgm:t>
        <a:bodyPr/>
        <a:lstStyle/>
        <a:p>
          <a:endParaRPr lang="en-US"/>
        </a:p>
      </dgm:t>
    </dgm:pt>
    <dgm:pt modelId="{B27BD853-AFFA-4B57-AF53-BBBE9E1388FA}" type="sibTrans" cxnId="{A59F4F6C-4D18-421E-A369-452A9E71544D}">
      <dgm:prSet/>
      <dgm:spPr/>
      <dgm:t>
        <a:bodyPr/>
        <a:lstStyle/>
        <a:p>
          <a:endParaRPr lang="en-US"/>
        </a:p>
      </dgm:t>
    </dgm:pt>
    <dgm:pt modelId="{6D628FDA-9831-4230-A93F-06B4D78675F6}">
      <dgm:prSet/>
      <dgm:spPr/>
      <dgm:t>
        <a:bodyPr/>
        <a:lstStyle/>
        <a:p>
          <a:r>
            <a:rPr lang="en-GB" dirty="0"/>
            <a:t>Management team</a:t>
          </a:r>
          <a:endParaRPr lang="en-US" dirty="0"/>
        </a:p>
      </dgm:t>
    </dgm:pt>
    <dgm:pt modelId="{D8288395-B9F0-427F-9B5F-4F33ACA2F686}" type="parTrans" cxnId="{8E27D3FD-EBDE-411D-9023-64C5203C36B0}">
      <dgm:prSet/>
      <dgm:spPr/>
      <dgm:t>
        <a:bodyPr/>
        <a:lstStyle/>
        <a:p>
          <a:endParaRPr lang="en-US"/>
        </a:p>
      </dgm:t>
    </dgm:pt>
    <dgm:pt modelId="{49931F83-F7C7-478C-A08C-BA1CAD785B06}" type="sibTrans" cxnId="{8E27D3FD-EBDE-411D-9023-64C5203C36B0}">
      <dgm:prSet/>
      <dgm:spPr/>
      <dgm:t>
        <a:bodyPr/>
        <a:lstStyle/>
        <a:p>
          <a:endParaRPr lang="en-US"/>
        </a:p>
      </dgm:t>
    </dgm:pt>
    <dgm:pt modelId="{B38FBE6C-148A-4502-BFFD-ED6092124E87}">
      <dgm:prSet phldr="0"/>
      <dgm:spPr/>
      <dgm:t>
        <a:bodyPr/>
        <a:lstStyle/>
        <a:p>
          <a:pPr rtl="0"/>
          <a:r>
            <a:rPr lang="en-GB" dirty="0">
              <a:latin typeface="Century Gothic"/>
            </a:rPr>
            <a:t>Target market</a:t>
          </a:r>
        </a:p>
      </dgm:t>
    </dgm:pt>
    <dgm:pt modelId="{E1665B7F-D23E-4593-B3AA-E350FFA44572}" type="parTrans" cxnId="{98D7A6E8-DA42-41F7-8008-6FE11390205F}">
      <dgm:prSet/>
      <dgm:spPr/>
    </dgm:pt>
    <dgm:pt modelId="{9FBAF11C-760C-4E4A-B9F0-1CA6CF2E8AFD}" type="sibTrans" cxnId="{98D7A6E8-DA42-41F7-8008-6FE11390205F}">
      <dgm:prSet/>
      <dgm:spPr/>
    </dgm:pt>
    <dgm:pt modelId="{5216AF4B-B930-493B-A8C9-98EBE68D77E0}">
      <dgm:prSet phldr="0"/>
      <dgm:spPr/>
      <dgm:t>
        <a:bodyPr/>
        <a:lstStyle/>
        <a:p>
          <a:pPr rtl="0"/>
          <a:r>
            <a:rPr lang="en-GB" dirty="0">
              <a:latin typeface="Century Gothic"/>
            </a:rPr>
            <a:t>Pricing</a:t>
          </a:r>
          <a:r>
            <a:rPr lang="en-GB" dirty="0">
              <a:latin typeface="Elephant"/>
            </a:rPr>
            <a:t> </a:t>
          </a:r>
          <a:r>
            <a:rPr lang="en-GB" dirty="0">
              <a:latin typeface="Century Gothic"/>
            </a:rPr>
            <a:t>and costs</a:t>
          </a:r>
        </a:p>
      </dgm:t>
    </dgm:pt>
    <dgm:pt modelId="{871B5DA9-3308-44A7-9FB5-6831DCF6F6CC}" type="parTrans" cxnId="{B9E50296-431F-4F63-BE5F-42F8892C5326}">
      <dgm:prSet/>
      <dgm:spPr/>
    </dgm:pt>
    <dgm:pt modelId="{F1850B0F-551F-400C-9B31-6B3BD146CAB3}" type="sibTrans" cxnId="{B9E50296-431F-4F63-BE5F-42F8892C5326}">
      <dgm:prSet/>
      <dgm:spPr/>
    </dgm:pt>
    <dgm:pt modelId="{EFA9B886-88FB-45EF-A57C-6C9A2AB67EBC}">
      <dgm:prSet phldr="0"/>
      <dgm:spPr/>
      <dgm:t>
        <a:bodyPr/>
        <a:lstStyle/>
        <a:p>
          <a:pPr rtl="0"/>
          <a:r>
            <a:rPr lang="en-GB" dirty="0">
              <a:latin typeface="Century Gothic"/>
            </a:rPr>
            <a:t>Monthly profit and loss</a:t>
          </a:r>
        </a:p>
      </dgm:t>
    </dgm:pt>
    <dgm:pt modelId="{E06CC842-6E25-4704-A612-2EAA8744B004}" type="parTrans" cxnId="{41BD0859-FC2F-4D56-853C-5B06293586FD}">
      <dgm:prSet/>
      <dgm:spPr/>
    </dgm:pt>
    <dgm:pt modelId="{7D42233C-8AF0-4B3A-8FD5-92166F1E0275}" type="sibTrans" cxnId="{41BD0859-FC2F-4D56-853C-5B06293586FD}">
      <dgm:prSet/>
      <dgm:spPr/>
    </dgm:pt>
    <dgm:pt modelId="{48F48C86-EC3A-4B62-849C-EF7E076DDCD0}" type="pres">
      <dgm:prSet presAssocID="{C163B291-4F61-4E95-ABE9-0CFDD13EE61E}" presName="linear" presStyleCnt="0">
        <dgm:presLayoutVars>
          <dgm:animLvl val="lvl"/>
          <dgm:resizeHandles val="exact"/>
        </dgm:presLayoutVars>
      </dgm:prSet>
      <dgm:spPr/>
    </dgm:pt>
    <dgm:pt modelId="{BE4D6668-72C1-4BD1-A50E-BB945699C7CF}" type="pres">
      <dgm:prSet presAssocID="{D1EE43DE-66EE-4A5E-99E9-3EDA550851D0}" presName="parentText" presStyleLbl="node1" presStyleIdx="0" presStyleCnt="10">
        <dgm:presLayoutVars>
          <dgm:chMax val="0"/>
          <dgm:bulletEnabled val="1"/>
        </dgm:presLayoutVars>
      </dgm:prSet>
      <dgm:spPr/>
    </dgm:pt>
    <dgm:pt modelId="{7FBD7F44-5DA1-453D-B2EB-503D1E08B9C1}" type="pres">
      <dgm:prSet presAssocID="{0E31DE4E-7FE7-4BAC-BBB8-55CEBEA317B4}" presName="spacer" presStyleCnt="0"/>
      <dgm:spPr/>
    </dgm:pt>
    <dgm:pt modelId="{1AC2CC24-9F91-42D1-B010-2B33B54F58D7}" type="pres">
      <dgm:prSet presAssocID="{8BA13894-62E4-4732-8F3D-CF25B54E5417}" presName="parentText" presStyleLbl="node1" presStyleIdx="1" presStyleCnt="10">
        <dgm:presLayoutVars>
          <dgm:chMax val="0"/>
          <dgm:bulletEnabled val="1"/>
        </dgm:presLayoutVars>
      </dgm:prSet>
      <dgm:spPr/>
    </dgm:pt>
    <dgm:pt modelId="{502A6C49-531C-461D-84FD-CC6A012A7054}" type="pres">
      <dgm:prSet presAssocID="{057132DA-1E2B-46F5-8CF7-60FB914D30DA}" presName="spacer" presStyleCnt="0"/>
      <dgm:spPr/>
    </dgm:pt>
    <dgm:pt modelId="{241A0DCD-2B11-49ED-A726-29E83A3C8766}" type="pres">
      <dgm:prSet presAssocID="{43263DD5-7B0C-4CB9-9408-13E78385C252}" presName="parentText" presStyleLbl="node1" presStyleIdx="2" presStyleCnt="10">
        <dgm:presLayoutVars>
          <dgm:chMax val="0"/>
          <dgm:bulletEnabled val="1"/>
        </dgm:presLayoutVars>
      </dgm:prSet>
      <dgm:spPr/>
    </dgm:pt>
    <dgm:pt modelId="{83C28E1C-E190-412F-AB3F-32E072775453}" type="pres">
      <dgm:prSet presAssocID="{BB8753E5-ED42-403D-A580-E92EAE9C5464}" presName="spacer" presStyleCnt="0"/>
      <dgm:spPr/>
    </dgm:pt>
    <dgm:pt modelId="{D5A6F6AC-0DF9-4266-96E0-0228E786553C}" type="pres">
      <dgm:prSet presAssocID="{78BFECC6-2ADB-495E-86F8-E6D2C51BE76A}" presName="parentText" presStyleLbl="node1" presStyleIdx="3" presStyleCnt="10">
        <dgm:presLayoutVars>
          <dgm:chMax val="0"/>
          <dgm:bulletEnabled val="1"/>
        </dgm:presLayoutVars>
      </dgm:prSet>
      <dgm:spPr/>
    </dgm:pt>
    <dgm:pt modelId="{0D35B943-9CFB-42E0-B33E-69D571F50EAB}" type="pres">
      <dgm:prSet presAssocID="{DD97479E-1A43-4D64-A76E-1894E9F1D7D0}" presName="spacer" presStyleCnt="0"/>
      <dgm:spPr/>
    </dgm:pt>
    <dgm:pt modelId="{8286FB5F-4D86-4660-A118-6E6AF10BB552}" type="pres">
      <dgm:prSet presAssocID="{D4E8B49B-DD85-4A14-BF74-5DAB51F2C011}" presName="parentText" presStyleLbl="node1" presStyleIdx="4" presStyleCnt="10">
        <dgm:presLayoutVars>
          <dgm:chMax val="0"/>
          <dgm:bulletEnabled val="1"/>
        </dgm:presLayoutVars>
      </dgm:prSet>
      <dgm:spPr/>
    </dgm:pt>
    <dgm:pt modelId="{2F897E5F-F671-4A63-9374-E4F5580212C1}" type="pres">
      <dgm:prSet presAssocID="{231C46F1-5AE8-43AC-A319-6DA5136BCABE}" presName="spacer" presStyleCnt="0"/>
      <dgm:spPr/>
    </dgm:pt>
    <dgm:pt modelId="{041842F3-B1DB-45B2-9AA1-3EE21EC3502C}" type="pres">
      <dgm:prSet presAssocID="{B38FBE6C-148A-4502-BFFD-ED6092124E87}" presName="parentText" presStyleLbl="node1" presStyleIdx="5" presStyleCnt="10">
        <dgm:presLayoutVars>
          <dgm:chMax val="0"/>
          <dgm:bulletEnabled val="1"/>
        </dgm:presLayoutVars>
      </dgm:prSet>
      <dgm:spPr/>
    </dgm:pt>
    <dgm:pt modelId="{D133E709-0F36-40F6-B961-78AEB84AF3B5}" type="pres">
      <dgm:prSet presAssocID="{9FBAF11C-760C-4E4A-B9F0-1CA6CF2E8AFD}" presName="spacer" presStyleCnt="0"/>
      <dgm:spPr/>
    </dgm:pt>
    <dgm:pt modelId="{DD8191EE-BE12-4496-BD74-E0DC5312C9EA}" type="pres">
      <dgm:prSet presAssocID="{6375D7D2-492E-4D06-AC25-02B696DEB20E}" presName="parentText" presStyleLbl="node1" presStyleIdx="6" presStyleCnt="10">
        <dgm:presLayoutVars>
          <dgm:chMax val="0"/>
          <dgm:bulletEnabled val="1"/>
        </dgm:presLayoutVars>
      </dgm:prSet>
      <dgm:spPr/>
    </dgm:pt>
    <dgm:pt modelId="{22515C87-37AA-4A67-A853-8C9080DD84B3}" type="pres">
      <dgm:prSet presAssocID="{B27BD853-AFFA-4B57-AF53-BBBE9E1388FA}" presName="spacer" presStyleCnt="0"/>
      <dgm:spPr/>
    </dgm:pt>
    <dgm:pt modelId="{9DC4DF26-5CA3-462E-B625-13DF3EE6C3B7}" type="pres">
      <dgm:prSet presAssocID="{6D628FDA-9831-4230-A93F-06B4D78675F6}" presName="parentText" presStyleLbl="node1" presStyleIdx="7" presStyleCnt="10">
        <dgm:presLayoutVars>
          <dgm:chMax val="0"/>
          <dgm:bulletEnabled val="1"/>
        </dgm:presLayoutVars>
      </dgm:prSet>
      <dgm:spPr/>
    </dgm:pt>
    <dgm:pt modelId="{889CD22D-3794-4522-90B1-CF464A16F950}" type="pres">
      <dgm:prSet presAssocID="{49931F83-F7C7-478C-A08C-BA1CAD785B06}" presName="spacer" presStyleCnt="0"/>
      <dgm:spPr/>
    </dgm:pt>
    <dgm:pt modelId="{8DC0D3FC-A944-4425-8969-4659442DD29E}" type="pres">
      <dgm:prSet presAssocID="{5216AF4B-B930-493B-A8C9-98EBE68D77E0}" presName="parentText" presStyleLbl="node1" presStyleIdx="8" presStyleCnt="10">
        <dgm:presLayoutVars>
          <dgm:chMax val="0"/>
          <dgm:bulletEnabled val="1"/>
        </dgm:presLayoutVars>
      </dgm:prSet>
      <dgm:spPr/>
    </dgm:pt>
    <dgm:pt modelId="{7A7B39F8-2F24-4E89-9335-940BF5CAEBF3}" type="pres">
      <dgm:prSet presAssocID="{F1850B0F-551F-400C-9B31-6B3BD146CAB3}" presName="spacer" presStyleCnt="0"/>
      <dgm:spPr/>
    </dgm:pt>
    <dgm:pt modelId="{CB7519C0-DAA4-4C05-8403-DF663F0E7C71}" type="pres">
      <dgm:prSet presAssocID="{EFA9B886-88FB-45EF-A57C-6C9A2AB67EBC}" presName="parentText" presStyleLbl="node1" presStyleIdx="9" presStyleCnt="10">
        <dgm:presLayoutVars>
          <dgm:chMax val="0"/>
          <dgm:bulletEnabled val="1"/>
        </dgm:presLayoutVars>
      </dgm:prSet>
      <dgm:spPr/>
    </dgm:pt>
  </dgm:ptLst>
  <dgm:cxnLst>
    <dgm:cxn modelId="{EA3EAA07-328A-48FA-8AFC-565754B66C03}" type="presOf" srcId="{6D628FDA-9831-4230-A93F-06B4D78675F6}" destId="{9DC4DF26-5CA3-462E-B625-13DF3EE6C3B7}" srcOrd="0" destOrd="0" presId="urn:microsoft.com/office/officeart/2005/8/layout/vList2"/>
    <dgm:cxn modelId="{B8BE8118-98C7-4BC3-83E4-CBF11932BD71}" srcId="{C163B291-4F61-4E95-ABE9-0CFDD13EE61E}" destId="{D4E8B49B-DD85-4A14-BF74-5DAB51F2C011}" srcOrd="4" destOrd="0" parTransId="{8A91A9B4-EEB8-4A44-A678-EBC95EAFB9F7}" sibTransId="{231C46F1-5AE8-43AC-A319-6DA5136BCABE}"/>
    <dgm:cxn modelId="{E1C8B91F-72FC-4FB1-BFFE-25CA6160C6F9}" srcId="{C163B291-4F61-4E95-ABE9-0CFDD13EE61E}" destId="{78BFECC6-2ADB-495E-86F8-E6D2C51BE76A}" srcOrd="3" destOrd="0" parTransId="{365C427A-21EF-43CE-9530-5A9A5D4EAF84}" sibTransId="{DD97479E-1A43-4D64-A76E-1894E9F1D7D0}"/>
    <dgm:cxn modelId="{AF156F25-8811-43D1-A724-B496EFD6184E}" type="presOf" srcId="{6375D7D2-492E-4D06-AC25-02B696DEB20E}" destId="{DD8191EE-BE12-4496-BD74-E0DC5312C9EA}" srcOrd="0" destOrd="0" presId="urn:microsoft.com/office/officeart/2005/8/layout/vList2"/>
    <dgm:cxn modelId="{226B0626-4CA5-4914-A029-9F9FA88867AC}" type="presOf" srcId="{43263DD5-7B0C-4CB9-9408-13E78385C252}" destId="{241A0DCD-2B11-49ED-A726-29E83A3C8766}" srcOrd="0" destOrd="0" presId="urn:microsoft.com/office/officeart/2005/8/layout/vList2"/>
    <dgm:cxn modelId="{77AA9E62-254F-4FC8-9708-F99573C82A7B}" type="presOf" srcId="{C163B291-4F61-4E95-ABE9-0CFDD13EE61E}" destId="{48F48C86-EC3A-4B62-849C-EF7E076DDCD0}" srcOrd="0" destOrd="0" presId="urn:microsoft.com/office/officeart/2005/8/layout/vList2"/>
    <dgm:cxn modelId="{E64BFF44-E3D3-46C6-A36D-E86A248C6C57}" srcId="{C163B291-4F61-4E95-ABE9-0CFDD13EE61E}" destId="{D1EE43DE-66EE-4A5E-99E9-3EDA550851D0}" srcOrd="0" destOrd="0" parTransId="{17E62489-09D6-4C62-99FE-06A75C54496B}" sibTransId="{0E31DE4E-7FE7-4BAC-BBB8-55CEBEA317B4}"/>
    <dgm:cxn modelId="{1B120165-4192-46B4-900C-CCB236A75B32}" type="presOf" srcId="{5216AF4B-B930-493B-A8C9-98EBE68D77E0}" destId="{8DC0D3FC-A944-4425-8969-4659442DD29E}" srcOrd="0" destOrd="0" presId="urn:microsoft.com/office/officeart/2005/8/layout/vList2"/>
    <dgm:cxn modelId="{A59F4F6C-4D18-421E-A369-452A9E71544D}" srcId="{C163B291-4F61-4E95-ABE9-0CFDD13EE61E}" destId="{6375D7D2-492E-4D06-AC25-02B696DEB20E}" srcOrd="6" destOrd="0" parTransId="{75B83D64-B923-471B-84B7-F9896A9271F7}" sibTransId="{B27BD853-AFFA-4B57-AF53-BBBE9E1388FA}"/>
    <dgm:cxn modelId="{F44CA655-1A45-4A8B-8DD1-D8877EFD3EFA}" type="presOf" srcId="{78BFECC6-2ADB-495E-86F8-E6D2C51BE76A}" destId="{D5A6F6AC-0DF9-4266-96E0-0228E786553C}" srcOrd="0" destOrd="0" presId="urn:microsoft.com/office/officeart/2005/8/layout/vList2"/>
    <dgm:cxn modelId="{41BD0859-FC2F-4D56-853C-5B06293586FD}" srcId="{C163B291-4F61-4E95-ABE9-0CFDD13EE61E}" destId="{EFA9B886-88FB-45EF-A57C-6C9A2AB67EBC}" srcOrd="9" destOrd="0" parTransId="{E06CC842-6E25-4704-A612-2EAA8744B004}" sibTransId="{7D42233C-8AF0-4B3A-8FD5-92166F1E0275}"/>
    <dgm:cxn modelId="{F79ABA7A-8830-4013-8E05-8B5034BF74A3}" type="presOf" srcId="{EFA9B886-88FB-45EF-A57C-6C9A2AB67EBC}" destId="{CB7519C0-DAA4-4C05-8403-DF663F0E7C71}" srcOrd="0" destOrd="0" presId="urn:microsoft.com/office/officeart/2005/8/layout/vList2"/>
    <dgm:cxn modelId="{B9E50296-431F-4F63-BE5F-42F8892C5326}" srcId="{C163B291-4F61-4E95-ABE9-0CFDD13EE61E}" destId="{5216AF4B-B930-493B-A8C9-98EBE68D77E0}" srcOrd="8" destOrd="0" parTransId="{871B5DA9-3308-44A7-9FB5-6831DCF6F6CC}" sibTransId="{F1850B0F-551F-400C-9B31-6B3BD146CAB3}"/>
    <dgm:cxn modelId="{7395D0AB-DE7C-4B07-AE51-1AF617020A37}" type="presOf" srcId="{8BA13894-62E4-4732-8F3D-CF25B54E5417}" destId="{1AC2CC24-9F91-42D1-B010-2B33B54F58D7}" srcOrd="0" destOrd="0" presId="urn:microsoft.com/office/officeart/2005/8/layout/vList2"/>
    <dgm:cxn modelId="{90510FAD-5023-48DE-A44C-E4422F3DF657}" srcId="{C163B291-4F61-4E95-ABE9-0CFDD13EE61E}" destId="{8BA13894-62E4-4732-8F3D-CF25B54E5417}" srcOrd="1" destOrd="0" parTransId="{F5062BCB-48DD-4D96-A512-14FC8D15758B}" sibTransId="{057132DA-1E2B-46F5-8CF7-60FB914D30DA}"/>
    <dgm:cxn modelId="{3350D1B7-3BE1-47A6-91BA-CD700A7FF51F}" srcId="{C163B291-4F61-4E95-ABE9-0CFDD13EE61E}" destId="{43263DD5-7B0C-4CB9-9408-13E78385C252}" srcOrd="2" destOrd="0" parTransId="{176C6D09-05FE-45EA-9111-2A8DD407CD6E}" sibTransId="{BB8753E5-ED42-403D-A580-E92EAE9C5464}"/>
    <dgm:cxn modelId="{6B854FBF-313F-49C0-B15E-54D072FDD642}" type="presOf" srcId="{B38FBE6C-148A-4502-BFFD-ED6092124E87}" destId="{041842F3-B1DB-45B2-9AA1-3EE21EC3502C}" srcOrd="0" destOrd="0" presId="urn:microsoft.com/office/officeart/2005/8/layout/vList2"/>
    <dgm:cxn modelId="{B773B3CC-28CF-4D19-8316-3328A1FFE2DB}" type="presOf" srcId="{D4E8B49B-DD85-4A14-BF74-5DAB51F2C011}" destId="{8286FB5F-4D86-4660-A118-6E6AF10BB552}" srcOrd="0" destOrd="0" presId="urn:microsoft.com/office/officeart/2005/8/layout/vList2"/>
    <dgm:cxn modelId="{DB5349DD-6CF5-4DC9-AF0E-5AB6F2E2D937}" type="presOf" srcId="{D1EE43DE-66EE-4A5E-99E9-3EDA550851D0}" destId="{BE4D6668-72C1-4BD1-A50E-BB945699C7CF}" srcOrd="0" destOrd="0" presId="urn:microsoft.com/office/officeart/2005/8/layout/vList2"/>
    <dgm:cxn modelId="{98D7A6E8-DA42-41F7-8008-6FE11390205F}" srcId="{C163B291-4F61-4E95-ABE9-0CFDD13EE61E}" destId="{B38FBE6C-148A-4502-BFFD-ED6092124E87}" srcOrd="5" destOrd="0" parTransId="{E1665B7F-D23E-4593-B3AA-E350FFA44572}" sibTransId="{9FBAF11C-760C-4E4A-B9F0-1CA6CF2E8AFD}"/>
    <dgm:cxn modelId="{8E27D3FD-EBDE-411D-9023-64C5203C36B0}" srcId="{C163B291-4F61-4E95-ABE9-0CFDD13EE61E}" destId="{6D628FDA-9831-4230-A93F-06B4D78675F6}" srcOrd="7" destOrd="0" parTransId="{D8288395-B9F0-427F-9B5F-4F33ACA2F686}" sibTransId="{49931F83-F7C7-478C-A08C-BA1CAD785B06}"/>
    <dgm:cxn modelId="{715D5798-E25C-4B43-8A3C-62F77EFA3E3C}" type="presParOf" srcId="{48F48C86-EC3A-4B62-849C-EF7E076DDCD0}" destId="{BE4D6668-72C1-4BD1-A50E-BB945699C7CF}" srcOrd="0" destOrd="0" presId="urn:microsoft.com/office/officeart/2005/8/layout/vList2"/>
    <dgm:cxn modelId="{D18E0E9C-4FB4-406C-8D38-B3FAB47F701B}" type="presParOf" srcId="{48F48C86-EC3A-4B62-849C-EF7E076DDCD0}" destId="{7FBD7F44-5DA1-453D-B2EB-503D1E08B9C1}" srcOrd="1" destOrd="0" presId="urn:microsoft.com/office/officeart/2005/8/layout/vList2"/>
    <dgm:cxn modelId="{11D6366F-7D31-4889-976B-59E2E53ECDB4}" type="presParOf" srcId="{48F48C86-EC3A-4B62-849C-EF7E076DDCD0}" destId="{1AC2CC24-9F91-42D1-B010-2B33B54F58D7}" srcOrd="2" destOrd="0" presId="urn:microsoft.com/office/officeart/2005/8/layout/vList2"/>
    <dgm:cxn modelId="{8225F667-2591-4556-B4EE-E9EA246EC4E9}" type="presParOf" srcId="{48F48C86-EC3A-4B62-849C-EF7E076DDCD0}" destId="{502A6C49-531C-461D-84FD-CC6A012A7054}" srcOrd="3" destOrd="0" presId="urn:microsoft.com/office/officeart/2005/8/layout/vList2"/>
    <dgm:cxn modelId="{39E87D89-A205-4825-8CDD-6EAC1F415AF9}" type="presParOf" srcId="{48F48C86-EC3A-4B62-849C-EF7E076DDCD0}" destId="{241A0DCD-2B11-49ED-A726-29E83A3C8766}" srcOrd="4" destOrd="0" presId="urn:microsoft.com/office/officeart/2005/8/layout/vList2"/>
    <dgm:cxn modelId="{9C7B0848-CB03-4310-9244-E9325731C7DA}" type="presParOf" srcId="{48F48C86-EC3A-4B62-849C-EF7E076DDCD0}" destId="{83C28E1C-E190-412F-AB3F-32E072775453}" srcOrd="5" destOrd="0" presId="urn:microsoft.com/office/officeart/2005/8/layout/vList2"/>
    <dgm:cxn modelId="{29F8EF48-9590-4F5E-AC0A-893A381F926C}" type="presParOf" srcId="{48F48C86-EC3A-4B62-849C-EF7E076DDCD0}" destId="{D5A6F6AC-0DF9-4266-96E0-0228E786553C}" srcOrd="6" destOrd="0" presId="urn:microsoft.com/office/officeart/2005/8/layout/vList2"/>
    <dgm:cxn modelId="{8D0850DC-B077-40AF-BBAA-638EAF05F3E3}" type="presParOf" srcId="{48F48C86-EC3A-4B62-849C-EF7E076DDCD0}" destId="{0D35B943-9CFB-42E0-B33E-69D571F50EAB}" srcOrd="7" destOrd="0" presId="urn:microsoft.com/office/officeart/2005/8/layout/vList2"/>
    <dgm:cxn modelId="{C026A807-7C35-48EA-8704-68C238BE5AC3}" type="presParOf" srcId="{48F48C86-EC3A-4B62-849C-EF7E076DDCD0}" destId="{8286FB5F-4D86-4660-A118-6E6AF10BB552}" srcOrd="8" destOrd="0" presId="urn:microsoft.com/office/officeart/2005/8/layout/vList2"/>
    <dgm:cxn modelId="{A8E85D83-118A-4969-AD74-1330530B399A}" type="presParOf" srcId="{48F48C86-EC3A-4B62-849C-EF7E076DDCD0}" destId="{2F897E5F-F671-4A63-9374-E4F5580212C1}" srcOrd="9" destOrd="0" presId="urn:microsoft.com/office/officeart/2005/8/layout/vList2"/>
    <dgm:cxn modelId="{6639D969-512B-46E4-B123-FB1D511360DE}" type="presParOf" srcId="{48F48C86-EC3A-4B62-849C-EF7E076DDCD0}" destId="{041842F3-B1DB-45B2-9AA1-3EE21EC3502C}" srcOrd="10" destOrd="0" presId="urn:microsoft.com/office/officeart/2005/8/layout/vList2"/>
    <dgm:cxn modelId="{24D88B33-8306-40A2-824E-D8F8513FC739}" type="presParOf" srcId="{48F48C86-EC3A-4B62-849C-EF7E076DDCD0}" destId="{D133E709-0F36-40F6-B961-78AEB84AF3B5}" srcOrd="11" destOrd="0" presId="urn:microsoft.com/office/officeart/2005/8/layout/vList2"/>
    <dgm:cxn modelId="{C73B6097-5ECC-441C-A32E-01559AE19606}" type="presParOf" srcId="{48F48C86-EC3A-4B62-849C-EF7E076DDCD0}" destId="{DD8191EE-BE12-4496-BD74-E0DC5312C9EA}" srcOrd="12" destOrd="0" presId="urn:microsoft.com/office/officeart/2005/8/layout/vList2"/>
    <dgm:cxn modelId="{9C14802B-DC97-4FE4-9835-7D18B9C26DDA}" type="presParOf" srcId="{48F48C86-EC3A-4B62-849C-EF7E076DDCD0}" destId="{22515C87-37AA-4A67-A853-8C9080DD84B3}" srcOrd="13" destOrd="0" presId="urn:microsoft.com/office/officeart/2005/8/layout/vList2"/>
    <dgm:cxn modelId="{672620BE-37E1-40BC-8ABD-AB17B5E1A887}" type="presParOf" srcId="{48F48C86-EC3A-4B62-849C-EF7E076DDCD0}" destId="{9DC4DF26-5CA3-462E-B625-13DF3EE6C3B7}" srcOrd="14" destOrd="0" presId="urn:microsoft.com/office/officeart/2005/8/layout/vList2"/>
    <dgm:cxn modelId="{C6FCAD5C-B9B7-4511-90C4-169AF62877A5}" type="presParOf" srcId="{48F48C86-EC3A-4B62-849C-EF7E076DDCD0}" destId="{889CD22D-3794-4522-90B1-CF464A16F950}" srcOrd="15" destOrd="0" presId="urn:microsoft.com/office/officeart/2005/8/layout/vList2"/>
    <dgm:cxn modelId="{7DFEB7B8-DB90-42B4-99E3-F0A12999F379}" type="presParOf" srcId="{48F48C86-EC3A-4B62-849C-EF7E076DDCD0}" destId="{8DC0D3FC-A944-4425-8969-4659442DD29E}" srcOrd="16" destOrd="0" presId="urn:microsoft.com/office/officeart/2005/8/layout/vList2"/>
    <dgm:cxn modelId="{8337764D-CEDA-4541-B8E1-5485E9E7BE23}" type="presParOf" srcId="{48F48C86-EC3A-4B62-849C-EF7E076DDCD0}" destId="{7A7B39F8-2F24-4E89-9335-940BF5CAEBF3}" srcOrd="17" destOrd="0" presId="urn:microsoft.com/office/officeart/2005/8/layout/vList2"/>
    <dgm:cxn modelId="{85E5B19E-34E2-4F6B-B41C-478C0169B9C3}" type="presParOf" srcId="{48F48C86-EC3A-4B62-849C-EF7E076DDCD0}" destId="{CB7519C0-DAA4-4C05-8403-DF663F0E7C71}"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D23BFD-D146-48ED-9B2D-137F8EB4ABAC}" type="doc">
      <dgm:prSet loTypeId="urn:microsoft.com/office/officeart/2005/8/layout/cycle6" loCatId="cycle" qsTypeId="urn:microsoft.com/office/officeart/2005/8/quickstyle/simple1" qsCatId="simple" csTypeId="urn:microsoft.com/office/officeart/2005/8/colors/colorful1" csCatId="colorful" phldr="1"/>
      <dgm:spPr/>
      <dgm:t>
        <a:bodyPr/>
        <a:lstStyle/>
        <a:p>
          <a:endParaRPr lang="en-GB"/>
        </a:p>
      </dgm:t>
    </dgm:pt>
    <dgm:pt modelId="{024837F9-729F-4950-8AC7-39D01DA6F1EB}">
      <dgm:prSet phldrT="[Text]" phldr="0"/>
      <dgm:spPr/>
      <dgm:t>
        <a:bodyPr/>
        <a:lstStyle/>
        <a:p>
          <a:pPr rtl="0"/>
          <a:r>
            <a:rPr lang="en-GB">
              <a:latin typeface="Elephant"/>
            </a:rPr>
            <a:t>Political </a:t>
          </a:r>
          <a:endParaRPr lang="en-GB"/>
        </a:p>
      </dgm:t>
    </dgm:pt>
    <dgm:pt modelId="{E0FC1225-5ACD-4C31-8B93-1EDD839B2E63}" type="parTrans" cxnId="{C68A7C2B-D9E1-41F3-9F44-29E76D871340}">
      <dgm:prSet/>
      <dgm:spPr/>
      <dgm:t>
        <a:bodyPr/>
        <a:lstStyle/>
        <a:p>
          <a:endParaRPr lang="en-GB"/>
        </a:p>
      </dgm:t>
    </dgm:pt>
    <dgm:pt modelId="{C2011307-69E0-4BEB-A37B-ECE6189A3845}" type="sibTrans" cxnId="{C68A7C2B-D9E1-41F3-9F44-29E76D871340}">
      <dgm:prSet/>
      <dgm:spPr/>
      <dgm:t>
        <a:bodyPr/>
        <a:lstStyle/>
        <a:p>
          <a:endParaRPr lang="en-GB"/>
        </a:p>
      </dgm:t>
    </dgm:pt>
    <dgm:pt modelId="{EB7EB9EA-3947-4CBE-90FE-7C9E20DE71C8}">
      <dgm:prSet phldrT="[Text]" phldr="0"/>
      <dgm:spPr/>
      <dgm:t>
        <a:bodyPr/>
        <a:lstStyle/>
        <a:p>
          <a:r>
            <a:rPr lang="en-GB">
              <a:latin typeface="Elephant"/>
            </a:rPr>
            <a:t>Economic</a:t>
          </a:r>
          <a:endParaRPr lang="en-GB"/>
        </a:p>
      </dgm:t>
    </dgm:pt>
    <dgm:pt modelId="{D5EEF05B-3978-4B7A-B4F5-EA7080CD2F82}" type="parTrans" cxnId="{FACFAEA3-E0A5-452E-9F2E-F9CDD23E13E9}">
      <dgm:prSet/>
      <dgm:spPr/>
      <dgm:t>
        <a:bodyPr/>
        <a:lstStyle/>
        <a:p>
          <a:endParaRPr lang="en-GB"/>
        </a:p>
      </dgm:t>
    </dgm:pt>
    <dgm:pt modelId="{41DA755D-D3A0-4A60-B1F0-BEF954726F31}" type="sibTrans" cxnId="{FACFAEA3-E0A5-452E-9F2E-F9CDD23E13E9}">
      <dgm:prSet/>
      <dgm:spPr/>
      <dgm:t>
        <a:bodyPr/>
        <a:lstStyle/>
        <a:p>
          <a:endParaRPr lang="en-GB"/>
        </a:p>
      </dgm:t>
    </dgm:pt>
    <dgm:pt modelId="{C7C36635-46A1-458A-BC94-92FE9A34C9DA}">
      <dgm:prSet phldrT="[Text]" phldr="0"/>
      <dgm:spPr/>
      <dgm:t>
        <a:bodyPr/>
        <a:lstStyle/>
        <a:p>
          <a:r>
            <a:rPr lang="en-GB">
              <a:latin typeface="Elephant"/>
            </a:rPr>
            <a:t>Social</a:t>
          </a:r>
          <a:endParaRPr lang="en-GB"/>
        </a:p>
      </dgm:t>
    </dgm:pt>
    <dgm:pt modelId="{78679780-1690-4D85-A565-A6E5D8C3D25B}" type="parTrans" cxnId="{372E5845-990F-408C-B752-3D3186C2346A}">
      <dgm:prSet/>
      <dgm:spPr/>
      <dgm:t>
        <a:bodyPr/>
        <a:lstStyle/>
        <a:p>
          <a:endParaRPr lang="en-GB"/>
        </a:p>
      </dgm:t>
    </dgm:pt>
    <dgm:pt modelId="{3357D30A-730E-4238-A721-50253A9C5357}" type="sibTrans" cxnId="{372E5845-990F-408C-B752-3D3186C2346A}">
      <dgm:prSet/>
      <dgm:spPr/>
      <dgm:t>
        <a:bodyPr/>
        <a:lstStyle/>
        <a:p>
          <a:endParaRPr lang="en-GB"/>
        </a:p>
      </dgm:t>
    </dgm:pt>
    <dgm:pt modelId="{4E00037A-10A2-4576-82AC-94807FF4BFFB}">
      <dgm:prSet phldrT="[Text]" phldr="0"/>
      <dgm:spPr/>
      <dgm:t>
        <a:bodyPr/>
        <a:lstStyle/>
        <a:p>
          <a:r>
            <a:rPr lang="en-GB">
              <a:latin typeface="Elephant"/>
            </a:rPr>
            <a:t>Technological</a:t>
          </a:r>
          <a:endParaRPr lang="en-GB"/>
        </a:p>
      </dgm:t>
    </dgm:pt>
    <dgm:pt modelId="{F9031FCE-0DDC-4FBD-92F2-BECA2D1EDE04}" type="parTrans" cxnId="{ACB22C31-8355-48D8-B711-6A7C8DE7C6CD}">
      <dgm:prSet/>
      <dgm:spPr/>
      <dgm:t>
        <a:bodyPr/>
        <a:lstStyle/>
        <a:p>
          <a:endParaRPr lang="en-GB"/>
        </a:p>
      </dgm:t>
    </dgm:pt>
    <dgm:pt modelId="{08110A58-8863-4E6C-BFB1-E029566D7EC9}" type="sibTrans" cxnId="{ACB22C31-8355-48D8-B711-6A7C8DE7C6CD}">
      <dgm:prSet/>
      <dgm:spPr/>
      <dgm:t>
        <a:bodyPr/>
        <a:lstStyle/>
        <a:p>
          <a:endParaRPr lang="en-GB"/>
        </a:p>
      </dgm:t>
    </dgm:pt>
    <dgm:pt modelId="{DF190D26-700E-4390-8E4F-418B14606C90}">
      <dgm:prSet phldrT="[Text]" phldr="0"/>
      <dgm:spPr/>
      <dgm:t>
        <a:bodyPr/>
        <a:lstStyle/>
        <a:p>
          <a:r>
            <a:rPr lang="en-GB">
              <a:latin typeface="Elephant"/>
            </a:rPr>
            <a:t>Environmental</a:t>
          </a:r>
          <a:endParaRPr lang="en-GB"/>
        </a:p>
      </dgm:t>
    </dgm:pt>
    <dgm:pt modelId="{383E5DC3-672F-4E6B-90C8-57C55B0213C4}" type="parTrans" cxnId="{D4AFFEC4-DFF2-4249-A97F-96655F2132CF}">
      <dgm:prSet/>
      <dgm:spPr/>
      <dgm:t>
        <a:bodyPr/>
        <a:lstStyle/>
        <a:p>
          <a:endParaRPr lang="en-GB"/>
        </a:p>
      </dgm:t>
    </dgm:pt>
    <dgm:pt modelId="{B8A88DD5-7641-4E85-8265-1E225226EA6B}" type="sibTrans" cxnId="{D4AFFEC4-DFF2-4249-A97F-96655F2132CF}">
      <dgm:prSet/>
      <dgm:spPr/>
      <dgm:t>
        <a:bodyPr/>
        <a:lstStyle/>
        <a:p>
          <a:endParaRPr lang="en-GB"/>
        </a:p>
      </dgm:t>
    </dgm:pt>
    <dgm:pt modelId="{F36A6A8B-2392-484C-9E16-E728F3F735EA}" type="pres">
      <dgm:prSet presAssocID="{F1D23BFD-D146-48ED-9B2D-137F8EB4ABAC}" presName="cycle" presStyleCnt="0">
        <dgm:presLayoutVars>
          <dgm:dir/>
          <dgm:resizeHandles val="exact"/>
        </dgm:presLayoutVars>
      </dgm:prSet>
      <dgm:spPr/>
    </dgm:pt>
    <dgm:pt modelId="{B398257C-469D-4A28-96F1-2C7C144A1125}" type="pres">
      <dgm:prSet presAssocID="{024837F9-729F-4950-8AC7-39D01DA6F1EB}" presName="node" presStyleLbl="node1" presStyleIdx="0" presStyleCnt="5">
        <dgm:presLayoutVars>
          <dgm:bulletEnabled val="1"/>
        </dgm:presLayoutVars>
      </dgm:prSet>
      <dgm:spPr/>
    </dgm:pt>
    <dgm:pt modelId="{0E6D8AB8-CF2B-4501-8416-CBB506BEE70A}" type="pres">
      <dgm:prSet presAssocID="{024837F9-729F-4950-8AC7-39D01DA6F1EB}" presName="spNode" presStyleCnt="0"/>
      <dgm:spPr/>
    </dgm:pt>
    <dgm:pt modelId="{46FF892B-C7FD-4442-B839-8DB199755146}" type="pres">
      <dgm:prSet presAssocID="{C2011307-69E0-4BEB-A37B-ECE6189A3845}" presName="sibTrans" presStyleLbl="sibTrans1D1" presStyleIdx="0" presStyleCnt="5"/>
      <dgm:spPr/>
    </dgm:pt>
    <dgm:pt modelId="{9DC1E1B4-C5DC-4D90-BD6F-0FD194AA2240}" type="pres">
      <dgm:prSet presAssocID="{EB7EB9EA-3947-4CBE-90FE-7C9E20DE71C8}" presName="node" presStyleLbl="node1" presStyleIdx="1" presStyleCnt="5">
        <dgm:presLayoutVars>
          <dgm:bulletEnabled val="1"/>
        </dgm:presLayoutVars>
      </dgm:prSet>
      <dgm:spPr/>
    </dgm:pt>
    <dgm:pt modelId="{25CDE469-DD06-4944-87FE-B1FAE9734A2F}" type="pres">
      <dgm:prSet presAssocID="{EB7EB9EA-3947-4CBE-90FE-7C9E20DE71C8}" presName="spNode" presStyleCnt="0"/>
      <dgm:spPr/>
    </dgm:pt>
    <dgm:pt modelId="{D35FA262-038B-4C05-AEB5-6299E3AFC16B}" type="pres">
      <dgm:prSet presAssocID="{41DA755D-D3A0-4A60-B1F0-BEF954726F31}" presName="sibTrans" presStyleLbl="sibTrans1D1" presStyleIdx="1" presStyleCnt="5"/>
      <dgm:spPr/>
    </dgm:pt>
    <dgm:pt modelId="{622798B2-B4B6-4071-951C-A3D768439B1B}" type="pres">
      <dgm:prSet presAssocID="{C7C36635-46A1-458A-BC94-92FE9A34C9DA}" presName="node" presStyleLbl="node1" presStyleIdx="2" presStyleCnt="5">
        <dgm:presLayoutVars>
          <dgm:bulletEnabled val="1"/>
        </dgm:presLayoutVars>
      </dgm:prSet>
      <dgm:spPr/>
    </dgm:pt>
    <dgm:pt modelId="{3C252C76-BD94-4851-B121-3554530B6EAA}" type="pres">
      <dgm:prSet presAssocID="{C7C36635-46A1-458A-BC94-92FE9A34C9DA}" presName="spNode" presStyleCnt="0"/>
      <dgm:spPr/>
    </dgm:pt>
    <dgm:pt modelId="{6968295C-C009-4B15-BBDA-A090942FE6E0}" type="pres">
      <dgm:prSet presAssocID="{3357D30A-730E-4238-A721-50253A9C5357}" presName="sibTrans" presStyleLbl="sibTrans1D1" presStyleIdx="2" presStyleCnt="5"/>
      <dgm:spPr/>
    </dgm:pt>
    <dgm:pt modelId="{F0F35800-4E7A-4041-8F72-9DEEF5DF22B0}" type="pres">
      <dgm:prSet presAssocID="{4E00037A-10A2-4576-82AC-94807FF4BFFB}" presName="node" presStyleLbl="node1" presStyleIdx="3" presStyleCnt="5">
        <dgm:presLayoutVars>
          <dgm:bulletEnabled val="1"/>
        </dgm:presLayoutVars>
      </dgm:prSet>
      <dgm:spPr/>
    </dgm:pt>
    <dgm:pt modelId="{EA67A067-9063-4093-A656-9279A3A11FB1}" type="pres">
      <dgm:prSet presAssocID="{4E00037A-10A2-4576-82AC-94807FF4BFFB}" presName="spNode" presStyleCnt="0"/>
      <dgm:spPr/>
    </dgm:pt>
    <dgm:pt modelId="{972FE74D-6658-4023-8CCC-18F4BBB04507}" type="pres">
      <dgm:prSet presAssocID="{08110A58-8863-4E6C-BFB1-E029566D7EC9}" presName="sibTrans" presStyleLbl="sibTrans1D1" presStyleIdx="3" presStyleCnt="5"/>
      <dgm:spPr/>
    </dgm:pt>
    <dgm:pt modelId="{FE5FE328-B2D0-4933-8EC2-B74AE87D91B8}" type="pres">
      <dgm:prSet presAssocID="{DF190D26-700E-4390-8E4F-418B14606C90}" presName="node" presStyleLbl="node1" presStyleIdx="4" presStyleCnt="5">
        <dgm:presLayoutVars>
          <dgm:bulletEnabled val="1"/>
        </dgm:presLayoutVars>
      </dgm:prSet>
      <dgm:spPr/>
    </dgm:pt>
    <dgm:pt modelId="{57515546-71E9-4420-AC0C-2EAA26AD0164}" type="pres">
      <dgm:prSet presAssocID="{DF190D26-700E-4390-8E4F-418B14606C90}" presName="spNode" presStyleCnt="0"/>
      <dgm:spPr/>
    </dgm:pt>
    <dgm:pt modelId="{4CE5259F-C9FF-400F-BF56-D76F83FD529A}" type="pres">
      <dgm:prSet presAssocID="{B8A88DD5-7641-4E85-8265-1E225226EA6B}" presName="sibTrans" presStyleLbl="sibTrans1D1" presStyleIdx="4" presStyleCnt="5"/>
      <dgm:spPr/>
    </dgm:pt>
  </dgm:ptLst>
  <dgm:cxnLst>
    <dgm:cxn modelId="{5D986D00-902E-4364-8724-6FAF7E583263}" type="presOf" srcId="{41DA755D-D3A0-4A60-B1F0-BEF954726F31}" destId="{D35FA262-038B-4C05-AEB5-6299E3AFC16B}" srcOrd="0" destOrd="0" presId="urn:microsoft.com/office/officeart/2005/8/layout/cycle6"/>
    <dgm:cxn modelId="{C68A7C2B-D9E1-41F3-9F44-29E76D871340}" srcId="{F1D23BFD-D146-48ED-9B2D-137F8EB4ABAC}" destId="{024837F9-729F-4950-8AC7-39D01DA6F1EB}" srcOrd="0" destOrd="0" parTransId="{E0FC1225-5ACD-4C31-8B93-1EDD839B2E63}" sibTransId="{C2011307-69E0-4BEB-A37B-ECE6189A3845}"/>
    <dgm:cxn modelId="{ACB22C31-8355-48D8-B711-6A7C8DE7C6CD}" srcId="{F1D23BFD-D146-48ED-9B2D-137F8EB4ABAC}" destId="{4E00037A-10A2-4576-82AC-94807FF4BFFB}" srcOrd="3" destOrd="0" parTransId="{F9031FCE-0DDC-4FBD-92F2-BECA2D1EDE04}" sibTransId="{08110A58-8863-4E6C-BFB1-E029566D7EC9}"/>
    <dgm:cxn modelId="{372E5845-990F-408C-B752-3D3186C2346A}" srcId="{F1D23BFD-D146-48ED-9B2D-137F8EB4ABAC}" destId="{C7C36635-46A1-458A-BC94-92FE9A34C9DA}" srcOrd="2" destOrd="0" parTransId="{78679780-1690-4D85-A565-A6E5D8C3D25B}" sibTransId="{3357D30A-730E-4238-A721-50253A9C5357}"/>
    <dgm:cxn modelId="{56B12249-C218-40E7-B1C8-D504DFAE2E3D}" type="presOf" srcId="{4E00037A-10A2-4576-82AC-94807FF4BFFB}" destId="{F0F35800-4E7A-4041-8F72-9DEEF5DF22B0}" srcOrd="0" destOrd="0" presId="urn:microsoft.com/office/officeart/2005/8/layout/cycle6"/>
    <dgm:cxn modelId="{81372F6B-D00A-474D-B9A2-98C66479CAB4}" type="presOf" srcId="{08110A58-8863-4E6C-BFB1-E029566D7EC9}" destId="{972FE74D-6658-4023-8CCC-18F4BBB04507}" srcOrd="0" destOrd="0" presId="urn:microsoft.com/office/officeart/2005/8/layout/cycle6"/>
    <dgm:cxn modelId="{AAF6B275-88D8-4704-9E65-94E6E0E6019B}" type="presOf" srcId="{EB7EB9EA-3947-4CBE-90FE-7C9E20DE71C8}" destId="{9DC1E1B4-C5DC-4D90-BD6F-0FD194AA2240}" srcOrd="0" destOrd="0" presId="urn:microsoft.com/office/officeart/2005/8/layout/cycle6"/>
    <dgm:cxn modelId="{03943889-638A-4138-B74A-94AFCB385A89}" type="presOf" srcId="{B8A88DD5-7641-4E85-8265-1E225226EA6B}" destId="{4CE5259F-C9FF-400F-BF56-D76F83FD529A}" srcOrd="0" destOrd="0" presId="urn:microsoft.com/office/officeart/2005/8/layout/cycle6"/>
    <dgm:cxn modelId="{B1EB7F8D-1849-461F-8C44-CB85CEDD33F1}" type="presOf" srcId="{3357D30A-730E-4238-A721-50253A9C5357}" destId="{6968295C-C009-4B15-BBDA-A090942FE6E0}" srcOrd="0" destOrd="0" presId="urn:microsoft.com/office/officeart/2005/8/layout/cycle6"/>
    <dgm:cxn modelId="{6BFA77A0-20C3-41E9-9E08-2CB90A832A1C}" type="presOf" srcId="{C2011307-69E0-4BEB-A37B-ECE6189A3845}" destId="{46FF892B-C7FD-4442-B839-8DB199755146}" srcOrd="0" destOrd="0" presId="urn:microsoft.com/office/officeart/2005/8/layout/cycle6"/>
    <dgm:cxn modelId="{FACFAEA3-E0A5-452E-9F2E-F9CDD23E13E9}" srcId="{F1D23BFD-D146-48ED-9B2D-137F8EB4ABAC}" destId="{EB7EB9EA-3947-4CBE-90FE-7C9E20DE71C8}" srcOrd="1" destOrd="0" parTransId="{D5EEF05B-3978-4B7A-B4F5-EA7080CD2F82}" sibTransId="{41DA755D-D3A0-4A60-B1F0-BEF954726F31}"/>
    <dgm:cxn modelId="{89C577A8-01E7-4E0B-8E11-853E99217135}" type="presOf" srcId="{F1D23BFD-D146-48ED-9B2D-137F8EB4ABAC}" destId="{F36A6A8B-2392-484C-9E16-E728F3F735EA}" srcOrd="0" destOrd="0" presId="urn:microsoft.com/office/officeart/2005/8/layout/cycle6"/>
    <dgm:cxn modelId="{99F103B7-6BA1-42BA-A0A6-A787EF6698E8}" type="presOf" srcId="{DF190D26-700E-4390-8E4F-418B14606C90}" destId="{FE5FE328-B2D0-4933-8EC2-B74AE87D91B8}" srcOrd="0" destOrd="0" presId="urn:microsoft.com/office/officeart/2005/8/layout/cycle6"/>
    <dgm:cxn modelId="{7E94B5B9-1E6E-4144-9CD0-A8EC71149C35}" type="presOf" srcId="{024837F9-729F-4950-8AC7-39D01DA6F1EB}" destId="{B398257C-469D-4A28-96F1-2C7C144A1125}" srcOrd="0" destOrd="0" presId="urn:microsoft.com/office/officeart/2005/8/layout/cycle6"/>
    <dgm:cxn modelId="{D4AFFEC4-DFF2-4249-A97F-96655F2132CF}" srcId="{F1D23BFD-D146-48ED-9B2D-137F8EB4ABAC}" destId="{DF190D26-700E-4390-8E4F-418B14606C90}" srcOrd="4" destOrd="0" parTransId="{383E5DC3-672F-4E6B-90C8-57C55B0213C4}" sibTransId="{B8A88DD5-7641-4E85-8265-1E225226EA6B}"/>
    <dgm:cxn modelId="{63C549FE-3A83-4B86-B240-819E8171C515}" type="presOf" srcId="{C7C36635-46A1-458A-BC94-92FE9A34C9DA}" destId="{622798B2-B4B6-4071-951C-A3D768439B1B}" srcOrd="0" destOrd="0" presId="urn:microsoft.com/office/officeart/2005/8/layout/cycle6"/>
    <dgm:cxn modelId="{68A505E9-193E-4B9F-B852-F98C0036BBA1}" type="presParOf" srcId="{F36A6A8B-2392-484C-9E16-E728F3F735EA}" destId="{B398257C-469D-4A28-96F1-2C7C144A1125}" srcOrd="0" destOrd="0" presId="urn:microsoft.com/office/officeart/2005/8/layout/cycle6"/>
    <dgm:cxn modelId="{3D4DC839-E0ED-4C2E-ACEC-89A21E92BF73}" type="presParOf" srcId="{F36A6A8B-2392-484C-9E16-E728F3F735EA}" destId="{0E6D8AB8-CF2B-4501-8416-CBB506BEE70A}" srcOrd="1" destOrd="0" presId="urn:microsoft.com/office/officeart/2005/8/layout/cycle6"/>
    <dgm:cxn modelId="{6679D137-662C-436C-A80B-08B60D63264C}" type="presParOf" srcId="{F36A6A8B-2392-484C-9E16-E728F3F735EA}" destId="{46FF892B-C7FD-4442-B839-8DB199755146}" srcOrd="2" destOrd="0" presId="urn:microsoft.com/office/officeart/2005/8/layout/cycle6"/>
    <dgm:cxn modelId="{2B731539-4219-4131-8741-1533BD96399B}" type="presParOf" srcId="{F36A6A8B-2392-484C-9E16-E728F3F735EA}" destId="{9DC1E1B4-C5DC-4D90-BD6F-0FD194AA2240}" srcOrd="3" destOrd="0" presId="urn:microsoft.com/office/officeart/2005/8/layout/cycle6"/>
    <dgm:cxn modelId="{4612A90A-828D-439B-A97E-EE237A2935AF}" type="presParOf" srcId="{F36A6A8B-2392-484C-9E16-E728F3F735EA}" destId="{25CDE469-DD06-4944-87FE-B1FAE9734A2F}" srcOrd="4" destOrd="0" presId="urn:microsoft.com/office/officeart/2005/8/layout/cycle6"/>
    <dgm:cxn modelId="{8BC9C8E1-684D-4BFF-96B7-C213E5CEDBFB}" type="presParOf" srcId="{F36A6A8B-2392-484C-9E16-E728F3F735EA}" destId="{D35FA262-038B-4C05-AEB5-6299E3AFC16B}" srcOrd="5" destOrd="0" presId="urn:microsoft.com/office/officeart/2005/8/layout/cycle6"/>
    <dgm:cxn modelId="{DBC517BA-411D-4BDA-A373-B60DB8DA025B}" type="presParOf" srcId="{F36A6A8B-2392-484C-9E16-E728F3F735EA}" destId="{622798B2-B4B6-4071-951C-A3D768439B1B}" srcOrd="6" destOrd="0" presId="urn:microsoft.com/office/officeart/2005/8/layout/cycle6"/>
    <dgm:cxn modelId="{963D8C34-EDF9-4675-8539-75D18627165A}" type="presParOf" srcId="{F36A6A8B-2392-484C-9E16-E728F3F735EA}" destId="{3C252C76-BD94-4851-B121-3554530B6EAA}" srcOrd="7" destOrd="0" presId="urn:microsoft.com/office/officeart/2005/8/layout/cycle6"/>
    <dgm:cxn modelId="{A6E10369-695D-4161-9521-8A4A21CAD131}" type="presParOf" srcId="{F36A6A8B-2392-484C-9E16-E728F3F735EA}" destId="{6968295C-C009-4B15-BBDA-A090942FE6E0}" srcOrd="8" destOrd="0" presId="urn:microsoft.com/office/officeart/2005/8/layout/cycle6"/>
    <dgm:cxn modelId="{FD5E2E35-C621-49AB-AF48-4CDBD0C62DB7}" type="presParOf" srcId="{F36A6A8B-2392-484C-9E16-E728F3F735EA}" destId="{F0F35800-4E7A-4041-8F72-9DEEF5DF22B0}" srcOrd="9" destOrd="0" presId="urn:microsoft.com/office/officeart/2005/8/layout/cycle6"/>
    <dgm:cxn modelId="{B3E557EB-5DE6-4AA3-8BCA-F35358338E88}" type="presParOf" srcId="{F36A6A8B-2392-484C-9E16-E728F3F735EA}" destId="{EA67A067-9063-4093-A656-9279A3A11FB1}" srcOrd="10" destOrd="0" presId="urn:microsoft.com/office/officeart/2005/8/layout/cycle6"/>
    <dgm:cxn modelId="{118E8380-2980-4FF3-85E5-23200B7B1E88}" type="presParOf" srcId="{F36A6A8B-2392-484C-9E16-E728F3F735EA}" destId="{972FE74D-6658-4023-8CCC-18F4BBB04507}" srcOrd="11" destOrd="0" presId="urn:microsoft.com/office/officeart/2005/8/layout/cycle6"/>
    <dgm:cxn modelId="{B5B51C15-A28C-4122-A3FF-F9A57851C3AE}" type="presParOf" srcId="{F36A6A8B-2392-484C-9E16-E728F3F735EA}" destId="{FE5FE328-B2D0-4933-8EC2-B74AE87D91B8}" srcOrd="12" destOrd="0" presId="urn:microsoft.com/office/officeart/2005/8/layout/cycle6"/>
    <dgm:cxn modelId="{B8AAB132-36B7-4A5A-8171-7DBAFD750D5A}" type="presParOf" srcId="{F36A6A8B-2392-484C-9E16-E728F3F735EA}" destId="{57515546-71E9-4420-AC0C-2EAA26AD0164}" srcOrd="13" destOrd="0" presId="urn:microsoft.com/office/officeart/2005/8/layout/cycle6"/>
    <dgm:cxn modelId="{FAF876D0-8DB5-4B6F-93DC-B2BD30CA2ACF}" type="presParOf" srcId="{F36A6A8B-2392-484C-9E16-E728F3F735EA}" destId="{4CE5259F-C9FF-400F-BF56-D76F83FD529A}"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6EB0AD-9CAC-4C1A-86AC-201A314D5FE5}" type="doc">
      <dgm:prSet loTypeId="urn:microsoft.com/office/officeart/2005/8/layout/list1" loCatId="list" qsTypeId="urn:microsoft.com/office/officeart/2005/8/quickstyle/simple1" qsCatId="simple" csTypeId="urn:microsoft.com/office/officeart/2005/8/colors/colorful2" csCatId="colorful" phldr="1"/>
      <dgm:spPr/>
    </dgm:pt>
    <dgm:pt modelId="{505D1202-0328-42B6-A0D4-11E4678DF725}">
      <dgm:prSet phldrT="[Text]" phldr="0"/>
      <dgm:spPr/>
      <dgm:t>
        <a:bodyPr/>
        <a:lstStyle/>
        <a:p>
          <a:pPr rtl="0"/>
          <a:r>
            <a:rPr lang="en-GB">
              <a:latin typeface="Elephant"/>
            </a:rPr>
            <a:t>Understanding </a:t>
          </a:r>
          <a:endParaRPr lang="en-GB"/>
        </a:p>
      </dgm:t>
    </dgm:pt>
    <dgm:pt modelId="{AEF06692-8A3E-4E90-9789-CB89415F1558}" type="parTrans" cxnId="{6C266A37-280D-463D-A0B5-CAB6F484C4F5}">
      <dgm:prSet/>
      <dgm:spPr/>
    </dgm:pt>
    <dgm:pt modelId="{B5AAA908-48B5-48BE-B0A7-3AFA5C91F73C}" type="sibTrans" cxnId="{6C266A37-280D-463D-A0B5-CAB6F484C4F5}">
      <dgm:prSet/>
      <dgm:spPr/>
    </dgm:pt>
    <dgm:pt modelId="{A00CC9D0-BA48-4225-A6B7-081DD97CF9A4}">
      <dgm:prSet phldrT="[Text]" phldr="0"/>
      <dgm:spPr/>
      <dgm:t>
        <a:bodyPr/>
        <a:lstStyle/>
        <a:p>
          <a:pPr rtl="0"/>
          <a:r>
            <a:rPr lang="en-GB">
              <a:latin typeface="Elephant"/>
            </a:rPr>
            <a:t>Rewards scheme</a:t>
          </a:r>
          <a:endParaRPr lang="en-GB"/>
        </a:p>
      </dgm:t>
    </dgm:pt>
    <dgm:pt modelId="{29C4FDBB-2B49-43D2-8D4B-549A55023E1A}" type="parTrans" cxnId="{BE3C4E32-C84E-4727-9E74-D11C36893E63}">
      <dgm:prSet/>
      <dgm:spPr/>
    </dgm:pt>
    <dgm:pt modelId="{6A23EDA4-726C-425B-BB99-4043B9BCE096}" type="sibTrans" cxnId="{BE3C4E32-C84E-4727-9E74-D11C36893E63}">
      <dgm:prSet/>
      <dgm:spPr/>
    </dgm:pt>
    <dgm:pt modelId="{425EBD1C-EBC8-43C0-B091-D30A05EEAB30}">
      <dgm:prSet phldrT="[Text]" phldr="0"/>
      <dgm:spPr/>
      <dgm:t>
        <a:bodyPr/>
        <a:lstStyle/>
        <a:p>
          <a:r>
            <a:rPr lang="en-GB">
              <a:latin typeface="Elephant"/>
            </a:rPr>
            <a:t>equality</a:t>
          </a:r>
          <a:endParaRPr lang="en-GB"/>
        </a:p>
      </dgm:t>
    </dgm:pt>
    <dgm:pt modelId="{91A8D270-5A34-44B0-8DCE-F9B7F0D6382E}" type="parTrans" cxnId="{95C11CBC-ECA8-41D8-8437-CD41B924D6A9}">
      <dgm:prSet/>
      <dgm:spPr/>
    </dgm:pt>
    <dgm:pt modelId="{D3E85837-F5EA-42D3-A2EE-A59BDB2F9426}" type="sibTrans" cxnId="{95C11CBC-ECA8-41D8-8437-CD41B924D6A9}">
      <dgm:prSet/>
      <dgm:spPr/>
    </dgm:pt>
    <dgm:pt modelId="{E2F05530-816B-4932-987C-568668A44148}">
      <dgm:prSet phldr="0"/>
      <dgm:spPr/>
      <dgm:t>
        <a:bodyPr/>
        <a:lstStyle/>
        <a:p>
          <a:pPr rtl="0"/>
          <a:r>
            <a:rPr lang="en-GB">
              <a:latin typeface="Elephant"/>
            </a:rPr>
            <a:t>Innovative</a:t>
          </a:r>
        </a:p>
      </dgm:t>
    </dgm:pt>
    <dgm:pt modelId="{AA206430-0E94-4BA6-90B4-BA26077B40A8}" type="parTrans" cxnId="{62742A0C-2C69-4FD3-ABA1-5883E4741234}">
      <dgm:prSet/>
      <dgm:spPr/>
    </dgm:pt>
    <dgm:pt modelId="{DA4257F2-C2DF-44CB-807B-1FDDFEA09728}" type="sibTrans" cxnId="{62742A0C-2C69-4FD3-ABA1-5883E4741234}">
      <dgm:prSet/>
      <dgm:spPr/>
    </dgm:pt>
    <dgm:pt modelId="{E133914B-FAD7-4DFF-B563-0FA9FD325C72}">
      <dgm:prSet phldr="0"/>
      <dgm:spPr/>
      <dgm:t>
        <a:bodyPr/>
        <a:lstStyle/>
        <a:p>
          <a:pPr rtl="0"/>
          <a:r>
            <a:rPr lang="en-GB">
              <a:latin typeface="Elephant"/>
            </a:rPr>
            <a:t>Supportive</a:t>
          </a:r>
        </a:p>
      </dgm:t>
    </dgm:pt>
    <dgm:pt modelId="{313D85B4-D596-4A62-9CFB-B9064A758D40}" type="parTrans" cxnId="{EA07294D-4041-435F-9648-BB6A24A33552}">
      <dgm:prSet/>
      <dgm:spPr/>
    </dgm:pt>
    <dgm:pt modelId="{5A4F1727-D5CB-4264-B0C2-C46FED4FAD65}" type="sibTrans" cxnId="{EA07294D-4041-435F-9648-BB6A24A33552}">
      <dgm:prSet/>
      <dgm:spPr/>
    </dgm:pt>
    <dgm:pt modelId="{2851336D-ACD0-41F6-AA3B-69D3803EB480}">
      <dgm:prSet phldr="0"/>
      <dgm:spPr/>
      <dgm:t>
        <a:bodyPr/>
        <a:lstStyle/>
        <a:p>
          <a:pPr rtl="0"/>
          <a:r>
            <a:rPr lang="en-GB">
              <a:latin typeface="Elephant"/>
            </a:rPr>
            <a:t>Training scheme</a:t>
          </a:r>
        </a:p>
      </dgm:t>
    </dgm:pt>
    <dgm:pt modelId="{FA4C3013-4B64-4614-AC9D-576A596007F4}" type="parTrans" cxnId="{7837ACE4-6959-4899-A062-5DA1F32531CE}">
      <dgm:prSet/>
      <dgm:spPr/>
    </dgm:pt>
    <dgm:pt modelId="{FBB14D16-97E7-42F0-AB70-09EA16A7449B}" type="sibTrans" cxnId="{7837ACE4-6959-4899-A062-5DA1F32531CE}">
      <dgm:prSet/>
      <dgm:spPr/>
    </dgm:pt>
    <dgm:pt modelId="{30B3BA1C-29E6-49F2-AE69-3F02C04D1E60}" type="pres">
      <dgm:prSet presAssocID="{3E6EB0AD-9CAC-4C1A-86AC-201A314D5FE5}" presName="linear" presStyleCnt="0">
        <dgm:presLayoutVars>
          <dgm:dir/>
          <dgm:animLvl val="lvl"/>
          <dgm:resizeHandles val="exact"/>
        </dgm:presLayoutVars>
      </dgm:prSet>
      <dgm:spPr/>
    </dgm:pt>
    <dgm:pt modelId="{203746FF-CB23-4149-8DEA-8AFB8BD70568}" type="pres">
      <dgm:prSet presAssocID="{505D1202-0328-42B6-A0D4-11E4678DF725}" presName="parentLin" presStyleCnt="0"/>
      <dgm:spPr/>
    </dgm:pt>
    <dgm:pt modelId="{0416BC43-AD2A-4DE6-AADF-8066F056AF15}" type="pres">
      <dgm:prSet presAssocID="{505D1202-0328-42B6-A0D4-11E4678DF725}" presName="parentLeftMargin" presStyleLbl="node1" presStyleIdx="0" presStyleCnt="6"/>
      <dgm:spPr/>
    </dgm:pt>
    <dgm:pt modelId="{3D0326F0-B872-4696-9927-687DDA7DC00C}" type="pres">
      <dgm:prSet presAssocID="{505D1202-0328-42B6-A0D4-11E4678DF725}" presName="parentText" presStyleLbl="node1" presStyleIdx="0" presStyleCnt="6">
        <dgm:presLayoutVars>
          <dgm:chMax val="0"/>
          <dgm:bulletEnabled val="1"/>
        </dgm:presLayoutVars>
      </dgm:prSet>
      <dgm:spPr/>
    </dgm:pt>
    <dgm:pt modelId="{0B97FAF4-8CED-4409-9B6E-0FCD984854B6}" type="pres">
      <dgm:prSet presAssocID="{505D1202-0328-42B6-A0D4-11E4678DF725}" presName="negativeSpace" presStyleCnt="0"/>
      <dgm:spPr/>
    </dgm:pt>
    <dgm:pt modelId="{B7C2FFA6-380E-447A-A618-24BD287414DC}" type="pres">
      <dgm:prSet presAssocID="{505D1202-0328-42B6-A0D4-11E4678DF725}" presName="childText" presStyleLbl="conFgAcc1" presStyleIdx="0" presStyleCnt="6">
        <dgm:presLayoutVars>
          <dgm:bulletEnabled val="1"/>
        </dgm:presLayoutVars>
      </dgm:prSet>
      <dgm:spPr/>
    </dgm:pt>
    <dgm:pt modelId="{9AD7D7C5-2BBE-407C-B631-CB6489637C0B}" type="pres">
      <dgm:prSet presAssocID="{B5AAA908-48B5-48BE-B0A7-3AFA5C91F73C}" presName="spaceBetweenRectangles" presStyleCnt="0"/>
      <dgm:spPr/>
    </dgm:pt>
    <dgm:pt modelId="{38E08BB8-2C64-4914-AF67-AA572BA7DA53}" type="pres">
      <dgm:prSet presAssocID="{E2F05530-816B-4932-987C-568668A44148}" presName="parentLin" presStyleCnt="0"/>
      <dgm:spPr/>
    </dgm:pt>
    <dgm:pt modelId="{56DD6A23-241A-4BAF-916B-AAFC93585F2F}" type="pres">
      <dgm:prSet presAssocID="{E2F05530-816B-4932-987C-568668A44148}" presName="parentLeftMargin" presStyleLbl="node1" presStyleIdx="0" presStyleCnt="6"/>
      <dgm:spPr/>
    </dgm:pt>
    <dgm:pt modelId="{49807162-BC0F-476E-AA5A-584FED770A91}" type="pres">
      <dgm:prSet presAssocID="{E2F05530-816B-4932-987C-568668A44148}" presName="parentText" presStyleLbl="node1" presStyleIdx="1" presStyleCnt="6">
        <dgm:presLayoutVars>
          <dgm:chMax val="0"/>
          <dgm:bulletEnabled val="1"/>
        </dgm:presLayoutVars>
      </dgm:prSet>
      <dgm:spPr/>
    </dgm:pt>
    <dgm:pt modelId="{6D87F48D-3971-4917-9F08-D1B43DE34F44}" type="pres">
      <dgm:prSet presAssocID="{E2F05530-816B-4932-987C-568668A44148}" presName="negativeSpace" presStyleCnt="0"/>
      <dgm:spPr/>
    </dgm:pt>
    <dgm:pt modelId="{2D857591-EE64-4ABA-8A3A-619192F509E4}" type="pres">
      <dgm:prSet presAssocID="{E2F05530-816B-4932-987C-568668A44148}" presName="childText" presStyleLbl="conFgAcc1" presStyleIdx="1" presStyleCnt="6">
        <dgm:presLayoutVars>
          <dgm:bulletEnabled val="1"/>
        </dgm:presLayoutVars>
      </dgm:prSet>
      <dgm:spPr/>
    </dgm:pt>
    <dgm:pt modelId="{E74898D9-6527-464C-AC6D-01E69CAFA2EF}" type="pres">
      <dgm:prSet presAssocID="{DA4257F2-C2DF-44CB-807B-1FDDFEA09728}" presName="spaceBetweenRectangles" presStyleCnt="0"/>
      <dgm:spPr/>
    </dgm:pt>
    <dgm:pt modelId="{562BECAE-B631-4196-BF5F-55F062F110F8}" type="pres">
      <dgm:prSet presAssocID="{E133914B-FAD7-4DFF-B563-0FA9FD325C72}" presName="parentLin" presStyleCnt="0"/>
      <dgm:spPr/>
    </dgm:pt>
    <dgm:pt modelId="{3625BC38-D98B-47E1-B64E-776C7A7FC7F2}" type="pres">
      <dgm:prSet presAssocID="{E133914B-FAD7-4DFF-B563-0FA9FD325C72}" presName="parentLeftMargin" presStyleLbl="node1" presStyleIdx="1" presStyleCnt="6"/>
      <dgm:spPr/>
    </dgm:pt>
    <dgm:pt modelId="{0C03996B-F9B5-42AB-8E06-CB88A4965A09}" type="pres">
      <dgm:prSet presAssocID="{E133914B-FAD7-4DFF-B563-0FA9FD325C72}" presName="parentText" presStyleLbl="node1" presStyleIdx="2" presStyleCnt="6">
        <dgm:presLayoutVars>
          <dgm:chMax val="0"/>
          <dgm:bulletEnabled val="1"/>
        </dgm:presLayoutVars>
      </dgm:prSet>
      <dgm:spPr/>
    </dgm:pt>
    <dgm:pt modelId="{075A57DF-C45E-4E1B-93F3-931D2F5291D0}" type="pres">
      <dgm:prSet presAssocID="{E133914B-FAD7-4DFF-B563-0FA9FD325C72}" presName="negativeSpace" presStyleCnt="0"/>
      <dgm:spPr/>
    </dgm:pt>
    <dgm:pt modelId="{168D1807-3C3F-438E-8599-97895A245501}" type="pres">
      <dgm:prSet presAssocID="{E133914B-FAD7-4DFF-B563-0FA9FD325C72}" presName="childText" presStyleLbl="conFgAcc1" presStyleIdx="2" presStyleCnt="6">
        <dgm:presLayoutVars>
          <dgm:bulletEnabled val="1"/>
        </dgm:presLayoutVars>
      </dgm:prSet>
      <dgm:spPr/>
    </dgm:pt>
    <dgm:pt modelId="{DE70CFEC-4FE8-4F25-8681-21B981F1F8BC}" type="pres">
      <dgm:prSet presAssocID="{5A4F1727-D5CB-4264-B0C2-C46FED4FAD65}" presName="spaceBetweenRectangles" presStyleCnt="0"/>
      <dgm:spPr/>
    </dgm:pt>
    <dgm:pt modelId="{AE04C882-E2A3-4997-937B-EAA206742797}" type="pres">
      <dgm:prSet presAssocID="{2851336D-ACD0-41F6-AA3B-69D3803EB480}" presName="parentLin" presStyleCnt="0"/>
      <dgm:spPr/>
    </dgm:pt>
    <dgm:pt modelId="{3E1C0231-83CE-4323-A1BF-6D26DDA0B8F6}" type="pres">
      <dgm:prSet presAssocID="{2851336D-ACD0-41F6-AA3B-69D3803EB480}" presName="parentLeftMargin" presStyleLbl="node1" presStyleIdx="2" presStyleCnt="6"/>
      <dgm:spPr/>
    </dgm:pt>
    <dgm:pt modelId="{5314A6C2-80A5-4A86-8704-1E9BC8BB57AA}" type="pres">
      <dgm:prSet presAssocID="{2851336D-ACD0-41F6-AA3B-69D3803EB480}" presName="parentText" presStyleLbl="node1" presStyleIdx="3" presStyleCnt="6">
        <dgm:presLayoutVars>
          <dgm:chMax val="0"/>
          <dgm:bulletEnabled val="1"/>
        </dgm:presLayoutVars>
      </dgm:prSet>
      <dgm:spPr/>
    </dgm:pt>
    <dgm:pt modelId="{5917F51A-05DD-4247-8931-CED4B3F7ED27}" type="pres">
      <dgm:prSet presAssocID="{2851336D-ACD0-41F6-AA3B-69D3803EB480}" presName="negativeSpace" presStyleCnt="0"/>
      <dgm:spPr/>
    </dgm:pt>
    <dgm:pt modelId="{14EB2808-4BDF-4ACD-B57C-DAB762940AE7}" type="pres">
      <dgm:prSet presAssocID="{2851336D-ACD0-41F6-AA3B-69D3803EB480}" presName="childText" presStyleLbl="conFgAcc1" presStyleIdx="3" presStyleCnt="6">
        <dgm:presLayoutVars>
          <dgm:bulletEnabled val="1"/>
        </dgm:presLayoutVars>
      </dgm:prSet>
      <dgm:spPr/>
    </dgm:pt>
    <dgm:pt modelId="{5ACA9363-14C1-438F-A386-8D0C8630B202}" type="pres">
      <dgm:prSet presAssocID="{FBB14D16-97E7-42F0-AB70-09EA16A7449B}" presName="spaceBetweenRectangles" presStyleCnt="0"/>
      <dgm:spPr/>
    </dgm:pt>
    <dgm:pt modelId="{A292A428-B2FF-4C4B-8051-2A3972EEA099}" type="pres">
      <dgm:prSet presAssocID="{A00CC9D0-BA48-4225-A6B7-081DD97CF9A4}" presName="parentLin" presStyleCnt="0"/>
      <dgm:spPr/>
    </dgm:pt>
    <dgm:pt modelId="{DCE21FDC-E2D7-4433-B619-568D01326300}" type="pres">
      <dgm:prSet presAssocID="{A00CC9D0-BA48-4225-A6B7-081DD97CF9A4}" presName="parentLeftMargin" presStyleLbl="node1" presStyleIdx="3" presStyleCnt="6"/>
      <dgm:spPr/>
    </dgm:pt>
    <dgm:pt modelId="{DE0E3883-7695-4576-8750-3BCC9F76F0A9}" type="pres">
      <dgm:prSet presAssocID="{A00CC9D0-BA48-4225-A6B7-081DD97CF9A4}" presName="parentText" presStyleLbl="node1" presStyleIdx="4" presStyleCnt="6">
        <dgm:presLayoutVars>
          <dgm:chMax val="0"/>
          <dgm:bulletEnabled val="1"/>
        </dgm:presLayoutVars>
      </dgm:prSet>
      <dgm:spPr/>
    </dgm:pt>
    <dgm:pt modelId="{DE8E255E-1F7F-4041-BD23-C3E572F3DE77}" type="pres">
      <dgm:prSet presAssocID="{A00CC9D0-BA48-4225-A6B7-081DD97CF9A4}" presName="negativeSpace" presStyleCnt="0"/>
      <dgm:spPr/>
    </dgm:pt>
    <dgm:pt modelId="{80EE52D4-D979-44A9-98DF-FCD9159EEA32}" type="pres">
      <dgm:prSet presAssocID="{A00CC9D0-BA48-4225-A6B7-081DD97CF9A4}" presName="childText" presStyleLbl="conFgAcc1" presStyleIdx="4" presStyleCnt="6">
        <dgm:presLayoutVars>
          <dgm:bulletEnabled val="1"/>
        </dgm:presLayoutVars>
      </dgm:prSet>
      <dgm:spPr/>
    </dgm:pt>
    <dgm:pt modelId="{B2E20EBB-6A93-493D-A968-9DCE4462CCC5}" type="pres">
      <dgm:prSet presAssocID="{6A23EDA4-726C-425B-BB99-4043B9BCE096}" presName="spaceBetweenRectangles" presStyleCnt="0"/>
      <dgm:spPr/>
    </dgm:pt>
    <dgm:pt modelId="{F43E87D9-0254-4900-B05E-B86C2B3346F2}" type="pres">
      <dgm:prSet presAssocID="{425EBD1C-EBC8-43C0-B091-D30A05EEAB30}" presName="parentLin" presStyleCnt="0"/>
      <dgm:spPr/>
    </dgm:pt>
    <dgm:pt modelId="{9305E7E3-F27B-429A-B191-6B82007F28C5}" type="pres">
      <dgm:prSet presAssocID="{425EBD1C-EBC8-43C0-B091-D30A05EEAB30}" presName="parentLeftMargin" presStyleLbl="node1" presStyleIdx="4" presStyleCnt="6"/>
      <dgm:spPr/>
    </dgm:pt>
    <dgm:pt modelId="{90AE8A6F-3733-47BB-A740-7DF51B31F314}" type="pres">
      <dgm:prSet presAssocID="{425EBD1C-EBC8-43C0-B091-D30A05EEAB30}" presName="parentText" presStyleLbl="node1" presStyleIdx="5" presStyleCnt="6">
        <dgm:presLayoutVars>
          <dgm:chMax val="0"/>
          <dgm:bulletEnabled val="1"/>
        </dgm:presLayoutVars>
      </dgm:prSet>
      <dgm:spPr/>
    </dgm:pt>
    <dgm:pt modelId="{FB9C1021-2E65-45EC-B218-537285CA7FD4}" type="pres">
      <dgm:prSet presAssocID="{425EBD1C-EBC8-43C0-B091-D30A05EEAB30}" presName="negativeSpace" presStyleCnt="0"/>
      <dgm:spPr/>
    </dgm:pt>
    <dgm:pt modelId="{8A99B308-BCF9-4439-8FA8-AE32C4EEC9F1}" type="pres">
      <dgm:prSet presAssocID="{425EBD1C-EBC8-43C0-B091-D30A05EEAB30}" presName="childText" presStyleLbl="conFgAcc1" presStyleIdx="5" presStyleCnt="6">
        <dgm:presLayoutVars>
          <dgm:bulletEnabled val="1"/>
        </dgm:presLayoutVars>
      </dgm:prSet>
      <dgm:spPr/>
    </dgm:pt>
  </dgm:ptLst>
  <dgm:cxnLst>
    <dgm:cxn modelId="{62742A0C-2C69-4FD3-ABA1-5883E4741234}" srcId="{3E6EB0AD-9CAC-4C1A-86AC-201A314D5FE5}" destId="{E2F05530-816B-4932-987C-568668A44148}" srcOrd="1" destOrd="0" parTransId="{AA206430-0E94-4BA6-90B4-BA26077B40A8}" sibTransId="{DA4257F2-C2DF-44CB-807B-1FDDFEA09728}"/>
    <dgm:cxn modelId="{BE3C4E32-C84E-4727-9E74-D11C36893E63}" srcId="{3E6EB0AD-9CAC-4C1A-86AC-201A314D5FE5}" destId="{A00CC9D0-BA48-4225-A6B7-081DD97CF9A4}" srcOrd="4" destOrd="0" parTransId="{29C4FDBB-2B49-43D2-8D4B-549A55023E1A}" sibTransId="{6A23EDA4-726C-425B-BB99-4043B9BCE096}"/>
    <dgm:cxn modelId="{6C266A37-280D-463D-A0B5-CAB6F484C4F5}" srcId="{3E6EB0AD-9CAC-4C1A-86AC-201A314D5FE5}" destId="{505D1202-0328-42B6-A0D4-11E4678DF725}" srcOrd="0" destOrd="0" parTransId="{AEF06692-8A3E-4E90-9789-CB89415F1558}" sibTransId="{B5AAA908-48B5-48BE-B0A7-3AFA5C91F73C}"/>
    <dgm:cxn modelId="{37FF815C-26C5-43D5-B7F3-E9A614B9AFB6}" type="presOf" srcId="{E2F05530-816B-4932-987C-568668A44148}" destId="{56DD6A23-241A-4BAF-916B-AAFC93585F2F}" srcOrd="0" destOrd="0" presId="urn:microsoft.com/office/officeart/2005/8/layout/list1"/>
    <dgm:cxn modelId="{62B57F4A-BD09-487A-97C1-6A436623E644}" type="presOf" srcId="{A00CC9D0-BA48-4225-A6B7-081DD97CF9A4}" destId="{DCE21FDC-E2D7-4433-B619-568D01326300}" srcOrd="0" destOrd="0" presId="urn:microsoft.com/office/officeart/2005/8/layout/list1"/>
    <dgm:cxn modelId="{EA07294D-4041-435F-9648-BB6A24A33552}" srcId="{3E6EB0AD-9CAC-4C1A-86AC-201A314D5FE5}" destId="{E133914B-FAD7-4DFF-B563-0FA9FD325C72}" srcOrd="2" destOrd="0" parTransId="{313D85B4-D596-4A62-9CFB-B9064A758D40}" sibTransId="{5A4F1727-D5CB-4264-B0C2-C46FED4FAD65}"/>
    <dgm:cxn modelId="{14F74771-431E-4D77-A7E4-BF9644901A4E}" type="presOf" srcId="{3E6EB0AD-9CAC-4C1A-86AC-201A314D5FE5}" destId="{30B3BA1C-29E6-49F2-AE69-3F02C04D1E60}" srcOrd="0" destOrd="0" presId="urn:microsoft.com/office/officeart/2005/8/layout/list1"/>
    <dgm:cxn modelId="{F25148A1-34FC-40E4-BCF7-F583E59EFFF2}" type="presOf" srcId="{2851336D-ACD0-41F6-AA3B-69D3803EB480}" destId="{5314A6C2-80A5-4A86-8704-1E9BC8BB57AA}" srcOrd="1" destOrd="0" presId="urn:microsoft.com/office/officeart/2005/8/layout/list1"/>
    <dgm:cxn modelId="{2FCDF8AC-A999-405B-8CF6-C11F56B3A155}" type="presOf" srcId="{425EBD1C-EBC8-43C0-B091-D30A05EEAB30}" destId="{90AE8A6F-3733-47BB-A740-7DF51B31F314}" srcOrd="1" destOrd="0" presId="urn:microsoft.com/office/officeart/2005/8/layout/list1"/>
    <dgm:cxn modelId="{D9DCF3AD-8918-4C33-8E69-894A19AE2FCC}" type="presOf" srcId="{A00CC9D0-BA48-4225-A6B7-081DD97CF9A4}" destId="{DE0E3883-7695-4576-8750-3BCC9F76F0A9}" srcOrd="1" destOrd="0" presId="urn:microsoft.com/office/officeart/2005/8/layout/list1"/>
    <dgm:cxn modelId="{10DD6EB8-8628-4BC7-A8F3-977242AE13EB}" type="presOf" srcId="{E2F05530-816B-4932-987C-568668A44148}" destId="{49807162-BC0F-476E-AA5A-584FED770A91}" srcOrd="1" destOrd="0" presId="urn:microsoft.com/office/officeart/2005/8/layout/list1"/>
    <dgm:cxn modelId="{95C11CBC-ECA8-41D8-8437-CD41B924D6A9}" srcId="{3E6EB0AD-9CAC-4C1A-86AC-201A314D5FE5}" destId="{425EBD1C-EBC8-43C0-B091-D30A05EEAB30}" srcOrd="5" destOrd="0" parTransId="{91A8D270-5A34-44B0-8DCE-F9B7F0D6382E}" sibTransId="{D3E85837-F5EA-42D3-A2EE-A59BDB2F9426}"/>
    <dgm:cxn modelId="{1AD405BD-1D9A-487F-8951-6C0DCDEE1488}" type="presOf" srcId="{505D1202-0328-42B6-A0D4-11E4678DF725}" destId="{0416BC43-AD2A-4DE6-AADF-8066F056AF15}" srcOrd="0" destOrd="0" presId="urn:microsoft.com/office/officeart/2005/8/layout/list1"/>
    <dgm:cxn modelId="{57E569C2-21F3-4A29-B627-1FE18B47D7FB}" type="presOf" srcId="{E133914B-FAD7-4DFF-B563-0FA9FD325C72}" destId="{3625BC38-D98B-47E1-B64E-776C7A7FC7F2}" srcOrd="0" destOrd="0" presId="urn:microsoft.com/office/officeart/2005/8/layout/list1"/>
    <dgm:cxn modelId="{E420E7CB-F4E7-4F20-8D32-C24B88809D97}" type="presOf" srcId="{2851336D-ACD0-41F6-AA3B-69D3803EB480}" destId="{3E1C0231-83CE-4323-A1BF-6D26DDA0B8F6}" srcOrd="0" destOrd="0" presId="urn:microsoft.com/office/officeart/2005/8/layout/list1"/>
    <dgm:cxn modelId="{3092C2CF-7C2E-4959-A85A-EB26563DF170}" type="presOf" srcId="{E133914B-FAD7-4DFF-B563-0FA9FD325C72}" destId="{0C03996B-F9B5-42AB-8E06-CB88A4965A09}" srcOrd="1" destOrd="0" presId="urn:microsoft.com/office/officeart/2005/8/layout/list1"/>
    <dgm:cxn modelId="{3A7984D3-E5A2-48A9-AE00-91D8D01BD0C4}" type="presOf" srcId="{505D1202-0328-42B6-A0D4-11E4678DF725}" destId="{3D0326F0-B872-4696-9927-687DDA7DC00C}" srcOrd="1" destOrd="0" presId="urn:microsoft.com/office/officeart/2005/8/layout/list1"/>
    <dgm:cxn modelId="{7837ACE4-6959-4899-A062-5DA1F32531CE}" srcId="{3E6EB0AD-9CAC-4C1A-86AC-201A314D5FE5}" destId="{2851336D-ACD0-41F6-AA3B-69D3803EB480}" srcOrd="3" destOrd="0" parTransId="{FA4C3013-4B64-4614-AC9D-576A596007F4}" sibTransId="{FBB14D16-97E7-42F0-AB70-09EA16A7449B}"/>
    <dgm:cxn modelId="{A1FB4FF2-15CB-41E2-B5D4-AD104B4661D7}" type="presOf" srcId="{425EBD1C-EBC8-43C0-B091-D30A05EEAB30}" destId="{9305E7E3-F27B-429A-B191-6B82007F28C5}" srcOrd="0" destOrd="0" presId="urn:microsoft.com/office/officeart/2005/8/layout/list1"/>
    <dgm:cxn modelId="{13A3361A-8885-432D-9414-9D21D41A7255}" type="presParOf" srcId="{30B3BA1C-29E6-49F2-AE69-3F02C04D1E60}" destId="{203746FF-CB23-4149-8DEA-8AFB8BD70568}" srcOrd="0" destOrd="0" presId="urn:microsoft.com/office/officeart/2005/8/layout/list1"/>
    <dgm:cxn modelId="{856C1B40-4C4B-4C7E-87EC-92D73CE462E9}" type="presParOf" srcId="{203746FF-CB23-4149-8DEA-8AFB8BD70568}" destId="{0416BC43-AD2A-4DE6-AADF-8066F056AF15}" srcOrd="0" destOrd="0" presId="urn:microsoft.com/office/officeart/2005/8/layout/list1"/>
    <dgm:cxn modelId="{D74ADE49-7CE5-4677-B854-96F94766A583}" type="presParOf" srcId="{203746FF-CB23-4149-8DEA-8AFB8BD70568}" destId="{3D0326F0-B872-4696-9927-687DDA7DC00C}" srcOrd="1" destOrd="0" presId="urn:microsoft.com/office/officeart/2005/8/layout/list1"/>
    <dgm:cxn modelId="{A7F422BA-8E79-450A-A123-83A7142F5613}" type="presParOf" srcId="{30B3BA1C-29E6-49F2-AE69-3F02C04D1E60}" destId="{0B97FAF4-8CED-4409-9B6E-0FCD984854B6}" srcOrd="1" destOrd="0" presId="urn:microsoft.com/office/officeart/2005/8/layout/list1"/>
    <dgm:cxn modelId="{994E2600-96EE-40F6-8E6D-84F87EE44BAD}" type="presParOf" srcId="{30B3BA1C-29E6-49F2-AE69-3F02C04D1E60}" destId="{B7C2FFA6-380E-447A-A618-24BD287414DC}" srcOrd="2" destOrd="0" presId="urn:microsoft.com/office/officeart/2005/8/layout/list1"/>
    <dgm:cxn modelId="{25DDB579-079D-406A-8A5A-453BFA78181D}" type="presParOf" srcId="{30B3BA1C-29E6-49F2-AE69-3F02C04D1E60}" destId="{9AD7D7C5-2BBE-407C-B631-CB6489637C0B}" srcOrd="3" destOrd="0" presId="urn:microsoft.com/office/officeart/2005/8/layout/list1"/>
    <dgm:cxn modelId="{3E688A12-C051-46D4-B406-F421233775CD}" type="presParOf" srcId="{30B3BA1C-29E6-49F2-AE69-3F02C04D1E60}" destId="{38E08BB8-2C64-4914-AF67-AA572BA7DA53}" srcOrd="4" destOrd="0" presId="urn:microsoft.com/office/officeart/2005/8/layout/list1"/>
    <dgm:cxn modelId="{FB096A28-4BD3-4ECF-9CDE-7BB03EFA1F59}" type="presParOf" srcId="{38E08BB8-2C64-4914-AF67-AA572BA7DA53}" destId="{56DD6A23-241A-4BAF-916B-AAFC93585F2F}" srcOrd="0" destOrd="0" presId="urn:microsoft.com/office/officeart/2005/8/layout/list1"/>
    <dgm:cxn modelId="{652E0C36-0605-4E10-AA6D-1133132FCBDF}" type="presParOf" srcId="{38E08BB8-2C64-4914-AF67-AA572BA7DA53}" destId="{49807162-BC0F-476E-AA5A-584FED770A91}" srcOrd="1" destOrd="0" presId="urn:microsoft.com/office/officeart/2005/8/layout/list1"/>
    <dgm:cxn modelId="{DD10A2A2-CEAC-4E59-9B9D-164F8DF0D7F2}" type="presParOf" srcId="{30B3BA1C-29E6-49F2-AE69-3F02C04D1E60}" destId="{6D87F48D-3971-4917-9F08-D1B43DE34F44}" srcOrd="5" destOrd="0" presId="urn:microsoft.com/office/officeart/2005/8/layout/list1"/>
    <dgm:cxn modelId="{13AACFF7-06DE-4C14-8D30-E1FED3F2F8BC}" type="presParOf" srcId="{30B3BA1C-29E6-49F2-AE69-3F02C04D1E60}" destId="{2D857591-EE64-4ABA-8A3A-619192F509E4}" srcOrd="6" destOrd="0" presId="urn:microsoft.com/office/officeart/2005/8/layout/list1"/>
    <dgm:cxn modelId="{EA4D4EAE-4AC5-4117-AA38-E911C8303AB8}" type="presParOf" srcId="{30B3BA1C-29E6-49F2-AE69-3F02C04D1E60}" destId="{E74898D9-6527-464C-AC6D-01E69CAFA2EF}" srcOrd="7" destOrd="0" presId="urn:microsoft.com/office/officeart/2005/8/layout/list1"/>
    <dgm:cxn modelId="{D30B7933-4242-4210-A28A-862CCB7D7F3C}" type="presParOf" srcId="{30B3BA1C-29E6-49F2-AE69-3F02C04D1E60}" destId="{562BECAE-B631-4196-BF5F-55F062F110F8}" srcOrd="8" destOrd="0" presId="urn:microsoft.com/office/officeart/2005/8/layout/list1"/>
    <dgm:cxn modelId="{B5DBA326-4756-448E-B017-E8E15954AAB2}" type="presParOf" srcId="{562BECAE-B631-4196-BF5F-55F062F110F8}" destId="{3625BC38-D98B-47E1-B64E-776C7A7FC7F2}" srcOrd="0" destOrd="0" presId="urn:microsoft.com/office/officeart/2005/8/layout/list1"/>
    <dgm:cxn modelId="{46D12410-3336-4F3B-957A-07757BCA8B9B}" type="presParOf" srcId="{562BECAE-B631-4196-BF5F-55F062F110F8}" destId="{0C03996B-F9B5-42AB-8E06-CB88A4965A09}" srcOrd="1" destOrd="0" presId="urn:microsoft.com/office/officeart/2005/8/layout/list1"/>
    <dgm:cxn modelId="{4D67A747-9853-49E1-9EF1-9B77A7FA3F04}" type="presParOf" srcId="{30B3BA1C-29E6-49F2-AE69-3F02C04D1E60}" destId="{075A57DF-C45E-4E1B-93F3-931D2F5291D0}" srcOrd="9" destOrd="0" presId="urn:microsoft.com/office/officeart/2005/8/layout/list1"/>
    <dgm:cxn modelId="{1BB5A4BF-1ACA-498F-9A2E-F0B8914366EA}" type="presParOf" srcId="{30B3BA1C-29E6-49F2-AE69-3F02C04D1E60}" destId="{168D1807-3C3F-438E-8599-97895A245501}" srcOrd="10" destOrd="0" presId="urn:microsoft.com/office/officeart/2005/8/layout/list1"/>
    <dgm:cxn modelId="{38EA592B-B33D-4F8C-BFF7-B3460D6323BD}" type="presParOf" srcId="{30B3BA1C-29E6-49F2-AE69-3F02C04D1E60}" destId="{DE70CFEC-4FE8-4F25-8681-21B981F1F8BC}" srcOrd="11" destOrd="0" presId="urn:microsoft.com/office/officeart/2005/8/layout/list1"/>
    <dgm:cxn modelId="{BEA1E2D9-C39E-436B-8B49-446670541011}" type="presParOf" srcId="{30B3BA1C-29E6-49F2-AE69-3F02C04D1E60}" destId="{AE04C882-E2A3-4997-937B-EAA206742797}" srcOrd="12" destOrd="0" presId="urn:microsoft.com/office/officeart/2005/8/layout/list1"/>
    <dgm:cxn modelId="{253A0314-F533-47F7-825A-FF4886B839EF}" type="presParOf" srcId="{AE04C882-E2A3-4997-937B-EAA206742797}" destId="{3E1C0231-83CE-4323-A1BF-6D26DDA0B8F6}" srcOrd="0" destOrd="0" presId="urn:microsoft.com/office/officeart/2005/8/layout/list1"/>
    <dgm:cxn modelId="{208444E2-91E6-4678-B463-ED1B6C4BBE78}" type="presParOf" srcId="{AE04C882-E2A3-4997-937B-EAA206742797}" destId="{5314A6C2-80A5-4A86-8704-1E9BC8BB57AA}" srcOrd="1" destOrd="0" presId="urn:microsoft.com/office/officeart/2005/8/layout/list1"/>
    <dgm:cxn modelId="{46278282-CA4C-4411-95B4-5CE80B31E76F}" type="presParOf" srcId="{30B3BA1C-29E6-49F2-AE69-3F02C04D1E60}" destId="{5917F51A-05DD-4247-8931-CED4B3F7ED27}" srcOrd="13" destOrd="0" presId="urn:microsoft.com/office/officeart/2005/8/layout/list1"/>
    <dgm:cxn modelId="{FD3EB4FA-8D97-4D8A-8CB1-DBB7923C4273}" type="presParOf" srcId="{30B3BA1C-29E6-49F2-AE69-3F02C04D1E60}" destId="{14EB2808-4BDF-4ACD-B57C-DAB762940AE7}" srcOrd="14" destOrd="0" presId="urn:microsoft.com/office/officeart/2005/8/layout/list1"/>
    <dgm:cxn modelId="{1E68B71A-D91A-4778-94FF-B9A56F814F92}" type="presParOf" srcId="{30B3BA1C-29E6-49F2-AE69-3F02C04D1E60}" destId="{5ACA9363-14C1-438F-A386-8D0C8630B202}" srcOrd="15" destOrd="0" presId="urn:microsoft.com/office/officeart/2005/8/layout/list1"/>
    <dgm:cxn modelId="{CD28175E-FF39-4904-B628-053706534458}" type="presParOf" srcId="{30B3BA1C-29E6-49F2-AE69-3F02C04D1E60}" destId="{A292A428-B2FF-4C4B-8051-2A3972EEA099}" srcOrd="16" destOrd="0" presId="urn:microsoft.com/office/officeart/2005/8/layout/list1"/>
    <dgm:cxn modelId="{C7B3FF83-210C-41C4-ABF8-E76A1E6C407E}" type="presParOf" srcId="{A292A428-B2FF-4C4B-8051-2A3972EEA099}" destId="{DCE21FDC-E2D7-4433-B619-568D01326300}" srcOrd="0" destOrd="0" presId="urn:microsoft.com/office/officeart/2005/8/layout/list1"/>
    <dgm:cxn modelId="{6B1C6873-A1C3-434C-B253-B40F4E4207EF}" type="presParOf" srcId="{A292A428-B2FF-4C4B-8051-2A3972EEA099}" destId="{DE0E3883-7695-4576-8750-3BCC9F76F0A9}" srcOrd="1" destOrd="0" presId="urn:microsoft.com/office/officeart/2005/8/layout/list1"/>
    <dgm:cxn modelId="{34F45020-8262-4EE1-8EC1-0D6B7D646D38}" type="presParOf" srcId="{30B3BA1C-29E6-49F2-AE69-3F02C04D1E60}" destId="{DE8E255E-1F7F-4041-BD23-C3E572F3DE77}" srcOrd="17" destOrd="0" presId="urn:microsoft.com/office/officeart/2005/8/layout/list1"/>
    <dgm:cxn modelId="{069BFDBB-AA27-4AAF-BE04-3ED158B0F6D0}" type="presParOf" srcId="{30B3BA1C-29E6-49F2-AE69-3F02C04D1E60}" destId="{80EE52D4-D979-44A9-98DF-FCD9159EEA32}" srcOrd="18" destOrd="0" presId="urn:microsoft.com/office/officeart/2005/8/layout/list1"/>
    <dgm:cxn modelId="{EA9C06C5-30A4-4F0A-BC8F-5CDDC072F74B}" type="presParOf" srcId="{30B3BA1C-29E6-49F2-AE69-3F02C04D1E60}" destId="{B2E20EBB-6A93-493D-A968-9DCE4462CCC5}" srcOrd="19" destOrd="0" presId="urn:microsoft.com/office/officeart/2005/8/layout/list1"/>
    <dgm:cxn modelId="{781FC34A-8F68-4215-9216-2FC57861B6DA}" type="presParOf" srcId="{30B3BA1C-29E6-49F2-AE69-3F02C04D1E60}" destId="{F43E87D9-0254-4900-B05E-B86C2B3346F2}" srcOrd="20" destOrd="0" presId="urn:microsoft.com/office/officeart/2005/8/layout/list1"/>
    <dgm:cxn modelId="{6959815A-D2F7-4659-9844-3F21CCFE8360}" type="presParOf" srcId="{F43E87D9-0254-4900-B05E-B86C2B3346F2}" destId="{9305E7E3-F27B-429A-B191-6B82007F28C5}" srcOrd="0" destOrd="0" presId="urn:microsoft.com/office/officeart/2005/8/layout/list1"/>
    <dgm:cxn modelId="{649433CC-AA81-421A-9B79-A680E47F303B}" type="presParOf" srcId="{F43E87D9-0254-4900-B05E-B86C2B3346F2}" destId="{90AE8A6F-3733-47BB-A740-7DF51B31F314}" srcOrd="1" destOrd="0" presId="urn:microsoft.com/office/officeart/2005/8/layout/list1"/>
    <dgm:cxn modelId="{94414BE6-9C81-4F7B-952A-74693FCA8D68}" type="presParOf" srcId="{30B3BA1C-29E6-49F2-AE69-3F02C04D1E60}" destId="{FB9C1021-2E65-45EC-B218-537285CA7FD4}" srcOrd="21" destOrd="0" presId="urn:microsoft.com/office/officeart/2005/8/layout/list1"/>
    <dgm:cxn modelId="{673C757A-9F14-4CDB-895E-65689496CFB7}" type="presParOf" srcId="{30B3BA1C-29E6-49F2-AE69-3F02C04D1E60}" destId="{8A99B308-BCF9-4439-8FA8-AE32C4EEC9F1}"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4D6668-72C1-4BD1-A50E-BB945699C7CF}">
      <dsp:nvSpPr>
        <dsp:cNvPr id="0" name=""/>
        <dsp:cNvSpPr/>
      </dsp:nvSpPr>
      <dsp:spPr>
        <a:xfrm>
          <a:off x="0" y="2156"/>
          <a:ext cx="6651253" cy="48419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Company overview </a:t>
          </a:r>
          <a:endParaRPr lang="en-US" sz="1900" kern="1200" dirty="0"/>
        </a:p>
      </dsp:txBody>
      <dsp:txXfrm>
        <a:off x="23637" y="25793"/>
        <a:ext cx="6603979" cy="436923"/>
      </dsp:txXfrm>
    </dsp:sp>
    <dsp:sp modelId="{1AC2CC24-9F91-42D1-B010-2B33B54F58D7}">
      <dsp:nvSpPr>
        <dsp:cNvPr id="0" name=""/>
        <dsp:cNvSpPr/>
      </dsp:nvSpPr>
      <dsp:spPr>
        <a:xfrm>
          <a:off x="0" y="541073"/>
          <a:ext cx="6651253" cy="48419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Products and services</a:t>
          </a:r>
          <a:endParaRPr lang="en-US" sz="1900" kern="1200" dirty="0"/>
        </a:p>
      </dsp:txBody>
      <dsp:txXfrm>
        <a:off x="23637" y="564710"/>
        <a:ext cx="6603979" cy="436923"/>
      </dsp:txXfrm>
    </dsp:sp>
    <dsp:sp modelId="{241A0DCD-2B11-49ED-A726-29E83A3C8766}">
      <dsp:nvSpPr>
        <dsp:cNvPr id="0" name=""/>
        <dsp:cNvSpPr/>
      </dsp:nvSpPr>
      <dsp:spPr>
        <a:xfrm>
          <a:off x="0" y="1079990"/>
          <a:ext cx="6651253" cy="48419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Market audit – competitors analysis</a:t>
          </a:r>
          <a:endParaRPr lang="en-US" sz="1900" kern="1200" dirty="0"/>
        </a:p>
      </dsp:txBody>
      <dsp:txXfrm>
        <a:off x="23637" y="1103627"/>
        <a:ext cx="6603979" cy="436923"/>
      </dsp:txXfrm>
    </dsp:sp>
    <dsp:sp modelId="{D5A6F6AC-0DF9-4266-96E0-0228E786553C}">
      <dsp:nvSpPr>
        <dsp:cNvPr id="0" name=""/>
        <dsp:cNvSpPr/>
      </dsp:nvSpPr>
      <dsp:spPr>
        <a:xfrm>
          <a:off x="0" y="1618907"/>
          <a:ext cx="6651253" cy="48419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Market Audit – swot analysis</a:t>
          </a:r>
          <a:endParaRPr lang="en-US" sz="1900" kern="1200" dirty="0"/>
        </a:p>
      </dsp:txBody>
      <dsp:txXfrm>
        <a:off x="23637" y="1642544"/>
        <a:ext cx="6603979" cy="436923"/>
      </dsp:txXfrm>
    </dsp:sp>
    <dsp:sp modelId="{8286FB5F-4D86-4660-A118-6E6AF10BB552}">
      <dsp:nvSpPr>
        <dsp:cNvPr id="0" name=""/>
        <dsp:cNvSpPr/>
      </dsp:nvSpPr>
      <dsp:spPr>
        <a:xfrm>
          <a:off x="0" y="2157824"/>
          <a:ext cx="6651253" cy="484197"/>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Market audit – pestle analysis</a:t>
          </a:r>
          <a:endParaRPr lang="en-US" sz="1900" kern="1200" dirty="0"/>
        </a:p>
      </dsp:txBody>
      <dsp:txXfrm>
        <a:off x="23637" y="2181461"/>
        <a:ext cx="6603979" cy="436923"/>
      </dsp:txXfrm>
    </dsp:sp>
    <dsp:sp modelId="{041842F3-B1DB-45B2-9AA1-3EE21EC3502C}">
      <dsp:nvSpPr>
        <dsp:cNvPr id="0" name=""/>
        <dsp:cNvSpPr/>
      </dsp:nvSpPr>
      <dsp:spPr>
        <a:xfrm>
          <a:off x="0" y="2696742"/>
          <a:ext cx="6651253" cy="48419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latin typeface="Century Gothic"/>
            </a:rPr>
            <a:t>Target market</a:t>
          </a:r>
        </a:p>
      </dsp:txBody>
      <dsp:txXfrm>
        <a:off x="23637" y="2720379"/>
        <a:ext cx="6603979" cy="436923"/>
      </dsp:txXfrm>
    </dsp:sp>
    <dsp:sp modelId="{DD8191EE-BE12-4496-BD74-E0DC5312C9EA}">
      <dsp:nvSpPr>
        <dsp:cNvPr id="0" name=""/>
        <dsp:cNvSpPr/>
      </dsp:nvSpPr>
      <dsp:spPr>
        <a:xfrm>
          <a:off x="0" y="3235659"/>
          <a:ext cx="6651253" cy="48419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Marketing and sales plan </a:t>
          </a:r>
          <a:endParaRPr lang="en-US" sz="1900" kern="1200" dirty="0"/>
        </a:p>
      </dsp:txBody>
      <dsp:txXfrm>
        <a:off x="23637" y="3259296"/>
        <a:ext cx="6603979" cy="436923"/>
      </dsp:txXfrm>
    </dsp:sp>
    <dsp:sp modelId="{9DC4DF26-5CA3-462E-B625-13DF3EE6C3B7}">
      <dsp:nvSpPr>
        <dsp:cNvPr id="0" name=""/>
        <dsp:cNvSpPr/>
      </dsp:nvSpPr>
      <dsp:spPr>
        <a:xfrm>
          <a:off x="0" y="3774576"/>
          <a:ext cx="6651253" cy="48419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Management team</a:t>
          </a:r>
          <a:endParaRPr lang="en-US" sz="1900" kern="1200" dirty="0"/>
        </a:p>
      </dsp:txBody>
      <dsp:txXfrm>
        <a:off x="23637" y="3798213"/>
        <a:ext cx="6603979" cy="436923"/>
      </dsp:txXfrm>
    </dsp:sp>
    <dsp:sp modelId="{8DC0D3FC-A944-4425-8969-4659442DD29E}">
      <dsp:nvSpPr>
        <dsp:cNvPr id="0" name=""/>
        <dsp:cNvSpPr/>
      </dsp:nvSpPr>
      <dsp:spPr>
        <a:xfrm>
          <a:off x="0" y="4313493"/>
          <a:ext cx="6651253" cy="48419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latin typeface="Century Gothic"/>
            </a:rPr>
            <a:t>Pricing</a:t>
          </a:r>
          <a:r>
            <a:rPr lang="en-GB" sz="1900" kern="1200" dirty="0">
              <a:latin typeface="Elephant"/>
            </a:rPr>
            <a:t> </a:t>
          </a:r>
          <a:r>
            <a:rPr lang="en-GB" sz="1900" kern="1200" dirty="0">
              <a:latin typeface="Century Gothic"/>
            </a:rPr>
            <a:t>and costs</a:t>
          </a:r>
        </a:p>
      </dsp:txBody>
      <dsp:txXfrm>
        <a:off x="23637" y="4337130"/>
        <a:ext cx="6603979" cy="436923"/>
      </dsp:txXfrm>
    </dsp:sp>
    <dsp:sp modelId="{CB7519C0-DAA4-4C05-8403-DF663F0E7C71}">
      <dsp:nvSpPr>
        <dsp:cNvPr id="0" name=""/>
        <dsp:cNvSpPr/>
      </dsp:nvSpPr>
      <dsp:spPr>
        <a:xfrm>
          <a:off x="0" y="4852410"/>
          <a:ext cx="6651253" cy="484197"/>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latin typeface="Century Gothic"/>
            </a:rPr>
            <a:t>Monthly profit and loss</a:t>
          </a:r>
        </a:p>
      </dsp:txBody>
      <dsp:txXfrm>
        <a:off x="23637" y="4876047"/>
        <a:ext cx="6603979" cy="4369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98257C-469D-4A28-96F1-2C7C144A1125}">
      <dsp:nvSpPr>
        <dsp:cNvPr id="0" name=""/>
        <dsp:cNvSpPr/>
      </dsp:nvSpPr>
      <dsp:spPr>
        <a:xfrm>
          <a:off x="3449157" y="571"/>
          <a:ext cx="2251781" cy="146365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Elephant"/>
            </a:rPr>
            <a:t>Political </a:t>
          </a:r>
          <a:endParaRPr lang="en-GB" sz="2000" kern="1200"/>
        </a:p>
      </dsp:txBody>
      <dsp:txXfrm>
        <a:off x="3520607" y="72021"/>
        <a:ext cx="2108881" cy="1320757"/>
      </dsp:txXfrm>
    </dsp:sp>
    <dsp:sp modelId="{46FF892B-C7FD-4442-B839-8DB199755146}">
      <dsp:nvSpPr>
        <dsp:cNvPr id="0" name=""/>
        <dsp:cNvSpPr/>
      </dsp:nvSpPr>
      <dsp:spPr>
        <a:xfrm>
          <a:off x="1652374" y="732400"/>
          <a:ext cx="5845347" cy="5845347"/>
        </a:xfrm>
        <a:custGeom>
          <a:avLst/>
          <a:gdLst/>
          <a:ahLst/>
          <a:cxnLst/>
          <a:rect l="0" t="0" r="0" b="0"/>
          <a:pathLst>
            <a:path>
              <a:moveTo>
                <a:pt x="4064013" y="232066"/>
              </a:moveTo>
              <a:arcTo wR="2922673" hR="2922673" stAng="17579183" swAng="1960185"/>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DC1E1B4-C5DC-4D90-BD6F-0FD194AA2240}">
      <dsp:nvSpPr>
        <dsp:cNvPr id="0" name=""/>
        <dsp:cNvSpPr/>
      </dsp:nvSpPr>
      <dsp:spPr>
        <a:xfrm>
          <a:off x="6228785" y="2020089"/>
          <a:ext cx="2251781" cy="146365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Elephant"/>
            </a:rPr>
            <a:t>Economic</a:t>
          </a:r>
          <a:endParaRPr lang="en-GB" sz="2000" kern="1200"/>
        </a:p>
      </dsp:txBody>
      <dsp:txXfrm>
        <a:off x="6300235" y="2091539"/>
        <a:ext cx="2108881" cy="1320757"/>
      </dsp:txXfrm>
    </dsp:sp>
    <dsp:sp modelId="{D35FA262-038B-4C05-AEB5-6299E3AFC16B}">
      <dsp:nvSpPr>
        <dsp:cNvPr id="0" name=""/>
        <dsp:cNvSpPr/>
      </dsp:nvSpPr>
      <dsp:spPr>
        <a:xfrm>
          <a:off x="1652374" y="732400"/>
          <a:ext cx="5845347" cy="5845347"/>
        </a:xfrm>
        <a:custGeom>
          <a:avLst/>
          <a:gdLst/>
          <a:ahLst/>
          <a:cxnLst/>
          <a:rect l="0" t="0" r="0" b="0"/>
          <a:pathLst>
            <a:path>
              <a:moveTo>
                <a:pt x="5841358" y="2770020"/>
              </a:moveTo>
              <a:arcTo wR="2922673" hR="2922673" stAng="21420363" swAng="2195263"/>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22798B2-B4B6-4071-951C-A3D768439B1B}">
      <dsp:nvSpPr>
        <dsp:cNvPr id="0" name=""/>
        <dsp:cNvSpPr/>
      </dsp:nvSpPr>
      <dsp:spPr>
        <a:xfrm>
          <a:off x="5167061" y="5287738"/>
          <a:ext cx="2251781" cy="146365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Elephant"/>
            </a:rPr>
            <a:t>Social</a:t>
          </a:r>
          <a:endParaRPr lang="en-GB" sz="2000" kern="1200"/>
        </a:p>
      </dsp:txBody>
      <dsp:txXfrm>
        <a:off x="5238511" y="5359188"/>
        <a:ext cx="2108881" cy="1320757"/>
      </dsp:txXfrm>
    </dsp:sp>
    <dsp:sp modelId="{6968295C-C009-4B15-BBDA-A090942FE6E0}">
      <dsp:nvSpPr>
        <dsp:cNvPr id="0" name=""/>
        <dsp:cNvSpPr/>
      </dsp:nvSpPr>
      <dsp:spPr>
        <a:xfrm>
          <a:off x="1652374" y="732400"/>
          <a:ext cx="5845347" cy="5845347"/>
        </a:xfrm>
        <a:custGeom>
          <a:avLst/>
          <a:gdLst/>
          <a:ahLst/>
          <a:cxnLst/>
          <a:rect l="0" t="0" r="0" b="0"/>
          <a:pathLst>
            <a:path>
              <a:moveTo>
                <a:pt x="3503088" y="5787135"/>
              </a:moveTo>
              <a:arcTo wR="2922673" hR="2922673" stAng="4712728" swAng="1374543"/>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0F35800-4E7A-4041-8F72-9DEEF5DF22B0}">
      <dsp:nvSpPr>
        <dsp:cNvPr id="0" name=""/>
        <dsp:cNvSpPr/>
      </dsp:nvSpPr>
      <dsp:spPr>
        <a:xfrm>
          <a:off x="1731252" y="5287738"/>
          <a:ext cx="2251781" cy="146365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Elephant"/>
            </a:rPr>
            <a:t>Technological</a:t>
          </a:r>
          <a:endParaRPr lang="en-GB" sz="2000" kern="1200"/>
        </a:p>
      </dsp:txBody>
      <dsp:txXfrm>
        <a:off x="1802702" y="5359188"/>
        <a:ext cx="2108881" cy="1320757"/>
      </dsp:txXfrm>
    </dsp:sp>
    <dsp:sp modelId="{972FE74D-6658-4023-8CCC-18F4BBB04507}">
      <dsp:nvSpPr>
        <dsp:cNvPr id="0" name=""/>
        <dsp:cNvSpPr/>
      </dsp:nvSpPr>
      <dsp:spPr>
        <a:xfrm>
          <a:off x="1652374" y="732400"/>
          <a:ext cx="5845347" cy="5845347"/>
        </a:xfrm>
        <a:custGeom>
          <a:avLst/>
          <a:gdLst/>
          <a:ahLst/>
          <a:cxnLst/>
          <a:rect l="0" t="0" r="0" b="0"/>
          <a:pathLst>
            <a:path>
              <a:moveTo>
                <a:pt x="488140" y="4539791"/>
              </a:moveTo>
              <a:arcTo wR="2922673" hR="2922673" stAng="8784374" swAng="2195263"/>
            </a:path>
          </a:pathLst>
        </a:cu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E5FE328-B2D0-4933-8EC2-B74AE87D91B8}">
      <dsp:nvSpPr>
        <dsp:cNvPr id="0" name=""/>
        <dsp:cNvSpPr/>
      </dsp:nvSpPr>
      <dsp:spPr>
        <a:xfrm>
          <a:off x="669529" y="2020089"/>
          <a:ext cx="2251781" cy="1463657"/>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Elephant"/>
            </a:rPr>
            <a:t>Environmental</a:t>
          </a:r>
          <a:endParaRPr lang="en-GB" sz="2000" kern="1200"/>
        </a:p>
      </dsp:txBody>
      <dsp:txXfrm>
        <a:off x="740979" y="2091539"/>
        <a:ext cx="2108881" cy="1320757"/>
      </dsp:txXfrm>
    </dsp:sp>
    <dsp:sp modelId="{4CE5259F-C9FF-400F-BF56-D76F83FD529A}">
      <dsp:nvSpPr>
        <dsp:cNvPr id="0" name=""/>
        <dsp:cNvSpPr/>
      </dsp:nvSpPr>
      <dsp:spPr>
        <a:xfrm>
          <a:off x="1652374" y="732400"/>
          <a:ext cx="5845347" cy="5845347"/>
        </a:xfrm>
        <a:custGeom>
          <a:avLst/>
          <a:gdLst/>
          <a:ahLst/>
          <a:cxnLst/>
          <a:rect l="0" t="0" r="0" b="0"/>
          <a:pathLst>
            <a:path>
              <a:moveTo>
                <a:pt x="509519" y="1273822"/>
              </a:moveTo>
              <a:arcTo wR="2922673" hR="2922673" stAng="12860633" swAng="1960185"/>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C2FFA6-380E-447A-A618-24BD287414DC}">
      <dsp:nvSpPr>
        <dsp:cNvPr id="0" name=""/>
        <dsp:cNvSpPr/>
      </dsp:nvSpPr>
      <dsp:spPr>
        <a:xfrm>
          <a:off x="0" y="261153"/>
          <a:ext cx="3816096" cy="352799"/>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0326F0-B872-4696-9927-687DDA7DC00C}">
      <dsp:nvSpPr>
        <dsp:cNvPr id="0" name=""/>
        <dsp:cNvSpPr/>
      </dsp:nvSpPr>
      <dsp:spPr>
        <a:xfrm>
          <a:off x="190804" y="54513"/>
          <a:ext cx="2671267" cy="4132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0968" tIns="0" rIns="100968" bIns="0" numCol="1" spcCol="1270" anchor="ctr" anchorCtr="0">
          <a:noAutofit/>
        </a:bodyPr>
        <a:lstStyle/>
        <a:p>
          <a:pPr marL="0" lvl="0" indent="0" algn="l" defTabSz="622300" rtl="0">
            <a:lnSpc>
              <a:spcPct val="90000"/>
            </a:lnSpc>
            <a:spcBef>
              <a:spcPct val="0"/>
            </a:spcBef>
            <a:spcAft>
              <a:spcPct val="35000"/>
            </a:spcAft>
            <a:buNone/>
          </a:pPr>
          <a:r>
            <a:rPr lang="en-GB" sz="1400" kern="1200">
              <a:latin typeface="Elephant"/>
            </a:rPr>
            <a:t>Understanding </a:t>
          </a:r>
          <a:endParaRPr lang="en-GB" sz="1400" kern="1200"/>
        </a:p>
      </dsp:txBody>
      <dsp:txXfrm>
        <a:off x="210979" y="74688"/>
        <a:ext cx="2630917" cy="372929"/>
      </dsp:txXfrm>
    </dsp:sp>
    <dsp:sp modelId="{2D857591-EE64-4ABA-8A3A-619192F509E4}">
      <dsp:nvSpPr>
        <dsp:cNvPr id="0" name=""/>
        <dsp:cNvSpPr/>
      </dsp:nvSpPr>
      <dsp:spPr>
        <a:xfrm>
          <a:off x="0" y="896193"/>
          <a:ext cx="3816096" cy="352799"/>
        </a:xfrm>
        <a:prstGeom prst="rect">
          <a:avLst/>
        </a:prstGeom>
        <a:solidFill>
          <a:schemeClr val="lt1">
            <a:alpha val="90000"/>
            <a:hueOff val="0"/>
            <a:satOff val="0"/>
            <a:lumOff val="0"/>
            <a:alphaOff val="0"/>
          </a:schemeClr>
        </a:solidFill>
        <a:ln w="12700" cap="flat" cmpd="sng" algn="ctr">
          <a:solidFill>
            <a:schemeClr val="accent2">
              <a:hueOff val="-4024189"/>
              <a:satOff val="-91"/>
              <a:lumOff val="1333"/>
              <a:alphaOff val="0"/>
            </a:schemeClr>
          </a:solidFill>
          <a:prstDash val="solid"/>
          <a:miter lim="800000"/>
        </a:ln>
        <a:effectLst/>
      </dsp:spPr>
      <dsp:style>
        <a:lnRef idx="2">
          <a:scrgbClr r="0" g="0" b="0"/>
        </a:lnRef>
        <a:fillRef idx="1">
          <a:scrgbClr r="0" g="0" b="0"/>
        </a:fillRef>
        <a:effectRef idx="0">
          <a:scrgbClr r="0" g="0" b="0"/>
        </a:effectRef>
        <a:fontRef idx="minor"/>
      </dsp:style>
    </dsp:sp>
    <dsp:sp modelId="{49807162-BC0F-476E-AA5A-584FED770A91}">
      <dsp:nvSpPr>
        <dsp:cNvPr id="0" name=""/>
        <dsp:cNvSpPr/>
      </dsp:nvSpPr>
      <dsp:spPr>
        <a:xfrm>
          <a:off x="190804" y="689553"/>
          <a:ext cx="2671267" cy="413279"/>
        </a:xfrm>
        <a:prstGeom prst="roundRect">
          <a:avLst/>
        </a:prstGeom>
        <a:solidFill>
          <a:schemeClr val="accent2">
            <a:hueOff val="-4024189"/>
            <a:satOff val="-91"/>
            <a:lumOff val="1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0968" tIns="0" rIns="100968" bIns="0" numCol="1" spcCol="1270" anchor="ctr" anchorCtr="0">
          <a:noAutofit/>
        </a:bodyPr>
        <a:lstStyle/>
        <a:p>
          <a:pPr marL="0" lvl="0" indent="0" algn="l" defTabSz="622300" rtl="0">
            <a:lnSpc>
              <a:spcPct val="90000"/>
            </a:lnSpc>
            <a:spcBef>
              <a:spcPct val="0"/>
            </a:spcBef>
            <a:spcAft>
              <a:spcPct val="35000"/>
            </a:spcAft>
            <a:buNone/>
          </a:pPr>
          <a:r>
            <a:rPr lang="en-GB" sz="1400" kern="1200">
              <a:latin typeface="Elephant"/>
            </a:rPr>
            <a:t>Innovative</a:t>
          </a:r>
        </a:p>
      </dsp:txBody>
      <dsp:txXfrm>
        <a:off x="210979" y="709728"/>
        <a:ext cx="2630917" cy="372929"/>
      </dsp:txXfrm>
    </dsp:sp>
    <dsp:sp modelId="{168D1807-3C3F-438E-8599-97895A245501}">
      <dsp:nvSpPr>
        <dsp:cNvPr id="0" name=""/>
        <dsp:cNvSpPr/>
      </dsp:nvSpPr>
      <dsp:spPr>
        <a:xfrm>
          <a:off x="0" y="1531233"/>
          <a:ext cx="3816096" cy="352799"/>
        </a:xfrm>
        <a:prstGeom prst="rect">
          <a:avLst/>
        </a:prstGeom>
        <a:solidFill>
          <a:schemeClr val="lt1">
            <a:alpha val="90000"/>
            <a:hueOff val="0"/>
            <a:satOff val="0"/>
            <a:lumOff val="0"/>
            <a:alphaOff val="0"/>
          </a:schemeClr>
        </a:solidFill>
        <a:ln w="12700" cap="flat" cmpd="sng" algn="ctr">
          <a:solidFill>
            <a:schemeClr val="accent2">
              <a:hueOff val="-8048379"/>
              <a:satOff val="-182"/>
              <a:lumOff val="2666"/>
              <a:alphaOff val="0"/>
            </a:schemeClr>
          </a:solidFill>
          <a:prstDash val="solid"/>
          <a:miter lim="800000"/>
        </a:ln>
        <a:effectLst/>
      </dsp:spPr>
      <dsp:style>
        <a:lnRef idx="2">
          <a:scrgbClr r="0" g="0" b="0"/>
        </a:lnRef>
        <a:fillRef idx="1">
          <a:scrgbClr r="0" g="0" b="0"/>
        </a:fillRef>
        <a:effectRef idx="0">
          <a:scrgbClr r="0" g="0" b="0"/>
        </a:effectRef>
        <a:fontRef idx="minor"/>
      </dsp:style>
    </dsp:sp>
    <dsp:sp modelId="{0C03996B-F9B5-42AB-8E06-CB88A4965A09}">
      <dsp:nvSpPr>
        <dsp:cNvPr id="0" name=""/>
        <dsp:cNvSpPr/>
      </dsp:nvSpPr>
      <dsp:spPr>
        <a:xfrm>
          <a:off x="190804" y="1324593"/>
          <a:ext cx="2671267" cy="413279"/>
        </a:xfrm>
        <a:prstGeom prst="roundRect">
          <a:avLst/>
        </a:prstGeom>
        <a:solidFill>
          <a:schemeClr val="accent2">
            <a:hueOff val="-8048379"/>
            <a:satOff val="-182"/>
            <a:lumOff val="2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0968" tIns="0" rIns="100968" bIns="0" numCol="1" spcCol="1270" anchor="ctr" anchorCtr="0">
          <a:noAutofit/>
        </a:bodyPr>
        <a:lstStyle/>
        <a:p>
          <a:pPr marL="0" lvl="0" indent="0" algn="l" defTabSz="622300" rtl="0">
            <a:lnSpc>
              <a:spcPct val="90000"/>
            </a:lnSpc>
            <a:spcBef>
              <a:spcPct val="0"/>
            </a:spcBef>
            <a:spcAft>
              <a:spcPct val="35000"/>
            </a:spcAft>
            <a:buNone/>
          </a:pPr>
          <a:r>
            <a:rPr lang="en-GB" sz="1400" kern="1200">
              <a:latin typeface="Elephant"/>
            </a:rPr>
            <a:t>Supportive</a:t>
          </a:r>
        </a:p>
      </dsp:txBody>
      <dsp:txXfrm>
        <a:off x="210979" y="1344768"/>
        <a:ext cx="2630917" cy="372929"/>
      </dsp:txXfrm>
    </dsp:sp>
    <dsp:sp modelId="{14EB2808-4BDF-4ACD-B57C-DAB762940AE7}">
      <dsp:nvSpPr>
        <dsp:cNvPr id="0" name=""/>
        <dsp:cNvSpPr/>
      </dsp:nvSpPr>
      <dsp:spPr>
        <a:xfrm>
          <a:off x="0" y="2166272"/>
          <a:ext cx="3816096" cy="352799"/>
        </a:xfrm>
        <a:prstGeom prst="rect">
          <a:avLst/>
        </a:prstGeom>
        <a:solidFill>
          <a:schemeClr val="lt1">
            <a:alpha val="90000"/>
            <a:hueOff val="0"/>
            <a:satOff val="0"/>
            <a:lumOff val="0"/>
            <a:alphaOff val="0"/>
          </a:schemeClr>
        </a:solidFill>
        <a:ln w="12700" cap="flat" cmpd="sng" algn="ctr">
          <a:solidFill>
            <a:schemeClr val="accent2">
              <a:hueOff val="-12072569"/>
              <a:satOff val="-273"/>
              <a:lumOff val="400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314A6C2-80A5-4A86-8704-1E9BC8BB57AA}">
      <dsp:nvSpPr>
        <dsp:cNvPr id="0" name=""/>
        <dsp:cNvSpPr/>
      </dsp:nvSpPr>
      <dsp:spPr>
        <a:xfrm>
          <a:off x="190804" y="1959633"/>
          <a:ext cx="2671267" cy="413279"/>
        </a:xfrm>
        <a:prstGeom prst="roundRect">
          <a:avLst/>
        </a:prstGeom>
        <a:solidFill>
          <a:schemeClr val="accent2">
            <a:hueOff val="-12072569"/>
            <a:satOff val="-273"/>
            <a:lumOff val="400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0968" tIns="0" rIns="100968" bIns="0" numCol="1" spcCol="1270" anchor="ctr" anchorCtr="0">
          <a:noAutofit/>
        </a:bodyPr>
        <a:lstStyle/>
        <a:p>
          <a:pPr marL="0" lvl="0" indent="0" algn="l" defTabSz="622300" rtl="0">
            <a:lnSpc>
              <a:spcPct val="90000"/>
            </a:lnSpc>
            <a:spcBef>
              <a:spcPct val="0"/>
            </a:spcBef>
            <a:spcAft>
              <a:spcPct val="35000"/>
            </a:spcAft>
            <a:buNone/>
          </a:pPr>
          <a:r>
            <a:rPr lang="en-GB" sz="1400" kern="1200">
              <a:latin typeface="Elephant"/>
            </a:rPr>
            <a:t>Training scheme</a:t>
          </a:r>
        </a:p>
      </dsp:txBody>
      <dsp:txXfrm>
        <a:off x="210979" y="1979808"/>
        <a:ext cx="2630917" cy="372929"/>
      </dsp:txXfrm>
    </dsp:sp>
    <dsp:sp modelId="{80EE52D4-D979-44A9-98DF-FCD9159EEA32}">
      <dsp:nvSpPr>
        <dsp:cNvPr id="0" name=""/>
        <dsp:cNvSpPr/>
      </dsp:nvSpPr>
      <dsp:spPr>
        <a:xfrm>
          <a:off x="0" y="2801313"/>
          <a:ext cx="3816096" cy="352799"/>
        </a:xfrm>
        <a:prstGeom prst="rect">
          <a:avLst/>
        </a:prstGeom>
        <a:solidFill>
          <a:schemeClr val="lt1">
            <a:alpha val="90000"/>
            <a:hueOff val="0"/>
            <a:satOff val="0"/>
            <a:lumOff val="0"/>
            <a:alphaOff val="0"/>
          </a:schemeClr>
        </a:solidFill>
        <a:ln w="12700" cap="flat" cmpd="sng" algn="ctr">
          <a:solidFill>
            <a:schemeClr val="accent2">
              <a:hueOff val="-16096758"/>
              <a:satOff val="-364"/>
              <a:lumOff val="5333"/>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0E3883-7695-4576-8750-3BCC9F76F0A9}">
      <dsp:nvSpPr>
        <dsp:cNvPr id="0" name=""/>
        <dsp:cNvSpPr/>
      </dsp:nvSpPr>
      <dsp:spPr>
        <a:xfrm>
          <a:off x="190804" y="2594672"/>
          <a:ext cx="2671267" cy="413279"/>
        </a:xfrm>
        <a:prstGeom prst="roundRect">
          <a:avLst/>
        </a:prstGeom>
        <a:solidFill>
          <a:schemeClr val="accent2">
            <a:hueOff val="-16096758"/>
            <a:satOff val="-364"/>
            <a:lumOff val="5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0968" tIns="0" rIns="100968" bIns="0" numCol="1" spcCol="1270" anchor="ctr" anchorCtr="0">
          <a:noAutofit/>
        </a:bodyPr>
        <a:lstStyle/>
        <a:p>
          <a:pPr marL="0" lvl="0" indent="0" algn="l" defTabSz="622300" rtl="0">
            <a:lnSpc>
              <a:spcPct val="90000"/>
            </a:lnSpc>
            <a:spcBef>
              <a:spcPct val="0"/>
            </a:spcBef>
            <a:spcAft>
              <a:spcPct val="35000"/>
            </a:spcAft>
            <a:buNone/>
          </a:pPr>
          <a:r>
            <a:rPr lang="en-GB" sz="1400" kern="1200">
              <a:latin typeface="Elephant"/>
            </a:rPr>
            <a:t>Rewards scheme</a:t>
          </a:r>
          <a:endParaRPr lang="en-GB" sz="1400" kern="1200"/>
        </a:p>
      </dsp:txBody>
      <dsp:txXfrm>
        <a:off x="210979" y="2614847"/>
        <a:ext cx="2630917" cy="372929"/>
      </dsp:txXfrm>
    </dsp:sp>
    <dsp:sp modelId="{8A99B308-BCF9-4439-8FA8-AE32C4EEC9F1}">
      <dsp:nvSpPr>
        <dsp:cNvPr id="0" name=""/>
        <dsp:cNvSpPr/>
      </dsp:nvSpPr>
      <dsp:spPr>
        <a:xfrm>
          <a:off x="0" y="3436353"/>
          <a:ext cx="3816096" cy="352799"/>
        </a:xfrm>
        <a:prstGeom prst="rect">
          <a:avLst/>
        </a:prstGeom>
        <a:solidFill>
          <a:schemeClr val="lt1">
            <a:alpha val="90000"/>
            <a:hueOff val="0"/>
            <a:satOff val="0"/>
            <a:lumOff val="0"/>
            <a:alphaOff val="0"/>
          </a:schemeClr>
        </a:solidFill>
        <a:ln w="12700" cap="flat" cmpd="sng" algn="ctr">
          <a:solidFill>
            <a:schemeClr val="accent2">
              <a:hueOff val="-20120947"/>
              <a:satOff val="-455"/>
              <a:lumOff val="6666"/>
              <a:alphaOff val="0"/>
            </a:schemeClr>
          </a:solidFill>
          <a:prstDash val="solid"/>
          <a:miter lim="800000"/>
        </a:ln>
        <a:effectLst/>
      </dsp:spPr>
      <dsp:style>
        <a:lnRef idx="2">
          <a:scrgbClr r="0" g="0" b="0"/>
        </a:lnRef>
        <a:fillRef idx="1">
          <a:scrgbClr r="0" g="0" b="0"/>
        </a:fillRef>
        <a:effectRef idx="0">
          <a:scrgbClr r="0" g="0" b="0"/>
        </a:effectRef>
        <a:fontRef idx="minor"/>
      </dsp:style>
    </dsp:sp>
    <dsp:sp modelId="{90AE8A6F-3733-47BB-A740-7DF51B31F314}">
      <dsp:nvSpPr>
        <dsp:cNvPr id="0" name=""/>
        <dsp:cNvSpPr/>
      </dsp:nvSpPr>
      <dsp:spPr>
        <a:xfrm>
          <a:off x="190804" y="3229712"/>
          <a:ext cx="2671267" cy="413279"/>
        </a:xfrm>
        <a:prstGeom prst="roundRect">
          <a:avLst/>
        </a:prstGeom>
        <a:solidFill>
          <a:schemeClr val="accent2">
            <a:hueOff val="-20120947"/>
            <a:satOff val="-455"/>
            <a:lumOff val="6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0968" tIns="0" rIns="100968" bIns="0" numCol="1" spcCol="1270" anchor="ctr" anchorCtr="0">
          <a:noAutofit/>
        </a:bodyPr>
        <a:lstStyle/>
        <a:p>
          <a:pPr marL="0" lvl="0" indent="0" algn="l" defTabSz="622300">
            <a:lnSpc>
              <a:spcPct val="90000"/>
            </a:lnSpc>
            <a:spcBef>
              <a:spcPct val="0"/>
            </a:spcBef>
            <a:spcAft>
              <a:spcPct val="35000"/>
            </a:spcAft>
            <a:buNone/>
          </a:pPr>
          <a:r>
            <a:rPr lang="en-GB" sz="1400" kern="1200">
              <a:latin typeface="Elephant"/>
            </a:rPr>
            <a:t>equality</a:t>
          </a:r>
          <a:endParaRPr lang="en-GB" sz="1400" kern="1200"/>
        </a:p>
      </dsp:txBody>
      <dsp:txXfrm>
        <a:off x="210979" y="3249887"/>
        <a:ext cx="2630917" cy="37292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27633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62873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53172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65605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53464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1609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32198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24720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691801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970488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37895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170049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7/31/2022</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134101051"/>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6" r:id="rId7"/>
    <p:sldLayoutId id="2147483727" r:id="rId8"/>
    <p:sldLayoutId id="2147483728" r:id="rId9"/>
    <p:sldLayoutId id="2147483729" r:id="rId10"/>
    <p:sldLayoutId id="2147483730" r:id="rId11"/>
    <p:sldLayoutId id="2147483732"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sv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Freeform: Shape 8">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30" name="Rectangle 10">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1" y="365125"/>
            <a:ext cx="3816095" cy="1807305"/>
          </a:xfrm>
        </p:spPr>
        <p:txBody>
          <a:bodyPr vert="horz" lIns="91440" tIns="45720" rIns="91440" bIns="45720" rtlCol="0" anchor="ctr">
            <a:normAutofit/>
          </a:bodyPr>
          <a:lstStyle/>
          <a:p>
            <a:br>
              <a:rPr lang="en-US" sz="2200" b="1"/>
            </a:br>
            <a:br>
              <a:rPr lang="en-US" sz="2200" b="1"/>
            </a:br>
            <a:r>
              <a:rPr lang="en-US" sz="2200" b="1"/>
              <a:t>Vegan fast food – V.F.F</a:t>
            </a:r>
            <a:br>
              <a:rPr lang="en-US" sz="2200"/>
            </a:br>
            <a:endParaRPr lang="en-US" sz="2200"/>
          </a:p>
        </p:txBody>
      </p:sp>
      <p:sp>
        <p:nvSpPr>
          <p:cNvPr id="3" name="Subtitle 2"/>
          <p:cNvSpPr>
            <a:spLocks noGrp="1"/>
          </p:cNvSpPr>
          <p:nvPr>
            <p:ph type="subTitle" idx="1"/>
          </p:nvPr>
        </p:nvSpPr>
        <p:spPr>
          <a:xfrm>
            <a:off x="838201" y="2333297"/>
            <a:ext cx="3816096" cy="3843666"/>
          </a:xfrm>
        </p:spPr>
        <p:txBody>
          <a:bodyPr vert="horz" lIns="91440" tIns="45720" rIns="91440" bIns="45720" rtlCol="0" anchor="t">
            <a:normAutofit/>
          </a:bodyPr>
          <a:lstStyle/>
          <a:p>
            <a:pPr indent="-228600">
              <a:buFont typeface="Arial" panose="020B0604020202020204" pitchFamily="34" charset="0"/>
              <a:buChar char="•"/>
            </a:pPr>
            <a:r>
              <a:rPr lang="en-US" sz="2000" b="1" i="1" dirty="0"/>
              <a:t>Students: </a:t>
            </a:r>
            <a:r>
              <a:rPr lang="en-US" sz="2000" b="1" i="1" dirty="0" err="1"/>
              <a:t>abibatu</a:t>
            </a:r>
            <a:r>
              <a:rPr lang="en-US" sz="2000" b="1" i="1" dirty="0"/>
              <a:t> </a:t>
            </a:r>
            <a:r>
              <a:rPr lang="en-US" sz="2000" b="1" i="1" dirty="0" err="1"/>
              <a:t>sesay</a:t>
            </a:r>
            <a:r>
              <a:rPr lang="en-US" sz="2000" b="1" i="1" dirty="0"/>
              <a:t> student number: 2028276 </a:t>
            </a:r>
            <a:endParaRPr lang="en-US" dirty="0"/>
          </a:p>
          <a:p>
            <a:pPr marL="114300" indent="-342900">
              <a:buFont typeface="Arial" panose="020B0604020202020204" pitchFamily="34" charset="0"/>
              <a:buChar char="•"/>
            </a:pPr>
            <a:r>
              <a:rPr lang="en-US" sz="2000" b="1" i="1" dirty="0"/>
              <a:t>Nikisha talbot - </a:t>
            </a:r>
            <a:r>
              <a:rPr lang="en-US" sz="2000" b="1" i="1" dirty="0">
                <a:ea typeface="+mn-lt"/>
                <a:cs typeface="+mn-lt"/>
              </a:rPr>
              <a:t>2113109</a:t>
            </a:r>
            <a:endParaRPr lang="en-US" sz="2000" dirty="0">
              <a:ea typeface="+mn-lt"/>
              <a:cs typeface="+mn-lt"/>
            </a:endParaRPr>
          </a:p>
          <a:p>
            <a:pPr indent="-228600">
              <a:buFont typeface="Arial" panose="020B0604020202020204" pitchFamily="34" charset="0"/>
              <a:buChar char="•"/>
            </a:pPr>
            <a:r>
              <a:rPr lang="en-US" sz="2000" b="1" i="1" dirty="0"/>
              <a:t>Module code - BMSW4006</a:t>
            </a:r>
          </a:p>
          <a:p>
            <a:pPr indent="-228600">
              <a:buFont typeface="Arial" panose="020B0604020202020204" pitchFamily="34" charset="0"/>
              <a:buChar char="•"/>
            </a:pPr>
            <a:endParaRPr lang="en-US" sz="2000"/>
          </a:p>
        </p:txBody>
      </p:sp>
      <p:pic>
        <p:nvPicPr>
          <p:cNvPr id="31" name="Picture 3">
            <a:extLst>
              <a:ext uri="{FF2B5EF4-FFF2-40B4-BE49-F238E27FC236}">
                <a16:creationId xmlns:a16="http://schemas.microsoft.com/office/drawing/2014/main" id="{FFC8A5A3-C9EA-A299-90F0-BFEF78295D16}"/>
              </a:ext>
            </a:extLst>
          </p:cNvPr>
          <p:cNvPicPr>
            <a:picLocks noChangeAspect="1"/>
          </p:cNvPicPr>
          <p:nvPr/>
        </p:nvPicPr>
        <p:blipFill rotWithShape="1">
          <a:blip r:embed="rId2"/>
          <a:srcRect r="10" b="4550"/>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55A04F75-79E1-42E2-94A3-5B432E019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7">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70" y="1780058"/>
            <a:ext cx="3781618" cy="289914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9411CF4-2408-E2B2-083D-D26A067059CD}"/>
              </a:ext>
            </a:extLst>
          </p:cNvPr>
          <p:cNvSpPr>
            <a:spLocks noGrp="1"/>
          </p:cNvSpPr>
          <p:nvPr>
            <p:ph type="title"/>
          </p:nvPr>
        </p:nvSpPr>
        <p:spPr>
          <a:xfrm>
            <a:off x="1000941" y="2620477"/>
            <a:ext cx="3010737" cy="1497475"/>
          </a:xfrm>
        </p:spPr>
        <p:txBody>
          <a:bodyPr>
            <a:normAutofit/>
          </a:bodyPr>
          <a:lstStyle/>
          <a:p>
            <a:r>
              <a:rPr lang="en-GB" sz="2800">
                <a:solidFill>
                  <a:schemeClr val="bg1"/>
                </a:solidFill>
              </a:rPr>
              <a:t>Executive Summary</a:t>
            </a:r>
          </a:p>
        </p:txBody>
      </p:sp>
      <p:graphicFrame>
        <p:nvGraphicFramePr>
          <p:cNvPr id="22" name="Content Placeholder 2">
            <a:extLst>
              <a:ext uri="{FF2B5EF4-FFF2-40B4-BE49-F238E27FC236}">
                <a16:creationId xmlns:a16="http://schemas.microsoft.com/office/drawing/2014/main" id="{B731F66C-3DB1-09DC-C130-8EADC7099EF4}"/>
              </a:ext>
            </a:extLst>
          </p:cNvPr>
          <p:cNvGraphicFramePr>
            <a:graphicFrameLocks noGrp="1"/>
          </p:cNvGraphicFramePr>
          <p:nvPr>
            <p:ph idx="1"/>
            <p:extLst>
              <p:ext uri="{D42A27DB-BD31-4B8C-83A1-F6EECF244321}">
                <p14:modId xmlns:p14="http://schemas.microsoft.com/office/powerpoint/2010/main" val="1371629725"/>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06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488F6DB-AE81-4C8D-B1F2-045AB0C89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estern food arranged on table">
            <a:extLst>
              <a:ext uri="{FF2B5EF4-FFF2-40B4-BE49-F238E27FC236}">
                <a16:creationId xmlns:a16="http://schemas.microsoft.com/office/drawing/2014/main" id="{2D3E7853-A76B-864D-8F5B-9B1C7C16855C}"/>
              </a:ext>
            </a:extLst>
          </p:cNvPr>
          <p:cNvPicPr>
            <a:picLocks noChangeAspect="1"/>
          </p:cNvPicPr>
          <p:nvPr/>
        </p:nvPicPr>
        <p:blipFill rotWithShape="1">
          <a:blip r:embed="rId2"/>
          <a:srcRect t="64" b="15667"/>
          <a:stretch/>
        </p:blipFill>
        <p:spPr>
          <a:xfrm>
            <a:off x="20" y="10"/>
            <a:ext cx="12191980" cy="6857990"/>
          </a:xfrm>
          <a:prstGeom prst="rect">
            <a:avLst/>
          </a:prstGeom>
        </p:spPr>
      </p:pic>
      <p:sp>
        <p:nvSpPr>
          <p:cNvPr id="16" name="Graphic 1">
            <a:extLst>
              <a:ext uri="{FF2B5EF4-FFF2-40B4-BE49-F238E27FC236}">
                <a16:creationId xmlns:a16="http://schemas.microsoft.com/office/drawing/2014/main" id="{721F817A-BF7E-440D-B296-66D86EDB0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alpha val="89000"/>
            </a:schemeClr>
          </a:solidFill>
          <a:ln w="32707" cap="flat">
            <a:noFill/>
            <a:prstDash val="solid"/>
            <a:miter/>
          </a:ln>
          <a:effectLst/>
        </p:spPr>
        <p:txBody>
          <a:bodyPr rtlCol="0" anchor="ctr"/>
          <a:lstStyle/>
          <a:p>
            <a:endParaRPr lang="en-US"/>
          </a:p>
        </p:txBody>
      </p:sp>
      <p:sp>
        <p:nvSpPr>
          <p:cNvPr id="2" name="Title 1">
            <a:extLst>
              <a:ext uri="{FF2B5EF4-FFF2-40B4-BE49-F238E27FC236}">
                <a16:creationId xmlns:a16="http://schemas.microsoft.com/office/drawing/2014/main" id="{238BF08C-E009-4106-F523-BC3EA2B65272}"/>
              </a:ext>
            </a:extLst>
          </p:cNvPr>
          <p:cNvSpPr>
            <a:spLocks noGrp="1"/>
          </p:cNvSpPr>
          <p:nvPr>
            <p:ph type="title"/>
          </p:nvPr>
        </p:nvSpPr>
        <p:spPr>
          <a:xfrm>
            <a:off x="3204376" y="1720078"/>
            <a:ext cx="5861106" cy="1439331"/>
          </a:xfrm>
        </p:spPr>
        <p:txBody>
          <a:bodyPr anchor="b">
            <a:normAutofit/>
          </a:bodyPr>
          <a:lstStyle/>
          <a:p>
            <a:r>
              <a:rPr lang="en-GB"/>
              <a:t>Company overview</a:t>
            </a:r>
          </a:p>
        </p:txBody>
      </p:sp>
      <p:sp>
        <p:nvSpPr>
          <p:cNvPr id="3" name="Content Placeholder 2">
            <a:extLst>
              <a:ext uri="{FF2B5EF4-FFF2-40B4-BE49-F238E27FC236}">
                <a16:creationId xmlns:a16="http://schemas.microsoft.com/office/drawing/2014/main" id="{69F38853-DA2D-FD84-9AF9-18B3AB86BECA}"/>
              </a:ext>
            </a:extLst>
          </p:cNvPr>
          <p:cNvSpPr>
            <a:spLocks noGrp="1"/>
          </p:cNvSpPr>
          <p:nvPr>
            <p:ph idx="1"/>
          </p:nvPr>
        </p:nvSpPr>
        <p:spPr>
          <a:xfrm>
            <a:off x="3204374" y="3311905"/>
            <a:ext cx="5861107" cy="1872345"/>
          </a:xfrm>
        </p:spPr>
        <p:txBody>
          <a:bodyPr vert="horz" lIns="91440" tIns="45720" rIns="91440" bIns="45720" rtlCol="0" anchor="t">
            <a:normAutofit/>
          </a:bodyPr>
          <a:lstStyle/>
          <a:p>
            <a:r>
              <a:rPr lang="en-GB" sz="2000" dirty="0"/>
              <a:t>INNOVATIVE, NEW AND POPPING </a:t>
            </a:r>
            <a:endParaRPr lang="en-US" sz="2000" dirty="0"/>
          </a:p>
          <a:p>
            <a:pPr marL="0" indent="0">
              <a:buNone/>
            </a:pPr>
            <a:r>
              <a:rPr lang="en-GB" sz="2000" i="1" dirty="0"/>
              <a:t>Unlike any other fast-food chain not only does V.F.F Plan to provide the best food in record time, but we also aim to help the environment and promote healthy lifestyle!!</a:t>
            </a:r>
            <a:endParaRPr lang="en-GB" sz="2000"/>
          </a:p>
        </p:txBody>
      </p:sp>
    </p:spTree>
    <p:extLst>
      <p:ext uri="{BB962C8B-B14F-4D97-AF65-F5344CB8AC3E}">
        <p14:creationId xmlns:p14="http://schemas.microsoft.com/office/powerpoint/2010/main" val="4167693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C777BBD-C42C-46C6-8D2D-BD2F9613D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Different types of vegetables">
            <a:extLst>
              <a:ext uri="{FF2B5EF4-FFF2-40B4-BE49-F238E27FC236}">
                <a16:creationId xmlns:a16="http://schemas.microsoft.com/office/drawing/2014/main" id="{6167986D-6AF7-009F-DB72-1ABB9EB21698}"/>
              </a:ext>
            </a:extLst>
          </p:cNvPr>
          <p:cNvPicPr>
            <a:picLocks noChangeAspect="1"/>
          </p:cNvPicPr>
          <p:nvPr/>
        </p:nvPicPr>
        <p:blipFill rotWithShape="1">
          <a:blip r:embed="rId2"/>
          <a:srcRect t="10580" b="5151"/>
          <a:stretch/>
        </p:blipFill>
        <p:spPr>
          <a:xfrm>
            <a:off x="20" y="10"/>
            <a:ext cx="12191980" cy="6857990"/>
          </a:xfrm>
          <a:prstGeom prst="rect">
            <a:avLst/>
          </a:prstGeom>
        </p:spPr>
      </p:pic>
      <p:sp>
        <p:nvSpPr>
          <p:cNvPr id="32" name="Graphic 1">
            <a:extLst>
              <a:ext uri="{FF2B5EF4-FFF2-40B4-BE49-F238E27FC236}">
                <a16:creationId xmlns:a16="http://schemas.microsoft.com/office/drawing/2014/main" id="{721F817A-BF7E-440D-B296-66D86EDB0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alpha val="89000"/>
            </a:schemeClr>
          </a:solidFill>
          <a:ln w="32707" cap="flat">
            <a:noFill/>
            <a:prstDash val="solid"/>
            <a:miter/>
          </a:ln>
          <a:effectLst/>
        </p:spPr>
        <p:txBody>
          <a:bodyPr rtlCol="0" anchor="ctr"/>
          <a:lstStyle/>
          <a:p>
            <a:endParaRPr lang="en-US"/>
          </a:p>
        </p:txBody>
      </p:sp>
      <p:sp>
        <p:nvSpPr>
          <p:cNvPr id="2" name="Title 1">
            <a:extLst>
              <a:ext uri="{FF2B5EF4-FFF2-40B4-BE49-F238E27FC236}">
                <a16:creationId xmlns:a16="http://schemas.microsoft.com/office/drawing/2014/main" id="{07C6AD77-4D3B-C7B9-49D3-5F3D3EE18B56}"/>
              </a:ext>
            </a:extLst>
          </p:cNvPr>
          <p:cNvSpPr>
            <a:spLocks noGrp="1"/>
          </p:cNvSpPr>
          <p:nvPr>
            <p:ph type="title"/>
          </p:nvPr>
        </p:nvSpPr>
        <p:spPr>
          <a:xfrm>
            <a:off x="3204376" y="1720078"/>
            <a:ext cx="5861106" cy="1439331"/>
          </a:xfrm>
        </p:spPr>
        <p:txBody>
          <a:bodyPr vert="horz" lIns="91440" tIns="45720" rIns="91440" bIns="45720" rtlCol="0" anchor="b">
            <a:normAutofit/>
          </a:bodyPr>
          <a:lstStyle/>
          <a:p>
            <a:r>
              <a:rPr lang="en-US"/>
              <a:t>Products and services </a:t>
            </a:r>
          </a:p>
        </p:txBody>
      </p:sp>
      <p:sp>
        <p:nvSpPr>
          <p:cNvPr id="19" name="TextBox 18">
            <a:extLst>
              <a:ext uri="{FF2B5EF4-FFF2-40B4-BE49-F238E27FC236}">
                <a16:creationId xmlns:a16="http://schemas.microsoft.com/office/drawing/2014/main" id="{4055457B-7393-9FCE-AEC7-BA2C5F3C96F4}"/>
              </a:ext>
            </a:extLst>
          </p:cNvPr>
          <p:cNvSpPr txBox="1"/>
          <p:nvPr/>
        </p:nvSpPr>
        <p:spPr>
          <a:xfrm>
            <a:off x="3204374" y="3315553"/>
            <a:ext cx="5861107" cy="186869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i="1" dirty="0"/>
              <a:t>The finest vegan food, served in the fastest possible way, from burgers and sweet potato fries fried in the freshest coconut oil, to vegan only ice cream with all the toppings you could imagine. If you have imagined it so have we!</a:t>
            </a:r>
          </a:p>
        </p:txBody>
      </p:sp>
    </p:spTree>
    <p:extLst>
      <p:ext uri="{BB962C8B-B14F-4D97-AF65-F5344CB8AC3E}">
        <p14:creationId xmlns:p14="http://schemas.microsoft.com/office/powerpoint/2010/main" val="362896589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66C7C-CC47-6B3C-F32F-5EBA4C6824ED}"/>
              </a:ext>
            </a:extLst>
          </p:cNvPr>
          <p:cNvSpPr>
            <a:spLocks noGrp="1"/>
          </p:cNvSpPr>
          <p:nvPr>
            <p:ph type="title"/>
          </p:nvPr>
        </p:nvSpPr>
        <p:spPr>
          <a:xfrm>
            <a:off x="1370162" y="-238724"/>
            <a:ext cx="10515600" cy="1325563"/>
          </a:xfrm>
        </p:spPr>
        <p:txBody>
          <a:bodyPr/>
          <a:lstStyle/>
          <a:p>
            <a:r>
              <a:rPr lang="en-GB"/>
              <a:t>Competitors? What are those lol</a:t>
            </a:r>
          </a:p>
        </p:txBody>
      </p:sp>
      <p:graphicFrame>
        <p:nvGraphicFramePr>
          <p:cNvPr id="5" name="Content Placeholder 4">
            <a:extLst>
              <a:ext uri="{FF2B5EF4-FFF2-40B4-BE49-F238E27FC236}">
                <a16:creationId xmlns:a16="http://schemas.microsoft.com/office/drawing/2014/main" id="{539592B3-7FB6-DB7D-8F47-D604321FE40A}"/>
              </a:ext>
            </a:extLst>
          </p:cNvPr>
          <p:cNvGraphicFramePr>
            <a:graphicFrameLocks noGrp="1"/>
          </p:cNvGraphicFramePr>
          <p:nvPr>
            <p:ph idx="1"/>
            <p:extLst>
              <p:ext uri="{D42A27DB-BD31-4B8C-83A1-F6EECF244321}">
                <p14:modId xmlns:p14="http://schemas.microsoft.com/office/powerpoint/2010/main" val="909813856"/>
              </p:ext>
            </p:extLst>
          </p:nvPr>
        </p:nvGraphicFramePr>
        <p:xfrm>
          <a:off x="445698" y="805132"/>
          <a:ext cx="11463998" cy="5909808"/>
        </p:xfrm>
        <a:graphic>
          <a:graphicData uri="http://schemas.openxmlformats.org/drawingml/2006/table">
            <a:tbl>
              <a:tblPr firstRow="1" bandRow="1">
                <a:tableStyleId>{5C22544A-7EE6-4342-B048-85BDC9FD1C3A}</a:tableStyleId>
              </a:tblPr>
              <a:tblGrid>
                <a:gridCol w="1637714">
                  <a:extLst>
                    <a:ext uri="{9D8B030D-6E8A-4147-A177-3AD203B41FA5}">
                      <a16:colId xmlns:a16="http://schemas.microsoft.com/office/drawing/2014/main" val="3624863685"/>
                    </a:ext>
                  </a:extLst>
                </a:gridCol>
                <a:gridCol w="1637714">
                  <a:extLst>
                    <a:ext uri="{9D8B030D-6E8A-4147-A177-3AD203B41FA5}">
                      <a16:colId xmlns:a16="http://schemas.microsoft.com/office/drawing/2014/main" val="1305455441"/>
                    </a:ext>
                  </a:extLst>
                </a:gridCol>
                <a:gridCol w="1637714">
                  <a:extLst>
                    <a:ext uri="{9D8B030D-6E8A-4147-A177-3AD203B41FA5}">
                      <a16:colId xmlns:a16="http://schemas.microsoft.com/office/drawing/2014/main" val="972559569"/>
                    </a:ext>
                  </a:extLst>
                </a:gridCol>
                <a:gridCol w="1637714">
                  <a:extLst>
                    <a:ext uri="{9D8B030D-6E8A-4147-A177-3AD203B41FA5}">
                      <a16:colId xmlns:a16="http://schemas.microsoft.com/office/drawing/2014/main" val="2883062509"/>
                    </a:ext>
                  </a:extLst>
                </a:gridCol>
                <a:gridCol w="1637714">
                  <a:extLst>
                    <a:ext uri="{9D8B030D-6E8A-4147-A177-3AD203B41FA5}">
                      <a16:colId xmlns:a16="http://schemas.microsoft.com/office/drawing/2014/main" val="3237975707"/>
                    </a:ext>
                  </a:extLst>
                </a:gridCol>
                <a:gridCol w="1637714">
                  <a:extLst>
                    <a:ext uri="{9D8B030D-6E8A-4147-A177-3AD203B41FA5}">
                      <a16:colId xmlns:a16="http://schemas.microsoft.com/office/drawing/2014/main" val="727866708"/>
                    </a:ext>
                  </a:extLst>
                </a:gridCol>
                <a:gridCol w="1637714">
                  <a:extLst>
                    <a:ext uri="{9D8B030D-6E8A-4147-A177-3AD203B41FA5}">
                      <a16:colId xmlns:a16="http://schemas.microsoft.com/office/drawing/2014/main" val="1180017204"/>
                    </a:ext>
                  </a:extLst>
                </a:gridCol>
              </a:tblGrid>
              <a:tr h="260180">
                <a:tc>
                  <a:txBody>
                    <a:bodyPr/>
                    <a:lstStyle/>
                    <a:p>
                      <a:pPr algn="l" rtl="0" fontAlgn="base"/>
                      <a:r>
                        <a:rPr lang="en-GB" sz="1100">
                          <a:effectLst/>
                        </a:rPr>
                        <a:t> </a:t>
                      </a:r>
                      <a:endParaRPr lang="en-GB" sz="1100" b="1" i="0">
                        <a:effectLst/>
                        <a:latin typeface="Calibri" panose="020F0502020204030204" pitchFamily="34" charset="0"/>
                      </a:endParaRPr>
                    </a:p>
                  </a:txBody>
                  <a:tcPr marT="28575" marB="28575"/>
                </a:tc>
                <a:tc>
                  <a:txBody>
                    <a:bodyPr/>
                    <a:lstStyle/>
                    <a:p>
                      <a:pPr algn="l" rtl="0" fontAlgn="base"/>
                      <a:r>
                        <a:rPr lang="en-GB" sz="1100">
                          <a:effectLst/>
                        </a:rPr>
                        <a:t>VFF </a:t>
                      </a:r>
                      <a:endParaRPr lang="en-GB" b="0" i="0">
                        <a:effectLst/>
                      </a:endParaRPr>
                    </a:p>
                  </a:txBody>
                  <a:tcPr marT="28575" marB="28575"/>
                </a:tc>
                <a:tc>
                  <a:txBody>
                    <a:bodyPr/>
                    <a:lstStyle/>
                    <a:p>
                      <a:pPr algn="l" rtl="0" fontAlgn="base"/>
                      <a:r>
                        <a:rPr lang="en-GB" sz="1100">
                          <a:effectLst/>
                        </a:rPr>
                        <a:t>Macdonalds </a:t>
                      </a:r>
                      <a:endParaRPr lang="en-GB" b="0" i="0">
                        <a:effectLst/>
                      </a:endParaRPr>
                    </a:p>
                  </a:txBody>
                  <a:tcPr marT="28575" marB="28575"/>
                </a:tc>
                <a:tc>
                  <a:txBody>
                    <a:bodyPr/>
                    <a:lstStyle/>
                    <a:p>
                      <a:pPr algn="l" rtl="0" fontAlgn="base"/>
                      <a:r>
                        <a:rPr lang="en-GB" sz="1100">
                          <a:effectLst/>
                        </a:rPr>
                        <a:t>Burger King </a:t>
                      </a:r>
                      <a:endParaRPr lang="en-GB" b="0" i="0">
                        <a:effectLst/>
                      </a:endParaRPr>
                    </a:p>
                  </a:txBody>
                  <a:tcPr marT="28575" marB="28575"/>
                </a:tc>
                <a:tc>
                  <a:txBody>
                    <a:bodyPr/>
                    <a:lstStyle/>
                    <a:p>
                      <a:pPr algn="l" rtl="0" fontAlgn="base"/>
                      <a:r>
                        <a:rPr lang="en-GB" sz="1100">
                          <a:effectLst/>
                        </a:rPr>
                        <a:t>KFC </a:t>
                      </a:r>
                      <a:endParaRPr lang="en-GB" b="0" i="0">
                        <a:effectLst/>
                      </a:endParaRPr>
                    </a:p>
                  </a:txBody>
                  <a:tcPr marT="28575" marB="28575"/>
                </a:tc>
                <a:tc>
                  <a:txBody>
                    <a:bodyPr/>
                    <a:lstStyle/>
                    <a:p>
                      <a:pPr algn="l" rtl="0" fontAlgn="base"/>
                      <a:r>
                        <a:rPr lang="en-GB" sz="1100">
                          <a:effectLst/>
                        </a:rPr>
                        <a:t>Greggs </a:t>
                      </a:r>
                      <a:endParaRPr lang="en-GB" b="0" i="0">
                        <a:effectLst/>
                      </a:endParaRPr>
                    </a:p>
                  </a:txBody>
                  <a:tcPr marT="28575" marB="28575"/>
                </a:tc>
                <a:tc>
                  <a:txBody>
                    <a:bodyPr/>
                    <a:lstStyle/>
                    <a:p>
                      <a:pPr algn="l" rtl="0" fontAlgn="base"/>
                      <a:r>
                        <a:rPr lang="en-GB" sz="1100">
                          <a:effectLst/>
                        </a:rPr>
                        <a:t>Subway </a:t>
                      </a:r>
                      <a:endParaRPr lang="en-GB" b="0" i="0">
                        <a:effectLst/>
                      </a:endParaRPr>
                    </a:p>
                  </a:txBody>
                  <a:tcPr marT="28575" marB="28575"/>
                </a:tc>
                <a:extLst>
                  <a:ext uri="{0D108BD9-81ED-4DB2-BD59-A6C34878D82A}">
                    <a16:rowId xmlns:a16="http://schemas.microsoft.com/office/drawing/2014/main" val="3231630959"/>
                  </a:ext>
                </a:extLst>
              </a:tr>
              <a:tr h="1672588">
                <a:tc>
                  <a:txBody>
                    <a:bodyPr/>
                    <a:lstStyle/>
                    <a:p>
                      <a:pPr algn="l" rtl="0" fontAlgn="base"/>
                      <a:r>
                        <a:rPr lang="en-GB" sz="1100">
                          <a:effectLst/>
                        </a:rPr>
                        <a:t>Overview </a:t>
                      </a:r>
                      <a:endParaRPr lang="en-GB" b="0" i="0">
                        <a:effectLst/>
                      </a:endParaRPr>
                    </a:p>
                  </a:txBody>
                  <a:tcPr marT="28575" marB="28575"/>
                </a:tc>
                <a:tc>
                  <a:txBody>
                    <a:bodyPr/>
                    <a:lstStyle/>
                    <a:p>
                      <a:pPr algn="l" rtl="0" fontAlgn="base"/>
                      <a:r>
                        <a:rPr lang="en-GB" sz="900">
                          <a:effectLst/>
                        </a:rPr>
                        <a:t>A fast paced fast food </a:t>
                      </a:r>
                      <a:endParaRPr lang="en-GB">
                        <a:effectLst/>
                      </a:endParaRPr>
                    </a:p>
                    <a:p>
                      <a:pPr algn="l" rtl="0" fontAlgn="base"/>
                      <a:r>
                        <a:rPr lang="en-GB" sz="900">
                          <a:effectLst/>
                        </a:rPr>
                        <a:t>Vegan restaurant, with  </a:t>
                      </a:r>
                      <a:endParaRPr lang="en-GB">
                        <a:effectLst/>
                      </a:endParaRPr>
                    </a:p>
                    <a:p>
                      <a:pPr algn="l" rtl="0" fontAlgn="base"/>
                      <a:r>
                        <a:rPr lang="en-GB" sz="900">
                          <a:effectLst/>
                        </a:rPr>
                        <a:t>indoor seating and a fast </a:t>
                      </a:r>
                      <a:endParaRPr lang="en-GB">
                        <a:effectLst/>
                      </a:endParaRPr>
                    </a:p>
                    <a:p>
                      <a:pPr algn="l" rtl="0" fontAlgn="base"/>
                      <a:r>
                        <a:rPr lang="en-GB" sz="900">
                          <a:effectLst/>
                        </a:rPr>
                        <a:t> takeaway service available. A drive thru service (accommodation permitting) </a:t>
                      </a:r>
                      <a:endParaRPr lang="en-GB" b="0" i="0">
                        <a:effectLst/>
                      </a:endParaRPr>
                    </a:p>
                  </a:txBody>
                  <a:tcPr marT="28575" marB="28575"/>
                </a:tc>
                <a:tc>
                  <a:txBody>
                    <a:bodyPr/>
                    <a:lstStyle/>
                    <a:p>
                      <a:pPr algn="l" rtl="0" fontAlgn="base"/>
                      <a:r>
                        <a:rPr lang="en-GB" sz="900">
                          <a:effectLst/>
                        </a:rPr>
                        <a:t>Fast food </a:t>
                      </a:r>
                      <a:endParaRPr lang="en-GB">
                        <a:effectLst/>
                      </a:endParaRPr>
                    </a:p>
                    <a:p>
                      <a:pPr algn="l" rtl="0" fontAlgn="base"/>
                      <a:r>
                        <a:rPr lang="en-GB" sz="900">
                          <a:effectLst/>
                        </a:rPr>
                        <a:t> restaurant serving  </a:t>
                      </a:r>
                      <a:endParaRPr lang="en-GB">
                        <a:effectLst/>
                      </a:endParaRPr>
                    </a:p>
                    <a:p>
                      <a:pPr algn="l" rtl="0" fontAlgn="base"/>
                      <a:r>
                        <a:rPr lang="en-GB" sz="900">
                          <a:effectLst/>
                        </a:rPr>
                        <a:t>burgers fries and various American themed </a:t>
                      </a:r>
                      <a:endParaRPr lang="en-GB">
                        <a:effectLst/>
                      </a:endParaRPr>
                    </a:p>
                    <a:p>
                      <a:pPr algn="l" rtl="0" fontAlgn="base"/>
                      <a:r>
                        <a:rPr lang="en-GB" sz="900">
                          <a:effectLst/>
                        </a:rPr>
                        <a:t>sides </a:t>
                      </a:r>
                      <a:endParaRPr lang="en-GB" b="0" i="0">
                        <a:effectLst/>
                      </a:endParaRPr>
                    </a:p>
                  </a:txBody>
                  <a:tcPr marT="28575" marB="28575"/>
                </a:tc>
                <a:tc>
                  <a:txBody>
                    <a:bodyPr/>
                    <a:lstStyle/>
                    <a:p>
                      <a:pPr algn="l" rtl="0" fontAlgn="base"/>
                      <a:r>
                        <a:rPr lang="en-GB" sz="900">
                          <a:effectLst/>
                        </a:rPr>
                        <a:t>American style fast food restaurant </a:t>
                      </a:r>
                      <a:endParaRPr lang="en-GB" b="0" i="0">
                        <a:effectLst/>
                      </a:endParaRPr>
                    </a:p>
                  </a:txBody>
                  <a:tcPr marT="28575" marB="28575"/>
                </a:tc>
                <a:tc>
                  <a:txBody>
                    <a:bodyPr/>
                    <a:lstStyle/>
                    <a:p>
                      <a:pPr algn="l" rtl="0" fontAlgn="base"/>
                      <a:r>
                        <a:rPr lang="en-GB" sz="900">
                          <a:effectLst/>
                        </a:rPr>
                        <a:t>Leading high street fried chicken fast food restaurant </a:t>
                      </a:r>
                      <a:endParaRPr lang="en-GB" b="0" i="0">
                        <a:effectLst/>
                      </a:endParaRPr>
                    </a:p>
                  </a:txBody>
                  <a:tcPr marT="28575" marB="28575"/>
                </a:tc>
                <a:tc>
                  <a:txBody>
                    <a:bodyPr/>
                    <a:lstStyle/>
                    <a:p>
                      <a:pPr algn="l" rtl="0" fontAlgn="base"/>
                      <a:r>
                        <a:rPr lang="en-GB" sz="900">
                          <a:effectLst/>
                        </a:rPr>
                        <a:t>Leading high street lunch time restaurant </a:t>
                      </a:r>
                      <a:endParaRPr lang="en-GB" b="0" i="0">
                        <a:effectLst/>
                      </a:endParaRPr>
                    </a:p>
                  </a:txBody>
                  <a:tcPr marT="28575" marB="28575"/>
                </a:tc>
                <a:tc>
                  <a:txBody>
                    <a:bodyPr/>
                    <a:lstStyle/>
                    <a:p>
                      <a:pPr algn="l" rtl="0" fontAlgn="base"/>
                      <a:r>
                        <a:rPr lang="en-GB" sz="900">
                          <a:effectLst/>
                        </a:rPr>
                        <a:t>Leading high street sandwich store.  </a:t>
                      </a:r>
                      <a:endParaRPr lang="en-GB" b="0" i="0">
                        <a:effectLst/>
                      </a:endParaRPr>
                    </a:p>
                  </a:txBody>
                  <a:tcPr marT="28575" marB="28575"/>
                </a:tc>
                <a:extLst>
                  <a:ext uri="{0D108BD9-81ED-4DB2-BD59-A6C34878D82A}">
                    <a16:rowId xmlns:a16="http://schemas.microsoft.com/office/drawing/2014/main" val="1051970521"/>
                  </a:ext>
                </a:extLst>
              </a:tr>
              <a:tr h="538945">
                <a:tc>
                  <a:txBody>
                    <a:bodyPr/>
                    <a:lstStyle/>
                    <a:p>
                      <a:pPr algn="l" rtl="0" fontAlgn="base"/>
                      <a:r>
                        <a:rPr lang="en-GB" sz="1100">
                          <a:effectLst/>
                        </a:rPr>
                        <a:t>Target market </a:t>
                      </a:r>
                      <a:endParaRPr lang="en-GB" b="0" i="0">
                        <a:effectLst/>
                      </a:endParaRPr>
                    </a:p>
                  </a:txBody>
                  <a:tcPr marT="28575" marB="28575"/>
                </a:tc>
                <a:tc>
                  <a:txBody>
                    <a:bodyPr/>
                    <a:lstStyle/>
                    <a:p>
                      <a:pPr algn="l" rtl="0" fontAlgn="base"/>
                      <a:r>
                        <a:rPr lang="en-GB" sz="900">
                          <a:effectLst/>
                        </a:rPr>
                        <a:t>3 – 99 Years  </a:t>
                      </a:r>
                      <a:endParaRPr lang="en-GB">
                        <a:effectLst/>
                      </a:endParaRPr>
                    </a:p>
                    <a:p>
                      <a:pPr algn="l" rtl="0" fontAlgn="base"/>
                      <a:r>
                        <a:rPr lang="en-GB" sz="900">
                          <a:effectLst/>
                        </a:rPr>
                        <a:t>Vegan/plant based products only  </a:t>
                      </a:r>
                      <a:endParaRPr lang="en-GB" b="0" i="0">
                        <a:effectLst/>
                      </a:endParaRPr>
                    </a:p>
                  </a:txBody>
                  <a:tcPr marT="28575" marB="28575"/>
                </a:tc>
                <a:tc>
                  <a:txBody>
                    <a:bodyPr/>
                    <a:lstStyle/>
                    <a:p>
                      <a:pPr algn="l" rtl="0" fontAlgn="base"/>
                      <a:r>
                        <a:rPr lang="en-GB" sz="900">
                          <a:effectLst/>
                        </a:rPr>
                        <a:t>Fast food lovers. Parents and children  </a:t>
                      </a:r>
                      <a:endParaRPr lang="en-GB" b="0" i="0">
                        <a:effectLst/>
                      </a:endParaRPr>
                    </a:p>
                  </a:txBody>
                  <a:tcPr marT="28575" marB="28575"/>
                </a:tc>
                <a:tc>
                  <a:txBody>
                    <a:bodyPr/>
                    <a:lstStyle/>
                    <a:p>
                      <a:pPr algn="l" rtl="0" fontAlgn="base"/>
                      <a:r>
                        <a:rPr lang="en-GB" sz="900">
                          <a:effectLst/>
                        </a:rPr>
                        <a:t>Males, 18-35  </a:t>
                      </a:r>
                      <a:endParaRPr lang="en-GB" b="0" i="0">
                        <a:effectLst/>
                      </a:endParaRPr>
                    </a:p>
                  </a:txBody>
                  <a:tcPr marT="28575" marB="28575"/>
                </a:tc>
                <a:tc>
                  <a:txBody>
                    <a:bodyPr/>
                    <a:lstStyle/>
                    <a:p>
                      <a:pPr algn="l" rtl="0" fontAlgn="base"/>
                      <a:r>
                        <a:rPr lang="en-GB" sz="900">
                          <a:effectLst/>
                        </a:rPr>
                        <a:t>4 – 45 year olds </a:t>
                      </a:r>
                      <a:endParaRPr lang="en-GB" b="0" i="0">
                        <a:effectLst/>
                      </a:endParaRPr>
                    </a:p>
                  </a:txBody>
                  <a:tcPr marT="28575" marB="28575"/>
                </a:tc>
                <a:tc>
                  <a:txBody>
                    <a:bodyPr/>
                    <a:lstStyle/>
                    <a:p>
                      <a:pPr algn="l" rtl="0" fontAlgn="base"/>
                      <a:r>
                        <a:rPr lang="en-GB" sz="900">
                          <a:effectLst/>
                        </a:rPr>
                        <a:t>Working people. 18 – 65 year olds </a:t>
                      </a:r>
                      <a:endParaRPr lang="en-GB" b="0" i="0">
                        <a:effectLst/>
                      </a:endParaRPr>
                    </a:p>
                  </a:txBody>
                  <a:tcPr marT="28575" marB="28575"/>
                </a:tc>
                <a:tc>
                  <a:txBody>
                    <a:bodyPr/>
                    <a:lstStyle/>
                    <a:p>
                      <a:pPr algn="l" rtl="0" fontAlgn="base"/>
                      <a:r>
                        <a:rPr lang="en-GB" sz="900">
                          <a:effectLst/>
                        </a:rPr>
                        <a:t>Young adults 16 – 39 years old </a:t>
                      </a:r>
                      <a:endParaRPr lang="en-GB" b="0" i="0">
                        <a:effectLst/>
                      </a:endParaRPr>
                    </a:p>
                  </a:txBody>
                  <a:tcPr marT="28575" marB="28575"/>
                </a:tc>
                <a:extLst>
                  <a:ext uri="{0D108BD9-81ED-4DB2-BD59-A6C34878D82A}">
                    <a16:rowId xmlns:a16="http://schemas.microsoft.com/office/drawing/2014/main" val="3623876984"/>
                  </a:ext>
                </a:extLst>
              </a:tr>
              <a:tr h="1226564">
                <a:tc>
                  <a:txBody>
                    <a:bodyPr/>
                    <a:lstStyle/>
                    <a:p>
                      <a:pPr algn="l" rtl="0" fontAlgn="base"/>
                      <a:r>
                        <a:rPr lang="en-GB" sz="1100">
                          <a:effectLst/>
                        </a:rPr>
                        <a:t>Products and  </a:t>
                      </a:r>
                      <a:endParaRPr lang="en-GB">
                        <a:effectLst/>
                      </a:endParaRPr>
                    </a:p>
                    <a:p>
                      <a:pPr algn="l" rtl="0" fontAlgn="base"/>
                      <a:r>
                        <a:rPr lang="en-GB" sz="1100">
                          <a:effectLst/>
                        </a:rPr>
                        <a:t>services </a:t>
                      </a:r>
                      <a:endParaRPr lang="en-GB" b="0" i="0">
                        <a:effectLst/>
                      </a:endParaRPr>
                    </a:p>
                  </a:txBody>
                  <a:tcPr marT="28575" marB="28575"/>
                </a:tc>
                <a:tc>
                  <a:txBody>
                    <a:bodyPr/>
                    <a:lstStyle/>
                    <a:p>
                      <a:pPr algn="l" rtl="0" fontAlgn="base"/>
                      <a:r>
                        <a:rPr lang="en-GB" sz="900">
                          <a:effectLst/>
                        </a:rPr>
                        <a:t>A wide variety of vegan fast foods.</a:t>
                      </a:r>
                      <a:r>
                        <a:rPr lang="en-GB" sz="1100">
                          <a:effectLst/>
                        </a:rPr>
                        <a:t> </a:t>
                      </a:r>
                      <a:r>
                        <a:rPr lang="en-GB" sz="900">
                          <a:effectLst/>
                        </a:rPr>
                        <a:t>Taken from around the world. Not specifically </a:t>
                      </a:r>
                      <a:r>
                        <a:rPr lang="en-GB" sz="900" err="1">
                          <a:effectLst/>
                        </a:rPr>
                        <a:t>american</a:t>
                      </a:r>
                      <a:r>
                        <a:rPr lang="en-GB" sz="900">
                          <a:effectLst/>
                        </a:rPr>
                        <a:t> styled fast food. Serves breakfast also. </a:t>
                      </a:r>
                      <a:endParaRPr lang="en-GB" b="0" i="0">
                        <a:effectLst/>
                      </a:endParaRPr>
                    </a:p>
                  </a:txBody>
                  <a:tcPr marT="28575" marB="28575"/>
                </a:tc>
                <a:tc>
                  <a:txBody>
                    <a:bodyPr/>
                    <a:lstStyle/>
                    <a:p>
                      <a:pPr algn="l" rtl="0" fontAlgn="base"/>
                      <a:r>
                        <a:rPr lang="en-GB" sz="900">
                          <a:effectLst/>
                        </a:rPr>
                        <a:t>American style fast food. Burgers, fries, apple pies, ice cream and a small variety of hot and cold beverages. Also serves breakfast  </a:t>
                      </a:r>
                      <a:endParaRPr lang="en-GB" b="0" i="0">
                        <a:effectLst/>
                      </a:endParaRPr>
                    </a:p>
                  </a:txBody>
                  <a:tcPr marT="28575" marB="28575"/>
                </a:tc>
                <a:tc>
                  <a:txBody>
                    <a:bodyPr/>
                    <a:lstStyle/>
                    <a:p>
                      <a:pPr algn="l" rtl="0" fontAlgn="base"/>
                      <a:r>
                        <a:rPr lang="en-GB" sz="900">
                          <a:effectLst/>
                        </a:rPr>
                        <a:t>American style fast food with few options  </a:t>
                      </a:r>
                      <a:endParaRPr lang="en-GB" b="0" i="0">
                        <a:effectLst/>
                      </a:endParaRPr>
                    </a:p>
                  </a:txBody>
                  <a:tcPr marT="28575" marB="28575"/>
                </a:tc>
                <a:tc>
                  <a:txBody>
                    <a:bodyPr/>
                    <a:lstStyle/>
                    <a:p>
                      <a:pPr algn="l" rtl="0" fontAlgn="base"/>
                      <a:r>
                        <a:rPr lang="en-GB" sz="900">
                          <a:effectLst/>
                        </a:rPr>
                        <a:t>Fried chicken dishes only  </a:t>
                      </a:r>
                      <a:endParaRPr lang="en-GB" b="0" i="0">
                        <a:effectLst/>
                      </a:endParaRPr>
                    </a:p>
                  </a:txBody>
                  <a:tcPr marT="28575" marB="28575"/>
                </a:tc>
                <a:tc>
                  <a:txBody>
                    <a:bodyPr/>
                    <a:lstStyle/>
                    <a:p>
                      <a:pPr algn="l" rtl="0" fontAlgn="base"/>
                      <a:r>
                        <a:rPr lang="en-GB" sz="900">
                          <a:effectLst/>
                        </a:rPr>
                        <a:t>Sandwiches mainly lunchtime styled foods. Hot pasties and more recently small warm snacks like wedges and chicken strips.  </a:t>
                      </a:r>
                      <a:endParaRPr lang="en-GB" b="0" i="0">
                        <a:effectLst/>
                      </a:endParaRPr>
                    </a:p>
                  </a:txBody>
                  <a:tcPr marT="28575" marB="28575"/>
                </a:tc>
                <a:tc>
                  <a:txBody>
                    <a:bodyPr/>
                    <a:lstStyle/>
                    <a:p>
                      <a:pPr algn="l" rtl="0" fontAlgn="base"/>
                      <a:r>
                        <a:rPr lang="en-GB" sz="900">
                          <a:effectLst/>
                        </a:rPr>
                        <a:t>Hand made sub sandwiches created in front of you to your specification. Currently 18 different options completely customisable.  </a:t>
                      </a:r>
                      <a:endParaRPr lang="en-GB" b="0" i="0">
                        <a:effectLst/>
                      </a:endParaRPr>
                    </a:p>
                  </a:txBody>
                  <a:tcPr marT="28575" marB="28575"/>
                </a:tc>
                <a:extLst>
                  <a:ext uri="{0D108BD9-81ED-4DB2-BD59-A6C34878D82A}">
                    <a16:rowId xmlns:a16="http://schemas.microsoft.com/office/drawing/2014/main" val="1776330972"/>
                  </a:ext>
                </a:extLst>
              </a:tr>
              <a:tr h="706202">
                <a:tc>
                  <a:txBody>
                    <a:bodyPr/>
                    <a:lstStyle/>
                    <a:p>
                      <a:pPr algn="l" rtl="0" fontAlgn="base"/>
                      <a:r>
                        <a:rPr lang="en-GB" sz="1100">
                          <a:effectLst/>
                        </a:rPr>
                        <a:t>Costs </a:t>
                      </a:r>
                      <a:endParaRPr lang="en-GB" b="0" i="0">
                        <a:effectLst/>
                      </a:endParaRPr>
                    </a:p>
                  </a:txBody>
                  <a:tcPr marT="28575" marB="28575"/>
                </a:tc>
                <a:tc>
                  <a:txBody>
                    <a:bodyPr/>
                    <a:lstStyle/>
                    <a:p>
                      <a:pPr algn="l" rtl="0" fontAlgn="base"/>
                      <a:r>
                        <a:rPr lang="en-GB" sz="900">
                          <a:effectLst/>
                        </a:rPr>
                        <a:t>Ranging from £0.49p - £8 being most expensive item on the menu </a:t>
                      </a:r>
                      <a:endParaRPr lang="en-GB" b="0" i="0">
                        <a:effectLst/>
                      </a:endParaRPr>
                    </a:p>
                  </a:txBody>
                  <a:tcPr marT="28575" marB="28575"/>
                </a:tc>
                <a:tc>
                  <a:txBody>
                    <a:bodyPr/>
                    <a:lstStyle/>
                    <a:p>
                      <a:pPr algn="l" rtl="0" fontAlgn="base"/>
                      <a:r>
                        <a:rPr lang="en-GB" sz="900">
                          <a:effectLst/>
                        </a:rPr>
                        <a:t>£0.79 - £7.19 </a:t>
                      </a:r>
                      <a:endParaRPr lang="en-GB" b="0" i="0">
                        <a:effectLst/>
                      </a:endParaRPr>
                    </a:p>
                  </a:txBody>
                  <a:tcPr marT="28575" marB="28575"/>
                </a:tc>
                <a:tc>
                  <a:txBody>
                    <a:bodyPr/>
                    <a:lstStyle/>
                    <a:p>
                      <a:pPr algn="l" rtl="0" fontAlgn="base"/>
                      <a:r>
                        <a:rPr lang="en-GB" sz="900">
                          <a:effectLst/>
                        </a:rPr>
                        <a:t>£0.99 - £8.99 </a:t>
                      </a:r>
                      <a:endParaRPr lang="en-GB" b="0" i="0">
                        <a:effectLst/>
                      </a:endParaRPr>
                    </a:p>
                  </a:txBody>
                  <a:tcPr marT="28575" marB="28575"/>
                </a:tc>
                <a:tc>
                  <a:txBody>
                    <a:bodyPr/>
                    <a:lstStyle/>
                    <a:p>
                      <a:pPr algn="l" rtl="0" fontAlgn="base"/>
                      <a:r>
                        <a:rPr lang="en-GB" sz="900">
                          <a:effectLst/>
                        </a:rPr>
                        <a:t>£0.79 - £25.99 </a:t>
                      </a:r>
                      <a:endParaRPr lang="en-GB" b="0" i="0">
                        <a:effectLst/>
                      </a:endParaRPr>
                    </a:p>
                  </a:txBody>
                  <a:tcPr marT="28575" marB="28575"/>
                </a:tc>
                <a:tc>
                  <a:txBody>
                    <a:bodyPr/>
                    <a:lstStyle/>
                    <a:p>
                      <a:pPr algn="l" rtl="0" fontAlgn="base"/>
                      <a:r>
                        <a:rPr lang="en-GB" sz="900">
                          <a:effectLst/>
                        </a:rPr>
                        <a:t>£0.79 - £16 </a:t>
                      </a:r>
                      <a:endParaRPr lang="en-GB" b="0" i="0">
                        <a:effectLst/>
                      </a:endParaRPr>
                    </a:p>
                  </a:txBody>
                  <a:tcPr marT="28575" marB="28575"/>
                </a:tc>
                <a:tc>
                  <a:txBody>
                    <a:bodyPr/>
                    <a:lstStyle/>
                    <a:p>
                      <a:pPr algn="l" rtl="0" fontAlgn="base"/>
                      <a:r>
                        <a:rPr lang="en-GB" sz="900">
                          <a:effectLst/>
                        </a:rPr>
                        <a:t>£0.60 - £6.69 </a:t>
                      </a:r>
                      <a:endParaRPr lang="en-GB" b="0" i="0">
                        <a:effectLst/>
                      </a:endParaRPr>
                    </a:p>
                  </a:txBody>
                  <a:tcPr marT="28575" marB="28575"/>
                </a:tc>
                <a:extLst>
                  <a:ext uri="{0D108BD9-81ED-4DB2-BD59-A6C34878D82A}">
                    <a16:rowId xmlns:a16="http://schemas.microsoft.com/office/drawing/2014/main" val="3475056934"/>
                  </a:ext>
                </a:extLst>
              </a:tr>
              <a:tr h="1505329">
                <a:tc>
                  <a:txBody>
                    <a:bodyPr/>
                    <a:lstStyle/>
                    <a:p>
                      <a:pPr algn="l" rtl="0" fontAlgn="base"/>
                      <a:r>
                        <a:rPr lang="en-GB" sz="1000">
                          <a:effectLst/>
                        </a:rPr>
                        <a:t>Marketing/ offers </a:t>
                      </a:r>
                      <a:endParaRPr lang="en-GB" b="0" i="0">
                        <a:effectLst/>
                      </a:endParaRPr>
                    </a:p>
                  </a:txBody>
                  <a:tcPr marT="28575" marB="28575"/>
                </a:tc>
                <a:tc>
                  <a:txBody>
                    <a:bodyPr/>
                    <a:lstStyle/>
                    <a:p>
                      <a:pPr algn="l" rtl="0" fontAlgn="base"/>
                      <a:r>
                        <a:rPr lang="en-GB" sz="900">
                          <a:effectLst/>
                        </a:rPr>
                        <a:t>Loyalty app/card scheme.  </a:t>
                      </a:r>
                      <a:endParaRPr lang="en-GB">
                        <a:effectLst/>
                      </a:endParaRPr>
                    </a:p>
                    <a:p>
                      <a:pPr algn="l" rtl="0" fontAlgn="base"/>
                      <a:r>
                        <a:rPr lang="en-GB" sz="900">
                          <a:effectLst/>
                        </a:rPr>
                        <a:t>Vouchers in leading newspapers.  </a:t>
                      </a:r>
                      <a:endParaRPr lang="en-GB">
                        <a:effectLst/>
                      </a:endParaRPr>
                    </a:p>
                    <a:p>
                      <a:pPr algn="l" rtl="0" fontAlgn="base"/>
                      <a:r>
                        <a:rPr lang="en-GB" sz="900">
                          <a:effectLst/>
                        </a:rPr>
                        <a:t>Displays on side of buses </a:t>
                      </a:r>
                      <a:endParaRPr lang="en-GB">
                        <a:effectLst/>
                      </a:endParaRPr>
                    </a:p>
                    <a:p>
                      <a:pPr algn="l" rtl="0" fontAlgn="base"/>
                      <a:r>
                        <a:rPr lang="en-GB" sz="900">
                          <a:effectLst/>
                        </a:rPr>
                        <a:t>Social media accounts and paid for promotion  </a:t>
                      </a:r>
                      <a:endParaRPr lang="en-GB" b="0" i="0">
                        <a:effectLst/>
                      </a:endParaRPr>
                    </a:p>
                  </a:txBody>
                  <a:tcPr marT="28575" marB="28575"/>
                </a:tc>
                <a:tc>
                  <a:txBody>
                    <a:bodyPr/>
                    <a:lstStyle/>
                    <a:p>
                      <a:pPr algn="l" rtl="0" fontAlgn="base"/>
                      <a:r>
                        <a:rPr lang="en-GB" sz="900">
                          <a:effectLst/>
                        </a:rPr>
                        <a:t>Own app </a:t>
                      </a:r>
                      <a:r>
                        <a:rPr lang="en-GB" sz="900" err="1">
                          <a:effectLst/>
                        </a:rPr>
                        <a:t>occassional</a:t>
                      </a:r>
                      <a:r>
                        <a:rPr lang="en-GB" sz="900">
                          <a:effectLst/>
                        </a:rPr>
                        <a:t> discounts. </a:t>
                      </a:r>
                      <a:endParaRPr lang="en-GB">
                        <a:effectLst/>
                      </a:endParaRPr>
                    </a:p>
                    <a:p>
                      <a:pPr algn="l" rtl="0" fontAlgn="base"/>
                      <a:endParaRPr lang="en-GB" b="0" i="0">
                        <a:effectLst/>
                      </a:endParaRPr>
                    </a:p>
                  </a:txBody>
                  <a:tcPr marT="28575" marB="28575"/>
                </a:tc>
                <a:tc>
                  <a:txBody>
                    <a:bodyPr/>
                    <a:lstStyle/>
                    <a:p>
                      <a:pPr algn="l" rtl="0" fontAlgn="base"/>
                      <a:r>
                        <a:rPr lang="en-GB" sz="1100">
                          <a:effectLst/>
                        </a:rPr>
                        <a:t> </a:t>
                      </a:r>
                      <a:endParaRPr lang="en-GB" sz="1100" b="0" i="0">
                        <a:effectLst/>
                        <a:latin typeface="Calibri" panose="020F0502020204030204" pitchFamily="34" charset="0"/>
                      </a:endParaRPr>
                    </a:p>
                  </a:txBody>
                  <a:tcPr marT="28575" marB="28575"/>
                </a:tc>
                <a:tc>
                  <a:txBody>
                    <a:bodyPr/>
                    <a:lstStyle/>
                    <a:p>
                      <a:pPr algn="l" rtl="0" fontAlgn="base"/>
                      <a:r>
                        <a:rPr lang="en-GB" sz="1100">
                          <a:effectLst/>
                        </a:rPr>
                        <a:t> </a:t>
                      </a:r>
                      <a:endParaRPr lang="en-GB" sz="1100" b="0" i="0">
                        <a:effectLst/>
                        <a:latin typeface="Calibri" panose="020F0502020204030204" pitchFamily="34" charset="0"/>
                      </a:endParaRPr>
                    </a:p>
                  </a:txBody>
                  <a:tcPr marT="28575" marB="28575"/>
                </a:tc>
                <a:tc>
                  <a:txBody>
                    <a:bodyPr/>
                    <a:lstStyle/>
                    <a:p>
                      <a:pPr algn="l" rtl="0" fontAlgn="base"/>
                      <a:r>
                        <a:rPr lang="en-GB" sz="1100">
                          <a:effectLst/>
                        </a:rPr>
                        <a:t> </a:t>
                      </a:r>
                      <a:endParaRPr lang="en-GB" sz="1100" b="0" i="0">
                        <a:effectLst/>
                        <a:latin typeface="Calibri" panose="020F0502020204030204" pitchFamily="34" charset="0"/>
                      </a:endParaRPr>
                    </a:p>
                  </a:txBody>
                  <a:tcPr marT="28575" marB="28575"/>
                </a:tc>
                <a:tc>
                  <a:txBody>
                    <a:bodyPr/>
                    <a:lstStyle/>
                    <a:p>
                      <a:pPr algn="l" rtl="0" fontAlgn="base"/>
                      <a:r>
                        <a:rPr lang="en-GB" sz="1100">
                          <a:effectLst/>
                        </a:rPr>
                        <a:t> </a:t>
                      </a:r>
                      <a:endParaRPr lang="en-GB" sz="1100" b="0" i="0">
                        <a:effectLst/>
                        <a:latin typeface="Calibri" panose="020F0502020204030204" pitchFamily="34" charset="0"/>
                      </a:endParaRPr>
                    </a:p>
                  </a:txBody>
                  <a:tcPr marT="28575" marB="28575"/>
                </a:tc>
                <a:extLst>
                  <a:ext uri="{0D108BD9-81ED-4DB2-BD59-A6C34878D82A}">
                    <a16:rowId xmlns:a16="http://schemas.microsoft.com/office/drawing/2014/main" val="1397934772"/>
                  </a:ext>
                </a:extLst>
              </a:tr>
            </a:tbl>
          </a:graphicData>
        </a:graphic>
      </p:graphicFrame>
    </p:spTree>
    <p:extLst>
      <p:ext uri="{BB962C8B-B14F-4D97-AF65-F5344CB8AC3E}">
        <p14:creationId xmlns:p14="http://schemas.microsoft.com/office/powerpoint/2010/main" val="1492119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pic>
        <p:nvPicPr>
          <p:cNvPr id="5" name="Picture 4" descr="Sample being pipetted into a petri dish">
            <a:extLst>
              <a:ext uri="{FF2B5EF4-FFF2-40B4-BE49-F238E27FC236}">
                <a16:creationId xmlns:a16="http://schemas.microsoft.com/office/drawing/2014/main" id="{2F0E0324-DE44-609C-3F44-66094E19F998}"/>
              </a:ext>
            </a:extLst>
          </p:cNvPr>
          <p:cNvPicPr>
            <a:picLocks noChangeAspect="1"/>
          </p:cNvPicPr>
          <p:nvPr/>
        </p:nvPicPr>
        <p:blipFill rotWithShape="1">
          <a:blip r:embed="rId2"/>
          <a:srcRect t="18669" r="-2" b="6085"/>
          <a:stretch/>
        </p:blipFill>
        <p:spPr>
          <a:xfrm>
            <a:off x="20" y="-22"/>
            <a:ext cx="12191977" cy="6858022"/>
          </a:xfrm>
          <a:prstGeom prst="rect">
            <a:avLst/>
          </a:prstGeom>
        </p:spPr>
      </p:pic>
      <p:sp>
        <p:nvSpPr>
          <p:cNvPr id="11" name="Rectangle 1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DB6BB-724A-1DEB-8078-866365F04F9D}"/>
              </a:ext>
            </a:extLst>
          </p:cNvPr>
          <p:cNvSpPr>
            <a:spLocks noGrp="1"/>
          </p:cNvSpPr>
          <p:nvPr>
            <p:ph type="title"/>
          </p:nvPr>
        </p:nvSpPr>
        <p:spPr>
          <a:xfrm>
            <a:off x="643466" y="643467"/>
            <a:ext cx="5452529" cy="3569242"/>
          </a:xfrm>
        </p:spPr>
        <p:txBody>
          <a:bodyPr vert="horz" lIns="91440" tIns="45720" rIns="91440" bIns="45720" rtlCol="0" anchor="t">
            <a:normAutofit/>
          </a:bodyPr>
          <a:lstStyle/>
          <a:p>
            <a:r>
              <a:rPr lang="en-US" sz="6000">
                <a:solidFill>
                  <a:schemeClr val="bg1"/>
                </a:solidFill>
              </a:rPr>
              <a:t>S.W.O.T Analysis</a:t>
            </a:r>
          </a:p>
        </p:txBody>
      </p:sp>
      <p:sp>
        <p:nvSpPr>
          <p:cNvPr id="13" name="Rectangle 1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C7D84FB-FA38-5234-5BD9-88AB889120AE}"/>
              </a:ext>
            </a:extLst>
          </p:cNvPr>
          <p:cNvGraphicFramePr>
            <a:graphicFrameLocks noGrp="1"/>
          </p:cNvGraphicFramePr>
          <p:nvPr>
            <p:extLst>
              <p:ext uri="{D42A27DB-BD31-4B8C-83A1-F6EECF244321}">
                <p14:modId xmlns:p14="http://schemas.microsoft.com/office/powerpoint/2010/main" val="4233481417"/>
              </p:ext>
            </p:extLst>
          </p:nvPr>
        </p:nvGraphicFramePr>
        <p:xfrm>
          <a:off x="4442603" y="57509"/>
          <a:ext cx="7670726" cy="6591300"/>
        </p:xfrm>
        <a:graphic>
          <a:graphicData uri="http://schemas.openxmlformats.org/drawingml/2006/table">
            <a:tbl>
              <a:tblPr firstRow="1" bandRow="1">
                <a:tableStyleId>{5C22544A-7EE6-4342-B048-85BDC9FD1C3A}</a:tableStyleId>
              </a:tblPr>
              <a:tblGrid>
                <a:gridCol w="3835363">
                  <a:extLst>
                    <a:ext uri="{9D8B030D-6E8A-4147-A177-3AD203B41FA5}">
                      <a16:colId xmlns:a16="http://schemas.microsoft.com/office/drawing/2014/main" val="972676036"/>
                    </a:ext>
                  </a:extLst>
                </a:gridCol>
                <a:gridCol w="3835363">
                  <a:extLst>
                    <a:ext uri="{9D8B030D-6E8A-4147-A177-3AD203B41FA5}">
                      <a16:colId xmlns:a16="http://schemas.microsoft.com/office/drawing/2014/main" val="2132834029"/>
                    </a:ext>
                  </a:extLst>
                </a:gridCol>
              </a:tblGrid>
              <a:tr h="2919476">
                <a:tc>
                  <a:txBody>
                    <a:bodyPr/>
                    <a:lstStyle/>
                    <a:p>
                      <a:pPr rtl="0" fontAlgn="base"/>
                      <a:r>
                        <a:rPr lang="en-GB" sz="1100">
                          <a:effectLst/>
                        </a:rPr>
                        <a:t>Strengths </a:t>
                      </a:r>
                      <a:endParaRPr lang="en-GB">
                        <a:effectLst/>
                      </a:endParaRPr>
                    </a:p>
                    <a:p>
                      <a:pPr rtl="0" fontAlgn="base"/>
                      <a:r>
                        <a:rPr lang="en-GB" sz="1100">
                          <a:effectLst/>
                        </a:rPr>
                        <a:t>One of a kind vegan/plant based menu found nowhere else </a:t>
                      </a:r>
                      <a:endParaRPr lang="en-GB">
                        <a:effectLst/>
                      </a:endParaRPr>
                    </a:p>
                    <a:p>
                      <a:pPr rtl="0" fontAlgn="base"/>
                      <a:r>
                        <a:rPr lang="en-GB" sz="1100">
                          <a:effectLst/>
                        </a:rPr>
                        <a:t>Available in store and fast paced  </a:t>
                      </a:r>
                      <a:endParaRPr lang="en-GB">
                        <a:effectLst/>
                      </a:endParaRPr>
                    </a:p>
                    <a:p>
                      <a:pPr rtl="0" fontAlgn="base"/>
                      <a:r>
                        <a:rPr lang="en-GB" sz="1100">
                          <a:effectLst/>
                        </a:rPr>
                        <a:t>Loyalty app scheme- each time you order via the app in store you receive 1 point per £1 spent every 100 points you can get on free item off the menu.  </a:t>
                      </a:r>
                      <a:endParaRPr lang="en-GB">
                        <a:effectLst/>
                      </a:endParaRPr>
                    </a:p>
                    <a:p>
                      <a:pPr rtl="0" fontAlgn="base"/>
                      <a:r>
                        <a:rPr lang="en-GB" sz="1100">
                          <a:effectLst/>
                        </a:rPr>
                        <a:t>Completely plant based restaurant – even the furniture will be vegan friendly, no products tested on animals, and all packaging will be 100% recyclable.  </a:t>
                      </a:r>
                      <a:endParaRPr lang="en-GB">
                        <a:effectLst/>
                      </a:endParaRPr>
                    </a:p>
                    <a:p>
                      <a:pPr rtl="0" fontAlgn="base"/>
                      <a:r>
                        <a:rPr lang="en-GB" sz="1100">
                          <a:effectLst/>
                        </a:rPr>
                        <a:t>This restaurant will have vegan based values at the core.  </a:t>
                      </a:r>
                      <a:endParaRPr lang="en-GB">
                        <a:effectLst/>
                      </a:endParaRPr>
                    </a:p>
                    <a:p>
                      <a:pPr rtl="0" fontAlgn="base"/>
                      <a:r>
                        <a:rPr lang="en-GB" sz="1100">
                          <a:effectLst/>
                        </a:rPr>
                        <a:t>Location will mean it is the only  vegan fast food restaurant. </a:t>
                      </a:r>
                      <a:endParaRPr lang="en-GB">
                        <a:effectLst/>
                      </a:endParaRPr>
                    </a:p>
                    <a:p>
                      <a:pPr rtl="0" fontAlgn="base"/>
                      <a:r>
                        <a:rPr lang="en-GB" sz="1100">
                          <a:effectLst/>
                        </a:rPr>
                        <a:t>Plant based meat like options to cater to the non vegans also.  </a:t>
                      </a:r>
                      <a:endParaRPr lang="en-GB">
                        <a:effectLst/>
                      </a:endParaRPr>
                    </a:p>
                    <a:p>
                      <a:pPr rtl="0" fontAlgn="base"/>
                      <a:r>
                        <a:rPr lang="en-GB" sz="1100">
                          <a:effectLst/>
                        </a:rPr>
                        <a:t>Available online via </a:t>
                      </a:r>
                      <a:r>
                        <a:rPr lang="en-GB" sz="1100" err="1">
                          <a:effectLst/>
                        </a:rPr>
                        <a:t>deliveroo</a:t>
                      </a:r>
                      <a:r>
                        <a:rPr lang="en-GB" sz="1100">
                          <a:effectLst/>
                        </a:rPr>
                        <a:t> just eat and restaurant website. </a:t>
                      </a:r>
                      <a:endParaRPr lang="en-GB">
                        <a:effectLst/>
                      </a:endParaRPr>
                    </a:p>
                    <a:p>
                      <a:pPr rtl="0" fontAlgn="base"/>
                      <a:r>
                        <a:rPr lang="en-GB" sz="1100">
                          <a:effectLst/>
                        </a:rPr>
                        <a:t>Electric cars only used for delivery.  </a:t>
                      </a:r>
                      <a:endParaRPr lang="en-GB">
                        <a:effectLst/>
                      </a:endParaRPr>
                    </a:p>
                    <a:p>
                      <a:pPr rtl="0" fontAlgn="base"/>
                      <a:endParaRPr lang="en-GB">
                        <a:effectLst/>
                      </a:endParaRPr>
                    </a:p>
                  </a:txBody>
                  <a:tcPr marT="28575" marB="28575"/>
                </a:tc>
                <a:tc>
                  <a:txBody>
                    <a:bodyPr/>
                    <a:lstStyle/>
                    <a:p>
                      <a:pPr rtl="0" fontAlgn="base"/>
                      <a:r>
                        <a:rPr lang="en-GB" sz="1100">
                          <a:effectLst/>
                        </a:rPr>
                        <a:t>Weaknesses </a:t>
                      </a:r>
                      <a:endParaRPr lang="en-GB">
                        <a:effectLst/>
                      </a:endParaRPr>
                    </a:p>
                    <a:p>
                      <a:pPr rtl="0" fontAlgn="base"/>
                      <a:r>
                        <a:rPr lang="en-GB" sz="1100">
                          <a:effectLst/>
                        </a:rPr>
                        <a:t>Only one location at the moment  </a:t>
                      </a:r>
                      <a:endParaRPr lang="en-GB">
                        <a:effectLst/>
                      </a:endParaRPr>
                    </a:p>
                    <a:p>
                      <a:pPr rtl="0" fontAlgn="base"/>
                      <a:r>
                        <a:rPr lang="en-GB" sz="1100">
                          <a:effectLst/>
                        </a:rPr>
                        <a:t>Not yet established. </a:t>
                      </a:r>
                      <a:endParaRPr lang="en-GB">
                        <a:effectLst/>
                      </a:endParaRPr>
                    </a:p>
                    <a:p>
                      <a:pPr rtl="0" fontAlgn="base"/>
                      <a:r>
                        <a:rPr lang="en-GB" sz="1100">
                          <a:effectLst/>
                        </a:rPr>
                        <a:t>Slow flow of customer  </a:t>
                      </a:r>
                      <a:endParaRPr lang="en-GB">
                        <a:effectLst/>
                      </a:endParaRPr>
                    </a:p>
                    <a:p>
                      <a:pPr rtl="0" fontAlgn="base"/>
                      <a:r>
                        <a:rPr lang="en-GB" sz="1100">
                          <a:effectLst/>
                        </a:rPr>
                        <a:t>No petrol cars will be used.  </a:t>
                      </a:r>
                      <a:endParaRPr lang="en-GB">
                        <a:effectLst/>
                      </a:endParaRPr>
                    </a:p>
                  </a:txBody>
                  <a:tcPr marT="28575" marB="28575"/>
                </a:tc>
                <a:extLst>
                  <a:ext uri="{0D108BD9-81ED-4DB2-BD59-A6C34878D82A}">
                    <a16:rowId xmlns:a16="http://schemas.microsoft.com/office/drawing/2014/main" val="3280927855"/>
                  </a:ext>
                </a:extLst>
              </a:tr>
              <a:tr h="2668473">
                <a:tc>
                  <a:txBody>
                    <a:bodyPr/>
                    <a:lstStyle/>
                    <a:p>
                      <a:pPr rtl="0" fontAlgn="base"/>
                      <a:r>
                        <a:rPr lang="en-GB" sz="1100" err="1">
                          <a:effectLst/>
                        </a:rPr>
                        <a:t>Oppurtunities</a:t>
                      </a:r>
                      <a:r>
                        <a:rPr lang="en-GB" sz="1100">
                          <a:effectLst/>
                        </a:rPr>
                        <a:t> </a:t>
                      </a:r>
                      <a:endParaRPr lang="en-GB">
                        <a:effectLst/>
                      </a:endParaRPr>
                    </a:p>
                    <a:p>
                      <a:pPr rtl="0" fontAlgn="base"/>
                      <a:r>
                        <a:rPr lang="en-GB" sz="1100">
                          <a:effectLst/>
                        </a:rPr>
                        <a:t>Vegan is a growing trending community at the moment.  </a:t>
                      </a:r>
                      <a:endParaRPr lang="en-GB">
                        <a:effectLst/>
                      </a:endParaRPr>
                    </a:p>
                    <a:p>
                      <a:pPr rtl="0" fontAlgn="base"/>
                      <a:r>
                        <a:rPr lang="en-GB" sz="1100">
                          <a:effectLst/>
                        </a:rPr>
                        <a:t>Use of social networks to interact with the vegan community  </a:t>
                      </a:r>
                      <a:endParaRPr lang="en-GB">
                        <a:effectLst/>
                      </a:endParaRPr>
                    </a:p>
                    <a:p>
                      <a:pPr rtl="0" fontAlgn="base"/>
                      <a:r>
                        <a:rPr lang="en-GB" sz="1100">
                          <a:effectLst/>
                        </a:rPr>
                        <a:t>Expand into a chain eventually branching out to the main cities I.e. Birmingham, Manchester Liverpool. </a:t>
                      </a:r>
                      <a:endParaRPr lang="en-GB">
                        <a:effectLst/>
                      </a:endParaRPr>
                    </a:p>
                    <a:p>
                      <a:pPr rtl="0" fontAlgn="base"/>
                      <a:r>
                        <a:rPr lang="en-GB" sz="1100">
                          <a:effectLst/>
                        </a:rPr>
                        <a:t>Target market consumer will be gen z/x  </a:t>
                      </a:r>
                      <a:endParaRPr lang="en-GB">
                        <a:effectLst/>
                      </a:endParaRPr>
                    </a:p>
                    <a:p>
                      <a:pPr rtl="0" fontAlgn="base"/>
                      <a:endParaRPr lang="en-GB">
                        <a:effectLst/>
                      </a:endParaRPr>
                    </a:p>
                    <a:p>
                      <a:pPr rtl="0" fontAlgn="base"/>
                      <a:endParaRPr lang="en-GB">
                        <a:effectLst/>
                      </a:endParaRPr>
                    </a:p>
                  </a:txBody>
                  <a:tcPr marT="28575" marB="28575"/>
                </a:tc>
                <a:tc>
                  <a:txBody>
                    <a:bodyPr/>
                    <a:lstStyle/>
                    <a:p>
                      <a:pPr rtl="0" fontAlgn="base"/>
                      <a:r>
                        <a:rPr lang="en-GB" sz="1100">
                          <a:effectLst/>
                        </a:rPr>
                        <a:t>Threats                                                                     Lack of staff due to </a:t>
                      </a:r>
                      <a:r>
                        <a:rPr lang="en-GB" sz="1100" err="1">
                          <a:effectLst/>
                        </a:rPr>
                        <a:t>avaliability</a:t>
                      </a:r>
                      <a:r>
                        <a:rPr lang="en-GB" sz="1100">
                          <a:effectLst/>
                        </a:rPr>
                        <a:t>. Staff would of course have to be of a plant based diet to avoid cross contamination. </a:t>
                      </a:r>
                      <a:endParaRPr lang="en-GB">
                        <a:effectLst/>
                      </a:endParaRPr>
                    </a:p>
                    <a:p>
                      <a:pPr rtl="0" fontAlgn="base"/>
                      <a:r>
                        <a:rPr lang="en-GB" sz="1100">
                          <a:effectLst/>
                        </a:rPr>
                        <a:t>New vegan food companies are popping up everyday and could provide competition. </a:t>
                      </a:r>
                      <a:endParaRPr lang="en-GB">
                        <a:effectLst/>
                      </a:endParaRPr>
                    </a:p>
                    <a:p>
                      <a:pPr rtl="0" fontAlgn="base"/>
                      <a:r>
                        <a:rPr lang="en-GB" sz="1100">
                          <a:effectLst/>
                        </a:rPr>
                        <a:t>The increase in vegans could slow down which would mean less custom.  </a:t>
                      </a:r>
                      <a:endParaRPr lang="en-GB">
                        <a:effectLst/>
                      </a:endParaRPr>
                    </a:p>
                    <a:p>
                      <a:pPr rtl="0" fontAlgn="base"/>
                      <a:r>
                        <a:rPr lang="en-GB" sz="1100">
                          <a:effectLst/>
                        </a:rPr>
                        <a:t>Have to stay up to date on food trends and the vegan alternatives for them as to monopolise on the food market  </a:t>
                      </a:r>
                      <a:endParaRPr lang="en-GB">
                        <a:effectLst/>
                      </a:endParaRPr>
                    </a:p>
                    <a:p>
                      <a:pPr rtl="0" fontAlgn="base"/>
                      <a:r>
                        <a:rPr lang="en-GB" sz="1100">
                          <a:effectLst/>
                        </a:rPr>
                        <a:t>The increase of food stock may incline rapidly once business picks up and the restaurant becomes more established. </a:t>
                      </a:r>
                      <a:endParaRPr lang="en-GB">
                        <a:effectLst/>
                      </a:endParaRPr>
                    </a:p>
                    <a:p>
                      <a:pPr rtl="0" fontAlgn="base"/>
                      <a:r>
                        <a:rPr lang="en-GB" sz="1100">
                          <a:effectLst/>
                        </a:rPr>
                        <a:t>Main threat would be the main fast food chains creating a vegan branch, I.e. vegan </a:t>
                      </a:r>
                      <a:r>
                        <a:rPr lang="en-GB" sz="1100" err="1">
                          <a:effectLst/>
                        </a:rPr>
                        <a:t>macdonalds</a:t>
                      </a:r>
                      <a:r>
                        <a:rPr lang="en-GB" sz="1100">
                          <a:effectLst/>
                        </a:rPr>
                        <a:t>, due to their reputation already being established that would be major competition  </a:t>
                      </a:r>
                      <a:endParaRPr lang="en-GB">
                        <a:effectLst/>
                      </a:endParaRPr>
                    </a:p>
                  </a:txBody>
                  <a:tcPr marT="28575" marB="28575"/>
                </a:tc>
                <a:extLst>
                  <a:ext uri="{0D108BD9-81ED-4DB2-BD59-A6C34878D82A}">
                    <a16:rowId xmlns:a16="http://schemas.microsoft.com/office/drawing/2014/main" val="2539943126"/>
                  </a:ext>
                </a:extLst>
              </a:tr>
            </a:tbl>
          </a:graphicData>
        </a:graphic>
      </p:graphicFrame>
    </p:spTree>
    <p:extLst>
      <p:ext uri="{BB962C8B-B14F-4D97-AF65-F5344CB8AC3E}">
        <p14:creationId xmlns:p14="http://schemas.microsoft.com/office/powerpoint/2010/main" val="4028750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4641DE-ABCE-1232-462A-9366E22CB105}"/>
              </a:ext>
            </a:extLst>
          </p:cNvPr>
          <p:cNvSpPr>
            <a:spLocks noGrp="1"/>
          </p:cNvSpPr>
          <p:nvPr>
            <p:ph type="title"/>
          </p:nvPr>
        </p:nvSpPr>
        <p:spPr>
          <a:xfrm>
            <a:off x="838201" y="365125"/>
            <a:ext cx="3816095" cy="1807305"/>
          </a:xfrm>
        </p:spPr>
        <p:txBody>
          <a:bodyPr vert="horz" lIns="91440" tIns="45720" rIns="91440" bIns="45720" rtlCol="0">
            <a:normAutofit/>
          </a:bodyPr>
          <a:lstStyle/>
          <a:p>
            <a:r>
              <a:rPr lang="en-US"/>
              <a:t>Pestle Analysis</a:t>
            </a:r>
          </a:p>
        </p:txBody>
      </p:sp>
      <p:pic>
        <p:nvPicPr>
          <p:cNvPr id="5" name="Picture 4" descr="Laboratory experiment with a petri dish">
            <a:extLst>
              <a:ext uri="{FF2B5EF4-FFF2-40B4-BE49-F238E27FC236}">
                <a16:creationId xmlns:a16="http://schemas.microsoft.com/office/drawing/2014/main" id="{D87DC7C9-FF01-A6C5-EE85-9C9180CF2D2B}"/>
              </a:ext>
            </a:extLst>
          </p:cNvPr>
          <p:cNvPicPr>
            <a:picLocks noChangeAspect="1"/>
          </p:cNvPicPr>
          <p:nvPr/>
        </p:nvPicPr>
        <p:blipFill rotWithShape="1">
          <a:blip r:embed="rId2"/>
          <a:srcRect l="9140" r="9141"/>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graphicFrame>
        <p:nvGraphicFramePr>
          <p:cNvPr id="4" name="Diagram 5">
            <a:extLst>
              <a:ext uri="{FF2B5EF4-FFF2-40B4-BE49-F238E27FC236}">
                <a16:creationId xmlns:a16="http://schemas.microsoft.com/office/drawing/2014/main" id="{5F5322B0-1C1E-50F6-1D46-704CB6284352}"/>
              </a:ext>
            </a:extLst>
          </p:cNvPr>
          <p:cNvGraphicFramePr/>
          <p:nvPr>
            <p:extLst>
              <p:ext uri="{D42A27DB-BD31-4B8C-83A1-F6EECF244321}">
                <p14:modId xmlns:p14="http://schemas.microsoft.com/office/powerpoint/2010/main" val="1408946433"/>
              </p:ext>
            </p:extLst>
          </p:nvPr>
        </p:nvGraphicFramePr>
        <p:xfrm>
          <a:off x="3282351" y="4166"/>
          <a:ext cx="9150096" cy="68485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84" name="TextBox 483">
            <a:extLst>
              <a:ext uri="{FF2B5EF4-FFF2-40B4-BE49-F238E27FC236}">
                <a16:creationId xmlns:a16="http://schemas.microsoft.com/office/drawing/2014/main" id="{F949B282-571B-667E-B310-AF01E87B9ED8}"/>
              </a:ext>
            </a:extLst>
          </p:cNvPr>
          <p:cNvSpPr txBox="1"/>
          <p:nvPr/>
        </p:nvSpPr>
        <p:spPr>
          <a:xfrm>
            <a:off x="9023230" y="138023"/>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Inclusivity</a:t>
            </a:r>
          </a:p>
          <a:p>
            <a:r>
              <a:rPr lang="en-GB"/>
              <a:t>Cost of importation of food produce</a:t>
            </a:r>
          </a:p>
        </p:txBody>
      </p:sp>
      <p:sp>
        <p:nvSpPr>
          <p:cNvPr id="485" name="TextBox 484">
            <a:extLst>
              <a:ext uri="{FF2B5EF4-FFF2-40B4-BE49-F238E27FC236}">
                <a16:creationId xmlns:a16="http://schemas.microsoft.com/office/drawing/2014/main" id="{72B9DDDE-A723-06F1-B4EF-70C133904D9C}"/>
              </a:ext>
            </a:extLst>
          </p:cNvPr>
          <p:cNvSpPr txBox="1"/>
          <p:nvPr/>
        </p:nvSpPr>
        <p:spPr>
          <a:xfrm>
            <a:off x="7095766" y="2178709"/>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Veganism has a high cost to the economy lowering the purchases of meat worldwide</a:t>
            </a:r>
          </a:p>
        </p:txBody>
      </p:sp>
      <p:sp>
        <p:nvSpPr>
          <p:cNvPr id="486" name="TextBox 485">
            <a:extLst>
              <a:ext uri="{FF2B5EF4-FFF2-40B4-BE49-F238E27FC236}">
                <a16:creationId xmlns:a16="http://schemas.microsoft.com/office/drawing/2014/main" id="{6BB5B079-E33A-4880-6D9B-AD349353D501}"/>
              </a:ext>
            </a:extLst>
          </p:cNvPr>
          <p:cNvSpPr txBox="1"/>
          <p:nvPr/>
        </p:nvSpPr>
        <p:spPr>
          <a:xfrm>
            <a:off x="9452754" y="446381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Extreme ideological beliefs.</a:t>
            </a:r>
            <a:endParaRPr lang="en-US"/>
          </a:p>
        </p:txBody>
      </p:sp>
      <p:sp>
        <p:nvSpPr>
          <p:cNvPr id="487" name="TextBox 486">
            <a:extLst>
              <a:ext uri="{FF2B5EF4-FFF2-40B4-BE49-F238E27FC236}">
                <a16:creationId xmlns:a16="http://schemas.microsoft.com/office/drawing/2014/main" id="{3007ECAE-9D65-A0BD-356E-9266F3828706}"/>
              </a:ext>
            </a:extLst>
          </p:cNvPr>
          <p:cNvSpPr txBox="1"/>
          <p:nvPr/>
        </p:nvSpPr>
        <p:spPr>
          <a:xfrm>
            <a:off x="2478836" y="5109892"/>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Arguments stem online over veganism a lot, allowing technology to have major influence in the vegan world</a:t>
            </a:r>
          </a:p>
        </p:txBody>
      </p:sp>
      <p:sp>
        <p:nvSpPr>
          <p:cNvPr id="488" name="TextBox 487">
            <a:extLst>
              <a:ext uri="{FF2B5EF4-FFF2-40B4-BE49-F238E27FC236}">
                <a16:creationId xmlns:a16="http://schemas.microsoft.com/office/drawing/2014/main" id="{D5FDAC02-E3A3-9712-7741-3EA4DF68C12B}"/>
              </a:ext>
            </a:extLst>
          </p:cNvPr>
          <p:cNvSpPr txBox="1"/>
          <p:nvPr/>
        </p:nvSpPr>
        <p:spPr>
          <a:xfrm>
            <a:off x="1183975" y="2176013"/>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Has some impact on the GHG from farming however it is considerably less than farming for the purpose of meat</a:t>
            </a:r>
          </a:p>
        </p:txBody>
      </p:sp>
    </p:spTree>
    <p:extLst>
      <p:ext uri="{BB962C8B-B14F-4D97-AF65-F5344CB8AC3E}">
        <p14:creationId xmlns:p14="http://schemas.microsoft.com/office/powerpoint/2010/main" val="785056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pic>
        <p:nvPicPr>
          <p:cNvPr id="5" name="Picture 4" descr="Target with various rings of accuracy">
            <a:extLst>
              <a:ext uri="{FF2B5EF4-FFF2-40B4-BE49-F238E27FC236}">
                <a16:creationId xmlns:a16="http://schemas.microsoft.com/office/drawing/2014/main" id="{DCEACA63-E150-CC9B-4C6A-E543A1235703}"/>
              </a:ext>
            </a:extLst>
          </p:cNvPr>
          <p:cNvPicPr>
            <a:picLocks noChangeAspect="1"/>
          </p:cNvPicPr>
          <p:nvPr/>
        </p:nvPicPr>
        <p:blipFill rotWithShape="1">
          <a:blip r:embed="rId2"/>
          <a:srcRect t="123" b="15607"/>
          <a:stretch/>
        </p:blipFill>
        <p:spPr>
          <a:xfrm>
            <a:off x="20" y="-22"/>
            <a:ext cx="12191977" cy="6858022"/>
          </a:xfrm>
          <a:prstGeom prst="rect">
            <a:avLst/>
          </a:prstGeom>
        </p:spPr>
      </p:pic>
      <p:sp>
        <p:nvSpPr>
          <p:cNvPr id="27" name="Rectangle 19">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171DA-1EBF-5412-3FCA-A06D5AF8355E}"/>
              </a:ext>
            </a:extLst>
          </p:cNvPr>
          <p:cNvSpPr>
            <a:spLocks noGrp="1"/>
          </p:cNvSpPr>
          <p:nvPr>
            <p:ph type="title"/>
          </p:nvPr>
        </p:nvSpPr>
        <p:spPr>
          <a:xfrm>
            <a:off x="643466" y="643467"/>
            <a:ext cx="5452529" cy="3569242"/>
          </a:xfrm>
        </p:spPr>
        <p:txBody>
          <a:bodyPr vert="horz" lIns="91440" tIns="45720" rIns="91440" bIns="45720" rtlCol="0" anchor="t">
            <a:normAutofit/>
          </a:bodyPr>
          <a:lstStyle/>
          <a:p>
            <a:r>
              <a:rPr lang="en-US" sz="6000">
                <a:solidFill>
                  <a:schemeClr val="bg1"/>
                </a:solidFill>
              </a:rPr>
              <a:t>Target market </a:t>
            </a:r>
          </a:p>
        </p:txBody>
      </p:sp>
      <p:sp>
        <p:nvSpPr>
          <p:cNvPr id="28" name="Rectangle 21">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Heart 3">
            <a:extLst>
              <a:ext uri="{FF2B5EF4-FFF2-40B4-BE49-F238E27FC236}">
                <a16:creationId xmlns:a16="http://schemas.microsoft.com/office/drawing/2014/main" id="{A2301CC4-9C1F-0FDF-C05A-9727D18DA112}"/>
              </a:ext>
            </a:extLst>
          </p:cNvPr>
          <p:cNvSpPr/>
          <p:nvPr/>
        </p:nvSpPr>
        <p:spPr>
          <a:xfrm>
            <a:off x="247291" y="2669876"/>
            <a:ext cx="4413848" cy="3881885"/>
          </a:xfrm>
          <a:prstGeom prst="hear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1">
                <a:latin typeface="Georgia Pro Cond"/>
              </a:rPr>
              <a:t>0-99 YEARS, ALL AGE INCLUSIVE! </a:t>
            </a:r>
            <a:r>
              <a:rPr lang="en-GB" b="1" i="1">
                <a:ea typeface="+mn-lt"/>
                <a:cs typeface="+mn-lt"/>
              </a:rPr>
              <a:t>THE TARGET IS TO HAVE A WORLDWIDE </a:t>
            </a:r>
            <a:endParaRPr lang="en-GB">
              <a:ea typeface="+mn-lt"/>
              <a:cs typeface="+mn-lt"/>
            </a:endParaRPr>
          </a:p>
          <a:p>
            <a:pPr algn="ctr"/>
            <a:r>
              <a:rPr lang="en-GB" b="1" i="1">
                <a:ea typeface="+mn-lt"/>
                <a:cs typeface="+mn-lt"/>
              </a:rPr>
              <a:t>MONOPOLISED MAKET</a:t>
            </a:r>
            <a:r>
              <a:rPr lang="en-GB">
                <a:ea typeface="+mn-lt"/>
                <a:cs typeface="+mn-lt"/>
              </a:rPr>
              <a:t> </a:t>
            </a:r>
            <a:endParaRPr lang="en-GB"/>
          </a:p>
        </p:txBody>
      </p:sp>
    </p:spTree>
    <p:extLst>
      <p:ext uri="{BB962C8B-B14F-4D97-AF65-F5344CB8AC3E}">
        <p14:creationId xmlns:p14="http://schemas.microsoft.com/office/powerpoint/2010/main" val="14700282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useBgFill="1">
        <p:nvSpPr>
          <p:cNvPr id="20" name="Rectangle 19">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eon light percentage sign">
            <a:extLst>
              <a:ext uri="{FF2B5EF4-FFF2-40B4-BE49-F238E27FC236}">
                <a16:creationId xmlns:a16="http://schemas.microsoft.com/office/drawing/2014/main" id="{B6615AC8-3392-BFA5-CAF8-9D0EDD628D41}"/>
              </a:ext>
            </a:extLst>
          </p:cNvPr>
          <p:cNvPicPr>
            <a:picLocks noChangeAspect="1"/>
          </p:cNvPicPr>
          <p:nvPr/>
        </p:nvPicPr>
        <p:blipFill rotWithShape="1">
          <a:blip r:embed="rId2"/>
          <a:srcRect l="5416" r="7787" b="-2"/>
          <a:stretch/>
        </p:blipFill>
        <p:spPr>
          <a:xfrm>
            <a:off x="-1" y="-1"/>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a:extLst>
              <a:ext uri="{FF2B5EF4-FFF2-40B4-BE49-F238E27FC236}">
                <a16:creationId xmlns:a16="http://schemas.microsoft.com/office/drawing/2014/main" id="{4B968F44-108B-2FBE-5ED2-8EF3FDA2EC70}"/>
              </a:ext>
            </a:extLst>
          </p:cNvPr>
          <p:cNvSpPr>
            <a:spLocks noGrp="1"/>
          </p:cNvSpPr>
          <p:nvPr>
            <p:ph type="title"/>
          </p:nvPr>
        </p:nvSpPr>
        <p:spPr>
          <a:xfrm>
            <a:off x="6343650" y="4181474"/>
            <a:ext cx="5505814" cy="1471335"/>
          </a:xfrm>
        </p:spPr>
        <p:txBody>
          <a:bodyPr vert="horz" lIns="91440" tIns="45720" rIns="91440" bIns="45720" rtlCol="0" anchor="b">
            <a:normAutofit/>
          </a:bodyPr>
          <a:lstStyle/>
          <a:p>
            <a:r>
              <a:rPr lang="en-US" sz="4400"/>
              <a:t>Marketing and sales plan</a:t>
            </a:r>
          </a:p>
        </p:txBody>
      </p:sp>
      <p:pic>
        <p:nvPicPr>
          <p:cNvPr id="4" name="Picture 5" descr="Logo&#10;&#10;Description automatically generated">
            <a:extLst>
              <a:ext uri="{FF2B5EF4-FFF2-40B4-BE49-F238E27FC236}">
                <a16:creationId xmlns:a16="http://schemas.microsoft.com/office/drawing/2014/main" id="{1C99D221-401C-3CD1-62EE-69701D87D176}"/>
              </a:ext>
            </a:extLst>
          </p:cNvPr>
          <p:cNvPicPr>
            <a:picLocks noChangeAspect="1"/>
          </p:cNvPicPr>
          <p:nvPr/>
        </p:nvPicPr>
        <p:blipFill rotWithShape="1">
          <a:blip r:embed="rId3"/>
          <a:srcRect t="8813" r="1" b="5757"/>
          <a:stretch/>
        </p:blipFill>
        <p:spPr>
          <a:xfrm>
            <a:off x="7653538" y="3"/>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pic>
        <p:nvPicPr>
          <p:cNvPr id="6" name="Graphic 6" descr="Children with solid fill">
            <a:extLst>
              <a:ext uri="{FF2B5EF4-FFF2-40B4-BE49-F238E27FC236}">
                <a16:creationId xmlns:a16="http://schemas.microsoft.com/office/drawing/2014/main" id="{D7209C6A-50C4-ACEE-96D7-90A40DAF798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76" y="-291860"/>
            <a:ext cx="2122098" cy="2093343"/>
          </a:xfrm>
          <a:prstGeom prst="rect">
            <a:avLst/>
          </a:prstGeom>
        </p:spPr>
      </p:pic>
      <p:sp>
        <p:nvSpPr>
          <p:cNvPr id="7" name="TextBox 6">
            <a:extLst>
              <a:ext uri="{FF2B5EF4-FFF2-40B4-BE49-F238E27FC236}">
                <a16:creationId xmlns:a16="http://schemas.microsoft.com/office/drawing/2014/main" id="{60CBF4AF-2AE2-B748-CEC9-F0036FE3CF72}"/>
              </a:ext>
            </a:extLst>
          </p:cNvPr>
          <p:cNvSpPr txBox="1"/>
          <p:nvPr/>
        </p:nvSpPr>
        <p:spPr>
          <a:xfrm>
            <a:off x="2323381" y="526211"/>
            <a:ext cx="2743200" cy="646331"/>
          </a:xfrm>
          <a:prstGeom prst="rect">
            <a:avLst/>
          </a:prstGeom>
          <a:solidFill>
            <a:srgbClr val="0070C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Heavy social media presence</a:t>
            </a:r>
          </a:p>
        </p:txBody>
      </p:sp>
      <p:pic>
        <p:nvPicPr>
          <p:cNvPr id="8" name="Picture 9" descr="Logo&#10;&#10;Description automatically generated">
            <a:extLst>
              <a:ext uri="{FF2B5EF4-FFF2-40B4-BE49-F238E27FC236}">
                <a16:creationId xmlns:a16="http://schemas.microsoft.com/office/drawing/2014/main" id="{91ABE739-BFAA-2007-D709-EFECEFC22D7D}"/>
              </a:ext>
            </a:extLst>
          </p:cNvPr>
          <p:cNvPicPr>
            <a:picLocks noChangeAspect="1"/>
          </p:cNvPicPr>
          <p:nvPr/>
        </p:nvPicPr>
        <p:blipFill>
          <a:blip r:embed="rId6"/>
          <a:stretch>
            <a:fillRect/>
          </a:stretch>
        </p:blipFill>
        <p:spPr>
          <a:xfrm>
            <a:off x="123645" y="1475604"/>
            <a:ext cx="2110597" cy="1419509"/>
          </a:xfrm>
          <a:prstGeom prst="rect">
            <a:avLst/>
          </a:prstGeom>
        </p:spPr>
      </p:pic>
      <p:sp>
        <p:nvSpPr>
          <p:cNvPr id="10" name="TextBox 9">
            <a:extLst>
              <a:ext uri="{FF2B5EF4-FFF2-40B4-BE49-F238E27FC236}">
                <a16:creationId xmlns:a16="http://schemas.microsoft.com/office/drawing/2014/main" id="{FB3469FF-0526-A481-4CA4-8ADFD6DDBEAB}"/>
              </a:ext>
            </a:extLst>
          </p:cNvPr>
          <p:cNvSpPr txBox="1"/>
          <p:nvPr/>
        </p:nvSpPr>
        <p:spPr>
          <a:xfrm>
            <a:off x="2595652" y="1474218"/>
            <a:ext cx="2743200" cy="1200329"/>
          </a:xfrm>
          <a:prstGeom prst="rect">
            <a:avLst/>
          </a:prstGeom>
          <a:solidFill>
            <a:srgbClr val="0DDE0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Visit from vegetarian society to </a:t>
            </a:r>
            <a:r>
              <a:rPr lang="en-GB" err="1"/>
              <a:t>veagn</a:t>
            </a:r>
            <a:r>
              <a:rPr lang="en-GB"/>
              <a:t> approve the restaurant</a:t>
            </a:r>
          </a:p>
        </p:txBody>
      </p:sp>
      <p:pic>
        <p:nvPicPr>
          <p:cNvPr id="12" name="Graphic 13" descr="Newspaper with solid fill">
            <a:extLst>
              <a:ext uri="{FF2B5EF4-FFF2-40B4-BE49-F238E27FC236}">
                <a16:creationId xmlns:a16="http://schemas.microsoft.com/office/drawing/2014/main" id="{08BE9C8C-0650-9C4A-4AAA-B218C85E0EF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2143" y="2756140"/>
            <a:ext cx="1762664" cy="1748286"/>
          </a:xfrm>
          <a:prstGeom prst="rect">
            <a:avLst/>
          </a:prstGeom>
        </p:spPr>
      </p:pic>
      <p:sp>
        <p:nvSpPr>
          <p:cNvPr id="14" name="TextBox 13">
            <a:extLst>
              <a:ext uri="{FF2B5EF4-FFF2-40B4-BE49-F238E27FC236}">
                <a16:creationId xmlns:a16="http://schemas.microsoft.com/office/drawing/2014/main" id="{556A1AB8-F9BE-E17A-F20D-AF1CD2D89982}"/>
              </a:ext>
            </a:extLst>
          </p:cNvPr>
          <p:cNvSpPr txBox="1"/>
          <p:nvPr/>
        </p:nvSpPr>
        <p:spPr>
          <a:xfrm>
            <a:off x="1803999" y="3241735"/>
            <a:ext cx="2743200" cy="923330"/>
          </a:xfrm>
          <a:prstGeom prst="rect">
            <a:avLst/>
          </a:prstGeom>
          <a:solidFill>
            <a:srgbClr val="0070C0"/>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Newspaper, magazine and door to door leaflets </a:t>
            </a:r>
          </a:p>
        </p:txBody>
      </p:sp>
    </p:spTree>
    <p:extLst>
      <p:ext uri="{BB962C8B-B14F-4D97-AF65-F5344CB8AC3E}">
        <p14:creationId xmlns:p14="http://schemas.microsoft.com/office/powerpoint/2010/main" val="4110291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B611E5-7A75-1C7B-3CBD-55C7F53ABB27}"/>
              </a:ext>
            </a:extLst>
          </p:cNvPr>
          <p:cNvSpPr>
            <a:spLocks noGrp="1"/>
          </p:cNvSpPr>
          <p:nvPr>
            <p:ph type="title"/>
          </p:nvPr>
        </p:nvSpPr>
        <p:spPr>
          <a:xfrm>
            <a:off x="838201" y="365125"/>
            <a:ext cx="3816095" cy="1807305"/>
          </a:xfrm>
        </p:spPr>
        <p:txBody>
          <a:bodyPr vert="horz" lIns="91440" tIns="45720" rIns="91440" bIns="45720" rtlCol="0">
            <a:normAutofit/>
          </a:bodyPr>
          <a:lstStyle/>
          <a:p>
            <a:r>
              <a:rPr lang="en-US"/>
              <a:t>Management team </a:t>
            </a:r>
          </a:p>
        </p:txBody>
      </p:sp>
      <p:pic>
        <p:nvPicPr>
          <p:cNvPr id="5" name="Picture 4" descr="Person holding a puzzle piece">
            <a:extLst>
              <a:ext uri="{FF2B5EF4-FFF2-40B4-BE49-F238E27FC236}">
                <a16:creationId xmlns:a16="http://schemas.microsoft.com/office/drawing/2014/main" id="{D4B304E5-DFE2-52B1-F98A-7F8C43B7C52C}"/>
              </a:ext>
            </a:extLst>
          </p:cNvPr>
          <p:cNvPicPr>
            <a:picLocks noChangeAspect="1"/>
          </p:cNvPicPr>
          <p:nvPr/>
        </p:nvPicPr>
        <p:blipFill rotWithShape="1">
          <a:blip r:embed="rId2"/>
          <a:srcRect l="13090" r="13089" b="-1"/>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graphicFrame>
        <p:nvGraphicFramePr>
          <p:cNvPr id="3" name="Diagram 3">
            <a:extLst>
              <a:ext uri="{FF2B5EF4-FFF2-40B4-BE49-F238E27FC236}">
                <a16:creationId xmlns:a16="http://schemas.microsoft.com/office/drawing/2014/main" id="{DD775796-D113-B5C4-6C38-CCF39B896CE6}"/>
              </a:ext>
            </a:extLst>
          </p:cNvPr>
          <p:cNvGraphicFramePr/>
          <p:nvPr>
            <p:extLst>
              <p:ext uri="{D42A27DB-BD31-4B8C-83A1-F6EECF244321}">
                <p14:modId xmlns:p14="http://schemas.microsoft.com/office/powerpoint/2010/main" val="2966531661"/>
              </p:ext>
            </p:extLst>
          </p:nvPr>
        </p:nvGraphicFramePr>
        <p:xfrm>
          <a:off x="838201" y="2333297"/>
          <a:ext cx="3816096" cy="38436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282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20" name="Rectangle 19">
            <a:extLst>
              <a:ext uri="{FF2B5EF4-FFF2-40B4-BE49-F238E27FC236}">
                <a16:creationId xmlns:a16="http://schemas.microsoft.com/office/drawing/2014/main" id="{E2CFBC99-FB8F-41F7-A81D-A5288D688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6EF7CAB-3119-D272-ED83-3BB684F6B4A2}"/>
              </a:ext>
            </a:extLst>
          </p:cNvPr>
          <p:cNvPicPr>
            <a:picLocks noChangeAspect="1"/>
          </p:cNvPicPr>
          <p:nvPr/>
        </p:nvPicPr>
        <p:blipFill rotWithShape="1">
          <a:blip r:embed="rId2"/>
          <a:srcRect l="25"/>
          <a:stretch/>
        </p:blipFill>
        <p:spPr>
          <a:xfrm>
            <a:off x="20" y="10"/>
            <a:ext cx="12188932" cy="6857990"/>
          </a:xfrm>
          <a:prstGeom prst="rect">
            <a:avLst/>
          </a:prstGeom>
        </p:spPr>
      </p:pic>
      <p:sp>
        <p:nvSpPr>
          <p:cNvPr id="22" name="Rectangle 21">
            <a:extLst>
              <a:ext uri="{FF2B5EF4-FFF2-40B4-BE49-F238E27FC236}">
                <a16:creationId xmlns:a16="http://schemas.microsoft.com/office/drawing/2014/main" id="{1EF86BFA-9133-4F6B-98BE-1CBB87EB62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3666683"/>
            <a:ext cx="12188952" cy="3191317"/>
          </a:xfrm>
          <a:prstGeom prst="rect">
            <a:avLst/>
          </a:prstGeom>
          <a:gradFill>
            <a:gsLst>
              <a:gs pos="42000">
                <a:schemeClr val="bg1">
                  <a:alpha val="23000"/>
                </a:schemeClr>
              </a:gs>
              <a:gs pos="0">
                <a:schemeClr val="bg1">
                  <a:alpha val="0"/>
                </a:schemeClr>
              </a:gs>
              <a:gs pos="100000">
                <a:schemeClr val="bg1">
                  <a:alpha val="36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F48967-6FA7-8154-F6C3-0B775DAE7FD9}"/>
              </a:ext>
            </a:extLst>
          </p:cNvPr>
          <p:cNvSpPr>
            <a:spLocks noGrp="1"/>
          </p:cNvSpPr>
          <p:nvPr>
            <p:ph type="title"/>
          </p:nvPr>
        </p:nvSpPr>
        <p:spPr>
          <a:xfrm>
            <a:off x="6095999" y="3834174"/>
            <a:ext cx="5257800" cy="1701570"/>
          </a:xfrm>
        </p:spPr>
        <p:txBody>
          <a:bodyPr vert="horz" lIns="91440" tIns="45720" rIns="91440" bIns="45720" rtlCol="0" anchor="b">
            <a:normAutofit/>
          </a:bodyPr>
          <a:lstStyle/>
          <a:p>
            <a:r>
              <a:rPr lang="en-US" sz="4400"/>
              <a:t>Cost and pricing</a:t>
            </a:r>
          </a:p>
        </p:txBody>
      </p:sp>
      <p:sp>
        <p:nvSpPr>
          <p:cNvPr id="6" name="TextBox 5">
            <a:extLst>
              <a:ext uri="{FF2B5EF4-FFF2-40B4-BE49-F238E27FC236}">
                <a16:creationId xmlns:a16="http://schemas.microsoft.com/office/drawing/2014/main" id="{AD9B8B6A-DA71-AFE2-73E7-880F2CD6B117}"/>
              </a:ext>
            </a:extLst>
          </p:cNvPr>
          <p:cNvSpPr txBox="1"/>
          <p:nvPr/>
        </p:nvSpPr>
        <p:spPr>
          <a:xfrm>
            <a:off x="4940060" y="1633268"/>
            <a:ext cx="2743200" cy="12157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Segoe UI"/>
              <a:cs typeface="Segoe UI"/>
            </a:endParaRPr>
          </a:p>
          <a:p>
            <a:endParaRPr lang="en-US" sz="1100">
              <a:latin typeface="Calibri"/>
              <a:cs typeface="Segoe UI"/>
            </a:endParaRPr>
          </a:p>
          <a:p>
            <a:endParaRPr lang="en-US" sz="1100">
              <a:latin typeface="Calibri"/>
              <a:cs typeface="Segoe UI"/>
            </a:endParaRPr>
          </a:p>
          <a:p>
            <a:endParaRPr lang="en-US" sz="1100">
              <a:latin typeface="Calibri"/>
              <a:cs typeface="Segoe UI"/>
            </a:endParaRPr>
          </a:p>
          <a:p>
            <a:endParaRPr lang="en-US" sz="1100">
              <a:latin typeface="Calibri"/>
              <a:cs typeface="Segoe UI"/>
            </a:endParaRPr>
          </a:p>
          <a:p>
            <a:endParaRPr lang="en-US" sz="1100">
              <a:latin typeface="Calibri"/>
              <a:cs typeface="Segoe UI"/>
            </a:endParaRPr>
          </a:p>
        </p:txBody>
      </p:sp>
      <p:graphicFrame>
        <p:nvGraphicFramePr>
          <p:cNvPr id="8" name="Table 7">
            <a:extLst>
              <a:ext uri="{FF2B5EF4-FFF2-40B4-BE49-F238E27FC236}">
                <a16:creationId xmlns:a16="http://schemas.microsoft.com/office/drawing/2014/main" id="{BB7660F7-D3FC-232E-7B4F-DBB86E731B6C}"/>
              </a:ext>
            </a:extLst>
          </p:cNvPr>
          <p:cNvGraphicFramePr>
            <a:graphicFrameLocks noGrp="1"/>
          </p:cNvGraphicFramePr>
          <p:nvPr>
            <p:extLst>
              <p:ext uri="{D42A27DB-BD31-4B8C-83A1-F6EECF244321}">
                <p14:modId xmlns:p14="http://schemas.microsoft.com/office/powerpoint/2010/main" val="2482970297"/>
              </p:ext>
            </p:extLst>
          </p:nvPr>
        </p:nvGraphicFramePr>
        <p:xfrm>
          <a:off x="316302" y="50464"/>
          <a:ext cx="11473128" cy="4480560"/>
        </p:xfrm>
        <a:graphic>
          <a:graphicData uri="http://schemas.openxmlformats.org/drawingml/2006/table">
            <a:tbl>
              <a:tblPr firstRow="1" bandRow="1">
                <a:tableStyleId>{5C22544A-7EE6-4342-B048-85BDC9FD1C3A}</a:tableStyleId>
              </a:tblPr>
              <a:tblGrid>
                <a:gridCol w="1434141">
                  <a:extLst>
                    <a:ext uri="{9D8B030D-6E8A-4147-A177-3AD203B41FA5}">
                      <a16:colId xmlns:a16="http://schemas.microsoft.com/office/drawing/2014/main" val="420716682"/>
                    </a:ext>
                  </a:extLst>
                </a:gridCol>
                <a:gridCol w="1434141">
                  <a:extLst>
                    <a:ext uri="{9D8B030D-6E8A-4147-A177-3AD203B41FA5}">
                      <a16:colId xmlns:a16="http://schemas.microsoft.com/office/drawing/2014/main" val="3203388007"/>
                    </a:ext>
                  </a:extLst>
                </a:gridCol>
                <a:gridCol w="1434141">
                  <a:extLst>
                    <a:ext uri="{9D8B030D-6E8A-4147-A177-3AD203B41FA5}">
                      <a16:colId xmlns:a16="http://schemas.microsoft.com/office/drawing/2014/main" val="61814772"/>
                    </a:ext>
                  </a:extLst>
                </a:gridCol>
                <a:gridCol w="1434141">
                  <a:extLst>
                    <a:ext uri="{9D8B030D-6E8A-4147-A177-3AD203B41FA5}">
                      <a16:colId xmlns:a16="http://schemas.microsoft.com/office/drawing/2014/main" val="1475132190"/>
                    </a:ext>
                  </a:extLst>
                </a:gridCol>
                <a:gridCol w="1434141">
                  <a:extLst>
                    <a:ext uri="{9D8B030D-6E8A-4147-A177-3AD203B41FA5}">
                      <a16:colId xmlns:a16="http://schemas.microsoft.com/office/drawing/2014/main" val="980815154"/>
                    </a:ext>
                  </a:extLst>
                </a:gridCol>
                <a:gridCol w="1434141">
                  <a:extLst>
                    <a:ext uri="{9D8B030D-6E8A-4147-A177-3AD203B41FA5}">
                      <a16:colId xmlns:a16="http://schemas.microsoft.com/office/drawing/2014/main" val="2330144969"/>
                    </a:ext>
                  </a:extLst>
                </a:gridCol>
                <a:gridCol w="1434141">
                  <a:extLst>
                    <a:ext uri="{9D8B030D-6E8A-4147-A177-3AD203B41FA5}">
                      <a16:colId xmlns:a16="http://schemas.microsoft.com/office/drawing/2014/main" val="2268428559"/>
                    </a:ext>
                  </a:extLst>
                </a:gridCol>
                <a:gridCol w="1434141">
                  <a:extLst>
                    <a:ext uri="{9D8B030D-6E8A-4147-A177-3AD203B41FA5}">
                      <a16:colId xmlns:a16="http://schemas.microsoft.com/office/drawing/2014/main" val="2034039459"/>
                    </a:ext>
                  </a:extLst>
                </a:gridCol>
              </a:tblGrid>
              <a:tr h="379020">
                <a:tc>
                  <a:txBody>
                    <a:bodyPr/>
                    <a:lstStyle/>
                    <a:p>
                      <a:pPr rtl="0" fontAlgn="base"/>
                      <a:r>
                        <a:rPr lang="en-GB" sz="1100">
                          <a:effectLst/>
                        </a:rPr>
                        <a:t> </a:t>
                      </a:r>
                      <a:endParaRPr lang="en-GB" sz="1100">
                        <a:effectLst/>
                        <a:latin typeface="Calibri" panose="020F0502020204030204" pitchFamily="34" charset="0"/>
                      </a:endParaRPr>
                    </a:p>
                  </a:txBody>
                  <a:tcPr marT="28575" marB="28575"/>
                </a:tc>
                <a:tc>
                  <a:txBody>
                    <a:bodyPr/>
                    <a:lstStyle/>
                    <a:p>
                      <a:pPr rtl="0" fontAlgn="base"/>
                      <a:r>
                        <a:rPr lang="en-GB" sz="1100">
                          <a:effectLst/>
                        </a:rPr>
                        <a:t>jan </a:t>
                      </a:r>
                      <a:endParaRPr lang="en-GB">
                        <a:effectLst/>
                      </a:endParaRPr>
                    </a:p>
                  </a:txBody>
                  <a:tcPr marT="28575" marB="28575"/>
                </a:tc>
                <a:tc>
                  <a:txBody>
                    <a:bodyPr/>
                    <a:lstStyle/>
                    <a:p>
                      <a:pPr rtl="0" fontAlgn="base"/>
                      <a:r>
                        <a:rPr lang="en-GB" sz="1100">
                          <a:effectLst/>
                        </a:rPr>
                        <a:t>feb </a:t>
                      </a:r>
                      <a:endParaRPr lang="en-GB">
                        <a:effectLst/>
                      </a:endParaRPr>
                    </a:p>
                  </a:txBody>
                  <a:tcPr marT="28575" marB="28575"/>
                </a:tc>
                <a:tc>
                  <a:txBody>
                    <a:bodyPr/>
                    <a:lstStyle/>
                    <a:p>
                      <a:pPr rtl="0" fontAlgn="base"/>
                      <a:r>
                        <a:rPr lang="en-GB" sz="1100">
                          <a:effectLst/>
                        </a:rPr>
                        <a:t>march </a:t>
                      </a:r>
                      <a:endParaRPr lang="en-GB">
                        <a:effectLst/>
                      </a:endParaRPr>
                    </a:p>
                  </a:txBody>
                  <a:tcPr marT="28575" marB="28575"/>
                </a:tc>
                <a:tc>
                  <a:txBody>
                    <a:bodyPr/>
                    <a:lstStyle/>
                    <a:p>
                      <a:pPr rtl="0" fontAlgn="base"/>
                      <a:r>
                        <a:rPr lang="en-GB" sz="1100">
                          <a:effectLst/>
                        </a:rPr>
                        <a:t>april </a:t>
                      </a:r>
                      <a:endParaRPr lang="en-GB">
                        <a:effectLst/>
                      </a:endParaRPr>
                    </a:p>
                  </a:txBody>
                  <a:tcPr marT="28575" marB="28575"/>
                </a:tc>
                <a:tc>
                  <a:txBody>
                    <a:bodyPr/>
                    <a:lstStyle/>
                    <a:p>
                      <a:pPr rtl="0" fontAlgn="base"/>
                      <a:r>
                        <a:rPr lang="en-GB" sz="1100">
                          <a:effectLst/>
                        </a:rPr>
                        <a:t>may </a:t>
                      </a:r>
                      <a:endParaRPr lang="en-GB">
                        <a:effectLst/>
                      </a:endParaRPr>
                    </a:p>
                  </a:txBody>
                  <a:tcPr marT="28575" marB="28575"/>
                </a:tc>
                <a:tc>
                  <a:txBody>
                    <a:bodyPr/>
                    <a:lstStyle/>
                    <a:p>
                      <a:pPr rtl="0" fontAlgn="base"/>
                      <a:r>
                        <a:rPr lang="en-GB" sz="1100">
                          <a:effectLst/>
                        </a:rPr>
                        <a:t>june </a:t>
                      </a:r>
                      <a:endParaRPr lang="en-GB">
                        <a:effectLst/>
                      </a:endParaRPr>
                    </a:p>
                  </a:txBody>
                  <a:tcPr marT="28575" marB="28575"/>
                </a:tc>
                <a:tc>
                  <a:txBody>
                    <a:bodyPr/>
                    <a:lstStyle/>
                    <a:p>
                      <a:pPr rtl="0" fontAlgn="base"/>
                      <a:r>
                        <a:rPr lang="en-GB" sz="1100">
                          <a:effectLst/>
                        </a:rPr>
                        <a:t>End of 6  </a:t>
                      </a:r>
                      <a:endParaRPr lang="en-GB">
                        <a:effectLst/>
                      </a:endParaRPr>
                    </a:p>
                    <a:p>
                      <a:pPr rtl="0" fontAlgn="base"/>
                      <a:r>
                        <a:rPr lang="en-GB" sz="1100">
                          <a:effectLst/>
                        </a:rPr>
                        <a:t>Months total </a:t>
                      </a:r>
                      <a:endParaRPr lang="en-GB">
                        <a:effectLst/>
                      </a:endParaRPr>
                    </a:p>
                  </a:txBody>
                  <a:tcPr marT="28575" marB="28575"/>
                </a:tc>
                <a:extLst>
                  <a:ext uri="{0D108BD9-81ED-4DB2-BD59-A6C34878D82A}">
                    <a16:rowId xmlns:a16="http://schemas.microsoft.com/office/drawing/2014/main" val="3351045982"/>
                  </a:ext>
                </a:extLst>
              </a:tr>
              <a:tr h="1028769">
                <a:tc>
                  <a:txBody>
                    <a:bodyPr/>
                    <a:lstStyle/>
                    <a:p>
                      <a:pPr rtl="0" fontAlgn="base"/>
                      <a:r>
                        <a:rPr lang="en-GB" sz="1100">
                          <a:effectLst/>
                        </a:rPr>
                        <a:t>Grants and  </a:t>
                      </a:r>
                      <a:endParaRPr lang="en-GB">
                        <a:effectLst/>
                      </a:endParaRPr>
                    </a:p>
                    <a:p>
                      <a:pPr rtl="0" fontAlgn="base"/>
                      <a:r>
                        <a:rPr lang="en-GB" sz="1100">
                          <a:effectLst/>
                        </a:rPr>
                        <a:t>investments </a:t>
                      </a:r>
                      <a:endParaRPr lang="en-GB">
                        <a:effectLst/>
                      </a:endParaRPr>
                    </a:p>
                  </a:txBody>
                  <a:tcPr marT="28575" marB="28575"/>
                </a:tc>
                <a:tc>
                  <a:txBody>
                    <a:bodyPr/>
                    <a:lstStyle/>
                    <a:p>
                      <a:pPr rtl="0" fontAlgn="base"/>
                      <a:r>
                        <a:rPr lang="en-GB" sz="1100">
                          <a:effectLst/>
                        </a:rPr>
                        <a:t>50,000 </a:t>
                      </a:r>
                      <a:endParaRPr lang="en-GB">
                        <a:effectLst/>
                      </a:endParaRPr>
                    </a:p>
                    <a:p>
                      <a:pPr rtl="0" fontAlgn="base"/>
                      <a:r>
                        <a:rPr lang="en-GB" sz="1100">
                          <a:effectLst/>
                        </a:rPr>
                        <a:t>100,00 (from owner) </a:t>
                      </a:r>
                      <a:endParaRPr lang="en-GB">
                        <a:effectLst/>
                      </a:endParaRPr>
                    </a:p>
                    <a:p>
                      <a:pPr rtl="0" fontAlgn="base"/>
                      <a:r>
                        <a:rPr lang="en-GB" sz="1100">
                          <a:effectLst/>
                        </a:rPr>
                        <a:t>50,000 (Private investor) </a:t>
                      </a:r>
                      <a:endParaRPr lang="en-GB">
                        <a:effectLst/>
                      </a:endParaRPr>
                    </a:p>
                    <a:p>
                      <a:pPr rtl="0" fontAlgn="base"/>
                      <a:r>
                        <a:rPr lang="en-GB" sz="1100">
                          <a:effectLst/>
                        </a:rPr>
                        <a:t>75,000 (bank loan) </a:t>
                      </a:r>
                      <a:endParaRPr lang="en-GB">
                        <a:effectLst/>
                      </a:endParaRPr>
                    </a:p>
                  </a:txBody>
                  <a:tcPr marT="28575" marB="28575"/>
                </a:tc>
                <a:tc>
                  <a:txBody>
                    <a:bodyPr/>
                    <a:lstStyle/>
                    <a:p>
                      <a:pPr rtl="0" fontAlgn="base"/>
                      <a:r>
                        <a:rPr lang="en-GB" sz="1100">
                          <a:effectLst/>
                        </a:rPr>
                        <a:t> </a:t>
                      </a:r>
                      <a:endParaRPr lang="en-GB" sz="1100">
                        <a:effectLst/>
                        <a:latin typeface="Calibri" panose="020F0502020204030204" pitchFamily="34" charset="0"/>
                      </a:endParaRPr>
                    </a:p>
                  </a:txBody>
                  <a:tcPr marT="28575" marB="28575"/>
                </a:tc>
                <a:tc>
                  <a:txBody>
                    <a:bodyPr/>
                    <a:lstStyle/>
                    <a:p>
                      <a:pPr rtl="0" fontAlgn="base"/>
                      <a:r>
                        <a:rPr lang="en-GB" sz="1100">
                          <a:effectLst/>
                        </a:rPr>
                        <a:t> </a:t>
                      </a:r>
                      <a:endParaRPr lang="en-GB" sz="1100">
                        <a:effectLst/>
                        <a:latin typeface="Calibri" panose="020F0502020204030204" pitchFamily="34" charset="0"/>
                      </a:endParaRPr>
                    </a:p>
                  </a:txBody>
                  <a:tcPr marT="28575" marB="28575"/>
                </a:tc>
                <a:tc>
                  <a:txBody>
                    <a:bodyPr/>
                    <a:lstStyle/>
                    <a:p>
                      <a:pPr rtl="0" fontAlgn="base"/>
                      <a:r>
                        <a:rPr lang="en-GB" sz="1100">
                          <a:effectLst/>
                        </a:rPr>
                        <a:t> </a:t>
                      </a:r>
                      <a:endParaRPr lang="en-GB" sz="1100">
                        <a:effectLst/>
                        <a:latin typeface="Calibri" panose="020F0502020204030204" pitchFamily="34" charset="0"/>
                      </a:endParaRPr>
                    </a:p>
                  </a:txBody>
                  <a:tcPr marT="28575" marB="28575"/>
                </a:tc>
                <a:tc>
                  <a:txBody>
                    <a:bodyPr/>
                    <a:lstStyle/>
                    <a:p>
                      <a:pPr rtl="0" fontAlgn="base"/>
                      <a:r>
                        <a:rPr lang="en-GB" sz="1100">
                          <a:effectLst/>
                        </a:rPr>
                        <a:t> </a:t>
                      </a:r>
                      <a:endParaRPr lang="en-GB" sz="1100">
                        <a:effectLst/>
                        <a:latin typeface="Calibri" panose="020F0502020204030204" pitchFamily="34" charset="0"/>
                      </a:endParaRPr>
                    </a:p>
                  </a:txBody>
                  <a:tcPr marT="28575" marB="28575"/>
                </a:tc>
                <a:tc>
                  <a:txBody>
                    <a:bodyPr/>
                    <a:lstStyle/>
                    <a:p>
                      <a:pPr rtl="0" fontAlgn="base"/>
                      <a:r>
                        <a:rPr lang="en-GB" sz="1100">
                          <a:effectLst/>
                        </a:rPr>
                        <a:t> </a:t>
                      </a:r>
                      <a:endParaRPr lang="en-GB" sz="1100">
                        <a:effectLst/>
                        <a:latin typeface="Calibri" panose="020F0502020204030204" pitchFamily="34" charset="0"/>
                      </a:endParaRPr>
                    </a:p>
                  </a:txBody>
                  <a:tcPr marT="28575" marB="28575"/>
                </a:tc>
                <a:tc>
                  <a:txBody>
                    <a:bodyPr/>
                    <a:lstStyle/>
                    <a:p>
                      <a:pPr rtl="0" fontAlgn="base"/>
                      <a:r>
                        <a:rPr lang="en-GB" sz="1100">
                          <a:effectLst/>
                        </a:rPr>
                        <a:t> </a:t>
                      </a:r>
                    </a:p>
                    <a:p>
                      <a:pPr rtl="0" fontAlgn="base"/>
                      <a:r>
                        <a:rPr lang="en-GB" sz="1100">
                          <a:effectLst/>
                        </a:rPr>
                        <a:t> </a:t>
                      </a:r>
                      <a:endParaRPr lang="en-GB">
                        <a:effectLst/>
                      </a:endParaRPr>
                    </a:p>
                    <a:p>
                      <a:pPr rtl="0" fontAlgn="base"/>
                      <a:r>
                        <a:rPr lang="en-GB" sz="1100">
                          <a:effectLst/>
                        </a:rPr>
                        <a:t> </a:t>
                      </a:r>
                      <a:endParaRPr lang="en-GB">
                        <a:effectLst/>
                      </a:endParaRPr>
                    </a:p>
                    <a:p>
                      <a:pPr rtl="0" fontAlgn="base"/>
                      <a:r>
                        <a:rPr lang="en-GB" sz="1100">
                          <a:effectLst/>
                        </a:rPr>
                        <a:t> </a:t>
                      </a:r>
                      <a:endParaRPr lang="en-GB">
                        <a:effectLst/>
                      </a:endParaRPr>
                    </a:p>
                    <a:p>
                      <a:pPr rtl="0" fontAlgn="base"/>
                      <a:r>
                        <a:rPr lang="en-GB" sz="1100">
                          <a:effectLst/>
                        </a:rPr>
                        <a:t>275,000 </a:t>
                      </a:r>
                      <a:endParaRPr lang="en-GB">
                        <a:effectLst/>
                      </a:endParaRPr>
                    </a:p>
                  </a:txBody>
                  <a:tcPr marT="28575" marB="28575"/>
                </a:tc>
                <a:extLst>
                  <a:ext uri="{0D108BD9-81ED-4DB2-BD59-A6C34878D82A}">
                    <a16:rowId xmlns:a16="http://schemas.microsoft.com/office/drawing/2014/main" val="2567907378"/>
                  </a:ext>
                </a:extLst>
              </a:tr>
              <a:tr h="379020">
                <a:tc>
                  <a:txBody>
                    <a:bodyPr/>
                    <a:lstStyle/>
                    <a:p>
                      <a:pPr rtl="0" fontAlgn="base"/>
                      <a:r>
                        <a:rPr lang="en-GB" sz="1100">
                          <a:effectLst/>
                        </a:rPr>
                        <a:t>Sales income  </a:t>
                      </a:r>
                      <a:endParaRPr lang="en-GB">
                        <a:effectLst/>
                      </a:endParaRPr>
                    </a:p>
                  </a:txBody>
                  <a:tcPr marT="28575" marB="28575"/>
                </a:tc>
                <a:tc>
                  <a:txBody>
                    <a:bodyPr/>
                    <a:lstStyle/>
                    <a:p>
                      <a:pPr rtl="0" fontAlgn="base"/>
                      <a:r>
                        <a:rPr lang="en-GB" sz="1100">
                          <a:effectLst/>
                        </a:rPr>
                        <a:t>13,088 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26,176 </a:t>
                      </a:r>
                      <a:endParaRPr lang="en-GB">
                        <a:effectLst/>
                      </a:endParaRPr>
                    </a:p>
                  </a:txBody>
                  <a:tcPr marT="28575" marB="28575"/>
                </a:tc>
                <a:tc>
                  <a:txBody>
                    <a:bodyPr/>
                    <a:lstStyle/>
                    <a:p>
                      <a:pPr rtl="0" fontAlgn="base"/>
                      <a:r>
                        <a:rPr lang="en-GB" sz="1100">
                          <a:effectLst/>
                        </a:rPr>
                        <a:t>26,176 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26,176 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26,176 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26,176 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 </a:t>
                      </a:r>
                      <a:endParaRPr lang="en-GB" sz="1100">
                        <a:effectLst/>
                        <a:latin typeface="Calibri" panose="020F0502020204030204" pitchFamily="34" charset="0"/>
                      </a:endParaRPr>
                    </a:p>
                  </a:txBody>
                  <a:tcPr marT="28575" marB="28575"/>
                </a:tc>
                <a:extLst>
                  <a:ext uri="{0D108BD9-81ED-4DB2-BD59-A6C34878D82A}">
                    <a16:rowId xmlns:a16="http://schemas.microsoft.com/office/drawing/2014/main" val="288090084"/>
                  </a:ext>
                </a:extLst>
              </a:tr>
              <a:tr h="379020">
                <a:tc>
                  <a:txBody>
                    <a:bodyPr/>
                    <a:lstStyle/>
                    <a:p>
                      <a:pPr rtl="0" fontAlgn="base"/>
                      <a:r>
                        <a:rPr lang="en-GB" sz="1100">
                          <a:effectLst/>
                        </a:rPr>
                        <a:t>Total incoming </a:t>
                      </a:r>
                      <a:endParaRPr lang="en-GB">
                        <a:effectLst/>
                      </a:endParaRPr>
                    </a:p>
                  </a:txBody>
                  <a:tcPr marT="28575" marB="28575"/>
                </a:tc>
                <a:tc>
                  <a:txBody>
                    <a:bodyPr/>
                    <a:lstStyle/>
                    <a:p>
                      <a:pPr rtl="0" fontAlgn="base"/>
                      <a:r>
                        <a:rPr lang="en-GB" sz="1100">
                          <a:effectLst/>
                        </a:rPr>
                        <a:t>288,088 </a:t>
                      </a:r>
                      <a:endParaRPr lang="en-GB">
                        <a:effectLst/>
                      </a:endParaRPr>
                    </a:p>
                  </a:txBody>
                  <a:tcPr marT="28575" marB="28575"/>
                </a:tc>
                <a:tc>
                  <a:txBody>
                    <a:bodyPr/>
                    <a:lstStyle/>
                    <a:p>
                      <a:pPr rtl="0" fontAlgn="base"/>
                      <a:r>
                        <a:rPr lang="en-GB" sz="1100">
                          <a:effectLst/>
                        </a:rPr>
                        <a:t>26,176 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26,176 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26,176 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26,176 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26,176 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445,144 </a:t>
                      </a:r>
                      <a:endParaRPr lang="en-GB">
                        <a:effectLst/>
                      </a:endParaRPr>
                    </a:p>
                  </a:txBody>
                  <a:tcPr marT="28575" marB="28575"/>
                </a:tc>
                <a:extLst>
                  <a:ext uri="{0D108BD9-81ED-4DB2-BD59-A6C34878D82A}">
                    <a16:rowId xmlns:a16="http://schemas.microsoft.com/office/drawing/2014/main" val="2374113850"/>
                  </a:ext>
                </a:extLst>
              </a:tr>
              <a:tr h="216583">
                <a:tc>
                  <a:txBody>
                    <a:bodyPr/>
                    <a:lstStyle/>
                    <a:p>
                      <a:pPr rtl="0" fontAlgn="base"/>
                      <a:r>
                        <a:rPr lang="en-GB" sz="1100">
                          <a:effectLst/>
                        </a:rPr>
                        <a:t>premise </a:t>
                      </a:r>
                      <a:endParaRPr lang="en-GB">
                        <a:effectLst/>
                      </a:endParaRPr>
                    </a:p>
                  </a:txBody>
                  <a:tcPr marT="28575" marB="28575"/>
                </a:tc>
                <a:tc>
                  <a:txBody>
                    <a:bodyPr/>
                    <a:lstStyle/>
                    <a:p>
                      <a:pPr rtl="0" fontAlgn="base"/>
                      <a:r>
                        <a:rPr lang="en-GB" sz="1100">
                          <a:effectLst/>
                        </a:rPr>
                        <a:t>34,478 </a:t>
                      </a:r>
                      <a:endParaRPr lang="en-GB">
                        <a:effectLst/>
                      </a:endParaRPr>
                    </a:p>
                  </a:txBody>
                  <a:tcPr marT="28575" marB="28575"/>
                </a:tc>
                <a:tc>
                  <a:txBody>
                    <a:bodyPr/>
                    <a:lstStyle/>
                    <a:p>
                      <a:pPr rtl="0" fontAlgn="base"/>
                      <a:r>
                        <a:rPr lang="en-GB" sz="1100">
                          <a:effectLst/>
                        </a:rPr>
                        <a:t> </a:t>
                      </a:r>
                      <a:endParaRPr lang="en-GB" sz="1100">
                        <a:effectLst/>
                        <a:latin typeface="Calibri" panose="020F0502020204030204" pitchFamily="34" charset="0"/>
                      </a:endParaRPr>
                    </a:p>
                  </a:txBody>
                  <a:tcPr marT="28575" marB="28575"/>
                </a:tc>
                <a:tc>
                  <a:txBody>
                    <a:bodyPr/>
                    <a:lstStyle/>
                    <a:p>
                      <a:pPr rtl="0" fontAlgn="base"/>
                      <a:r>
                        <a:rPr lang="en-GB" sz="1100">
                          <a:effectLst/>
                        </a:rPr>
                        <a:t> </a:t>
                      </a:r>
                      <a:endParaRPr lang="en-GB" sz="1100">
                        <a:effectLst/>
                        <a:latin typeface="Calibri" panose="020F0502020204030204" pitchFamily="34" charset="0"/>
                      </a:endParaRPr>
                    </a:p>
                  </a:txBody>
                  <a:tcPr marT="28575" marB="28575"/>
                </a:tc>
                <a:tc>
                  <a:txBody>
                    <a:bodyPr/>
                    <a:lstStyle/>
                    <a:p>
                      <a:pPr rtl="0" fontAlgn="base"/>
                      <a:r>
                        <a:rPr lang="en-GB" sz="1100">
                          <a:effectLst/>
                        </a:rPr>
                        <a:t> </a:t>
                      </a:r>
                      <a:endParaRPr lang="en-GB" sz="1100">
                        <a:effectLst/>
                        <a:latin typeface="Calibri" panose="020F0502020204030204" pitchFamily="34" charset="0"/>
                      </a:endParaRPr>
                    </a:p>
                  </a:txBody>
                  <a:tcPr marT="28575" marB="28575"/>
                </a:tc>
                <a:tc>
                  <a:txBody>
                    <a:bodyPr/>
                    <a:lstStyle/>
                    <a:p>
                      <a:pPr rtl="0" fontAlgn="base"/>
                      <a:r>
                        <a:rPr lang="en-GB" sz="1100">
                          <a:effectLst/>
                        </a:rPr>
                        <a:t> </a:t>
                      </a:r>
                      <a:endParaRPr lang="en-GB" sz="1100">
                        <a:effectLst/>
                        <a:latin typeface="Calibri" panose="020F0502020204030204" pitchFamily="34" charset="0"/>
                      </a:endParaRPr>
                    </a:p>
                  </a:txBody>
                  <a:tcPr marT="28575" marB="28575"/>
                </a:tc>
                <a:tc>
                  <a:txBody>
                    <a:bodyPr/>
                    <a:lstStyle/>
                    <a:p>
                      <a:pPr rtl="0" fontAlgn="base"/>
                      <a:r>
                        <a:rPr lang="en-GB" sz="1100">
                          <a:effectLst/>
                        </a:rPr>
                        <a:t> </a:t>
                      </a:r>
                      <a:endParaRPr lang="en-GB" sz="1100">
                        <a:effectLst/>
                        <a:latin typeface="Calibri" panose="020F0502020204030204" pitchFamily="34" charset="0"/>
                      </a:endParaRPr>
                    </a:p>
                  </a:txBody>
                  <a:tcPr marT="28575" marB="28575"/>
                </a:tc>
                <a:tc>
                  <a:txBody>
                    <a:bodyPr/>
                    <a:lstStyle/>
                    <a:p>
                      <a:pPr rtl="0" fontAlgn="base"/>
                      <a:r>
                        <a:rPr lang="en-GB" sz="1100">
                          <a:effectLst/>
                        </a:rPr>
                        <a:t>34,478 </a:t>
                      </a:r>
                      <a:endParaRPr lang="en-GB">
                        <a:effectLst/>
                      </a:endParaRPr>
                    </a:p>
                  </a:txBody>
                  <a:tcPr marT="28575" marB="28575"/>
                </a:tc>
                <a:extLst>
                  <a:ext uri="{0D108BD9-81ED-4DB2-BD59-A6C34878D82A}">
                    <a16:rowId xmlns:a16="http://schemas.microsoft.com/office/drawing/2014/main" val="1001531814"/>
                  </a:ext>
                </a:extLst>
              </a:tr>
              <a:tr h="216583">
                <a:tc>
                  <a:txBody>
                    <a:bodyPr/>
                    <a:lstStyle/>
                    <a:p>
                      <a:pPr rtl="0" fontAlgn="base"/>
                      <a:r>
                        <a:rPr lang="en-GB" sz="1100">
                          <a:effectLst/>
                        </a:rPr>
                        <a:t>wages </a:t>
                      </a:r>
                      <a:endParaRPr lang="en-GB">
                        <a:effectLst/>
                      </a:endParaRPr>
                    </a:p>
                  </a:txBody>
                  <a:tcPr marT="28575" marB="28575"/>
                </a:tc>
                <a:tc>
                  <a:txBody>
                    <a:bodyPr/>
                    <a:lstStyle/>
                    <a:p>
                      <a:pPr rtl="0" fontAlgn="base"/>
                      <a:r>
                        <a:rPr lang="en-GB" sz="1100">
                          <a:effectLst/>
                        </a:rPr>
                        <a:t>0.00 </a:t>
                      </a:r>
                      <a:endParaRPr lang="en-GB">
                        <a:effectLst/>
                      </a:endParaRPr>
                    </a:p>
                  </a:txBody>
                  <a:tcPr marT="28575" marB="28575"/>
                </a:tc>
                <a:tc>
                  <a:txBody>
                    <a:bodyPr/>
                    <a:lstStyle/>
                    <a:p>
                      <a:pPr rtl="0" fontAlgn="base"/>
                      <a:r>
                        <a:rPr lang="en-GB" sz="1100">
                          <a:effectLst/>
                        </a:rPr>
                        <a:t>5,320 </a:t>
                      </a:r>
                      <a:endParaRPr lang="en-GB">
                        <a:effectLst/>
                      </a:endParaRPr>
                    </a:p>
                  </a:txBody>
                  <a:tcPr marT="28575" marB="28575"/>
                </a:tc>
                <a:tc>
                  <a:txBody>
                    <a:bodyPr/>
                    <a:lstStyle/>
                    <a:p>
                      <a:pPr rtl="0" fontAlgn="base"/>
                      <a:r>
                        <a:rPr lang="en-GB" sz="1100">
                          <a:effectLst/>
                        </a:rPr>
                        <a:t>5,320 </a:t>
                      </a:r>
                      <a:endParaRPr lang="en-GB">
                        <a:effectLst/>
                      </a:endParaRPr>
                    </a:p>
                  </a:txBody>
                  <a:tcPr marT="28575" marB="28575"/>
                </a:tc>
                <a:tc>
                  <a:txBody>
                    <a:bodyPr/>
                    <a:lstStyle/>
                    <a:p>
                      <a:pPr rtl="0" fontAlgn="base"/>
                      <a:r>
                        <a:rPr lang="en-GB" sz="1100">
                          <a:effectLst/>
                        </a:rPr>
                        <a:t>5,320 </a:t>
                      </a:r>
                      <a:endParaRPr lang="en-GB">
                        <a:effectLst/>
                      </a:endParaRPr>
                    </a:p>
                  </a:txBody>
                  <a:tcPr marT="28575" marB="28575"/>
                </a:tc>
                <a:tc>
                  <a:txBody>
                    <a:bodyPr/>
                    <a:lstStyle/>
                    <a:p>
                      <a:pPr rtl="0" fontAlgn="base"/>
                      <a:r>
                        <a:rPr lang="en-GB" sz="1100">
                          <a:effectLst/>
                        </a:rPr>
                        <a:t>5,320 </a:t>
                      </a:r>
                      <a:endParaRPr lang="en-GB">
                        <a:effectLst/>
                      </a:endParaRPr>
                    </a:p>
                  </a:txBody>
                  <a:tcPr marT="28575" marB="28575"/>
                </a:tc>
                <a:tc>
                  <a:txBody>
                    <a:bodyPr/>
                    <a:lstStyle/>
                    <a:p>
                      <a:pPr rtl="0" fontAlgn="base"/>
                      <a:r>
                        <a:rPr lang="en-GB" sz="1100">
                          <a:effectLst/>
                        </a:rPr>
                        <a:t>5,320 </a:t>
                      </a:r>
                      <a:endParaRPr lang="en-GB">
                        <a:effectLst/>
                      </a:endParaRPr>
                    </a:p>
                  </a:txBody>
                  <a:tcPr marT="28575" marB="28575"/>
                </a:tc>
                <a:tc>
                  <a:txBody>
                    <a:bodyPr/>
                    <a:lstStyle/>
                    <a:p>
                      <a:pPr rtl="0" fontAlgn="base"/>
                      <a:r>
                        <a:rPr lang="en-GB" sz="1100">
                          <a:effectLst/>
                        </a:rPr>
                        <a:t>26,600 </a:t>
                      </a:r>
                      <a:endParaRPr lang="en-GB">
                        <a:effectLst/>
                      </a:endParaRPr>
                    </a:p>
                  </a:txBody>
                  <a:tcPr marT="28575" marB="28575"/>
                </a:tc>
                <a:extLst>
                  <a:ext uri="{0D108BD9-81ED-4DB2-BD59-A6C34878D82A}">
                    <a16:rowId xmlns:a16="http://schemas.microsoft.com/office/drawing/2014/main" val="3655003220"/>
                  </a:ext>
                </a:extLst>
              </a:tr>
              <a:tr h="379020">
                <a:tc>
                  <a:txBody>
                    <a:bodyPr/>
                    <a:lstStyle/>
                    <a:p>
                      <a:pPr rtl="0" fontAlgn="base"/>
                      <a:r>
                        <a:rPr lang="en-GB" sz="1100">
                          <a:effectLst/>
                        </a:rPr>
                        <a:t>stock </a:t>
                      </a:r>
                      <a:endParaRPr lang="en-GB">
                        <a:effectLst/>
                      </a:endParaRPr>
                    </a:p>
                  </a:txBody>
                  <a:tcPr marT="28575" marB="28575"/>
                </a:tc>
                <a:tc>
                  <a:txBody>
                    <a:bodyPr/>
                    <a:lstStyle/>
                    <a:p>
                      <a:pPr rtl="0" fontAlgn="base"/>
                      <a:r>
                        <a:rPr lang="en-GB" sz="1100">
                          <a:effectLst/>
                        </a:rPr>
                        <a:t>23,032.32 </a:t>
                      </a:r>
                      <a:endParaRPr lang="en-GB">
                        <a:effectLst/>
                      </a:endParaRPr>
                    </a:p>
                  </a:txBody>
                  <a:tcPr marT="28575" marB="28575"/>
                </a:tc>
                <a:tc>
                  <a:txBody>
                    <a:bodyPr/>
                    <a:lstStyle/>
                    <a:p>
                      <a:pPr rtl="0" fontAlgn="base"/>
                      <a:r>
                        <a:rPr lang="en-GB" sz="1100">
                          <a:effectLst/>
                        </a:rPr>
                        <a:t>46,064.64 </a:t>
                      </a:r>
                      <a:endParaRPr lang="en-GB">
                        <a:effectLst/>
                      </a:endParaRPr>
                    </a:p>
                  </a:txBody>
                  <a:tcPr marT="28575" marB="28575"/>
                </a:tc>
                <a:tc>
                  <a:txBody>
                    <a:bodyPr/>
                    <a:lstStyle/>
                    <a:p>
                      <a:pPr rtl="0" fontAlgn="base"/>
                      <a:r>
                        <a:rPr lang="en-GB" sz="1100">
                          <a:effectLst/>
                        </a:rPr>
                        <a:t>46,064.64 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46,064.64 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46,064.64 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46,064.64 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253,355.52 </a:t>
                      </a:r>
                      <a:endParaRPr lang="en-GB">
                        <a:effectLst/>
                      </a:endParaRPr>
                    </a:p>
                  </a:txBody>
                  <a:tcPr marT="28575" marB="28575"/>
                </a:tc>
                <a:extLst>
                  <a:ext uri="{0D108BD9-81ED-4DB2-BD59-A6C34878D82A}">
                    <a16:rowId xmlns:a16="http://schemas.microsoft.com/office/drawing/2014/main" val="2367879582"/>
                  </a:ext>
                </a:extLst>
              </a:tr>
              <a:tr h="1191207">
                <a:tc>
                  <a:txBody>
                    <a:bodyPr/>
                    <a:lstStyle/>
                    <a:p>
                      <a:pPr rtl="0" fontAlgn="base"/>
                      <a:r>
                        <a:rPr lang="en-GB" sz="1100">
                          <a:effectLst/>
                        </a:rPr>
                        <a:t>Total outgoing  </a:t>
                      </a:r>
                      <a:endParaRPr lang="en-GB">
                        <a:effectLst/>
                      </a:endParaRPr>
                    </a:p>
                  </a:txBody>
                  <a:tcPr marT="28575" marB="28575"/>
                </a:tc>
                <a:tc>
                  <a:txBody>
                    <a:bodyPr/>
                    <a:lstStyle/>
                    <a:p>
                      <a:pPr rtl="0" fontAlgn="base"/>
                      <a:r>
                        <a:rPr lang="en-GB" sz="1100">
                          <a:effectLst/>
                        </a:rPr>
                        <a:t>176,239.60 </a:t>
                      </a:r>
                      <a:endParaRPr lang="en-GB">
                        <a:effectLst/>
                      </a:endParaRPr>
                    </a:p>
                    <a:p>
                      <a:pPr rtl="0" fontAlgn="base"/>
                      <a:r>
                        <a:rPr lang="en-GB" sz="1100">
                          <a:effectLst/>
                        </a:rPr>
                        <a:t>(wages, stock for first 3 months and premise will all be accounted for out of start up funds) leaving 98,760.40 </a:t>
                      </a:r>
                      <a:endParaRPr lang="en-GB">
                        <a:effectLst/>
                      </a:endParaRPr>
                    </a:p>
                  </a:txBody>
                  <a:tcPr marT="28575" marB="28575"/>
                </a:tc>
                <a:tc>
                  <a:txBody>
                    <a:bodyPr/>
                    <a:lstStyle/>
                    <a:p>
                      <a:pPr rtl="0" fontAlgn="base"/>
                      <a:r>
                        <a:rPr lang="en-GB" sz="1100">
                          <a:effectLst/>
                        </a:rPr>
                        <a:t>0.00 </a:t>
                      </a:r>
                      <a:endParaRPr lang="en-GB">
                        <a:effectLst/>
                      </a:endParaRPr>
                    </a:p>
                  </a:txBody>
                  <a:tcPr marT="28575" marB="28575"/>
                </a:tc>
                <a:tc>
                  <a:txBody>
                    <a:bodyPr/>
                    <a:lstStyle/>
                    <a:p>
                      <a:pPr rtl="0" fontAlgn="base"/>
                      <a:r>
                        <a:rPr lang="en-GB" sz="1100">
                          <a:effectLst/>
                        </a:rPr>
                        <a:t>0.00 </a:t>
                      </a:r>
                      <a:endParaRPr lang="en-GB">
                        <a:effectLst/>
                      </a:endParaRPr>
                    </a:p>
                  </a:txBody>
                  <a:tcPr marT="28575" marB="28575"/>
                </a:tc>
                <a:tc>
                  <a:txBody>
                    <a:bodyPr/>
                    <a:lstStyle/>
                    <a:p>
                      <a:pPr rtl="0" fontAlgn="base"/>
                      <a:r>
                        <a:rPr lang="en-GB" sz="1100">
                          <a:effectLst/>
                        </a:rPr>
                        <a:t>46,064 </a:t>
                      </a:r>
                      <a:endParaRPr lang="en-GB">
                        <a:effectLst/>
                      </a:endParaRPr>
                    </a:p>
                  </a:txBody>
                  <a:tcPr marT="28575" marB="28575"/>
                </a:tc>
                <a:tc>
                  <a:txBody>
                    <a:bodyPr/>
                    <a:lstStyle/>
                    <a:p>
                      <a:pPr rtl="0" fontAlgn="base"/>
                      <a:r>
                        <a:rPr lang="en-GB" sz="1100">
                          <a:effectLst/>
                        </a:rPr>
                        <a:t>46,064 </a:t>
                      </a:r>
                      <a:endParaRPr lang="en-GB">
                        <a:effectLst/>
                      </a:endParaRPr>
                    </a:p>
                  </a:txBody>
                  <a:tcPr marT="28575" marB="28575"/>
                </a:tc>
                <a:tc>
                  <a:txBody>
                    <a:bodyPr/>
                    <a:lstStyle/>
                    <a:p>
                      <a:pPr rtl="0" fontAlgn="base"/>
                      <a:r>
                        <a:rPr lang="en-GB" sz="1100">
                          <a:effectLst/>
                        </a:rPr>
                        <a:t>46,064 </a:t>
                      </a:r>
                      <a:endParaRPr lang="en-GB">
                        <a:effectLst/>
                      </a:endParaRPr>
                    </a:p>
                  </a:txBody>
                  <a:tcPr marT="28575" marB="28575"/>
                </a:tc>
                <a:tc>
                  <a:txBody>
                    <a:bodyPr/>
                    <a:lstStyle/>
                    <a:p>
                      <a:pPr rtl="0" fontAlgn="base"/>
                      <a:r>
                        <a:rPr lang="en-GB" sz="1100">
                          <a:effectLst/>
                        </a:rPr>
                        <a:t>314,433.52 </a:t>
                      </a:r>
                      <a:endParaRPr lang="en-GB">
                        <a:effectLst/>
                      </a:endParaRPr>
                    </a:p>
                  </a:txBody>
                  <a:tcPr marT="28575" marB="28575"/>
                </a:tc>
                <a:extLst>
                  <a:ext uri="{0D108BD9-81ED-4DB2-BD59-A6C34878D82A}">
                    <a16:rowId xmlns:a16="http://schemas.microsoft.com/office/drawing/2014/main" val="2358404219"/>
                  </a:ext>
                </a:extLst>
              </a:tr>
            </a:tbl>
          </a:graphicData>
        </a:graphic>
      </p:graphicFrame>
    </p:spTree>
    <p:extLst>
      <p:ext uri="{BB962C8B-B14F-4D97-AF65-F5344CB8AC3E}">
        <p14:creationId xmlns:p14="http://schemas.microsoft.com/office/powerpoint/2010/main" val="166619081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pic>
        <p:nvPicPr>
          <p:cNvPr id="5" name="Picture 4" descr="A line graph adjacent to a stair">
            <a:extLst>
              <a:ext uri="{FF2B5EF4-FFF2-40B4-BE49-F238E27FC236}">
                <a16:creationId xmlns:a16="http://schemas.microsoft.com/office/drawing/2014/main" id="{4E6BC2E5-C387-0073-4F4A-00C9AF8A66E3}"/>
              </a:ext>
            </a:extLst>
          </p:cNvPr>
          <p:cNvPicPr>
            <a:picLocks noChangeAspect="1"/>
          </p:cNvPicPr>
          <p:nvPr/>
        </p:nvPicPr>
        <p:blipFill rotWithShape="1">
          <a:blip r:embed="rId2"/>
          <a:srcRect t="23342" r="-1" b="36439"/>
          <a:stretch/>
        </p:blipFill>
        <p:spPr>
          <a:xfrm>
            <a:off x="20" y="-22"/>
            <a:ext cx="12191977" cy="6858022"/>
          </a:xfrm>
          <a:prstGeom prst="rect">
            <a:avLst/>
          </a:prstGeom>
        </p:spPr>
      </p:pic>
      <p:sp>
        <p:nvSpPr>
          <p:cNvPr id="20" name="Rectangle 19">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7FBC8-D1C6-3C9F-C589-F3352FD194FB}"/>
              </a:ext>
            </a:extLst>
          </p:cNvPr>
          <p:cNvSpPr>
            <a:spLocks noGrp="1"/>
          </p:cNvSpPr>
          <p:nvPr>
            <p:ph type="title"/>
          </p:nvPr>
        </p:nvSpPr>
        <p:spPr>
          <a:xfrm>
            <a:off x="643466" y="643467"/>
            <a:ext cx="7177812" cy="3569242"/>
          </a:xfrm>
        </p:spPr>
        <p:txBody>
          <a:bodyPr vert="horz" lIns="91440" tIns="45720" rIns="91440" bIns="45720" rtlCol="0" anchor="t">
            <a:normAutofit/>
          </a:bodyPr>
          <a:lstStyle/>
          <a:p>
            <a:r>
              <a:rPr lang="en-US" sz="6000" dirty="0">
                <a:solidFill>
                  <a:schemeClr val="bg1"/>
                </a:solidFill>
              </a:rPr>
              <a:t>Monthly Profit and loss </a:t>
            </a:r>
          </a:p>
        </p:txBody>
      </p:sp>
      <p:sp>
        <p:nvSpPr>
          <p:cNvPr id="22" name="Rectangle 21">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6156BF0-8912-1B76-BDFB-6C98DE323E60}"/>
              </a:ext>
            </a:extLst>
          </p:cNvPr>
          <p:cNvSpPr txBox="1"/>
          <p:nvPr/>
        </p:nvSpPr>
        <p:spPr>
          <a:xfrm>
            <a:off x="1704516" y="2181205"/>
            <a:ext cx="23198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dirty="0">
                <a:latin typeface="Sitka Text Semibold"/>
              </a:rPr>
              <a:t>6 month forecast </a:t>
            </a:r>
          </a:p>
        </p:txBody>
      </p:sp>
      <p:graphicFrame>
        <p:nvGraphicFramePr>
          <p:cNvPr id="3" name="Chart 2">
            <a:extLst>
              <a:ext uri="{FF2B5EF4-FFF2-40B4-BE49-F238E27FC236}">
                <a16:creationId xmlns:a16="http://schemas.microsoft.com/office/drawing/2014/main" id="{2282CB78-05C7-A7AA-5DE8-C96721197CDC}"/>
              </a:ext>
            </a:extLst>
          </p:cNvPr>
          <p:cNvGraphicFramePr>
            <a:graphicFrameLocks/>
          </p:cNvGraphicFramePr>
          <p:nvPr>
            <p:extLst>
              <p:ext uri="{D42A27DB-BD31-4B8C-83A1-F6EECF244321}">
                <p14:modId xmlns:p14="http://schemas.microsoft.com/office/powerpoint/2010/main" val="463261517"/>
              </p:ext>
            </p:extLst>
          </p:nvPr>
        </p:nvGraphicFramePr>
        <p:xfrm>
          <a:off x="4648739" y="1947234"/>
          <a:ext cx="7548113" cy="462663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108807988"/>
      </p:ext>
    </p:extLst>
  </p:cSld>
  <p:clrMapOvr>
    <a:masterClrMapping/>
  </p:clrMapOvr>
</p:sld>
</file>

<file path=ppt/theme/theme1.xml><?xml version="1.0" encoding="utf-8"?>
<a:theme xmlns:a="http://schemas.openxmlformats.org/drawingml/2006/main" name="BrushVTI">
  <a:themeElements>
    <a:clrScheme name="AnalogousFromDarkSeedRightStep">
      <a:dk1>
        <a:srgbClr val="000000"/>
      </a:dk1>
      <a:lt1>
        <a:srgbClr val="FFFFFF"/>
      </a:lt1>
      <a:dk2>
        <a:srgbClr val="30321C"/>
      </a:dk2>
      <a:lt2>
        <a:srgbClr val="F0F3F1"/>
      </a:lt2>
      <a:accent1>
        <a:srgbClr val="C84794"/>
      </a:accent1>
      <a:accent2>
        <a:srgbClr val="B7364C"/>
      </a:accent2>
      <a:accent3>
        <a:srgbClr val="C86647"/>
      </a:accent3>
      <a:accent4>
        <a:srgbClr val="B78A36"/>
      </a:accent4>
      <a:accent5>
        <a:srgbClr val="A2AA3D"/>
      </a:accent5>
      <a:accent6>
        <a:srgbClr val="76B435"/>
      </a:accent6>
      <a:hlink>
        <a:srgbClr val="6A73CD"/>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BrushVTI</vt:lpstr>
      <vt:lpstr>  Vegan fast food – V.F.F </vt:lpstr>
      <vt:lpstr>Executive Summary</vt:lpstr>
      <vt:lpstr>Company overview</vt:lpstr>
      <vt:lpstr>Products and services </vt:lpstr>
      <vt:lpstr>Competitors? What are those lol</vt:lpstr>
      <vt:lpstr>S.W.O.T Analysis</vt:lpstr>
      <vt:lpstr>Pestle Analysis</vt:lpstr>
      <vt:lpstr>Target market </vt:lpstr>
      <vt:lpstr>Marketing and sales plan</vt:lpstr>
      <vt:lpstr>Management team </vt:lpstr>
      <vt:lpstr>Cost and pricing</vt:lpstr>
      <vt:lpstr>Monthly Profit and loss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78</cp:revision>
  <dcterms:created xsi:type="dcterms:W3CDTF">2022-06-30T15:50:22Z</dcterms:created>
  <dcterms:modified xsi:type="dcterms:W3CDTF">2022-07-31T13:20:44Z</dcterms:modified>
</cp:coreProperties>
</file>