
<file path=[Content_Types].xml><?xml version="1.0" encoding="utf-8"?>
<Types xmlns="http://schemas.openxmlformats.org/package/2006/content-types">
  <Default Extension="png" ContentType="image/png"/>
  <Default Extension="mp3" ContentType="audio/mpeg"/>
  <Default Extension="emf" ContentType="image/x-emf"/>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7" r:id="rId2"/>
    <p:sldId id="259" r:id="rId3"/>
    <p:sldId id="268" r:id="rId4"/>
    <p:sldId id="298" r:id="rId5"/>
    <p:sldId id="279" r:id="rId6"/>
    <p:sldId id="300" r:id="rId7"/>
    <p:sldId id="280" r:id="rId8"/>
    <p:sldId id="299" r:id="rId9"/>
    <p:sldId id="274" r:id="rId10"/>
    <p:sldId id="286" r:id="rId11"/>
    <p:sldId id="288" r:id="rId12"/>
    <p:sldId id="264" r:id="rId13"/>
    <p:sldId id="265" r:id="rId14"/>
    <p:sldId id="262" r:id="rId15"/>
    <p:sldId id="263" r:id="rId16"/>
    <p:sldId id="273" r:id="rId17"/>
    <p:sldId id="272" r:id="rId18"/>
    <p:sldId id="270" r:id="rId19"/>
    <p:sldId id="271" r:id="rId20"/>
    <p:sldId id="277" r:id="rId21"/>
    <p:sldId id="278" r:id="rId22"/>
    <p:sldId id="282" r:id="rId23"/>
    <p:sldId id="281" r:id="rId24"/>
    <p:sldId id="275" r:id="rId25"/>
    <p:sldId id="292" r:id="rId26"/>
    <p:sldId id="291" r:id="rId27"/>
    <p:sldId id="293" r:id="rId28"/>
    <p:sldId id="296" r:id="rId29"/>
    <p:sldId id="283" r:id="rId30"/>
    <p:sldId id="284" r:id="rId31"/>
    <p:sldId id="285" r:id="rId32"/>
    <p:sldId id="289" r:id="rId33"/>
    <p:sldId id="287" r:id="rId34"/>
    <p:sldId id="297" r:id="rId35"/>
    <p:sldId id="294" r:id="rId36"/>
    <p:sldId id="295" r:id="rId37"/>
    <p:sldId id="290" r:id="rId38"/>
    <p:sldId id="266" r:id="rId3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40" autoAdjust="0"/>
    <p:restoredTop sz="94660"/>
  </p:normalViewPr>
  <p:slideViewPr>
    <p:cSldViewPr snapToGrid="0">
      <p:cViewPr>
        <p:scale>
          <a:sx n="60" d="100"/>
          <a:sy n="60" d="100"/>
        </p:scale>
        <p:origin x="66"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2AF16539-9DCA-4FE5-AA9F-AB3EA0AB010B}" type="datetimeFigureOut">
              <a:rPr lang="en-GB" smtClean="0"/>
              <a:t>20/02/2019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950E1F3-205E-4A2C-805D-12678904E00F}" type="slidenum">
              <a:rPr lang="en-GB" smtClean="0"/>
              <a:t>‹#›</a:t>
            </a:fld>
            <a:endParaRPr lang="en-GB"/>
          </a:p>
        </p:txBody>
      </p:sp>
    </p:spTree>
    <p:extLst>
      <p:ext uri="{BB962C8B-B14F-4D97-AF65-F5344CB8AC3E}">
        <p14:creationId xmlns:p14="http://schemas.microsoft.com/office/powerpoint/2010/main" val="2690992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a:t>
            </a:fld>
            <a:endParaRPr lang="en-GB"/>
          </a:p>
        </p:txBody>
      </p:sp>
    </p:spTree>
    <p:extLst>
      <p:ext uri="{BB962C8B-B14F-4D97-AF65-F5344CB8AC3E}">
        <p14:creationId xmlns:p14="http://schemas.microsoft.com/office/powerpoint/2010/main" val="3385901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a:t>
            </a:fld>
            <a:endParaRPr lang="en-US"/>
          </a:p>
        </p:txBody>
      </p:sp>
    </p:spTree>
    <p:extLst>
      <p:ext uri="{BB962C8B-B14F-4D97-AF65-F5344CB8AC3E}">
        <p14:creationId xmlns:p14="http://schemas.microsoft.com/office/powerpoint/2010/main" val="2924101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a:t>
            </a:fld>
            <a:endParaRPr lang="en-GB"/>
          </a:p>
        </p:txBody>
      </p:sp>
    </p:spTree>
    <p:extLst>
      <p:ext uri="{BB962C8B-B14F-4D97-AF65-F5344CB8AC3E}">
        <p14:creationId xmlns:p14="http://schemas.microsoft.com/office/powerpoint/2010/main" val="4033530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5</a:t>
            </a:fld>
            <a:endParaRPr lang="en-GB"/>
          </a:p>
        </p:txBody>
      </p:sp>
    </p:spTree>
    <p:extLst>
      <p:ext uri="{BB962C8B-B14F-4D97-AF65-F5344CB8AC3E}">
        <p14:creationId xmlns:p14="http://schemas.microsoft.com/office/powerpoint/2010/main" val="3862965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7</a:t>
            </a:fld>
            <a:endParaRPr lang="en-GB"/>
          </a:p>
        </p:txBody>
      </p:sp>
    </p:spTree>
    <p:extLst>
      <p:ext uri="{BB962C8B-B14F-4D97-AF65-F5344CB8AC3E}">
        <p14:creationId xmlns:p14="http://schemas.microsoft.com/office/powerpoint/2010/main" val="284522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971296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10</a:t>
            </a:fld>
            <a:endParaRPr lang="en-GB"/>
          </a:p>
        </p:txBody>
      </p:sp>
    </p:spTree>
    <p:extLst>
      <p:ext uri="{BB962C8B-B14F-4D97-AF65-F5344CB8AC3E}">
        <p14:creationId xmlns:p14="http://schemas.microsoft.com/office/powerpoint/2010/main" val="3172902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11</a:t>
            </a:fld>
            <a:endParaRPr lang="en-GB"/>
          </a:p>
        </p:txBody>
      </p:sp>
    </p:spTree>
    <p:extLst>
      <p:ext uri="{BB962C8B-B14F-4D97-AF65-F5344CB8AC3E}">
        <p14:creationId xmlns:p14="http://schemas.microsoft.com/office/powerpoint/2010/main" val="906076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12</a:t>
            </a:fld>
            <a:endParaRPr lang="en-GB"/>
          </a:p>
        </p:txBody>
      </p:sp>
    </p:spTree>
    <p:extLst>
      <p:ext uri="{BB962C8B-B14F-4D97-AF65-F5344CB8AC3E}">
        <p14:creationId xmlns:p14="http://schemas.microsoft.com/office/powerpoint/2010/main" val="1875141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13</a:t>
            </a:fld>
            <a:endParaRPr lang="en-GB"/>
          </a:p>
        </p:txBody>
      </p:sp>
    </p:spTree>
    <p:extLst>
      <p:ext uri="{BB962C8B-B14F-4D97-AF65-F5344CB8AC3E}">
        <p14:creationId xmlns:p14="http://schemas.microsoft.com/office/powerpoint/2010/main" val="515863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14</a:t>
            </a:fld>
            <a:endParaRPr lang="en-GB"/>
          </a:p>
        </p:txBody>
      </p:sp>
    </p:spTree>
    <p:extLst>
      <p:ext uri="{BB962C8B-B14F-4D97-AF65-F5344CB8AC3E}">
        <p14:creationId xmlns:p14="http://schemas.microsoft.com/office/powerpoint/2010/main" val="3206347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15</a:t>
            </a:fld>
            <a:endParaRPr lang="en-GB"/>
          </a:p>
        </p:txBody>
      </p:sp>
    </p:spTree>
    <p:extLst>
      <p:ext uri="{BB962C8B-B14F-4D97-AF65-F5344CB8AC3E}">
        <p14:creationId xmlns:p14="http://schemas.microsoft.com/office/powerpoint/2010/main" val="3162526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9EA69-33E1-47C5-9D29-8F7E96A6669B}" type="slidenum">
              <a:rPr lang="en-US" smtClean="0"/>
              <a:t>16</a:t>
            </a:fld>
            <a:endParaRPr lang="en-US"/>
          </a:p>
        </p:txBody>
      </p:sp>
    </p:spTree>
    <p:extLst>
      <p:ext uri="{BB962C8B-B14F-4D97-AF65-F5344CB8AC3E}">
        <p14:creationId xmlns:p14="http://schemas.microsoft.com/office/powerpoint/2010/main" val="2465844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17</a:t>
            </a:fld>
            <a:endParaRPr lang="en-GB"/>
          </a:p>
        </p:txBody>
      </p:sp>
    </p:spTree>
    <p:extLst>
      <p:ext uri="{BB962C8B-B14F-4D97-AF65-F5344CB8AC3E}">
        <p14:creationId xmlns:p14="http://schemas.microsoft.com/office/powerpoint/2010/main" val="858183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18</a:t>
            </a:fld>
            <a:endParaRPr lang="en-GB"/>
          </a:p>
        </p:txBody>
      </p:sp>
    </p:spTree>
    <p:extLst>
      <p:ext uri="{BB962C8B-B14F-4D97-AF65-F5344CB8AC3E}">
        <p14:creationId xmlns:p14="http://schemas.microsoft.com/office/powerpoint/2010/main" val="2701288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19</a:t>
            </a:fld>
            <a:endParaRPr lang="en-GB"/>
          </a:p>
        </p:txBody>
      </p:sp>
    </p:spTree>
    <p:extLst>
      <p:ext uri="{BB962C8B-B14F-4D97-AF65-F5344CB8AC3E}">
        <p14:creationId xmlns:p14="http://schemas.microsoft.com/office/powerpoint/2010/main" val="42524779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20</a:t>
            </a:fld>
            <a:endParaRPr lang="en-GB"/>
          </a:p>
        </p:txBody>
      </p:sp>
    </p:spTree>
    <p:extLst>
      <p:ext uri="{BB962C8B-B14F-4D97-AF65-F5344CB8AC3E}">
        <p14:creationId xmlns:p14="http://schemas.microsoft.com/office/powerpoint/2010/main" val="657532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21</a:t>
            </a:fld>
            <a:endParaRPr lang="en-GB"/>
          </a:p>
        </p:txBody>
      </p:sp>
    </p:spTree>
    <p:extLst>
      <p:ext uri="{BB962C8B-B14F-4D97-AF65-F5344CB8AC3E}">
        <p14:creationId xmlns:p14="http://schemas.microsoft.com/office/powerpoint/2010/main" val="35551097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22</a:t>
            </a:fld>
            <a:endParaRPr lang="en-GB"/>
          </a:p>
        </p:txBody>
      </p:sp>
    </p:spTree>
    <p:extLst>
      <p:ext uri="{BB962C8B-B14F-4D97-AF65-F5344CB8AC3E}">
        <p14:creationId xmlns:p14="http://schemas.microsoft.com/office/powerpoint/2010/main" val="14633151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23</a:t>
            </a:fld>
            <a:endParaRPr lang="en-GB"/>
          </a:p>
        </p:txBody>
      </p:sp>
    </p:spTree>
    <p:extLst>
      <p:ext uri="{BB962C8B-B14F-4D97-AF65-F5344CB8AC3E}">
        <p14:creationId xmlns:p14="http://schemas.microsoft.com/office/powerpoint/2010/main" val="3306540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24</a:t>
            </a:fld>
            <a:endParaRPr lang="en-GB"/>
          </a:p>
        </p:txBody>
      </p:sp>
    </p:spTree>
    <p:extLst>
      <p:ext uri="{BB962C8B-B14F-4D97-AF65-F5344CB8AC3E}">
        <p14:creationId xmlns:p14="http://schemas.microsoft.com/office/powerpoint/2010/main" val="41309857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25</a:t>
            </a:fld>
            <a:endParaRPr lang="en-GB"/>
          </a:p>
        </p:txBody>
      </p:sp>
    </p:spTree>
    <p:extLst>
      <p:ext uri="{BB962C8B-B14F-4D97-AF65-F5344CB8AC3E}">
        <p14:creationId xmlns:p14="http://schemas.microsoft.com/office/powerpoint/2010/main" val="36139771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26</a:t>
            </a:fld>
            <a:endParaRPr lang="en-GB"/>
          </a:p>
        </p:txBody>
      </p:sp>
    </p:spTree>
    <p:extLst>
      <p:ext uri="{BB962C8B-B14F-4D97-AF65-F5344CB8AC3E}">
        <p14:creationId xmlns:p14="http://schemas.microsoft.com/office/powerpoint/2010/main" val="29200754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27</a:t>
            </a:fld>
            <a:endParaRPr lang="en-GB"/>
          </a:p>
        </p:txBody>
      </p:sp>
    </p:spTree>
    <p:extLst>
      <p:ext uri="{BB962C8B-B14F-4D97-AF65-F5344CB8AC3E}">
        <p14:creationId xmlns:p14="http://schemas.microsoft.com/office/powerpoint/2010/main" val="27313526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29</a:t>
            </a:fld>
            <a:endParaRPr lang="en-GB"/>
          </a:p>
        </p:txBody>
      </p:sp>
    </p:spTree>
    <p:extLst>
      <p:ext uri="{BB962C8B-B14F-4D97-AF65-F5344CB8AC3E}">
        <p14:creationId xmlns:p14="http://schemas.microsoft.com/office/powerpoint/2010/main" val="16755392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30</a:t>
            </a:fld>
            <a:endParaRPr lang="en-GB"/>
          </a:p>
        </p:txBody>
      </p:sp>
    </p:spTree>
    <p:extLst>
      <p:ext uri="{BB962C8B-B14F-4D97-AF65-F5344CB8AC3E}">
        <p14:creationId xmlns:p14="http://schemas.microsoft.com/office/powerpoint/2010/main" val="2719549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31</a:t>
            </a:fld>
            <a:endParaRPr lang="en-GB"/>
          </a:p>
        </p:txBody>
      </p:sp>
    </p:spTree>
    <p:extLst>
      <p:ext uri="{BB962C8B-B14F-4D97-AF65-F5344CB8AC3E}">
        <p14:creationId xmlns:p14="http://schemas.microsoft.com/office/powerpoint/2010/main" val="40982895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32</a:t>
            </a:fld>
            <a:endParaRPr lang="en-GB"/>
          </a:p>
        </p:txBody>
      </p:sp>
    </p:spTree>
    <p:extLst>
      <p:ext uri="{BB962C8B-B14F-4D97-AF65-F5344CB8AC3E}">
        <p14:creationId xmlns:p14="http://schemas.microsoft.com/office/powerpoint/2010/main" val="2954198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33</a:t>
            </a:fld>
            <a:endParaRPr lang="en-GB"/>
          </a:p>
        </p:txBody>
      </p:sp>
    </p:spTree>
    <p:extLst>
      <p:ext uri="{BB962C8B-B14F-4D97-AF65-F5344CB8AC3E}">
        <p14:creationId xmlns:p14="http://schemas.microsoft.com/office/powerpoint/2010/main" val="10049793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34</a:t>
            </a:fld>
            <a:endParaRPr lang="en-GB"/>
          </a:p>
        </p:txBody>
      </p:sp>
    </p:spTree>
    <p:extLst>
      <p:ext uri="{BB962C8B-B14F-4D97-AF65-F5344CB8AC3E}">
        <p14:creationId xmlns:p14="http://schemas.microsoft.com/office/powerpoint/2010/main" val="42824823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35</a:t>
            </a:fld>
            <a:endParaRPr lang="en-GB"/>
          </a:p>
        </p:txBody>
      </p:sp>
    </p:spTree>
    <p:extLst>
      <p:ext uri="{BB962C8B-B14F-4D97-AF65-F5344CB8AC3E}">
        <p14:creationId xmlns:p14="http://schemas.microsoft.com/office/powerpoint/2010/main" val="3349272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36</a:t>
            </a:fld>
            <a:endParaRPr lang="en-GB"/>
          </a:p>
        </p:txBody>
      </p:sp>
    </p:spTree>
    <p:extLst>
      <p:ext uri="{BB962C8B-B14F-4D97-AF65-F5344CB8AC3E}">
        <p14:creationId xmlns:p14="http://schemas.microsoft.com/office/powerpoint/2010/main" val="33253682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37</a:t>
            </a:fld>
            <a:endParaRPr lang="en-GB"/>
          </a:p>
        </p:txBody>
      </p:sp>
    </p:spTree>
    <p:extLst>
      <p:ext uri="{BB962C8B-B14F-4D97-AF65-F5344CB8AC3E}">
        <p14:creationId xmlns:p14="http://schemas.microsoft.com/office/powerpoint/2010/main" val="14906913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50E1F3-205E-4A2C-805D-12678904E00F}" type="slidenum">
              <a:rPr lang="en-GB" smtClean="0"/>
              <a:t>38</a:t>
            </a:fld>
            <a:endParaRPr lang="en-GB"/>
          </a:p>
        </p:txBody>
      </p:sp>
    </p:spTree>
    <p:extLst>
      <p:ext uri="{BB962C8B-B14F-4D97-AF65-F5344CB8AC3E}">
        <p14:creationId xmlns:p14="http://schemas.microsoft.com/office/powerpoint/2010/main" val="2383336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593170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2689701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C58EB68-37D4-49DC-B71F-25E5B84342C1}"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821292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C58EB68-37D4-49DC-B71F-25E5B84342C1}"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3046870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C58EB68-37D4-49DC-B71F-25E5B84342C1}"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742141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C58EB68-37D4-49DC-B71F-25E5B84342C1}"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4666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58EB68-37D4-49DC-B71F-25E5B84342C1}"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4203737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639387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58EB68-37D4-49DC-B71F-25E5B84342C1}"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3505802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536586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C58EB68-37D4-49DC-B71F-25E5B84342C1}"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B8F0A7-81B8-44BA-A2F2-0F30E1ABA614}" type="slidenum">
              <a:rPr lang="en-GB" smtClean="0"/>
              <a:t>‹#›</a:t>
            </a:fld>
            <a:endParaRPr lang="en-GB"/>
          </a:p>
        </p:txBody>
      </p:sp>
    </p:spTree>
    <p:extLst>
      <p:ext uri="{BB962C8B-B14F-4D97-AF65-F5344CB8AC3E}">
        <p14:creationId xmlns:p14="http://schemas.microsoft.com/office/powerpoint/2010/main" val="1821742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58EB68-37D4-49DC-B71F-25E5B84342C1}"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B8F0A7-81B8-44BA-A2F2-0F30E1ABA614}" type="slidenum">
              <a:rPr lang="en-GB" smtClean="0"/>
              <a:t>‹#›</a:t>
            </a:fld>
            <a:endParaRPr lang="en-GB"/>
          </a:p>
        </p:txBody>
      </p:sp>
    </p:spTree>
    <p:extLst>
      <p:ext uri="{BB962C8B-B14F-4D97-AF65-F5344CB8AC3E}">
        <p14:creationId xmlns:p14="http://schemas.microsoft.com/office/powerpoint/2010/main" val="26339602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emf"/><Relationship Id="rId7" Type="http://schemas.openxmlformats.org/officeDocument/2006/relationships/image" Target="../media/image37.emf"/><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6.emf"/><Relationship Id="rId5" Type="http://schemas.openxmlformats.org/officeDocument/2006/relationships/image" Target="../media/image35.emf"/><Relationship Id="rId4" Type="http://schemas.openxmlformats.org/officeDocument/2006/relationships/image" Target="../media/image34.em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zFaFVhyjb5Y" TargetMode="External"/><Relationship Id="rId4" Type="http://schemas.openxmlformats.org/officeDocument/2006/relationships/image" Target="../media/image39.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ideo" Target="https://www.youtube.com/embed/RZ2oXzrnti4" TargetMode="External"/><Relationship Id="rId4" Type="http://schemas.openxmlformats.org/officeDocument/2006/relationships/image" Target="../media/image40.jpeg"/></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6.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6.png"/><Relationship Id="rId5" Type="http://schemas.openxmlformats.org/officeDocument/2006/relationships/image" Target="../media/image49.jpe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www.youtube.com/watch?v=Res3-YX4X8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9qYQXRk5glA" TargetMode="External"/><Relationship Id="rId5" Type="http://schemas.openxmlformats.org/officeDocument/2006/relationships/image" Target="../media/image54.jpe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PyeWRd7ZEB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dition.cnn.com/videos/international/2013/04/17/what-thatcher-means-tony-hadley.cn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25.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7.emf"/></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3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3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video" Target="https://www.youtube.com/embed/Piytyl54T4g" TargetMode="External"/><Relationship Id="rId4" Type="http://schemas.openxmlformats.org/officeDocument/2006/relationships/image" Target="../media/image7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4" name="Rectangle 3"/>
          <p:cNvSpPr/>
          <p:nvPr/>
        </p:nvSpPr>
        <p:spPr>
          <a:xfrm>
            <a:off x="139698" y="452891"/>
            <a:ext cx="6578602" cy="258532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Black" panose="020B0A04020102020204" pitchFamily="34" charset="0"/>
                <a:ea typeface="+mn-ea"/>
                <a:cs typeface="+mn-cs"/>
              </a:rPr>
              <a:t>Week 2 Thursday: </a:t>
            </a:r>
            <a:br>
              <a:rPr kumimoji="0" lang="en-GB" sz="3600" b="0"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Black" panose="020B0A04020102020204" pitchFamily="34" charset="0"/>
                <a:ea typeface="+mn-ea"/>
                <a:cs typeface="+mn-cs"/>
              </a:rPr>
            </a:br>
            <a:r>
              <a:rPr kumimoji="0" lang="en-GB" sz="3600" b="0"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Black" panose="020B0A04020102020204" pitchFamily="34" charset="0"/>
                <a:ea typeface="+mn-ea"/>
                <a:cs typeface="+mn-cs"/>
              </a:rPr>
              <a:t>British Pop Culture in the 1980s</a:t>
            </a:r>
            <a:r>
              <a:rPr kumimoji="0" lang="en-GB" sz="36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a typeface="+mn-ea"/>
                <a:cs typeface="+mn-cs"/>
              </a:rPr>
              <a:t/>
            </a:r>
            <a:br>
              <a:rPr kumimoji="0" lang="en-GB" sz="36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a typeface="+mn-ea"/>
                <a:cs typeface="+mn-cs"/>
              </a:rPr>
            </a:br>
            <a:r>
              <a:rPr kumimoji="0" lang="en-GB" sz="36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a typeface="+mn-ea"/>
                <a:cs typeface="+mn-cs"/>
              </a:rPr>
              <a:t/>
            </a:r>
            <a:br>
              <a:rPr kumimoji="0" lang="en-GB" sz="36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a typeface="+mn-ea"/>
                <a:cs typeface="+mn-cs"/>
              </a:rPr>
            </a:br>
            <a:endPar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p:txBody>
      </p:sp>
      <p:sp>
        <p:nvSpPr>
          <p:cNvPr id="5" name="Rectangle 4"/>
          <p:cNvSpPr/>
          <p:nvPr/>
        </p:nvSpPr>
        <p:spPr>
          <a:xfrm>
            <a:off x="8441871" y="452891"/>
            <a:ext cx="3396345" cy="341632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smtClean="0">
                <a:ln>
                  <a:noFill/>
                </a:ln>
                <a:solidFill>
                  <a:srgbClr val="92D050"/>
                </a:solidFill>
                <a:effectLst>
                  <a:outerShdw blurRad="38100" dist="38100" dir="2700000" algn="tl">
                    <a:srgbClr val="000000">
                      <a:alpha val="43137"/>
                    </a:srgbClr>
                  </a:outerShdw>
                </a:effectLst>
                <a:uLnTx/>
                <a:uFillTx/>
                <a:latin typeface="Arial Black" panose="020B0A04020102020204" pitchFamily="34" charset="0"/>
                <a:ea typeface="+mn-ea"/>
                <a:cs typeface="+mn-cs"/>
              </a:rPr>
              <a:t>Hours 1–2 – </a:t>
            </a:r>
          </a:p>
          <a:p>
            <a:pPr lvl="0" algn="r"/>
            <a:r>
              <a:rPr lang="en-GB" sz="3600" dirty="0">
                <a:solidFill>
                  <a:srgbClr val="92D050"/>
                </a:solidFill>
                <a:effectLst>
                  <a:outerShdw blurRad="38100" dist="38100" dir="2700000" algn="tl">
                    <a:srgbClr val="000000">
                      <a:alpha val="43137"/>
                    </a:srgbClr>
                  </a:outerShdw>
                </a:effectLst>
                <a:latin typeface="Arial Black" panose="020B0A04020102020204" pitchFamily="34" charset="0"/>
              </a:rPr>
              <a:t>Stand Down, Margaret: Thatcherism and Pop </a:t>
            </a:r>
            <a:r>
              <a:rPr lang="en-GB" sz="3600" dirty="0" smtClean="0">
                <a:solidFill>
                  <a:srgbClr val="92D050"/>
                </a:solidFill>
                <a:effectLst>
                  <a:outerShdw blurRad="38100" dist="38100" dir="2700000" algn="tl">
                    <a:srgbClr val="000000">
                      <a:alpha val="43137"/>
                    </a:srgbClr>
                  </a:outerShdw>
                </a:effectLst>
                <a:latin typeface="Arial Black" panose="020B0A04020102020204" pitchFamily="34" charset="0"/>
              </a:rPr>
              <a:t>Music</a:t>
            </a:r>
            <a:endParaRPr kumimoji="0" lang="en-GB" sz="1800" b="0" i="0" u="none" strike="noStrike" kern="1200" cap="none" spc="0" normalizeH="0" baseline="0" noProof="0" dirty="0" smtClean="0">
              <a:ln>
                <a:noFill/>
              </a:ln>
              <a:solidFill>
                <a:srgbClr val="92D050"/>
              </a:solidFill>
              <a:effectLst/>
              <a:uLnTx/>
              <a:uFillTx/>
              <a:latin typeface="Calibri" panose="020F0502020204030204"/>
            </a:endParaRPr>
          </a:p>
        </p:txBody>
      </p:sp>
    </p:spTree>
    <p:extLst>
      <p:ext uri="{BB962C8B-B14F-4D97-AF65-F5344CB8AC3E}">
        <p14:creationId xmlns:p14="http://schemas.microsoft.com/office/powerpoint/2010/main" val="3119658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110343"/>
            <a:ext cx="8253864" cy="5502728"/>
          </a:xfrm>
        </p:spPr>
        <p:txBody>
          <a:bodyPr numCol="2" spcCol="360000">
            <a:normAutofit fontScale="70000" lnSpcReduction="20000"/>
          </a:bodyPr>
          <a:lstStyle/>
          <a:p>
            <a:pPr marL="45720" indent="0">
              <a:buNone/>
            </a:pPr>
            <a:r>
              <a:rPr lang="en-GB" dirty="0"/>
              <a:t>Right now ha, ha, ha, ha, ha</a:t>
            </a:r>
            <a:br>
              <a:rPr lang="en-GB" dirty="0"/>
            </a:br>
            <a:r>
              <a:rPr lang="en-GB" dirty="0"/>
              <a:t>I am an anti-Christ</a:t>
            </a:r>
            <a:br>
              <a:rPr lang="en-GB" dirty="0"/>
            </a:br>
            <a:r>
              <a:rPr lang="en-GB" dirty="0"/>
              <a:t>I am an anarchist</a:t>
            </a:r>
            <a:br>
              <a:rPr lang="en-GB" dirty="0"/>
            </a:br>
            <a:r>
              <a:rPr lang="en-GB" dirty="0"/>
              <a:t>Don't know what I want</a:t>
            </a:r>
            <a:br>
              <a:rPr lang="en-GB" dirty="0"/>
            </a:br>
            <a:r>
              <a:rPr lang="en-GB" dirty="0"/>
              <a:t>But I know how to get it</a:t>
            </a:r>
            <a:br>
              <a:rPr lang="en-GB" dirty="0"/>
            </a:br>
            <a:r>
              <a:rPr lang="en-GB" dirty="0"/>
              <a:t>I want to destroy the passerby</a:t>
            </a:r>
          </a:p>
          <a:p>
            <a:pPr marL="45720" indent="0">
              <a:buNone/>
            </a:pPr>
            <a:endParaRPr lang="en-GB" dirty="0" smtClean="0"/>
          </a:p>
          <a:p>
            <a:pPr marL="45720" indent="0">
              <a:buNone/>
            </a:pPr>
            <a:r>
              <a:rPr lang="en-GB" dirty="0" err="1" smtClean="0"/>
              <a:t>'Cause</a:t>
            </a:r>
            <a:r>
              <a:rPr lang="en-GB" dirty="0" smtClean="0"/>
              <a:t> </a:t>
            </a:r>
            <a:r>
              <a:rPr lang="en-GB" dirty="0"/>
              <a:t>I want to be anarchy</a:t>
            </a:r>
            <a:br>
              <a:rPr lang="en-GB" dirty="0"/>
            </a:br>
            <a:r>
              <a:rPr lang="en-GB" dirty="0"/>
              <a:t>No dogs body</a:t>
            </a:r>
          </a:p>
          <a:p>
            <a:pPr marL="45720" indent="0">
              <a:buNone/>
            </a:pPr>
            <a:endParaRPr lang="en-GB" dirty="0" smtClean="0"/>
          </a:p>
          <a:p>
            <a:pPr marL="45720" indent="0">
              <a:buNone/>
            </a:pPr>
            <a:r>
              <a:rPr lang="en-GB" dirty="0" smtClean="0"/>
              <a:t>Anarchy </a:t>
            </a:r>
            <a:r>
              <a:rPr lang="en-GB" dirty="0"/>
              <a:t>for the </a:t>
            </a:r>
            <a:r>
              <a:rPr lang="en-GB" dirty="0" smtClean="0"/>
              <a:t>UK</a:t>
            </a:r>
            <a:r>
              <a:rPr lang="en-GB" dirty="0"/>
              <a:t/>
            </a:r>
            <a:br>
              <a:rPr lang="en-GB" dirty="0"/>
            </a:br>
            <a:r>
              <a:rPr lang="en-GB" dirty="0"/>
              <a:t>It's coming sometime and maybe</a:t>
            </a:r>
            <a:br>
              <a:rPr lang="en-GB" dirty="0"/>
            </a:br>
            <a:r>
              <a:rPr lang="en-GB" dirty="0"/>
              <a:t>I give a wrong time, stop a traffic line</a:t>
            </a:r>
            <a:br>
              <a:rPr lang="en-GB" dirty="0"/>
            </a:br>
            <a:r>
              <a:rPr lang="en-GB" dirty="0"/>
              <a:t>Your future dream has sure been seen through</a:t>
            </a:r>
          </a:p>
          <a:p>
            <a:pPr marL="45720" indent="0">
              <a:buNone/>
            </a:pPr>
            <a:r>
              <a:rPr lang="en-GB" dirty="0" err="1"/>
              <a:t>'Cause</a:t>
            </a:r>
            <a:r>
              <a:rPr lang="en-GB" dirty="0"/>
              <a:t> I want to be anarchy</a:t>
            </a:r>
            <a:br>
              <a:rPr lang="en-GB" dirty="0"/>
            </a:br>
            <a:r>
              <a:rPr lang="en-GB" dirty="0"/>
              <a:t>In the city</a:t>
            </a:r>
          </a:p>
          <a:p>
            <a:pPr marL="45720" indent="0">
              <a:buNone/>
            </a:pPr>
            <a:endParaRPr lang="en-GB" dirty="0" smtClean="0"/>
          </a:p>
          <a:p>
            <a:pPr marL="45720" indent="0">
              <a:buNone/>
            </a:pPr>
            <a:r>
              <a:rPr lang="en-GB" dirty="0" smtClean="0"/>
              <a:t>How </a:t>
            </a:r>
            <a:r>
              <a:rPr lang="en-GB" dirty="0"/>
              <a:t>many ways to get what you want</a:t>
            </a:r>
            <a:br>
              <a:rPr lang="en-GB" dirty="0"/>
            </a:br>
            <a:r>
              <a:rPr lang="en-GB" dirty="0"/>
              <a:t>I use the best, I use the rest</a:t>
            </a:r>
            <a:br>
              <a:rPr lang="en-GB" dirty="0"/>
            </a:br>
            <a:r>
              <a:rPr lang="en-GB" dirty="0"/>
              <a:t>I use the </a:t>
            </a:r>
            <a:r>
              <a:rPr lang="en-GB" dirty="0" smtClean="0"/>
              <a:t>enemy [NME].</a:t>
            </a:r>
            <a:r>
              <a:rPr lang="en-GB" dirty="0"/>
              <a:t/>
            </a:r>
            <a:br>
              <a:rPr lang="en-GB" dirty="0"/>
            </a:br>
            <a:r>
              <a:rPr lang="en-GB" dirty="0"/>
              <a:t>I use anarchy</a:t>
            </a:r>
          </a:p>
          <a:p>
            <a:pPr marL="45720" indent="0">
              <a:buNone/>
            </a:pPr>
            <a:r>
              <a:rPr lang="en-GB" dirty="0" err="1" smtClean="0"/>
              <a:t>'Cause</a:t>
            </a:r>
            <a:r>
              <a:rPr lang="en-GB" dirty="0" smtClean="0"/>
              <a:t> </a:t>
            </a:r>
            <a:r>
              <a:rPr lang="en-GB" dirty="0"/>
              <a:t>I want to be anarchy</a:t>
            </a:r>
            <a:br>
              <a:rPr lang="en-GB" dirty="0"/>
            </a:br>
            <a:r>
              <a:rPr lang="en-GB" dirty="0"/>
              <a:t>Its the only way to be</a:t>
            </a:r>
          </a:p>
          <a:p>
            <a:pPr marL="45720" indent="0">
              <a:buNone/>
            </a:pPr>
            <a:endParaRPr lang="en-GB" dirty="0" smtClean="0"/>
          </a:p>
          <a:p>
            <a:pPr marL="45720" indent="0">
              <a:buNone/>
            </a:pPr>
            <a:r>
              <a:rPr lang="en-GB" dirty="0" smtClean="0"/>
              <a:t>Is </a:t>
            </a:r>
            <a:r>
              <a:rPr lang="en-GB" dirty="0"/>
              <a:t>this the MPLA </a:t>
            </a:r>
            <a:r>
              <a:rPr lang="en-GB" dirty="0" smtClean="0"/>
              <a:t>[Popular </a:t>
            </a:r>
            <a:r>
              <a:rPr lang="en-GB" dirty="0"/>
              <a:t>Movement for the Liberation of </a:t>
            </a:r>
            <a:r>
              <a:rPr lang="en-GB" dirty="0" smtClean="0"/>
              <a:t>Angola]</a:t>
            </a:r>
            <a:r>
              <a:rPr lang="en-GB" dirty="0"/>
              <a:t/>
            </a:r>
            <a:br>
              <a:rPr lang="en-GB" dirty="0"/>
            </a:br>
            <a:r>
              <a:rPr lang="en-GB" dirty="0"/>
              <a:t>Or is this the </a:t>
            </a:r>
            <a:r>
              <a:rPr lang="en-GB" dirty="0" smtClean="0"/>
              <a:t>UDA [Ulster Defence Association]</a:t>
            </a:r>
            <a:r>
              <a:rPr lang="en-GB" dirty="0"/>
              <a:t/>
            </a:r>
            <a:br>
              <a:rPr lang="en-GB" dirty="0"/>
            </a:br>
            <a:r>
              <a:rPr lang="en-GB" dirty="0"/>
              <a:t>Or is this the </a:t>
            </a:r>
            <a:r>
              <a:rPr lang="en-GB" dirty="0" smtClean="0"/>
              <a:t>IRA [Irish Republican Army]</a:t>
            </a:r>
            <a:r>
              <a:rPr lang="en-GB" dirty="0"/>
              <a:t/>
            </a:r>
            <a:br>
              <a:rPr lang="en-GB" dirty="0"/>
            </a:br>
            <a:r>
              <a:rPr lang="en-GB" dirty="0"/>
              <a:t>I thought it was the </a:t>
            </a:r>
            <a:r>
              <a:rPr lang="en-GB" dirty="0" smtClean="0"/>
              <a:t>UK</a:t>
            </a:r>
            <a:r>
              <a:rPr lang="en-GB" dirty="0"/>
              <a:t/>
            </a:r>
            <a:br>
              <a:rPr lang="en-GB" dirty="0"/>
            </a:br>
            <a:r>
              <a:rPr lang="en-GB" dirty="0"/>
              <a:t>Or just another country</a:t>
            </a:r>
            <a:br>
              <a:rPr lang="en-GB" dirty="0"/>
            </a:br>
            <a:r>
              <a:rPr lang="en-GB" dirty="0"/>
              <a:t>Another council tenancy</a:t>
            </a:r>
          </a:p>
          <a:p>
            <a:pPr marL="45720" indent="0">
              <a:buNone/>
            </a:pPr>
            <a:endParaRPr lang="en-GB" dirty="0" smtClean="0"/>
          </a:p>
          <a:p>
            <a:pPr marL="45720" indent="0">
              <a:buNone/>
            </a:pPr>
            <a:r>
              <a:rPr lang="en-GB" dirty="0" smtClean="0"/>
              <a:t>I </a:t>
            </a:r>
            <a:r>
              <a:rPr lang="en-GB" dirty="0"/>
              <a:t>want to be anarchy</a:t>
            </a:r>
            <a:br>
              <a:rPr lang="en-GB" dirty="0"/>
            </a:br>
            <a:r>
              <a:rPr lang="en-GB" dirty="0"/>
              <a:t>And I want to be anarchy</a:t>
            </a:r>
            <a:br>
              <a:rPr lang="en-GB" dirty="0"/>
            </a:br>
            <a:r>
              <a:rPr lang="en-GB" dirty="0"/>
              <a:t>(Oh what a name)</a:t>
            </a:r>
            <a:br>
              <a:rPr lang="en-GB" dirty="0"/>
            </a:br>
            <a:r>
              <a:rPr lang="en-GB" dirty="0"/>
              <a:t>And I want to be an anarchist</a:t>
            </a:r>
            <a:br>
              <a:rPr lang="en-GB" dirty="0"/>
            </a:br>
            <a:r>
              <a:rPr lang="en-GB" dirty="0"/>
              <a:t>(I get pissed, destroy</a:t>
            </a:r>
            <a:r>
              <a:rPr lang="en-GB" dirty="0" smtClean="0"/>
              <a:t>!)</a:t>
            </a:r>
            <a:endParaRPr lang="en-GB" dirty="0"/>
          </a:p>
        </p:txBody>
      </p:sp>
      <p:sp>
        <p:nvSpPr>
          <p:cNvPr id="3" name="Title 2"/>
          <p:cNvSpPr>
            <a:spLocks noGrp="1"/>
          </p:cNvSpPr>
          <p:nvPr>
            <p:ph type="title"/>
          </p:nvPr>
        </p:nvSpPr>
        <p:spPr>
          <a:xfrm>
            <a:off x="0" y="0"/>
            <a:ext cx="12192000" cy="1325563"/>
          </a:xfrm>
        </p:spPr>
        <p:txBody>
          <a:bodyPr>
            <a:normAutofit/>
          </a:bodyPr>
          <a:lstStyle/>
          <a:p>
            <a:pPr algn="ctr"/>
            <a:r>
              <a:rPr lang="en-GB" sz="3600" b="1" dirty="0" smtClean="0">
                <a:latin typeface="Arial Black" panose="020B0A04020102020204" pitchFamily="34" charset="0"/>
              </a:rPr>
              <a:t>Sex Pistols, ‘Anarchy in the UK’ (1977)</a:t>
            </a:r>
            <a:endParaRPr lang="en-GB" sz="3600" b="1" dirty="0">
              <a:latin typeface="Arial Black" panose="020B0A04020102020204" pitchFamily="34" charset="0"/>
            </a:endParaRPr>
          </a:p>
        </p:txBody>
      </p:sp>
      <p:pic>
        <p:nvPicPr>
          <p:cNvPr id="717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86692" y="1659987"/>
            <a:ext cx="3335797" cy="5088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08 Anarchy In The UK.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48050" y="4721095"/>
            <a:ext cx="609600" cy="609600"/>
          </a:xfrm>
          <a:prstGeom prst="rect">
            <a:avLst/>
          </a:prstGeom>
        </p:spPr>
      </p:pic>
    </p:spTree>
    <p:extLst>
      <p:ext uri="{BB962C8B-B14F-4D97-AF65-F5344CB8AC3E}">
        <p14:creationId xmlns:p14="http://schemas.microsoft.com/office/powerpoint/2010/main" val="36379097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304" fill="hold"/>
                                        <p:tgtEl>
                                          <p:spTgt spid="8"/>
                                        </p:tgtEl>
                                      </p:cBhvr>
                                    </p:cmd>
                                  </p:childTnLst>
                                </p:cTn>
                              </p:par>
                            </p:childTnLst>
                          </p:cTn>
                        </p:par>
                      </p:childTnLst>
                    </p:cTn>
                  </p:par>
                </p:childTnLst>
              </p:cTn>
              <p:nextCondLst>
                <p:cond evt="onClick" delay="0">
                  <p:tgtEl>
                    <p:spTgt spid="8"/>
                  </p:tgtEl>
                </p:cond>
              </p:nextCondLst>
            </p:seq>
            <p:audio>
              <p:cMediaNode vol="10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Red Wedge</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3"/>
          <a:stretch>
            <a:fillRect/>
          </a:stretch>
        </p:blipFill>
        <p:spPr>
          <a:xfrm>
            <a:off x="0" y="1688307"/>
            <a:ext cx="3205485" cy="4351338"/>
          </a:xfrm>
          <a:prstGeom prst="rect">
            <a:avLst/>
          </a:prstGeom>
        </p:spPr>
      </p:pic>
      <p:pic>
        <p:nvPicPr>
          <p:cNvPr id="5" name="Picture 4"/>
          <p:cNvPicPr>
            <a:picLocks noChangeAspect="1"/>
          </p:cNvPicPr>
          <p:nvPr/>
        </p:nvPicPr>
        <p:blipFill>
          <a:blip r:embed="rId4"/>
          <a:stretch>
            <a:fillRect/>
          </a:stretch>
        </p:blipFill>
        <p:spPr>
          <a:xfrm>
            <a:off x="3433906" y="1687117"/>
            <a:ext cx="3237297" cy="4356100"/>
          </a:xfrm>
          <a:prstGeom prst="rect">
            <a:avLst/>
          </a:prstGeom>
        </p:spPr>
      </p:pic>
      <p:pic>
        <p:nvPicPr>
          <p:cNvPr id="6" name="Picture 5"/>
          <p:cNvPicPr>
            <a:picLocks noChangeAspect="1"/>
          </p:cNvPicPr>
          <p:nvPr/>
        </p:nvPicPr>
        <p:blipFill>
          <a:blip r:embed="rId5"/>
          <a:stretch>
            <a:fillRect/>
          </a:stretch>
        </p:blipFill>
        <p:spPr>
          <a:xfrm>
            <a:off x="6899624" y="1687117"/>
            <a:ext cx="5051075" cy="3225800"/>
          </a:xfrm>
          <a:prstGeom prst="rect">
            <a:avLst/>
          </a:prstGeom>
        </p:spPr>
      </p:pic>
    </p:spTree>
    <p:extLst>
      <p:ext uri="{BB962C8B-B14F-4D97-AF65-F5344CB8AC3E}">
        <p14:creationId xmlns:p14="http://schemas.microsoft.com/office/powerpoint/2010/main" val="7883978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Red Wedge</a:t>
            </a:r>
            <a:endParaRPr lang="en-GB" dirty="0"/>
          </a:p>
        </p:txBody>
      </p:sp>
      <p:pic>
        <p:nvPicPr>
          <p:cNvPr id="4" name="Content Placeholder 3"/>
          <p:cNvPicPr>
            <a:picLocks noGrp="1" noChangeAspect="1"/>
          </p:cNvPicPr>
          <p:nvPr>
            <p:ph idx="1"/>
          </p:nvPr>
        </p:nvPicPr>
        <p:blipFill>
          <a:blip r:embed="rId2"/>
          <a:stretch>
            <a:fillRect/>
          </a:stretch>
        </p:blipFill>
        <p:spPr>
          <a:xfrm>
            <a:off x="838200" y="1828590"/>
            <a:ext cx="5286262" cy="4299493"/>
          </a:xfrm>
          <a:prstGeom prst="rect">
            <a:avLst/>
          </a:prstGeom>
        </p:spPr>
      </p:pic>
      <p:pic>
        <p:nvPicPr>
          <p:cNvPr id="6" name="Picture 5"/>
          <p:cNvPicPr>
            <a:picLocks noChangeAspect="1"/>
          </p:cNvPicPr>
          <p:nvPr/>
        </p:nvPicPr>
        <p:blipFill>
          <a:blip r:embed="rId3"/>
          <a:stretch>
            <a:fillRect/>
          </a:stretch>
        </p:blipFill>
        <p:spPr>
          <a:xfrm>
            <a:off x="7049880" y="1828590"/>
            <a:ext cx="3413833" cy="4750719"/>
          </a:xfrm>
          <a:prstGeom prst="rect">
            <a:avLst/>
          </a:prstGeom>
        </p:spPr>
      </p:pic>
    </p:spTree>
    <p:extLst>
      <p:ext uri="{BB962C8B-B14F-4D97-AF65-F5344CB8AC3E}">
        <p14:creationId xmlns:p14="http://schemas.microsoft.com/office/powerpoint/2010/main" val="3961216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Musicians and the GLC</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3"/>
          <a:stretch>
            <a:fillRect/>
          </a:stretch>
        </p:blipFill>
        <p:spPr>
          <a:xfrm>
            <a:off x="427466" y="1790700"/>
            <a:ext cx="2955068" cy="4351338"/>
          </a:xfrm>
          <a:prstGeom prst="rect">
            <a:avLst/>
          </a:prstGeom>
        </p:spPr>
      </p:pic>
      <p:pic>
        <p:nvPicPr>
          <p:cNvPr id="5" name="Picture 4"/>
          <p:cNvPicPr>
            <a:picLocks noChangeAspect="1"/>
          </p:cNvPicPr>
          <p:nvPr/>
        </p:nvPicPr>
        <p:blipFill>
          <a:blip r:embed="rId4"/>
          <a:stretch>
            <a:fillRect/>
          </a:stretch>
        </p:blipFill>
        <p:spPr>
          <a:xfrm>
            <a:off x="3559175" y="1790700"/>
            <a:ext cx="4286250" cy="3048000"/>
          </a:xfrm>
          <a:prstGeom prst="rect">
            <a:avLst/>
          </a:prstGeom>
        </p:spPr>
      </p:pic>
      <p:pic>
        <p:nvPicPr>
          <p:cNvPr id="6" name="Picture 5"/>
          <p:cNvPicPr>
            <a:picLocks noChangeAspect="1"/>
          </p:cNvPicPr>
          <p:nvPr/>
        </p:nvPicPr>
        <p:blipFill>
          <a:blip r:embed="rId5"/>
          <a:stretch>
            <a:fillRect/>
          </a:stretch>
        </p:blipFill>
        <p:spPr>
          <a:xfrm>
            <a:off x="8204200" y="1836720"/>
            <a:ext cx="2929366" cy="4259298"/>
          </a:xfrm>
          <a:prstGeom prst="rect">
            <a:avLst/>
          </a:prstGeom>
        </p:spPr>
      </p:pic>
      <p:sp>
        <p:nvSpPr>
          <p:cNvPr id="8" name="Rectangle 7"/>
          <p:cNvSpPr/>
          <p:nvPr/>
        </p:nvSpPr>
        <p:spPr>
          <a:xfrm>
            <a:off x="320398" y="6242050"/>
            <a:ext cx="3931204" cy="369332"/>
          </a:xfrm>
          <a:prstGeom prst="rect">
            <a:avLst/>
          </a:prstGeom>
        </p:spPr>
        <p:txBody>
          <a:bodyPr wrap="none">
            <a:spAutoFit/>
          </a:bodyPr>
          <a:lstStyle/>
          <a:p>
            <a:r>
              <a:rPr lang="en-GB" dirty="0"/>
              <a:t>Jobs for a Change Festival, 10 June 1984</a:t>
            </a:r>
          </a:p>
        </p:txBody>
      </p:sp>
      <p:sp>
        <p:nvSpPr>
          <p:cNvPr id="9" name="Rectangle 8"/>
          <p:cNvSpPr/>
          <p:nvPr/>
        </p:nvSpPr>
        <p:spPr>
          <a:xfrm>
            <a:off x="7399530" y="6242050"/>
            <a:ext cx="3734036" cy="369332"/>
          </a:xfrm>
          <a:prstGeom prst="rect">
            <a:avLst/>
          </a:prstGeom>
        </p:spPr>
        <p:txBody>
          <a:bodyPr wrap="none">
            <a:spAutoFit/>
          </a:bodyPr>
          <a:lstStyle/>
          <a:p>
            <a:r>
              <a:rPr lang="en-GB" dirty="0"/>
              <a:t>Jobs for a Change Festival, 7 July 1985</a:t>
            </a:r>
          </a:p>
        </p:txBody>
      </p:sp>
    </p:spTree>
    <p:extLst>
      <p:ext uri="{BB962C8B-B14F-4D97-AF65-F5344CB8AC3E}">
        <p14:creationId xmlns:p14="http://schemas.microsoft.com/office/powerpoint/2010/main" val="1295373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049" y="923347"/>
            <a:ext cx="1917192" cy="1937807"/>
          </a:xfrm>
          <a:prstGeom prst="rect">
            <a:avLst/>
          </a:prstGeom>
        </p:spPr>
      </p:pic>
      <p:pic>
        <p:nvPicPr>
          <p:cNvPr id="8" name="Picture 7"/>
          <p:cNvPicPr>
            <a:picLocks noChangeAspect="1"/>
          </p:cNvPicPr>
          <p:nvPr/>
        </p:nvPicPr>
        <p:blipFill>
          <a:blip r:embed="rId3"/>
          <a:stretch>
            <a:fillRect/>
          </a:stretch>
        </p:blipFill>
        <p:spPr>
          <a:xfrm>
            <a:off x="0" y="2849986"/>
            <a:ext cx="3007891" cy="4008014"/>
          </a:xfrm>
          <a:prstGeom prst="rect">
            <a:avLst/>
          </a:prstGeom>
        </p:spPr>
      </p:pic>
      <p:pic>
        <p:nvPicPr>
          <p:cNvPr id="7" name="Picture 6"/>
          <p:cNvPicPr>
            <a:picLocks noChangeAspect="1"/>
          </p:cNvPicPr>
          <p:nvPr/>
        </p:nvPicPr>
        <p:blipFill>
          <a:blip r:embed="rId4"/>
          <a:stretch>
            <a:fillRect/>
          </a:stretch>
        </p:blipFill>
        <p:spPr>
          <a:xfrm>
            <a:off x="3242725" y="2861154"/>
            <a:ext cx="2688291" cy="3904422"/>
          </a:xfrm>
          <a:prstGeom prst="rect">
            <a:avLst/>
          </a:prstGeom>
        </p:spPr>
      </p:pic>
      <p:pic>
        <p:nvPicPr>
          <p:cNvPr id="9" name="Picture 8"/>
          <p:cNvPicPr>
            <a:picLocks noChangeAspect="1"/>
          </p:cNvPicPr>
          <p:nvPr/>
        </p:nvPicPr>
        <p:blipFill>
          <a:blip r:embed="rId5"/>
          <a:stretch>
            <a:fillRect/>
          </a:stretch>
        </p:blipFill>
        <p:spPr>
          <a:xfrm>
            <a:off x="6225929" y="3700352"/>
            <a:ext cx="2551400" cy="3065224"/>
          </a:xfrm>
          <a:prstGeom prst="rect">
            <a:avLst/>
          </a:prstGeom>
        </p:spPr>
      </p:pic>
      <p:pic>
        <p:nvPicPr>
          <p:cNvPr id="10" name="Picture 9"/>
          <p:cNvPicPr>
            <a:picLocks noChangeAspect="1"/>
          </p:cNvPicPr>
          <p:nvPr/>
        </p:nvPicPr>
        <p:blipFill>
          <a:blip r:embed="rId6"/>
          <a:stretch>
            <a:fillRect/>
          </a:stretch>
        </p:blipFill>
        <p:spPr>
          <a:xfrm>
            <a:off x="7032765" y="-24162"/>
            <a:ext cx="5159236" cy="3415062"/>
          </a:xfrm>
          <a:prstGeom prst="rect">
            <a:avLst/>
          </a:prstGeom>
        </p:spPr>
      </p:pic>
      <p:pic>
        <p:nvPicPr>
          <p:cNvPr id="11" name="Picture 10"/>
          <p:cNvPicPr>
            <a:picLocks noChangeAspect="1"/>
          </p:cNvPicPr>
          <p:nvPr/>
        </p:nvPicPr>
        <p:blipFill>
          <a:blip r:embed="rId7"/>
          <a:stretch>
            <a:fillRect/>
          </a:stretch>
        </p:blipFill>
        <p:spPr>
          <a:xfrm>
            <a:off x="9391520" y="3209913"/>
            <a:ext cx="2666747" cy="3555663"/>
          </a:xfrm>
          <a:prstGeom prst="rect">
            <a:avLst/>
          </a:prstGeom>
        </p:spPr>
      </p:pic>
      <p:sp>
        <p:nvSpPr>
          <p:cNvPr id="13" name="Title 9"/>
          <p:cNvSpPr txBox="1">
            <a:spLocks/>
          </p:cNvSpPr>
          <p:nvPr/>
        </p:nvSpPr>
        <p:spPr>
          <a:xfrm>
            <a:off x="49657" y="163936"/>
            <a:ext cx="11748643"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solidFill>
                  <a:srgbClr val="7030A0"/>
                </a:solidFill>
                <a:latin typeface="Arial Black" panose="020B0A04020102020204" pitchFamily="34" charset="0"/>
              </a:rPr>
              <a:t>Greater London Council (GLC) and ‘the Loony Left’</a:t>
            </a:r>
            <a:endParaRPr lang="en-GB" dirty="0">
              <a:latin typeface="Arial Black" panose="020B0A04020102020204" pitchFamily="34" charset="0"/>
            </a:endParaRPr>
          </a:p>
        </p:txBody>
      </p:sp>
    </p:spTree>
    <p:extLst>
      <p:ext uri="{BB962C8B-B14F-4D97-AF65-F5344CB8AC3E}">
        <p14:creationId xmlns:p14="http://schemas.microsoft.com/office/powerpoint/2010/main" val="29659616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561975"/>
            <a:ext cx="4286250" cy="5734050"/>
          </a:xfrm>
          <a:prstGeom prst="rect">
            <a:avLst/>
          </a:prstGeom>
        </p:spPr>
      </p:pic>
      <p:pic>
        <p:nvPicPr>
          <p:cNvPr id="3" name="Picture 2"/>
          <p:cNvPicPr>
            <a:picLocks noChangeAspect="1"/>
          </p:cNvPicPr>
          <p:nvPr/>
        </p:nvPicPr>
        <p:blipFill>
          <a:blip r:embed="rId4"/>
          <a:stretch>
            <a:fillRect/>
          </a:stretch>
        </p:blipFill>
        <p:spPr>
          <a:xfrm>
            <a:off x="4429125" y="561975"/>
            <a:ext cx="7762875" cy="4927738"/>
          </a:xfrm>
          <a:prstGeom prst="rect">
            <a:avLst/>
          </a:prstGeom>
        </p:spPr>
      </p:pic>
    </p:spTree>
    <p:extLst>
      <p:ext uri="{BB962C8B-B14F-4D97-AF65-F5344CB8AC3E}">
        <p14:creationId xmlns:p14="http://schemas.microsoft.com/office/powerpoint/2010/main" val="20681145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Campaign against Apartheid</a:t>
            </a:r>
            <a:endParaRPr lang="en-GB" dirty="0">
              <a:latin typeface="Arial Black" panose="020B0A04020102020204" pitchFamily="34" charset="0"/>
            </a:endParaRPr>
          </a:p>
        </p:txBody>
      </p:sp>
      <p:pic>
        <p:nvPicPr>
          <p:cNvPr id="4" name="Picture 3"/>
          <p:cNvPicPr>
            <a:picLocks noChangeAspect="1"/>
          </p:cNvPicPr>
          <p:nvPr/>
        </p:nvPicPr>
        <p:blipFill>
          <a:blip r:embed="rId2"/>
          <a:stretch>
            <a:fillRect/>
          </a:stretch>
        </p:blipFill>
        <p:spPr>
          <a:xfrm>
            <a:off x="0" y="1459832"/>
            <a:ext cx="4304759" cy="5398168"/>
          </a:xfrm>
          <a:prstGeom prst="rect">
            <a:avLst/>
          </a:prstGeom>
        </p:spPr>
      </p:pic>
      <p:pic>
        <p:nvPicPr>
          <p:cNvPr id="5" name="Picture 4"/>
          <p:cNvPicPr>
            <a:picLocks noChangeAspect="1"/>
          </p:cNvPicPr>
          <p:nvPr/>
        </p:nvPicPr>
        <p:blipFill>
          <a:blip r:embed="rId3"/>
          <a:stretch>
            <a:fillRect/>
          </a:stretch>
        </p:blipFill>
        <p:spPr>
          <a:xfrm>
            <a:off x="5454316" y="1459832"/>
            <a:ext cx="6737684" cy="4205619"/>
          </a:xfrm>
          <a:prstGeom prst="rect">
            <a:avLst/>
          </a:prstGeom>
        </p:spPr>
      </p:pic>
      <p:sp>
        <p:nvSpPr>
          <p:cNvPr id="7" name="Content Placeholder 6"/>
          <p:cNvSpPr>
            <a:spLocks noGrp="1"/>
          </p:cNvSpPr>
          <p:nvPr>
            <p:ph idx="1"/>
          </p:nvPr>
        </p:nvSpPr>
        <p:spPr/>
        <p:txBody>
          <a:bodyPr/>
          <a:lstStyle/>
          <a:p>
            <a:endParaRPr lang="en-GB"/>
          </a:p>
        </p:txBody>
      </p:sp>
      <p:pic>
        <p:nvPicPr>
          <p:cNvPr id="8" name="Content Placeholder 5"/>
          <p:cNvPicPr>
            <a:picLocks noChangeAspect="1"/>
          </p:cNvPicPr>
          <p:nvPr/>
        </p:nvPicPr>
        <p:blipFill>
          <a:blip r:embed="rId4"/>
          <a:stretch>
            <a:fillRect/>
          </a:stretch>
        </p:blipFill>
        <p:spPr>
          <a:xfrm>
            <a:off x="4406566" y="1403725"/>
            <a:ext cx="2095500" cy="2095500"/>
          </a:xfrm>
          <a:prstGeom prst="rect">
            <a:avLst/>
          </a:prstGeom>
        </p:spPr>
      </p:pic>
      <p:pic>
        <p:nvPicPr>
          <p:cNvPr id="9" name="Picture 8"/>
          <p:cNvPicPr>
            <a:picLocks noChangeAspect="1"/>
          </p:cNvPicPr>
          <p:nvPr/>
        </p:nvPicPr>
        <p:blipFill>
          <a:blip r:embed="rId5"/>
          <a:stretch>
            <a:fillRect/>
          </a:stretch>
        </p:blipFill>
        <p:spPr>
          <a:xfrm>
            <a:off x="4438650" y="4823244"/>
            <a:ext cx="2095500" cy="2028825"/>
          </a:xfrm>
          <a:prstGeom prst="rect">
            <a:avLst/>
          </a:prstGeom>
        </p:spPr>
      </p:pic>
    </p:spTree>
    <p:extLst>
      <p:ext uri="{BB962C8B-B14F-4D97-AF65-F5344CB8AC3E}">
        <p14:creationId xmlns:p14="http://schemas.microsoft.com/office/powerpoint/2010/main" val="2762293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5930074" y="205146"/>
            <a:ext cx="6283698" cy="3770219"/>
          </a:xfrm>
          <a:prstGeom prst="rect">
            <a:avLst/>
          </a:prstGeom>
        </p:spPr>
      </p:pic>
      <p:sp>
        <p:nvSpPr>
          <p:cNvPr id="3" name="Title 2"/>
          <p:cNvSpPr>
            <a:spLocks noGrp="1"/>
          </p:cNvSpPr>
          <p:nvPr>
            <p:ph type="title"/>
          </p:nvPr>
        </p:nvSpPr>
        <p:spPr>
          <a:xfrm>
            <a:off x="244611" y="205146"/>
            <a:ext cx="10515600" cy="1325563"/>
          </a:xfrm>
        </p:spPr>
        <p:txBody>
          <a:bodyPr/>
          <a:lstStyle/>
          <a:p>
            <a:r>
              <a:rPr lang="en-GB" dirty="0" smtClean="0">
                <a:solidFill>
                  <a:srgbClr val="7030A0"/>
                </a:solidFill>
                <a:latin typeface="Arial Black" panose="020B0A04020102020204" pitchFamily="34" charset="0"/>
              </a:rPr>
              <a:t>2-Tone, </a:t>
            </a:r>
            <a:br>
              <a:rPr lang="en-GB" dirty="0" smtClean="0">
                <a:solidFill>
                  <a:srgbClr val="7030A0"/>
                </a:solidFill>
                <a:latin typeface="Arial Black" panose="020B0A04020102020204" pitchFamily="34" charset="0"/>
              </a:rPr>
            </a:br>
            <a:r>
              <a:rPr lang="en-GB" dirty="0" smtClean="0">
                <a:solidFill>
                  <a:srgbClr val="7030A0"/>
                </a:solidFill>
                <a:latin typeface="Arial Black" panose="020B0A04020102020204" pitchFamily="34" charset="0"/>
              </a:rPr>
              <a:t>Rock Against Racism</a:t>
            </a:r>
            <a:endParaRPr lang="en-US" dirty="0">
              <a:solidFill>
                <a:srgbClr val="7030A0"/>
              </a:solidFill>
              <a:latin typeface="Arial Black" panose="020B0A04020102020204" pitchFamily="34" charset="0"/>
            </a:endParaRPr>
          </a:p>
        </p:txBody>
      </p:sp>
      <p:pic>
        <p:nvPicPr>
          <p:cNvPr id="6" name="Picture 5"/>
          <p:cNvPicPr>
            <a:picLocks noChangeAspect="1"/>
          </p:cNvPicPr>
          <p:nvPr/>
        </p:nvPicPr>
        <p:blipFill>
          <a:blip r:embed="rId4"/>
          <a:stretch>
            <a:fillRect/>
          </a:stretch>
        </p:blipFill>
        <p:spPr>
          <a:xfrm>
            <a:off x="50382" y="1681021"/>
            <a:ext cx="5879692" cy="3792401"/>
          </a:xfrm>
          <a:prstGeom prst="rect">
            <a:avLst/>
          </a:prstGeom>
        </p:spPr>
      </p:pic>
      <p:pic>
        <p:nvPicPr>
          <p:cNvPr id="7" name="Picture 6"/>
          <p:cNvPicPr>
            <a:picLocks noChangeAspect="1"/>
          </p:cNvPicPr>
          <p:nvPr/>
        </p:nvPicPr>
        <p:blipFill>
          <a:blip r:embed="rId5"/>
          <a:stretch>
            <a:fillRect/>
          </a:stretch>
        </p:blipFill>
        <p:spPr>
          <a:xfrm>
            <a:off x="8622748" y="3373535"/>
            <a:ext cx="3622563" cy="3648316"/>
          </a:xfrm>
          <a:prstGeom prst="rect">
            <a:avLst/>
          </a:prstGeom>
        </p:spPr>
      </p:pic>
      <p:sp>
        <p:nvSpPr>
          <p:cNvPr id="8" name="Rectangle 7"/>
          <p:cNvSpPr/>
          <p:nvPr/>
        </p:nvSpPr>
        <p:spPr>
          <a:xfrm>
            <a:off x="6142345" y="4064759"/>
            <a:ext cx="2523466" cy="1200329"/>
          </a:xfrm>
          <a:prstGeom prst="rect">
            <a:avLst/>
          </a:prstGeom>
        </p:spPr>
        <p:txBody>
          <a:bodyPr wrap="square">
            <a:spAutoFit/>
          </a:bodyPr>
          <a:lstStyle/>
          <a:p>
            <a:r>
              <a:rPr lang="en-US" dirty="0">
                <a:solidFill>
                  <a:prstClr val="black"/>
                </a:solidFill>
              </a:rPr>
              <a:t>The Clash headlining Rock Against Racism carnival, Victoria Park, London, April 1978</a:t>
            </a:r>
          </a:p>
        </p:txBody>
      </p:sp>
      <p:pic>
        <p:nvPicPr>
          <p:cNvPr id="9" name="Picture 8"/>
          <p:cNvPicPr>
            <a:picLocks noChangeAspect="1"/>
          </p:cNvPicPr>
          <p:nvPr/>
        </p:nvPicPr>
        <p:blipFill>
          <a:blip r:embed="rId6"/>
          <a:stretch>
            <a:fillRect/>
          </a:stretch>
        </p:blipFill>
        <p:spPr>
          <a:xfrm>
            <a:off x="0" y="4313526"/>
            <a:ext cx="2567656" cy="2620416"/>
          </a:xfrm>
          <a:prstGeom prst="rect">
            <a:avLst/>
          </a:prstGeom>
        </p:spPr>
      </p:pic>
    </p:spTree>
    <p:extLst>
      <p:ext uri="{BB962C8B-B14F-4D97-AF65-F5344CB8AC3E}">
        <p14:creationId xmlns:p14="http://schemas.microsoft.com/office/powerpoint/2010/main" val="40790715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5857875" cy="3905250"/>
          </a:xfrm>
          <a:prstGeom prst="rect">
            <a:avLst/>
          </a:prstGeom>
        </p:spPr>
      </p:pic>
      <p:pic>
        <p:nvPicPr>
          <p:cNvPr id="4" name="Picture 3"/>
          <p:cNvPicPr>
            <a:picLocks noChangeAspect="1"/>
          </p:cNvPicPr>
          <p:nvPr/>
        </p:nvPicPr>
        <p:blipFill>
          <a:blip r:embed="rId4"/>
          <a:stretch>
            <a:fillRect/>
          </a:stretch>
        </p:blipFill>
        <p:spPr>
          <a:xfrm>
            <a:off x="5857875" y="0"/>
            <a:ext cx="4983163" cy="3319900"/>
          </a:xfrm>
          <a:prstGeom prst="rect">
            <a:avLst/>
          </a:prstGeom>
        </p:spPr>
      </p:pic>
      <p:pic>
        <p:nvPicPr>
          <p:cNvPr id="5" name="Picture 4"/>
          <p:cNvPicPr>
            <a:picLocks noChangeAspect="1"/>
          </p:cNvPicPr>
          <p:nvPr/>
        </p:nvPicPr>
        <p:blipFill>
          <a:blip r:embed="rId5"/>
          <a:stretch>
            <a:fillRect/>
          </a:stretch>
        </p:blipFill>
        <p:spPr>
          <a:xfrm>
            <a:off x="6001545" y="2630372"/>
            <a:ext cx="6190455" cy="4227628"/>
          </a:xfrm>
          <a:prstGeom prst="rect">
            <a:avLst/>
          </a:prstGeom>
        </p:spPr>
      </p:pic>
      <p:pic>
        <p:nvPicPr>
          <p:cNvPr id="6" name="Picture 5"/>
          <p:cNvPicPr>
            <a:picLocks noChangeAspect="1"/>
          </p:cNvPicPr>
          <p:nvPr/>
        </p:nvPicPr>
        <p:blipFill>
          <a:blip r:embed="rId6"/>
          <a:stretch>
            <a:fillRect/>
          </a:stretch>
        </p:blipFill>
        <p:spPr>
          <a:xfrm>
            <a:off x="0" y="3421852"/>
            <a:ext cx="3267739" cy="3340898"/>
          </a:xfrm>
          <a:prstGeom prst="rect">
            <a:avLst/>
          </a:prstGeom>
        </p:spPr>
      </p:pic>
      <p:pic>
        <p:nvPicPr>
          <p:cNvPr id="7" name="Picture 6"/>
          <p:cNvPicPr>
            <a:picLocks noChangeAspect="1"/>
          </p:cNvPicPr>
          <p:nvPr/>
        </p:nvPicPr>
        <p:blipFill>
          <a:blip r:embed="rId7"/>
          <a:stretch>
            <a:fillRect/>
          </a:stretch>
        </p:blipFill>
        <p:spPr>
          <a:xfrm>
            <a:off x="3515057" y="3421852"/>
            <a:ext cx="2486686" cy="3436148"/>
          </a:xfrm>
          <a:prstGeom prst="rect">
            <a:avLst/>
          </a:prstGeom>
        </p:spPr>
      </p:pic>
    </p:spTree>
    <p:extLst>
      <p:ext uri="{BB962C8B-B14F-4D97-AF65-F5344CB8AC3E}">
        <p14:creationId xmlns:p14="http://schemas.microsoft.com/office/powerpoint/2010/main" val="30022328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35966"/>
            <a:ext cx="6793201" cy="6893966"/>
          </a:xfrm>
          <a:prstGeom prst="rect">
            <a:avLst/>
          </a:prstGeom>
        </p:spPr>
      </p:pic>
      <p:pic>
        <p:nvPicPr>
          <p:cNvPr id="8" name="Picture 7"/>
          <p:cNvPicPr>
            <a:picLocks noChangeAspect="1"/>
          </p:cNvPicPr>
          <p:nvPr/>
        </p:nvPicPr>
        <p:blipFill>
          <a:blip r:embed="rId4"/>
          <a:stretch>
            <a:fillRect/>
          </a:stretch>
        </p:blipFill>
        <p:spPr>
          <a:xfrm>
            <a:off x="6316133" y="-1"/>
            <a:ext cx="5875867" cy="5855143"/>
          </a:xfrm>
          <a:prstGeom prst="rect">
            <a:avLst/>
          </a:prstGeom>
        </p:spPr>
      </p:pic>
      <p:pic>
        <p:nvPicPr>
          <p:cNvPr id="9" name="Picture 8"/>
          <p:cNvPicPr>
            <a:picLocks noChangeAspect="1"/>
          </p:cNvPicPr>
          <p:nvPr/>
        </p:nvPicPr>
        <p:blipFill rotWithShape="1">
          <a:blip r:embed="rId5"/>
          <a:srcRect r="12688" b="4892"/>
          <a:stretch/>
        </p:blipFill>
        <p:spPr>
          <a:xfrm>
            <a:off x="8329761" y="1927523"/>
            <a:ext cx="3812949" cy="1408343"/>
          </a:xfrm>
          <a:prstGeom prst="rect">
            <a:avLst/>
          </a:prstGeom>
        </p:spPr>
      </p:pic>
      <p:pic>
        <p:nvPicPr>
          <p:cNvPr id="10" name="Picture 9"/>
          <p:cNvPicPr>
            <a:picLocks noChangeAspect="1"/>
          </p:cNvPicPr>
          <p:nvPr/>
        </p:nvPicPr>
        <p:blipFill>
          <a:blip r:embed="rId6"/>
          <a:stretch>
            <a:fillRect/>
          </a:stretch>
        </p:blipFill>
        <p:spPr>
          <a:xfrm>
            <a:off x="8392410" y="3335866"/>
            <a:ext cx="3687649" cy="1589504"/>
          </a:xfrm>
          <a:prstGeom prst="rect">
            <a:avLst/>
          </a:prstGeom>
        </p:spPr>
      </p:pic>
      <p:pic>
        <p:nvPicPr>
          <p:cNvPr id="11" name="Picture 10"/>
          <p:cNvPicPr>
            <a:picLocks noChangeAspect="1"/>
          </p:cNvPicPr>
          <p:nvPr/>
        </p:nvPicPr>
        <p:blipFill>
          <a:blip r:embed="rId7"/>
          <a:stretch>
            <a:fillRect/>
          </a:stretch>
        </p:blipFill>
        <p:spPr>
          <a:xfrm>
            <a:off x="7492622" y="4888627"/>
            <a:ext cx="4650088" cy="1016664"/>
          </a:xfrm>
          <a:prstGeom prst="rect">
            <a:avLst/>
          </a:prstGeom>
        </p:spPr>
      </p:pic>
      <p:pic>
        <p:nvPicPr>
          <p:cNvPr id="12" name="Picture 11"/>
          <p:cNvPicPr>
            <a:picLocks noChangeAspect="1"/>
          </p:cNvPicPr>
          <p:nvPr/>
        </p:nvPicPr>
        <p:blipFill>
          <a:blip r:embed="rId8"/>
          <a:stretch>
            <a:fillRect/>
          </a:stretch>
        </p:blipFill>
        <p:spPr>
          <a:xfrm>
            <a:off x="5379752" y="3437829"/>
            <a:ext cx="2181729" cy="3456136"/>
          </a:xfrm>
          <a:prstGeom prst="rect">
            <a:avLst/>
          </a:prstGeom>
        </p:spPr>
      </p:pic>
    </p:spTree>
    <p:extLst>
      <p:ext uri="{BB962C8B-B14F-4D97-AF65-F5344CB8AC3E}">
        <p14:creationId xmlns:p14="http://schemas.microsoft.com/office/powerpoint/2010/main" val="17049315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FaFVhyjb5Y"/>
          <p:cNvPicPr>
            <a:picLocks noRot="1" noChangeAspect="1"/>
          </p:cNvPicPr>
          <p:nvPr>
            <a:videoFile r:link="rId1"/>
          </p:nvPr>
        </p:nvPicPr>
        <p:blipFill>
          <a:blip r:embed="rId4"/>
          <a:stretch>
            <a:fillRect/>
          </a:stretch>
        </p:blipFill>
        <p:spPr>
          <a:xfrm>
            <a:off x="203200" y="0"/>
            <a:ext cx="11988800" cy="6743700"/>
          </a:xfrm>
          <a:prstGeom prst="rect">
            <a:avLst/>
          </a:prstGeom>
        </p:spPr>
      </p:pic>
      <p:sp>
        <p:nvSpPr>
          <p:cNvPr id="5" name="Title 2"/>
          <p:cNvSpPr txBox="1">
            <a:spLocks/>
          </p:cNvSpPr>
          <p:nvPr/>
        </p:nvSpPr>
        <p:spPr>
          <a:xfrm>
            <a:off x="0" y="5608088"/>
            <a:ext cx="12192000" cy="2499824"/>
          </a:xfrm>
          <a:prstGeom prst="rect">
            <a:avLst/>
          </a:prstGeom>
        </p:spPr>
        <p:txBody>
          <a:bodyPr lIns="360000" tIns="360000" rIns="360000" bIns="36000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smtClean="0">
                <a:solidFill>
                  <a:srgbClr val="FFFF00"/>
                </a:solidFill>
                <a:latin typeface="Arial Black" panose="020B0A04020102020204" pitchFamily="34" charset="0"/>
              </a:rPr>
              <a:t>The Beat, ‘Stand Down, Margaret’ (1981)</a:t>
            </a:r>
          </a:p>
          <a:p>
            <a:pPr algn="ctr"/>
            <a:endParaRPr lang="en-GB" b="1" dirty="0">
              <a:latin typeface="Arial Black" panose="020B0A04020102020204" pitchFamily="34" charset="0"/>
            </a:endParaRPr>
          </a:p>
          <a:p>
            <a:pPr algn="ctr"/>
            <a:endParaRPr lang="en-GB" b="1" dirty="0">
              <a:latin typeface="Arial Black" panose="020B0A04020102020204" pitchFamily="34" charset="0"/>
            </a:endParaRPr>
          </a:p>
        </p:txBody>
      </p:sp>
    </p:spTree>
    <p:extLst>
      <p:ext uri="{BB962C8B-B14F-4D97-AF65-F5344CB8AC3E}">
        <p14:creationId xmlns:p14="http://schemas.microsoft.com/office/powerpoint/2010/main" val="2588179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0" y="0"/>
            <a:ext cx="12192000" cy="2943023"/>
          </a:xfrm>
          <a:prstGeom prst="rect">
            <a:avLst/>
          </a:prstGeom>
        </p:spPr>
        <p:txBody>
          <a:bodyPr lIns="360000" tIns="360000" rIns="360000" bIns="36000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smtClean="0">
                <a:latin typeface="Arial Black" panose="020B0A04020102020204" pitchFamily="34" charset="0"/>
              </a:rPr>
              <a:t>The Beat, ‘Whine and </a:t>
            </a:r>
            <a:r>
              <a:rPr lang="en-GB" sz="3200" b="1" dirty="0" err="1" smtClean="0">
                <a:latin typeface="Arial Black" panose="020B0A04020102020204" pitchFamily="34" charset="0"/>
              </a:rPr>
              <a:t>Grine</a:t>
            </a:r>
            <a:r>
              <a:rPr lang="en-GB" sz="3200" b="1" dirty="0" smtClean="0">
                <a:latin typeface="Arial Black" panose="020B0A04020102020204" pitchFamily="34" charset="0"/>
              </a:rPr>
              <a:t>’ (aka ‘Stand Down, Margaret’) (1981)</a:t>
            </a:r>
          </a:p>
          <a:p>
            <a:pPr algn="ctr"/>
            <a:endParaRPr lang="en-GB" b="1" dirty="0">
              <a:latin typeface="Arial Black" panose="020B0A04020102020204" pitchFamily="34" charset="0"/>
            </a:endParaRPr>
          </a:p>
          <a:p>
            <a:pPr algn="ctr"/>
            <a:endParaRPr lang="en-GB" b="1" dirty="0">
              <a:latin typeface="Arial Black" panose="020B0A04020102020204" pitchFamily="34" charset="0"/>
            </a:endParaRPr>
          </a:p>
        </p:txBody>
      </p:sp>
      <p:sp>
        <p:nvSpPr>
          <p:cNvPr id="3" name="Rectangle 2"/>
          <p:cNvSpPr/>
          <p:nvPr/>
        </p:nvSpPr>
        <p:spPr>
          <a:xfrm>
            <a:off x="-1" y="960322"/>
            <a:ext cx="12192001" cy="5897678"/>
          </a:xfrm>
          <a:prstGeom prst="rect">
            <a:avLst/>
          </a:prstGeom>
        </p:spPr>
        <p:txBody>
          <a:bodyPr wrap="square" lIns="360000" tIns="360000" rIns="360000" bIns="360000" numCol="3">
            <a:spAutoFit/>
          </a:bodyPr>
          <a:lstStyle/>
          <a:p>
            <a:r>
              <a:rPr lang="en-GB" sz="1600" dirty="0"/>
              <a:t>Come whether you whine or </a:t>
            </a:r>
            <a:r>
              <a:rPr lang="en-GB" sz="1600" dirty="0" err="1"/>
              <a:t>grine</a:t>
            </a:r>
            <a:endParaRPr lang="en-GB" sz="1600" dirty="0"/>
          </a:p>
          <a:p>
            <a:r>
              <a:rPr lang="en-GB" sz="1600" dirty="0"/>
              <a:t>I say whether you whine or </a:t>
            </a:r>
            <a:r>
              <a:rPr lang="en-GB" sz="1600" dirty="0" err="1"/>
              <a:t>grine</a:t>
            </a:r>
            <a:endParaRPr lang="en-GB" sz="1600" dirty="0"/>
          </a:p>
          <a:p>
            <a:r>
              <a:rPr lang="en-GB" sz="1600" dirty="0"/>
              <a:t>Can you shake it up right on time</a:t>
            </a:r>
          </a:p>
          <a:p>
            <a:r>
              <a:rPr lang="en-GB" sz="1600" dirty="0"/>
              <a:t>I say shake it up right on time</a:t>
            </a:r>
          </a:p>
          <a:p>
            <a:r>
              <a:rPr lang="en-GB" sz="1600" dirty="0"/>
              <a:t>First thing she </a:t>
            </a:r>
            <a:r>
              <a:rPr lang="en-GB" sz="1600" dirty="0" err="1"/>
              <a:t>ax</a:t>
            </a:r>
            <a:r>
              <a:rPr lang="en-GB" sz="1600" dirty="0"/>
              <a:t>, if you '</a:t>
            </a:r>
            <a:r>
              <a:rPr lang="en-GB" sz="1600" dirty="0" err="1"/>
              <a:t>ave</a:t>
            </a:r>
            <a:r>
              <a:rPr lang="en-GB" sz="1600" dirty="0"/>
              <a:t> your brush</a:t>
            </a:r>
          </a:p>
          <a:p>
            <a:r>
              <a:rPr lang="en-GB" sz="1600" dirty="0"/>
              <a:t>If you '</a:t>
            </a:r>
            <a:r>
              <a:rPr lang="en-GB" sz="1600" dirty="0" err="1"/>
              <a:t>ave</a:t>
            </a:r>
            <a:r>
              <a:rPr lang="en-GB" sz="1600" dirty="0"/>
              <a:t> your brush, you can avoid the rush</a:t>
            </a:r>
          </a:p>
          <a:p>
            <a:r>
              <a:rPr lang="en-GB" sz="1600" dirty="0"/>
              <a:t>Come whether you whine or </a:t>
            </a:r>
            <a:r>
              <a:rPr lang="en-GB" sz="1600" dirty="0" err="1"/>
              <a:t>grine</a:t>
            </a:r>
            <a:endParaRPr lang="en-GB" sz="1600" dirty="0"/>
          </a:p>
          <a:p>
            <a:r>
              <a:rPr lang="en-GB" sz="1600" dirty="0"/>
              <a:t>I say whether you whine or </a:t>
            </a:r>
            <a:r>
              <a:rPr lang="en-GB" sz="1600" dirty="0" err="1"/>
              <a:t>grine</a:t>
            </a:r>
            <a:endParaRPr lang="en-GB" sz="1600" dirty="0"/>
          </a:p>
          <a:p>
            <a:r>
              <a:rPr lang="en-GB" sz="1600" dirty="0"/>
              <a:t>Then you shake it up right on time</a:t>
            </a:r>
          </a:p>
          <a:p>
            <a:r>
              <a:rPr lang="en-GB" sz="1600" dirty="0"/>
              <a:t>I say shake it up right on time</a:t>
            </a:r>
          </a:p>
          <a:p>
            <a:r>
              <a:rPr lang="en-GB" sz="1600" dirty="0"/>
              <a:t>She want a ruff </a:t>
            </a:r>
            <a:r>
              <a:rPr lang="en-GB" sz="1600" dirty="0" err="1"/>
              <a:t>ruff</a:t>
            </a:r>
            <a:r>
              <a:rPr lang="en-GB" sz="1600" dirty="0"/>
              <a:t> rider</a:t>
            </a:r>
          </a:p>
          <a:p>
            <a:r>
              <a:rPr lang="en-GB" sz="1600" dirty="0"/>
              <a:t>He want a cool </a:t>
            </a:r>
            <a:r>
              <a:rPr lang="en-GB" sz="1600" dirty="0" err="1"/>
              <a:t>cool</a:t>
            </a:r>
            <a:r>
              <a:rPr lang="en-GB" sz="1600" dirty="0"/>
              <a:t> </a:t>
            </a:r>
            <a:r>
              <a:rPr lang="en-GB" sz="1600" dirty="0" err="1"/>
              <a:t>stroker</a:t>
            </a:r>
            <a:endParaRPr lang="en-GB" sz="1600" dirty="0"/>
          </a:p>
          <a:p>
            <a:r>
              <a:rPr lang="en-GB" sz="1600" dirty="0"/>
              <a:t>Come whether you whine or </a:t>
            </a:r>
            <a:r>
              <a:rPr lang="en-GB" sz="1600" dirty="0" err="1"/>
              <a:t>grine</a:t>
            </a:r>
            <a:endParaRPr lang="en-GB" sz="1600" dirty="0"/>
          </a:p>
          <a:p>
            <a:r>
              <a:rPr lang="en-GB" sz="1600" dirty="0"/>
              <a:t>I say whether you whine or </a:t>
            </a:r>
            <a:r>
              <a:rPr lang="en-GB" sz="1600" dirty="0" err="1"/>
              <a:t>grine</a:t>
            </a:r>
            <a:endParaRPr lang="en-GB" sz="1600" dirty="0"/>
          </a:p>
          <a:p>
            <a:r>
              <a:rPr lang="en-GB" sz="1600" dirty="0"/>
              <a:t>Can </a:t>
            </a:r>
            <a:r>
              <a:rPr lang="en-GB" sz="1600" dirty="0" err="1"/>
              <a:t>ya</a:t>
            </a:r>
            <a:r>
              <a:rPr lang="en-GB" sz="1600" dirty="0"/>
              <a:t> shake it up right on time</a:t>
            </a:r>
          </a:p>
          <a:p>
            <a:r>
              <a:rPr lang="en-GB" sz="1600" dirty="0"/>
              <a:t>I say shake it up right on time</a:t>
            </a:r>
          </a:p>
          <a:p>
            <a:r>
              <a:rPr lang="en-GB" sz="1600" dirty="0"/>
              <a:t>Whoa, </a:t>
            </a:r>
            <a:r>
              <a:rPr lang="en-GB" sz="1600" dirty="0" err="1"/>
              <a:t>bwoy</a:t>
            </a:r>
            <a:r>
              <a:rPr lang="en-GB" sz="1600" dirty="0"/>
              <a:t> come watch </a:t>
            </a:r>
            <a:r>
              <a:rPr lang="en-GB" sz="1600" dirty="0" err="1"/>
              <a:t>i</a:t>
            </a:r>
            <a:r>
              <a:rPr lang="en-GB" sz="1600" dirty="0"/>
              <a:t>-man</a:t>
            </a:r>
          </a:p>
          <a:p>
            <a:r>
              <a:rPr lang="en-GB" sz="1600" dirty="0"/>
              <a:t>Because he son a lead da way</a:t>
            </a:r>
          </a:p>
          <a:p>
            <a:r>
              <a:rPr lang="en-GB" sz="1600" dirty="0"/>
              <a:t>He son a lead da way</a:t>
            </a:r>
          </a:p>
          <a:p>
            <a:r>
              <a:rPr lang="en-GB" sz="1600" dirty="0" err="1"/>
              <a:t>Ya</a:t>
            </a:r>
            <a:r>
              <a:rPr lang="en-GB" sz="1600" dirty="0"/>
              <a:t> </a:t>
            </a:r>
            <a:r>
              <a:rPr lang="en-GB" sz="1600" dirty="0" err="1"/>
              <a:t>gotta</a:t>
            </a:r>
            <a:r>
              <a:rPr lang="en-GB" sz="1600" dirty="0"/>
              <a:t> understand as </a:t>
            </a:r>
            <a:r>
              <a:rPr lang="en-GB" sz="1600" dirty="0" err="1"/>
              <a:t>i</a:t>
            </a:r>
            <a:r>
              <a:rPr lang="en-GB" sz="1600" dirty="0"/>
              <a:t> will tell </a:t>
            </a:r>
            <a:r>
              <a:rPr lang="en-GB" sz="1600" dirty="0" err="1"/>
              <a:t>ya</a:t>
            </a:r>
            <a:r>
              <a:rPr lang="en-GB" sz="1600" dirty="0"/>
              <a:t> from the top</a:t>
            </a:r>
          </a:p>
          <a:p>
            <a:r>
              <a:rPr lang="en-GB" sz="1600" dirty="0"/>
              <a:t>My body uptown sound, </a:t>
            </a:r>
            <a:r>
              <a:rPr lang="en-GB" sz="1600" dirty="0" err="1"/>
              <a:t>ya</a:t>
            </a:r>
            <a:r>
              <a:rPr lang="en-GB" sz="1600" dirty="0"/>
              <a:t> </a:t>
            </a:r>
            <a:r>
              <a:rPr lang="en-GB" sz="1600" dirty="0" err="1"/>
              <a:t>rankin</a:t>
            </a:r>
            <a:r>
              <a:rPr lang="en-GB" sz="1600" dirty="0"/>
              <a:t> sound</a:t>
            </a:r>
          </a:p>
          <a:p>
            <a:r>
              <a:rPr lang="en-GB" sz="1600" dirty="0"/>
              <a:t>You </a:t>
            </a:r>
            <a:r>
              <a:rPr lang="en-GB" sz="1600" dirty="0" err="1"/>
              <a:t>gotta</a:t>
            </a:r>
            <a:r>
              <a:rPr lang="en-GB" sz="1600" dirty="0"/>
              <a:t> come around</a:t>
            </a:r>
          </a:p>
          <a:p>
            <a:r>
              <a:rPr lang="en-GB" sz="1600" dirty="0" err="1"/>
              <a:t>Awar</a:t>
            </a:r>
            <a:endParaRPr lang="en-GB" sz="1600" dirty="0"/>
          </a:p>
          <a:p>
            <a:r>
              <a:rPr lang="en-GB" sz="1600" dirty="0"/>
              <a:t>I say you rub it uptown and </a:t>
            </a:r>
            <a:r>
              <a:rPr lang="en-GB" sz="1600" dirty="0" err="1"/>
              <a:t>ya</a:t>
            </a:r>
            <a:r>
              <a:rPr lang="en-GB" sz="1600" dirty="0"/>
              <a:t> rub it downtown</a:t>
            </a:r>
          </a:p>
          <a:p>
            <a:r>
              <a:rPr lang="en-GB" sz="1600" dirty="0"/>
              <a:t>You body </a:t>
            </a:r>
            <a:r>
              <a:rPr lang="en-GB" sz="1600" dirty="0" err="1"/>
              <a:t>sonna</a:t>
            </a:r>
            <a:r>
              <a:rPr lang="en-GB" sz="1600" dirty="0"/>
              <a:t> lead the way, lord</a:t>
            </a:r>
          </a:p>
          <a:p>
            <a:r>
              <a:rPr lang="en-GB" sz="1600" dirty="0"/>
              <a:t>I say you rub it all around</a:t>
            </a:r>
          </a:p>
          <a:p>
            <a:r>
              <a:rPr lang="en-GB" sz="1600" dirty="0"/>
              <a:t>But you are </a:t>
            </a:r>
            <a:r>
              <a:rPr lang="en-GB" sz="1600" dirty="0" err="1"/>
              <a:t>gwarn</a:t>
            </a:r>
            <a:r>
              <a:rPr lang="en-GB" sz="1600" dirty="0"/>
              <a:t> like a clown</a:t>
            </a:r>
          </a:p>
          <a:p>
            <a:r>
              <a:rPr lang="en-GB" sz="1600" dirty="0"/>
              <a:t>You body </a:t>
            </a:r>
            <a:r>
              <a:rPr lang="en-GB" sz="1600" dirty="0" err="1"/>
              <a:t>sonna</a:t>
            </a:r>
            <a:r>
              <a:rPr lang="en-GB" sz="1600" dirty="0"/>
              <a:t> lead the way</a:t>
            </a:r>
          </a:p>
          <a:p>
            <a:r>
              <a:rPr lang="en-GB" sz="1600" dirty="0"/>
              <a:t>I tell you body uptown sound, yeah</a:t>
            </a:r>
          </a:p>
          <a:p>
            <a:r>
              <a:rPr lang="en-GB" sz="1600" dirty="0"/>
              <a:t>Ow, ow</a:t>
            </a:r>
          </a:p>
          <a:p>
            <a:r>
              <a:rPr lang="en-GB" sz="1600" dirty="0"/>
              <a:t>I tell you body unity sound yah</a:t>
            </a:r>
          </a:p>
          <a:p>
            <a:r>
              <a:rPr lang="en-GB" sz="1600" dirty="0" err="1"/>
              <a:t>Brrrr</a:t>
            </a:r>
            <a:r>
              <a:rPr lang="en-GB" sz="1600" dirty="0"/>
              <a:t>, ah</a:t>
            </a:r>
          </a:p>
          <a:p>
            <a:r>
              <a:rPr lang="en-GB" sz="1600" dirty="0"/>
              <a:t>Love and unity, love and unity</a:t>
            </a:r>
          </a:p>
          <a:p>
            <a:r>
              <a:rPr lang="en-GB" sz="1600" dirty="0"/>
              <a:t>Love and unity, </a:t>
            </a:r>
            <a:r>
              <a:rPr lang="en-GB" sz="1600" dirty="0" err="1"/>
              <a:t>awar</a:t>
            </a:r>
            <a:endParaRPr lang="en-GB" sz="1600" dirty="0"/>
          </a:p>
          <a:p>
            <a:r>
              <a:rPr lang="en-GB" sz="1600" dirty="0"/>
              <a:t>Say so, oh lord</a:t>
            </a:r>
          </a:p>
          <a:p>
            <a:r>
              <a:rPr lang="en-GB" sz="1600" dirty="0"/>
              <a:t>Good god</a:t>
            </a:r>
          </a:p>
          <a:p>
            <a:r>
              <a:rPr lang="en-GB" sz="1600" dirty="0"/>
              <a:t>I said </a:t>
            </a:r>
            <a:r>
              <a:rPr lang="en-GB" sz="1600" dirty="0" err="1"/>
              <a:t>i</a:t>
            </a:r>
            <a:r>
              <a:rPr lang="en-GB" sz="1600" dirty="0"/>
              <a:t> see no joy</a:t>
            </a:r>
          </a:p>
          <a:p>
            <a:r>
              <a:rPr lang="en-GB" sz="1600" dirty="0"/>
              <a:t>I see only sorry</a:t>
            </a:r>
          </a:p>
          <a:p>
            <a:r>
              <a:rPr lang="en-GB" sz="1600" dirty="0"/>
              <a:t>I see no chance of your bright new tomorrow</a:t>
            </a:r>
          </a:p>
          <a:p>
            <a:r>
              <a:rPr lang="en-GB" sz="1600" dirty="0"/>
              <a:t>So stand down Margaret</a:t>
            </a:r>
          </a:p>
          <a:p>
            <a:r>
              <a:rPr lang="en-GB" sz="1600" dirty="0"/>
              <a:t>Stand down please</a:t>
            </a:r>
          </a:p>
          <a:p>
            <a:r>
              <a:rPr lang="en-GB" sz="1600" dirty="0"/>
              <a:t>Stand down Margaret</a:t>
            </a:r>
          </a:p>
          <a:p>
            <a:r>
              <a:rPr lang="en-GB" sz="1600" dirty="0"/>
              <a:t>I say stand down Margaret</a:t>
            </a:r>
          </a:p>
          <a:p>
            <a:r>
              <a:rPr lang="en-GB" sz="1600" dirty="0"/>
              <a:t>Stand down please</a:t>
            </a:r>
          </a:p>
          <a:p>
            <a:r>
              <a:rPr lang="en-GB" sz="1600" dirty="0"/>
              <a:t>Stand down Margaret</a:t>
            </a:r>
          </a:p>
          <a:p>
            <a:r>
              <a:rPr lang="en-GB" sz="1600" dirty="0"/>
              <a:t>You tell me how can it work in this all white law</a:t>
            </a:r>
          </a:p>
          <a:p>
            <a:r>
              <a:rPr lang="en-GB" sz="1600" dirty="0"/>
              <a:t>What a short sharp lesson</a:t>
            </a:r>
          </a:p>
          <a:p>
            <a:r>
              <a:rPr lang="en-GB" sz="1600" dirty="0"/>
              <a:t>What a third world war</a:t>
            </a:r>
          </a:p>
          <a:p>
            <a:r>
              <a:rPr lang="en-GB" sz="1600" dirty="0"/>
              <a:t>Oh stand down Margaret</a:t>
            </a:r>
          </a:p>
          <a:p>
            <a:r>
              <a:rPr lang="en-GB" sz="1600" dirty="0"/>
              <a:t>Stand down please</a:t>
            </a:r>
          </a:p>
          <a:p>
            <a:r>
              <a:rPr lang="en-GB" sz="1600" dirty="0"/>
              <a:t>Stand down Margaret</a:t>
            </a:r>
          </a:p>
          <a:p>
            <a:r>
              <a:rPr lang="en-GB" sz="1600" dirty="0"/>
              <a:t>I say stand down Margaret</a:t>
            </a:r>
          </a:p>
          <a:p>
            <a:r>
              <a:rPr lang="en-GB" sz="1600" dirty="0"/>
              <a:t>Stand down please</a:t>
            </a:r>
          </a:p>
          <a:p>
            <a:r>
              <a:rPr lang="en-GB" sz="1600" dirty="0"/>
              <a:t>Stand down Margaret</a:t>
            </a:r>
          </a:p>
          <a:p>
            <a:r>
              <a:rPr lang="en-GB" sz="1600" dirty="0"/>
              <a:t>Say too much war in the city yeah</a:t>
            </a:r>
          </a:p>
          <a:p>
            <a:r>
              <a:rPr lang="en-GB" sz="1600" dirty="0"/>
              <a:t>Say too much war in the city, whoa</a:t>
            </a:r>
          </a:p>
          <a:p>
            <a:r>
              <a:rPr lang="en-GB" sz="1600" dirty="0"/>
              <a:t>I sing </a:t>
            </a:r>
            <a:r>
              <a:rPr lang="en-GB" sz="1600" dirty="0" err="1"/>
              <a:t>i</a:t>
            </a:r>
            <a:r>
              <a:rPr lang="en-GB" sz="1600" dirty="0"/>
              <a:t> said a love and unity, the only way</a:t>
            </a:r>
          </a:p>
          <a:p>
            <a:r>
              <a:rPr lang="en-GB" sz="1600" dirty="0"/>
              <a:t>And unity, the only way</a:t>
            </a:r>
          </a:p>
          <a:p>
            <a:r>
              <a:rPr lang="en-GB" sz="1600" dirty="0"/>
              <a:t>Yeah </a:t>
            </a:r>
            <a:r>
              <a:rPr lang="en-GB" sz="1600" dirty="0" err="1"/>
              <a:t>ya</a:t>
            </a:r>
            <a:r>
              <a:rPr lang="en-GB" sz="1600" dirty="0"/>
              <a:t> know</a:t>
            </a:r>
          </a:p>
          <a:p>
            <a:r>
              <a:rPr lang="en-GB" sz="1600" dirty="0"/>
              <a:t>You know what</a:t>
            </a:r>
          </a:p>
        </p:txBody>
      </p:sp>
    </p:spTree>
    <p:extLst>
      <p:ext uri="{BB962C8B-B14F-4D97-AF65-F5344CB8AC3E}">
        <p14:creationId xmlns:p14="http://schemas.microsoft.com/office/powerpoint/2010/main" val="26386695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RZ2oXzrnti4"/>
          <p:cNvPicPr>
            <a:picLocks noRot="1" noChangeAspect="1"/>
          </p:cNvPicPr>
          <p:nvPr>
            <a:videoFile r:link="rId1"/>
          </p:nvPr>
        </p:nvPicPr>
        <p:blipFill>
          <a:blip r:embed="rId4"/>
          <a:stretch>
            <a:fillRect/>
          </a:stretch>
        </p:blipFill>
        <p:spPr>
          <a:xfrm>
            <a:off x="0" y="0"/>
            <a:ext cx="12192000" cy="6858000"/>
          </a:xfrm>
          <a:prstGeom prst="rect">
            <a:avLst/>
          </a:prstGeom>
        </p:spPr>
      </p:pic>
      <p:sp>
        <p:nvSpPr>
          <p:cNvPr id="4" name="Title 2"/>
          <p:cNvSpPr txBox="1">
            <a:spLocks/>
          </p:cNvSpPr>
          <p:nvPr/>
        </p:nvSpPr>
        <p:spPr>
          <a:xfrm>
            <a:off x="0" y="0"/>
            <a:ext cx="12192000" cy="1336429"/>
          </a:xfrm>
          <a:prstGeom prst="rect">
            <a:avLst/>
          </a:prstGeom>
        </p:spPr>
        <p:txBody>
          <a:bodyPr lIns="360000" tIns="360000" rIns="360000" bIns="36000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latin typeface="Arial Black" panose="020B0A04020102020204" pitchFamily="34" charset="0"/>
              </a:rPr>
              <a:t>The Specials, ‘Ghost Town’ (1981)</a:t>
            </a:r>
            <a:endParaRPr lang="en-GB" b="1"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40895502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0" y="0"/>
            <a:ext cx="12192000" cy="1336429"/>
          </a:xfrm>
          <a:prstGeom prst="rect">
            <a:avLst/>
          </a:prstGeom>
        </p:spPr>
        <p:txBody>
          <a:bodyPr lIns="360000" tIns="360000" rIns="360000" bIns="36000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latin typeface="Arial Black" panose="020B0A04020102020204" pitchFamily="34" charset="0"/>
              </a:rPr>
              <a:t>The Specials, ‘Ghost Town’ (1981)</a:t>
            </a:r>
            <a:endParaRPr lang="en-GB" b="1" dirty="0">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8049986" y="1556222"/>
            <a:ext cx="4142014" cy="5301778"/>
          </a:xfrm>
          <a:prstGeom prst="rect">
            <a:avLst/>
          </a:prstGeom>
        </p:spPr>
      </p:pic>
      <p:sp>
        <p:nvSpPr>
          <p:cNvPr id="4" name="Rectangle 3"/>
          <p:cNvSpPr/>
          <p:nvPr/>
        </p:nvSpPr>
        <p:spPr>
          <a:xfrm>
            <a:off x="783771" y="1069458"/>
            <a:ext cx="6972299" cy="5632311"/>
          </a:xfrm>
          <a:prstGeom prst="rect">
            <a:avLst/>
          </a:prstGeom>
        </p:spPr>
        <p:txBody>
          <a:bodyPr wrap="square">
            <a:spAutoFit/>
          </a:bodyPr>
          <a:lstStyle/>
          <a:p>
            <a:r>
              <a:rPr lang="en-GB" sz="2000" dirty="0"/>
              <a:t>This town (town) is coming like a ghost town</a:t>
            </a:r>
          </a:p>
          <a:p>
            <a:r>
              <a:rPr lang="en-GB" sz="2000" dirty="0"/>
              <a:t>All the clubs have been closed down</a:t>
            </a:r>
          </a:p>
          <a:p>
            <a:r>
              <a:rPr lang="en-GB" sz="2000" dirty="0"/>
              <a:t>This place (town) is coming like a ghost town</a:t>
            </a:r>
          </a:p>
          <a:p>
            <a:r>
              <a:rPr lang="en-GB" sz="2000" dirty="0"/>
              <a:t>Bands won't play no more</a:t>
            </a:r>
          </a:p>
          <a:p>
            <a:r>
              <a:rPr lang="en-GB" sz="2000" dirty="0"/>
              <a:t>Too much fighting on the dance floor</a:t>
            </a:r>
          </a:p>
          <a:p>
            <a:r>
              <a:rPr lang="en-GB" sz="2000" dirty="0"/>
              <a:t>Do you remember the good old days before the ghost town?</a:t>
            </a:r>
          </a:p>
          <a:p>
            <a:r>
              <a:rPr lang="en-GB" sz="2000" dirty="0"/>
              <a:t>We danced and sang as the music played in any boomtown</a:t>
            </a:r>
          </a:p>
          <a:p>
            <a:r>
              <a:rPr lang="en-GB" sz="2000" dirty="0"/>
              <a:t>This town (town) is coming like a ghost town</a:t>
            </a:r>
          </a:p>
          <a:p>
            <a:r>
              <a:rPr lang="en-GB" sz="2000" dirty="0"/>
              <a:t>Why must the youth fight against themselves?</a:t>
            </a:r>
          </a:p>
          <a:p>
            <a:r>
              <a:rPr lang="en-GB" sz="2000" dirty="0"/>
              <a:t>Government leaving the youth on the shelf</a:t>
            </a:r>
          </a:p>
          <a:p>
            <a:r>
              <a:rPr lang="en-GB" sz="2000" dirty="0"/>
              <a:t>This place (town) is coming like a ghost town</a:t>
            </a:r>
          </a:p>
          <a:p>
            <a:r>
              <a:rPr lang="en-GB" sz="2000" dirty="0"/>
              <a:t>No job to be found in this country</a:t>
            </a:r>
          </a:p>
          <a:p>
            <a:r>
              <a:rPr lang="en-GB" sz="2000" dirty="0"/>
              <a:t>Can't go on no more</a:t>
            </a:r>
          </a:p>
          <a:p>
            <a:r>
              <a:rPr lang="en-GB" sz="2000" dirty="0"/>
              <a:t>The people getting angry</a:t>
            </a:r>
          </a:p>
          <a:p>
            <a:r>
              <a:rPr lang="en-GB" sz="2000" dirty="0"/>
              <a:t>This town is coming like a ghost town</a:t>
            </a:r>
          </a:p>
          <a:p>
            <a:r>
              <a:rPr lang="en-GB" sz="2000" dirty="0"/>
              <a:t>This town is coming like a ghost town</a:t>
            </a:r>
          </a:p>
          <a:p>
            <a:r>
              <a:rPr lang="en-GB" sz="2000" dirty="0"/>
              <a:t>This town is coming like a ghost town</a:t>
            </a:r>
          </a:p>
          <a:p>
            <a:r>
              <a:rPr lang="en-GB" sz="2000" dirty="0"/>
              <a:t>This town is coming like a ghost town</a:t>
            </a:r>
          </a:p>
        </p:txBody>
      </p:sp>
    </p:spTree>
    <p:extLst>
      <p:ext uri="{BB962C8B-B14F-4D97-AF65-F5344CB8AC3E}">
        <p14:creationId xmlns:p14="http://schemas.microsoft.com/office/powerpoint/2010/main" val="21206248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3682" y="31011"/>
            <a:ext cx="7239000" cy="4067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7487" y="3675063"/>
            <a:ext cx="6894513" cy="3182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48816" y="-11747"/>
            <a:ext cx="2677716" cy="2265914"/>
          </a:xfrm>
          <a:prstGeom prst="rect">
            <a:avLst/>
          </a:prstGeom>
        </p:spPr>
        <p:txBody>
          <a:bodyPr wrap="square" lIns="360000" tIns="360000" rIns="360000" bIns="360000">
            <a:spAutoFit/>
          </a:bodyPr>
          <a:lstStyle/>
          <a:p>
            <a:r>
              <a:rPr lang="en-GB" sz="2000" dirty="0"/>
              <a:t>Photographs of </a:t>
            </a:r>
            <a:r>
              <a:rPr lang="en-GB" sz="2000" dirty="0" err="1" smtClean="0"/>
              <a:t>Toxteth</a:t>
            </a:r>
            <a:r>
              <a:rPr lang="en-GB" sz="2000" dirty="0" smtClean="0"/>
              <a:t>, Liverpool, July 1981 and Brixton, London,</a:t>
            </a:r>
            <a:endParaRPr lang="en-GB" sz="2000" dirty="0"/>
          </a:p>
          <a:p>
            <a:r>
              <a:rPr lang="en-GB" sz="2000" dirty="0" smtClean="0"/>
              <a:t>April 1981</a:t>
            </a:r>
            <a:endParaRPr lang="en-GB" sz="2000" dirty="0"/>
          </a:p>
        </p:txBody>
      </p:sp>
      <p:pic>
        <p:nvPicPr>
          <p:cNvPr id="3" name="Picture 2"/>
          <p:cNvPicPr>
            <a:picLocks noChangeAspect="1"/>
          </p:cNvPicPr>
          <p:nvPr/>
        </p:nvPicPr>
        <p:blipFill>
          <a:blip r:embed="rId5"/>
          <a:stretch>
            <a:fillRect/>
          </a:stretch>
        </p:blipFill>
        <p:spPr>
          <a:xfrm>
            <a:off x="9686327" y="-10101"/>
            <a:ext cx="2505673" cy="3310415"/>
          </a:xfrm>
          <a:prstGeom prst="rect">
            <a:avLst/>
          </a:prstGeom>
        </p:spPr>
      </p:pic>
      <p:pic>
        <p:nvPicPr>
          <p:cNvPr id="4" name="Picture 3"/>
          <p:cNvPicPr>
            <a:picLocks noChangeAspect="1"/>
          </p:cNvPicPr>
          <p:nvPr/>
        </p:nvPicPr>
        <p:blipFill>
          <a:blip r:embed="rId6"/>
          <a:stretch>
            <a:fillRect/>
          </a:stretch>
        </p:blipFill>
        <p:spPr>
          <a:xfrm>
            <a:off x="0" y="2820263"/>
            <a:ext cx="5959759" cy="4037737"/>
          </a:xfrm>
          <a:prstGeom prst="rect">
            <a:avLst/>
          </a:prstGeom>
        </p:spPr>
      </p:pic>
    </p:spTree>
    <p:extLst>
      <p:ext uri="{BB962C8B-B14F-4D97-AF65-F5344CB8AC3E}">
        <p14:creationId xmlns:p14="http://schemas.microsoft.com/office/powerpoint/2010/main" val="20867982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371600"/>
            <a:ext cx="11275292" cy="5195455"/>
          </a:xfrm>
        </p:spPr>
        <p:txBody>
          <a:bodyPr>
            <a:normAutofit fontScale="85000" lnSpcReduction="20000"/>
          </a:bodyPr>
          <a:lstStyle/>
          <a:p>
            <a:endParaRPr lang="en-US" sz="2200" dirty="0"/>
          </a:p>
          <a:p>
            <a:pPr marL="45720" indent="0" algn="just">
              <a:buNone/>
            </a:pPr>
            <a:r>
              <a:rPr lang="en-US" sz="2200" dirty="0"/>
              <a:t>In England and Wales, the </a:t>
            </a:r>
            <a:r>
              <a:rPr lang="en-US" sz="2200" i="1" dirty="0" err="1"/>
              <a:t>sus</a:t>
            </a:r>
            <a:r>
              <a:rPr lang="en-US" sz="2200" dirty="0"/>
              <a:t> law (from </a:t>
            </a:r>
            <a:r>
              <a:rPr lang="en-US" sz="2200" dirty="0" smtClean="0"/>
              <a:t>“suspected person”) was </a:t>
            </a:r>
            <a:r>
              <a:rPr lang="en-US" sz="2200" dirty="0"/>
              <a:t>the informal name for a stop and search law that permitted a police officer to stop, search and potentially arrest people on suspicion of them being in breach of section 4 of the Vagrancy Act 1824</a:t>
            </a:r>
            <a:r>
              <a:rPr lang="en-US" sz="2200" dirty="0" smtClean="0"/>
              <a:t>.</a:t>
            </a:r>
          </a:p>
          <a:p>
            <a:pPr marL="45720" indent="0" algn="just">
              <a:buNone/>
            </a:pPr>
            <a:endParaRPr lang="en-GB" sz="2200" dirty="0"/>
          </a:p>
          <a:p>
            <a:pPr marL="45720" indent="0" algn="just">
              <a:buNone/>
            </a:pPr>
            <a:r>
              <a:rPr lang="en-GB" sz="2200" dirty="0" smtClean="0"/>
              <a:t>“ … </a:t>
            </a:r>
            <a:r>
              <a:rPr lang="en-US" sz="2200" dirty="0" smtClean="0"/>
              <a:t>every </a:t>
            </a:r>
            <a:r>
              <a:rPr lang="en-US" sz="2200" dirty="0"/>
              <a:t>suspected person or reputed thief, frequenting any river, canal, or navigable stream, dock, or basin, or any quay, wharf, or warehouse near or adjoining thereto, or any street, highway, or avenue leading thereto, or any place of public resort, or any avenue leading thereto, or any street, or any highway or any place adjacent to a street or highway; with intent to commit an </a:t>
            </a:r>
            <a:r>
              <a:rPr lang="en-US" sz="2200" dirty="0" err="1"/>
              <a:t>arrestable</a:t>
            </a:r>
            <a:r>
              <a:rPr lang="en-US" sz="2200" dirty="0"/>
              <a:t> </a:t>
            </a:r>
            <a:r>
              <a:rPr lang="en-US" sz="2200" dirty="0" smtClean="0"/>
              <a:t>offence … shall </a:t>
            </a:r>
            <a:r>
              <a:rPr lang="en-US" sz="2200" dirty="0"/>
              <a:t>be deemed a rogue and </a:t>
            </a:r>
            <a:r>
              <a:rPr lang="en-US" sz="2200" dirty="0" smtClean="0"/>
              <a:t>vagabond.”</a:t>
            </a:r>
          </a:p>
          <a:p>
            <a:pPr marL="45720" indent="0" algn="just">
              <a:buNone/>
            </a:pPr>
            <a:r>
              <a:rPr lang="en-US" sz="2200" dirty="0" smtClean="0"/>
              <a:t>    </a:t>
            </a:r>
            <a:r>
              <a:rPr lang="en-US" sz="2200" dirty="0"/>
              <a:t>— section 4, Vagrancy Act 1824</a:t>
            </a:r>
          </a:p>
          <a:p>
            <a:pPr marL="45720" indent="0" algn="just">
              <a:buNone/>
            </a:pPr>
            <a:endParaRPr lang="en-US" sz="2200" dirty="0"/>
          </a:p>
          <a:p>
            <a:pPr marL="45720" indent="0" algn="just">
              <a:buNone/>
            </a:pPr>
            <a:r>
              <a:rPr lang="en-US" sz="2200" dirty="0" smtClean="0"/>
              <a:t>Effectively </a:t>
            </a:r>
            <a:r>
              <a:rPr lang="en-US" sz="2200" dirty="0"/>
              <a:t>permitted the police to stop and search, and even arrest, anyone found in a public place on the grounds that they suspected that they might intend to commit an offence</a:t>
            </a:r>
            <a:r>
              <a:rPr lang="en-US" sz="2200" dirty="0" smtClean="0"/>
              <a:t>.</a:t>
            </a:r>
          </a:p>
          <a:p>
            <a:pPr marL="45720" indent="0" algn="just">
              <a:buNone/>
            </a:pPr>
            <a:r>
              <a:rPr lang="en-GB" sz="2200" dirty="0"/>
              <a:t>	</a:t>
            </a:r>
            <a:r>
              <a:rPr lang="en-US" sz="2200" dirty="0" smtClean="0"/>
              <a:t>In </a:t>
            </a:r>
            <a:r>
              <a:rPr lang="en-US" sz="2200" dirty="0"/>
              <a:t>order to bring a prosecution under the Act, the police had to prove that the defendant had committed two </a:t>
            </a:r>
            <a:r>
              <a:rPr lang="en-US" sz="2200" dirty="0" smtClean="0"/>
              <a:t>acts</a:t>
            </a:r>
          </a:p>
          <a:p>
            <a:pPr marL="45720" indent="0" algn="just">
              <a:buNone/>
            </a:pPr>
            <a:r>
              <a:rPr lang="en-GB" sz="2200" dirty="0"/>
              <a:t>	</a:t>
            </a:r>
            <a:r>
              <a:rPr lang="en-GB" sz="2200" dirty="0" smtClean="0"/>
              <a:t>1. </a:t>
            </a:r>
            <a:r>
              <a:rPr lang="en-US" sz="2200" dirty="0" smtClean="0"/>
              <a:t>that </a:t>
            </a:r>
            <a:r>
              <a:rPr lang="en-US" sz="2200" dirty="0"/>
              <a:t>established them as a "suspected person" (by acting suspiciously</a:t>
            </a:r>
            <a:r>
              <a:rPr lang="en-US" sz="2200" dirty="0" smtClean="0"/>
              <a:t>),</a:t>
            </a:r>
          </a:p>
          <a:p>
            <a:pPr marL="45720" indent="0" algn="just">
              <a:buNone/>
            </a:pPr>
            <a:r>
              <a:rPr lang="en-US" sz="2200" dirty="0" smtClean="0"/>
              <a:t>	2. that </a:t>
            </a:r>
            <a:r>
              <a:rPr lang="en-US" sz="2200" dirty="0"/>
              <a:t>provided intent to commit an </a:t>
            </a:r>
            <a:r>
              <a:rPr lang="en-US" sz="2200" dirty="0" err="1"/>
              <a:t>arrestable</a:t>
            </a:r>
            <a:r>
              <a:rPr lang="en-US" sz="2200" dirty="0"/>
              <a:t> offence</a:t>
            </a:r>
            <a:r>
              <a:rPr lang="en-US" dirty="0"/>
              <a:t>.</a:t>
            </a:r>
          </a:p>
          <a:p>
            <a:pPr marL="45720" indent="0" algn="just">
              <a:buNone/>
            </a:pPr>
            <a:endParaRPr lang="en-US" dirty="0" smtClean="0"/>
          </a:p>
          <a:p>
            <a:pPr marL="45720" indent="0" algn="just">
              <a:buNone/>
            </a:pPr>
            <a:endParaRPr lang="en-US" dirty="0" smtClean="0"/>
          </a:p>
          <a:p>
            <a:pPr marL="45720" indent="0" algn="just">
              <a:buNone/>
            </a:pPr>
            <a:endParaRPr lang="en-US" dirty="0" smtClean="0"/>
          </a:p>
          <a:p>
            <a:pPr marL="45720" indent="0" algn="just">
              <a:buNone/>
            </a:pPr>
            <a:endParaRPr lang="en-US" dirty="0"/>
          </a:p>
        </p:txBody>
      </p:sp>
      <p:pic>
        <p:nvPicPr>
          <p:cNvPr id="8" name="10 Sonnys Lett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83782" y="4152900"/>
            <a:ext cx="609600" cy="609600"/>
          </a:xfrm>
          <a:prstGeom prst="rect">
            <a:avLst/>
          </a:prstGeom>
        </p:spPr>
      </p:pic>
      <p:sp>
        <p:nvSpPr>
          <p:cNvPr id="5" name="Title 2"/>
          <p:cNvSpPr txBox="1">
            <a:spLocks/>
          </p:cNvSpPr>
          <p:nvPr/>
        </p:nvSpPr>
        <p:spPr>
          <a:xfrm>
            <a:off x="990600" y="517525"/>
            <a:ext cx="10515600" cy="1325563"/>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latin typeface="Arial Black" panose="020B0A04020102020204" pitchFamily="34" charset="0"/>
              </a:rPr>
              <a:t>Linton </a:t>
            </a:r>
            <a:r>
              <a:rPr lang="en-GB" dirty="0" err="1" smtClean="0">
                <a:latin typeface="Arial Black" panose="020B0A04020102020204" pitchFamily="34" charset="0"/>
              </a:rPr>
              <a:t>Kwesi</a:t>
            </a:r>
            <a:r>
              <a:rPr lang="en-GB" dirty="0" smtClean="0">
                <a:latin typeface="Arial Black" panose="020B0A04020102020204" pitchFamily="34" charset="0"/>
              </a:rPr>
              <a:t> Johnson, ‘</a:t>
            </a:r>
            <a:r>
              <a:rPr lang="fr-FR" dirty="0" err="1" smtClean="0">
                <a:latin typeface="Arial Black" panose="020B0A04020102020204" pitchFamily="34" charset="0"/>
              </a:rPr>
              <a:t>Sonny’s</a:t>
            </a:r>
            <a:r>
              <a:rPr lang="fr-FR" dirty="0" smtClean="0">
                <a:latin typeface="Arial Black" panose="020B0A04020102020204" pitchFamily="34" charset="0"/>
              </a:rPr>
              <a:t> </a:t>
            </a:r>
            <a:r>
              <a:rPr lang="fr-FR" dirty="0" err="1">
                <a:latin typeface="Arial Black" panose="020B0A04020102020204" pitchFamily="34" charset="0"/>
              </a:rPr>
              <a:t>Lettah</a:t>
            </a:r>
            <a:r>
              <a:rPr lang="fr-FR" dirty="0">
                <a:latin typeface="Arial Black" panose="020B0A04020102020204" pitchFamily="34" charset="0"/>
              </a:rPr>
              <a:t> (</a:t>
            </a:r>
            <a:r>
              <a:rPr lang="fr-FR" dirty="0" err="1">
                <a:latin typeface="Arial Black" panose="020B0A04020102020204" pitchFamily="34" charset="0"/>
              </a:rPr>
              <a:t>Ant</a:t>
            </a:r>
            <a:r>
              <a:rPr lang="fr-FR" dirty="0">
                <a:latin typeface="Arial Black" panose="020B0A04020102020204" pitchFamily="34" charset="0"/>
              </a:rPr>
              <a:t>-Sus </a:t>
            </a:r>
            <a:r>
              <a:rPr lang="fr-FR" dirty="0" err="1">
                <a:latin typeface="Arial Black" panose="020B0A04020102020204" pitchFamily="34" charset="0"/>
              </a:rPr>
              <a:t>Poem</a:t>
            </a:r>
            <a:r>
              <a:rPr lang="fr-FR" dirty="0">
                <a:latin typeface="Arial Black" panose="020B0A04020102020204" pitchFamily="34" charset="0"/>
              </a:rPr>
              <a:t>)’ (1979</a:t>
            </a:r>
            <a:r>
              <a:rPr lang="fr-FR" dirty="0" smtClean="0">
                <a:latin typeface="Arial Black" panose="020B0A04020102020204" pitchFamily="34" charset="0"/>
              </a:rPr>
              <a:t>)</a:t>
            </a:r>
            <a:r>
              <a:rPr lang="en-GB" dirty="0" smtClean="0"/>
              <a:t/>
            </a:r>
            <a:br>
              <a:rPr lang="en-GB" dirty="0" smtClean="0"/>
            </a:br>
            <a:endParaRPr lang="en-US" dirty="0"/>
          </a:p>
        </p:txBody>
      </p:sp>
    </p:spTree>
    <p:extLst>
      <p:ext uri="{BB962C8B-B14F-4D97-AF65-F5344CB8AC3E}">
        <p14:creationId xmlns:p14="http://schemas.microsoft.com/office/powerpoint/2010/main" val="33822959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663"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776028" cy="4640165"/>
          </a:xfrm>
        </p:spPr>
        <p:txBody>
          <a:bodyPr>
            <a:normAutofit/>
          </a:bodyPr>
          <a:lstStyle/>
          <a:p>
            <a:pPr marL="45720" indent="0" algn="just">
              <a:buNone/>
            </a:pPr>
            <a:r>
              <a:rPr lang="en-US" dirty="0" smtClean="0"/>
              <a:t>The </a:t>
            </a:r>
            <a:r>
              <a:rPr lang="en-US" dirty="0"/>
              <a:t>New Cross house fire </a:t>
            </a:r>
            <a:r>
              <a:rPr lang="en-US" dirty="0" smtClean="0"/>
              <a:t>occurred </a:t>
            </a:r>
            <a:r>
              <a:rPr lang="en-US" dirty="0"/>
              <a:t>during </a:t>
            </a:r>
            <a:r>
              <a:rPr lang="en-US" dirty="0" smtClean="0"/>
              <a:t>a party in southeast </a:t>
            </a:r>
            <a:r>
              <a:rPr lang="en-US" dirty="0"/>
              <a:t>London, in the early hours of </a:t>
            </a:r>
            <a:r>
              <a:rPr lang="en-US" dirty="0" smtClean="0"/>
              <a:t>Sunday January 18 1981</a:t>
            </a:r>
            <a:r>
              <a:rPr lang="en-US" dirty="0"/>
              <a:t>. The blaze killed thirteen young people aged between 14 and 22, and one survivor committed suicide two years later</a:t>
            </a:r>
            <a:r>
              <a:rPr lang="en-US" dirty="0" smtClean="0"/>
              <a:t>. Nobody </a:t>
            </a:r>
            <a:r>
              <a:rPr lang="en-US" dirty="0"/>
              <a:t>has ever been charged in connection to the fire, which forensic science subsequently established was started from inside the house, either by accident or deliberately.</a:t>
            </a:r>
            <a:endParaRPr lang="en-GB" dirty="0"/>
          </a:p>
          <a:p>
            <a:pPr marL="45720" indent="0">
              <a:buNone/>
            </a:pPr>
            <a:endParaRPr lang="en-GB" b="1" dirty="0" smtClean="0"/>
          </a:p>
          <a:p>
            <a:pPr marL="45720" indent="0">
              <a:buNone/>
            </a:pPr>
            <a:endParaRPr lang="en-US" dirty="0"/>
          </a:p>
        </p:txBody>
      </p:sp>
      <p:sp>
        <p:nvSpPr>
          <p:cNvPr id="3" name="Title 2"/>
          <p:cNvSpPr>
            <a:spLocks noGrp="1"/>
          </p:cNvSpPr>
          <p:nvPr>
            <p:ph type="title"/>
          </p:nvPr>
        </p:nvSpPr>
        <p:spPr>
          <a:xfrm>
            <a:off x="838200" y="629322"/>
            <a:ext cx="10515600" cy="1325563"/>
          </a:xfrm>
        </p:spPr>
        <p:txBody>
          <a:bodyPr>
            <a:normAutofit fontScale="90000"/>
          </a:bodyPr>
          <a:lstStyle/>
          <a:p>
            <a:pPr algn="ctr"/>
            <a:r>
              <a:rPr lang="en-GB" dirty="0">
                <a:latin typeface="Arial Black" panose="020B0A04020102020204" pitchFamily="34" charset="0"/>
              </a:rPr>
              <a:t>Linton </a:t>
            </a:r>
            <a:r>
              <a:rPr lang="en-GB" dirty="0" err="1">
                <a:latin typeface="Arial Black" panose="020B0A04020102020204" pitchFamily="34" charset="0"/>
              </a:rPr>
              <a:t>Kwesi</a:t>
            </a:r>
            <a:r>
              <a:rPr lang="en-GB" dirty="0">
                <a:latin typeface="Arial Black" panose="020B0A04020102020204" pitchFamily="34" charset="0"/>
              </a:rPr>
              <a:t> </a:t>
            </a:r>
            <a:r>
              <a:rPr lang="en-GB" dirty="0" smtClean="0">
                <a:latin typeface="Arial Black" panose="020B0A04020102020204" pitchFamily="34" charset="0"/>
              </a:rPr>
              <a:t>Johnson, </a:t>
            </a:r>
            <a:r>
              <a:rPr lang="en-GB" b="1" dirty="0">
                <a:latin typeface="Arial Black" panose="020B0A04020102020204" pitchFamily="34" charset="0"/>
              </a:rPr>
              <a:t>‘New Crass </a:t>
            </a:r>
            <a:r>
              <a:rPr lang="en-GB" b="1" dirty="0" err="1">
                <a:latin typeface="Arial Black" panose="020B0A04020102020204" pitchFamily="34" charset="0"/>
              </a:rPr>
              <a:t>Massahkah</a:t>
            </a:r>
            <a:r>
              <a:rPr lang="en-GB" b="1" dirty="0">
                <a:latin typeface="Arial Black" panose="020B0A04020102020204" pitchFamily="34" charset="0"/>
              </a:rPr>
              <a:t>’ (1983) </a:t>
            </a:r>
            <a:r>
              <a:rPr lang="en-GB" dirty="0"/>
              <a:t/>
            </a:r>
            <a:br>
              <a:rPr lang="en-GB" dirty="0"/>
            </a:br>
            <a:endParaRPr lang="en-US" dirty="0"/>
          </a:p>
        </p:txBody>
      </p:sp>
      <p:pic>
        <p:nvPicPr>
          <p:cNvPr id="8" name="Picture 7"/>
          <p:cNvPicPr>
            <a:picLocks noChangeAspect="1"/>
          </p:cNvPicPr>
          <p:nvPr/>
        </p:nvPicPr>
        <p:blipFill>
          <a:blip r:embed="rId5"/>
          <a:stretch>
            <a:fillRect/>
          </a:stretch>
        </p:blipFill>
        <p:spPr>
          <a:xfrm>
            <a:off x="7397623" y="1609482"/>
            <a:ext cx="4568536" cy="2855335"/>
          </a:xfrm>
          <a:prstGeom prst="rect">
            <a:avLst/>
          </a:prstGeom>
        </p:spPr>
      </p:pic>
      <p:pic>
        <p:nvPicPr>
          <p:cNvPr id="10" name="Picture 9"/>
          <p:cNvPicPr>
            <a:picLocks noChangeAspect="1"/>
          </p:cNvPicPr>
          <p:nvPr/>
        </p:nvPicPr>
        <p:blipFill>
          <a:blip r:embed="rId6"/>
          <a:stretch>
            <a:fillRect/>
          </a:stretch>
        </p:blipFill>
        <p:spPr>
          <a:xfrm>
            <a:off x="9476509" y="4178795"/>
            <a:ext cx="2489650" cy="2489650"/>
          </a:xfrm>
          <a:prstGeom prst="rect">
            <a:avLst/>
          </a:prstGeom>
        </p:spPr>
      </p:pic>
      <p:pic>
        <p:nvPicPr>
          <p:cNvPr id="4" name="08 New Crass Massahk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827466" y="5099574"/>
            <a:ext cx="609600" cy="609600"/>
          </a:xfrm>
          <a:prstGeom prst="rect">
            <a:avLst/>
          </a:prstGeom>
        </p:spPr>
      </p:pic>
    </p:spTree>
    <p:extLst>
      <p:ext uri="{BB962C8B-B14F-4D97-AF65-F5344CB8AC3E}">
        <p14:creationId xmlns:p14="http://schemas.microsoft.com/office/powerpoint/2010/main" val="19794798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7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3286" y="1143000"/>
            <a:ext cx="7088084" cy="5372100"/>
          </a:xfrm>
        </p:spPr>
        <p:txBody>
          <a:bodyPr>
            <a:normAutofit/>
          </a:bodyPr>
          <a:lstStyle/>
          <a:p>
            <a:pPr marL="45720" indent="0" algn="just">
              <a:buNone/>
            </a:pPr>
            <a:r>
              <a:rPr lang="en-US" dirty="0" smtClean="0"/>
              <a:t>Clement </a:t>
            </a:r>
            <a:r>
              <a:rPr lang="en-US" dirty="0"/>
              <a:t>Blair Peach </a:t>
            </a:r>
            <a:r>
              <a:rPr lang="en-US" dirty="0" smtClean="0"/>
              <a:t>(1946–1979</a:t>
            </a:r>
            <a:r>
              <a:rPr lang="en-US" dirty="0"/>
              <a:t>) was a New Zealand-born teacher who died during an anti-racism </a:t>
            </a:r>
            <a:r>
              <a:rPr lang="en-US" dirty="0" smtClean="0"/>
              <a:t>demonstration.  A </a:t>
            </a:r>
            <a:r>
              <a:rPr lang="en-US" dirty="0"/>
              <a:t>campaigner and activist against the far right, in April 1979 Peach took part in an Anti-Nazi League demonstration in </a:t>
            </a:r>
            <a:r>
              <a:rPr lang="en-US" dirty="0" err="1"/>
              <a:t>Southall</a:t>
            </a:r>
            <a:r>
              <a:rPr lang="en-US" dirty="0"/>
              <a:t> against a National Front election meeting in the town hall and was knocked unconscious</a:t>
            </a:r>
            <a:r>
              <a:rPr lang="en-US" dirty="0" smtClean="0"/>
              <a:t>.</a:t>
            </a:r>
            <a:endParaRPr lang="en-US" dirty="0"/>
          </a:p>
        </p:txBody>
      </p:sp>
      <p:pic>
        <p:nvPicPr>
          <p:cNvPr id="2050" name="Picture 2" descr="Image result for blair peac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5437" y="1235003"/>
            <a:ext cx="4492495" cy="2992582"/>
          </a:xfrm>
          <a:prstGeom prst="rect">
            <a:avLst/>
          </a:prstGeom>
          <a:noFill/>
          <a:extLst>
            <a:ext uri="{909E8E84-426E-40DD-AFC4-6F175D3DCCD1}">
              <a14:hiddenFill xmlns:a14="http://schemas.microsoft.com/office/drawing/2010/main">
                <a:solidFill>
                  <a:srgbClr val="FFFFFF"/>
                </a:solidFill>
              </a14:hiddenFill>
            </a:ext>
          </a:extLst>
        </p:spPr>
      </p:pic>
      <p:pic>
        <p:nvPicPr>
          <p:cNvPr id="4" name="09 Reggae Fi Pea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492096" y="4543280"/>
            <a:ext cx="609600" cy="609600"/>
          </a:xfrm>
          <a:prstGeom prst="rect">
            <a:avLst/>
          </a:prstGeom>
        </p:spPr>
      </p:pic>
      <p:sp>
        <p:nvSpPr>
          <p:cNvPr id="6" name="Title 2"/>
          <p:cNvSpPr txBox="1">
            <a:spLocks/>
          </p:cNvSpPr>
          <p:nvPr/>
        </p:nvSpPr>
        <p:spPr>
          <a:xfrm>
            <a:off x="0" y="0"/>
            <a:ext cx="12192000"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smtClean="0">
                <a:latin typeface="Arial Black" panose="020B0A04020102020204" pitchFamily="34" charset="0"/>
              </a:rPr>
              <a:t>Linton </a:t>
            </a:r>
            <a:r>
              <a:rPr lang="en-GB" sz="3200" dirty="0" err="1" smtClean="0">
                <a:latin typeface="Arial Black" panose="020B0A04020102020204" pitchFamily="34" charset="0"/>
              </a:rPr>
              <a:t>Kwesi</a:t>
            </a:r>
            <a:r>
              <a:rPr lang="en-GB" sz="3200" dirty="0" smtClean="0">
                <a:latin typeface="Arial Black" panose="020B0A04020102020204" pitchFamily="34" charset="0"/>
              </a:rPr>
              <a:t> Johnson, </a:t>
            </a:r>
            <a:r>
              <a:rPr lang="en-GB" sz="3200" b="1" dirty="0">
                <a:latin typeface="Arial Black" panose="020B0A04020102020204" pitchFamily="34" charset="0"/>
              </a:rPr>
              <a:t>‘Reggae Fi Peach’ (1980</a:t>
            </a:r>
            <a:r>
              <a:rPr lang="en-GB" sz="3200" b="1" dirty="0" smtClean="0">
                <a:latin typeface="Arial Black" panose="020B0A04020102020204" pitchFamily="34" charset="0"/>
              </a:rPr>
              <a:t>)</a:t>
            </a:r>
            <a:endParaRPr lang="en-US" sz="3200" dirty="0"/>
          </a:p>
        </p:txBody>
      </p:sp>
      <p:pic>
        <p:nvPicPr>
          <p:cNvPr id="5" name="Picture 4"/>
          <p:cNvPicPr>
            <a:picLocks noChangeAspect="1"/>
          </p:cNvPicPr>
          <p:nvPr/>
        </p:nvPicPr>
        <p:blipFill>
          <a:blip r:embed="rId7"/>
          <a:stretch>
            <a:fillRect/>
          </a:stretch>
        </p:blipFill>
        <p:spPr>
          <a:xfrm>
            <a:off x="7314722" y="3657600"/>
            <a:ext cx="2308320" cy="3304217"/>
          </a:xfrm>
          <a:prstGeom prst="rect">
            <a:avLst/>
          </a:prstGeom>
        </p:spPr>
      </p:pic>
    </p:spTree>
    <p:extLst>
      <p:ext uri="{BB962C8B-B14F-4D97-AF65-F5344CB8AC3E}">
        <p14:creationId xmlns:p14="http://schemas.microsoft.com/office/powerpoint/2010/main" val="5479358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70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0" y="0"/>
            <a:ext cx="12192000" cy="1336429"/>
          </a:xfrm>
          <a:prstGeom prst="rect">
            <a:avLst/>
          </a:prstGeom>
        </p:spPr>
        <p:txBody>
          <a:bodyPr lIns="360000" tIns="360000" rIns="360000" bIns="36000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latin typeface="Arial Black" panose="020B0A04020102020204" pitchFamily="34" charset="0"/>
              </a:rPr>
              <a:t>Robert Wyatt, ‘Shipbuilding’ (1982)</a:t>
            </a:r>
            <a:endParaRPr lang="en-GB" b="1" dirty="0">
              <a:latin typeface="Arial Black" panose="020B0A04020102020204" pitchFamily="34" charset="0"/>
            </a:endParaRPr>
          </a:p>
        </p:txBody>
      </p:sp>
      <p:pic>
        <p:nvPicPr>
          <p:cNvPr id="2" name="Picture 1"/>
          <p:cNvPicPr>
            <a:picLocks noChangeAspect="1"/>
          </p:cNvPicPr>
          <p:nvPr/>
        </p:nvPicPr>
        <p:blipFill>
          <a:blip r:embed="rId3"/>
          <a:stretch>
            <a:fillRect/>
          </a:stretch>
        </p:blipFill>
        <p:spPr>
          <a:xfrm>
            <a:off x="8948736" y="1336429"/>
            <a:ext cx="2981325" cy="3038475"/>
          </a:xfrm>
          <a:prstGeom prst="rect">
            <a:avLst/>
          </a:prstGeom>
        </p:spPr>
      </p:pic>
      <p:sp>
        <p:nvSpPr>
          <p:cNvPr id="5" name="Rectangle 4"/>
          <p:cNvSpPr/>
          <p:nvPr/>
        </p:nvSpPr>
        <p:spPr>
          <a:xfrm>
            <a:off x="517070" y="1336428"/>
            <a:ext cx="8316687" cy="5509200"/>
          </a:xfrm>
          <a:prstGeom prst="rect">
            <a:avLst/>
          </a:prstGeom>
        </p:spPr>
        <p:txBody>
          <a:bodyPr wrap="square" numCol="2">
            <a:spAutoFit/>
          </a:bodyPr>
          <a:lstStyle/>
          <a:p>
            <a:r>
              <a:rPr lang="en-GB" sz="2200" dirty="0"/>
              <a:t>Is it worth it?</a:t>
            </a:r>
          </a:p>
          <a:p>
            <a:r>
              <a:rPr lang="en-GB" sz="2200" dirty="0"/>
              <a:t>A new winter coat</a:t>
            </a:r>
          </a:p>
          <a:p>
            <a:r>
              <a:rPr lang="en-GB" sz="2200" dirty="0"/>
              <a:t>And shoes for the wife</a:t>
            </a:r>
          </a:p>
          <a:p>
            <a:r>
              <a:rPr lang="en-GB" sz="2200" dirty="0"/>
              <a:t>And a bicycle</a:t>
            </a:r>
          </a:p>
          <a:p>
            <a:r>
              <a:rPr lang="en-GB" sz="2200" dirty="0"/>
              <a:t>On the boy's birthday</a:t>
            </a:r>
          </a:p>
          <a:p>
            <a:endParaRPr lang="en-GB" sz="2200" dirty="0"/>
          </a:p>
          <a:p>
            <a:r>
              <a:rPr lang="en-GB" sz="2200" dirty="0"/>
              <a:t>It's just a </a:t>
            </a:r>
            <a:r>
              <a:rPr lang="en-GB" sz="2200" dirty="0" smtClean="0"/>
              <a:t>rumour</a:t>
            </a:r>
            <a:endParaRPr lang="en-GB" sz="2200" dirty="0"/>
          </a:p>
          <a:p>
            <a:r>
              <a:rPr lang="en-GB" sz="2200" dirty="0"/>
              <a:t>That was spread around town</a:t>
            </a:r>
          </a:p>
          <a:p>
            <a:r>
              <a:rPr lang="en-GB" sz="2200" dirty="0"/>
              <a:t>By the women and children</a:t>
            </a:r>
          </a:p>
          <a:p>
            <a:r>
              <a:rPr lang="en-GB" sz="2200" dirty="0"/>
              <a:t>Soon we'll be shipbuilding</a:t>
            </a:r>
          </a:p>
          <a:p>
            <a:endParaRPr lang="en-GB" sz="2200" dirty="0"/>
          </a:p>
          <a:p>
            <a:r>
              <a:rPr lang="en-GB" sz="2200" dirty="0"/>
              <a:t>Well, I ask you</a:t>
            </a:r>
          </a:p>
          <a:p>
            <a:r>
              <a:rPr lang="en-GB" sz="2200" dirty="0"/>
              <a:t>The boy said, "Dad</a:t>
            </a:r>
          </a:p>
          <a:p>
            <a:r>
              <a:rPr lang="en-GB" sz="2200" dirty="0"/>
              <a:t>They're going to take me to task</a:t>
            </a:r>
          </a:p>
          <a:p>
            <a:r>
              <a:rPr lang="en-GB" sz="2200" dirty="0"/>
              <a:t>But I'll be home by Christmas"</a:t>
            </a:r>
          </a:p>
          <a:p>
            <a:r>
              <a:rPr lang="en-GB" sz="2200" dirty="0" smtClean="0"/>
              <a:t>It's </a:t>
            </a:r>
            <a:r>
              <a:rPr lang="en-GB" sz="2200" dirty="0"/>
              <a:t>just a </a:t>
            </a:r>
            <a:r>
              <a:rPr lang="en-GB" sz="2200" dirty="0" smtClean="0"/>
              <a:t>rumour</a:t>
            </a:r>
            <a:endParaRPr lang="en-GB" sz="2200" dirty="0"/>
          </a:p>
          <a:p>
            <a:r>
              <a:rPr lang="en-GB" sz="2200" dirty="0"/>
              <a:t>That was spread around town</a:t>
            </a:r>
          </a:p>
          <a:p>
            <a:r>
              <a:rPr lang="en-GB" sz="2200" dirty="0"/>
              <a:t>Somebody said</a:t>
            </a:r>
          </a:p>
          <a:p>
            <a:r>
              <a:rPr lang="en-GB" sz="2200" dirty="0"/>
              <a:t>That someone got filled in</a:t>
            </a:r>
          </a:p>
          <a:p>
            <a:r>
              <a:rPr lang="en-GB" sz="2200" dirty="0"/>
              <a:t>For saying that people get killed</a:t>
            </a:r>
          </a:p>
          <a:p>
            <a:r>
              <a:rPr lang="en-GB" sz="2200" dirty="0"/>
              <a:t>In the results of their shipbuilding</a:t>
            </a:r>
          </a:p>
          <a:p>
            <a:endParaRPr lang="en-GB" sz="2200" dirty="0"/>
          </a:p>
          <a:p>
            <a:r>
              <a:rPr lang="en-GB" sz="2200" dirty="0"/>
              <a:t>With all the will in the world</a:t>
            </a:r>
          </a:p>
          <a:p>
            <a:r>
              <a:rPr lang="en-GB" sz="2200" dirty="0"/>
              <a:t>Diving for dear life</a:t>
            </a:r>
          </a:p>
          <a:p>
            <a:r>
              <a:rPr lang="en-GB" sz="2200" dirty="0"/>
              <a:t>When we could be diving for </a:t>
            </a:r>
            <a:r>
              <a:rPr lang="en-GB" sz="2200" dirty="0" smtClean="0"/>
              <a:t>pearls</a:t>
            </a:r>
          </a:p>
          <a:p>
            <a:endParaRPr lang="en-GB" sz="2200" dirty="0"/>
          </a:p>
          <a:p>
            <a:pPr algn="r"/>
            <a:r>
              <a:rPr lang="en-GB" sz="2200" b="1" i="1" dirty="0" smtClean="0"/>
              <a:t>Lyrics by Elvis Costello</a:t>
            </a:r>
          </a:p>
          <a:p>
            <a:pPr algn="r"/>
            <a:endParaRPr lang="en-GB" sz="2200" b="1" i="1" dirty="0"/>
          </a:p>
          <a:p>
            <a:pPr algn="r"/>
            <a:r>
              <a:rPr lang="en-GB" sz="2200" b="1" i="1" dirty="0">
                <a:hlinkClick r:id="rId4"/>
              </a:rPr>
              <a:t>https://</a:t>
            </a:r>
            <a:r>
              <a:rPr lang="en-GB" sz="2200" b="1" i="1" dirty="0" smtClean="0">
                <a:hlinkClick r:id="rId4"/>
              </a:rPr>
              <a:t>www.youtube.com/watch?v=Res3-YX4X8g</a:t>
            </a:r>
            <a:endParaRPr lang="en-GB" sz="2200" b="1" i="1" dirty="0" smtClean="0"/>
          </a:p>
          <a:p>
            <a:pPr algn="r"/>
            <a:endParaRPr lang="en-GB" sz="2200" b="1" i="1" dirty="0"/>
          </a:p>
        </p:txBody>
      </p:sp>
    </p:spTree>
    <p:extLst>
      <p:ext uri="{BB962C8B-B14F-4D97-AF65-F5344CB8AC3E}">
        <p14:creationId xmlns:p14="http://schemas.microsoft.com/office/powerpoint/2010/main" val="2603571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239736" y="0"/>
            <a:ext cx="9293120" cy="6777037"/>
          </a:xfrm>
          <a:prstGeom prst="rect">
            <a:avLst/>
          </a:prstGeom>
        </p:spPr>
      </p:pic>
      <p:sp>
        <p:nvSpPr>
          <p:cNvPr id="3" name="Rectangle 2"/>
          <p:cNvSpPr/>
          <p:nvPr/>
        </p:nvSpPr>
        <p:spPr>
          <a:xfrm>
            <a:off x="163285" y="3446007"/>
            <a:ext cx="1945274" cy="2031325"/>
          </a:xfrm>
          <a:prstGeom prst="rect">
            <a:avLst/>
          </a:prstGeom>
        </p:spPr>
        <p:txBody>
          <a:bodyPr wrap="square">
            <a:spAutoFit/>
          </a:bodyPr>
          <a:lstStyle/>
          <a:p>
            <a:r>
              <a:rPr lang="en-GB" i="1" dirty="0"/>
              <a:t>The Birth of the Ark Royal </a:t>
            </a:r>
            <a:r>
              <a:rPr lang="en-GB" dirty="0" smtClean="0"/>
              <a:t>(</a:t>
            </a:r>
            <a:r>
              <a:rPr lang="en-GB" dirty="0" err="1" smtClean="0"/>
              <a:t>Cammell</a:t>
            </a:r>
            <a:r>
              <a:rPr lang="en-GB" dirty="0" smtClean="0"/>
              <a:t> Laird, Birkenhead, Merseyside) by </a:t>
            </a:r>
            <a:r>
              <a:rPr lang="en-GB" dirty="0"/>
              <a:t>Edward </a:t>
            </a:r>
            <a:r>
              <a:rPr lang="en-GB" dirty="0" err="1"/>
              <a:t>Chambre</a:t>
            </a:r>
            <a:r>
              <a:rPr lang="en-GB" dirty="0"/>
              <a:t> Hardman </a:t>
            </a:r>
            <a:r>
              <a:rPr lang="en-GB" dirty="0" smtClean="0"/>
              <a:t>(1950)</a:t>
            </a:r>
            <a:endParaRPr lang="en-GB" dirty="0"/>
          </a:p>
        </p:txBody>
      </p:sp>
    </p:spTree>
    <p:extLst>
      <p:ext uri="{BB962C8B-B14F-4D97-AF65-F5344CB8AC3E}">
        <p14:creationId xmlns:p14="http://schemas.microsoft.com/office/powerpoint/2010/main" val="28695077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65125"/>
            <a:ext cx="11963400" cy="1325563"/>
          </a:xfrm>
        </p:spPr>
        <p:txBody>
          <a:bodyPr>
            <a:normAutofit/>
          </a:bodyPr>
          <a:lstStyle/>
          <a:p>
            <a:pPr algn="ctr"/>
            <a:r>
              <a:rPr lang="en-GB" sz="3200" smtClean="0">
                <a:latin typeface="Arial Black" panose="020B0A04020102020204" pitchFamily="34" charset="0"/>
              </a:rPr>
              <a:t>McCarthy, ‘We Are All Bourgeois Now’ (1988)</a:t>
            </a:r>
            <a:endParaRPr lang="en-GB" sz="3200" dirty="0">
              <a:latin typeface="Arial Black" panose="020B0A04020102020204" pitchFamily="34" charset="0"/>
            </a:endParaRPr>
          </a:p>
        </p:txBody>
      </p:sp>
      <p:pic>
        <p:nvPicPr>
          <p:cNvPr id="4" name="Content Placeholder 3"/>
          <p:cNvPicPr>
            <a:picLocks noGrp="1" noChangeAspect="1"/>
          </p:cNvPicPr>
          <p:nvPr>
            <p:ph idx="1"/>
          </p:nvPr>
        </p:nvPicPr>
        <p:blipFill>
          <a:blip r:embed="rId4"/>
          <a:stretch>
            <a:fillRect/>
          </a:stretch>
        </p:blipFill>
        <p:spPr>
          <a:xfrm>
            <a:off x="7609114" y="1399942"/>
            <a:ext cx="4582886" cy="3178702"/>
          </a:xfrm>
          <a:prstGeom prst="rect">
            <a:avLst/>
          </a:prstGeom>
        </p:spPr>
      </p:pic>
      <p:sp>
        <p:nvSpPr>
          <p:cNvPr id="5" name="Rectangle 4"/>
          <p:cNvSpPr/>
          <p:nvPr/>
        </p:nvSpPr>
        <p:spPr>
          <a:xfrm>
            <a:off x="228600" y="1191191"/>
            <a:ext cx="7739743" cy="5323908"/>
          </a:xfrm>
          <a:prstGeom prst="rect">
            <a:avLst/>
          </a:prstGeom>
        </p:spPr>
        <p:txBody>
          <a:bodyPr wrap="square" lIns="360000" tIns="360000" rIns="360000" bIns="360000" numCol="2" spcCol="180000">
            <a:noAutofit/>
          </a:bodyPr>
          <a:lstStyle/>
          <a:p>
            <a:r>
              <a:rPr lang="en-GB" sz="1500" dirty="0"/>
              <a:t>There's something wrong somewhere here</a:t>
            </a:r>
          </a:p>
          <a:p>
            <a:r>
              <a:rPr lang="en-GB" sz="1500" dirty="0"/>
              <a:t>So through unclean streets</a:t>
            </a:r>
          </a:p>
          <a:p>
            <a:r>
              <a:rPr lang="en-GB" sz="1500" dirty="0"/>
              <a:t>I made my way</a:t>
            </a:r>
          </a:p>
          <a:p>
            <a:r>
              <a:rPr lang="en-GB" sz="1500" dirty="0"/>
              <a:t>With holes in my shoes</a:t>
            </a:r>
          </a:p>
          <a:p>
            <a:r>
              <a:rPr lang="en-GB" sz="1500" dirty="0"/>
              <a:t>And my children asleep at my feet</a:t>
            </a:r>
          </a:p>
          <a:p>
            <a:r>
              <a:rPr lang="en-GB" sz="1500" dirty="0"/>
              <a:t>I paid my way</a:t>
            </a:r>
          </a:p>
          <a:p>
            <a:r>
              <a:rPr lang="en-GB" sz="1500" dirty="0"/>
              <a:t>In every town on the way</a:t>
            </a:r>
          </a:p>
          <a:p>
            <a:r>
              <a:rPr lang="en-GB" sz="1500" dirty="0"/>
              <a:t>The people looked grey</a:t>
            </a:r>
          </a:p>
          <a:p>
            <a:r>
              <a:rPr lang="en-GB" sz="1500" dirty="0"/>
              <a:t>The buildings looked healthy</a:t>
            </a:r>
          </a:p>
          <a:p>
            <a:r>
              <a:rPr lang="en-GB" sz="1500" dirty="0"/>
              <a:t>But one day I met a man</a:t>
            </a:r>
          </a:p>
          <a:p>
            <a:r>
              <a:rPr lang="en-GB" sz="1500" dirty="0"/>
              <a:t>With money to spare</a:t>
            </a:r>
          </a:p>
          <a:p>
            <a:r>
              <a:rPr lang="en-GB" sz="1500" dirty="0"/>
              <a:t>He said he would tell me how it is</a:t>
            </a:r>
          </a:p>
          <a:p>
            <a:r>
              <a:rPr lang="en-GB" sz="1500" dirty="0"/>
              <a:t>"The State, " he began</a:t>
            </a:r>
          </a:p>
          <a:p>
            <a:r>
              <a:rPr lang="en-GB" sz="1500" dirty="0"/>
              <a:t>"Has been propping up people too long</a:t>
            </a:r>
          </a:p>
          <a:p>
            <a:r>
              <a:rPr lang="en-GB" sz="1500" dirty="0"/>
              <a:t>For far too long</a:t>
            </a:r>
          </a:p>
          <a:p>
            <a:r>
              <a:rPr lang="en-GB" sz="1500" dirty="0"/>
              <a:t>We all got lazy and couldn't be bothered</a:t>
            </a:r>
          </a:p>
          <a:p>
            <a:r>
              <a:rPr lang="en-GB" sz="1500" dirty="0"/>
              <a:t>To make our way through the world</a:t>
            </a:r>
          </a:p>
          <a:p>
            <a:r>
              <a:rPr lang="en-GB" sz="1500" dirty="0"/>
              <a:t>But we are all bourgeois now</a:t>
            </a:r>
          </a:p>
          <a:p>
            <a:r>
              <a:rPr lang="en-GB" sz="1500" dirty="0"/>
              <a:t>Once there was class war</a:t>
            </a:r>
          </a:p>
          <a:p>
            <a:r>
              <a:rPr lang="en-GB" sz="1500" dirty="0"/>
              <a:t>But not any longer</a:t>
            </a:r>
          </a:p>
          <a:p>
            <a:r>
              <a:rPr lang="en-GB" sz="1500" dirty="0"/>
              <a:t>Because baby we are all bourgeois now</a:t>
            </a:r>
          </a:p>
          <a:p>
            <a:r>
              <a:rPr lang="en-GB" sz="1500" dirty="0"/>
              <a:t>So go out and make your way in the world</a:t>
            </a:r>
          </a:p>
          <a:p>
            <a:r>
              <a:rPr lang="en-GB" sz="1500" dirty="0"/>
              <a:t>We're free to choose</a:t>
            </a:r>
          </a:p>
          <a:p>
            <a:r>
              <a:rPr lang="en-GB" sz="1500" dirty="0"/>
              <a:t>We're all free to choose</a:t>
            </a:r>
          </a:p>
          <a:p>
            <a:r>
              <a:rPr lang="en-GB" sz="1500" dirty="0"/>
              <a:t>We're all free to choose</a:t>
            </a:r>
          </a:p>
          <a:p>
            <a:r>
              <a:rPr lang="en-GB" sz="1500" dirty="0"/>
              <a:t>We're free to choose</a:t>
            </a:r>
          </a:p>
          <a:p>
            <a:r>
              <a:rPr lang="en-GB" sz="1500" dirty="0"/>
              <a:t>In booming Britain we all work together</a:t>
            </a:r>
          </a:p>
          <a:p>
            <a:r>
              <a:rPr lang="en-GB" sz="1500" dirty="0"/>
              <a:t>To raise ourselves in the world</a:t>
            </a:r>
          </a:p>
          <a:p>
            <a:r>
              <a:rPr lang="en-GB" sz="1500" dirty="0"/>
              <a:t>Each of us knows someone</a:t>
            </a:r>
          </a:p>
          <a:p>
            <a:r>
              <a:rPr lang="en-GB" sz="1500" dirty="0"/>
              <a:t>Who has done well for themselves</a:t>
            </a:r>
          </a:p>
          <a:p>
            <a:r>
              <a:rPr lang="en-GB" sz="1500" dirty="0"/>
              <a:t>So well for themselves"</a:t>
            </a:r>
          </a:p>
          <a:p>
            <a:r>
              <a:rPr lang="en-GB" sz="1500" dirty="0"/>
              <a:t>"Thank you" I said as I left</a:t>
            </a:r>
          </a:p>
          <a:p>
            <a:r>
              <a:rPr lang="en-GB" sz="1500" dirty="0"/>
              <a:t>"I'll be on my way</a:t>
            </a:r>
          </a:p>
          <a:p>
            <a:r>
              <a:rPr lang="en-GB" sz="1500" dirty="0"/>
              <a:t>I see how it is"</a:t>
            </a:r>
          </a:p>
          <a:p>
            <a:r>
              <a:rPr lang="en-GB" sz="1500" dirty="0"/>
              <a:t>We are all bourgeois now</a:t>
            </a:r>
          </a:p>
          <a:p>
            <a:r>
              <a:rPr lang="en-GB" sz="1500" dirty="0"/>
              <a:t>And somehow I'll raise myself in the world</a:t>
            </a:r>
          </a:p>
          <a:p>
            <a:r>
              <a:rPr lang="en-GB" sz="1500" dirty="0"/>
              <a:t>I'm free to choose</a:t>
            </a:r>
          </a:p>
          <a:p>
            <a:r>
              <a:rPr lang="en-GB" sz="1500" dirty="0"/>
              <a:t>We're all free to choose</a:t>
            </a:r>
          </a:p>
          <a:p>
            <a:r>
              <a:rPr lang="en-GB" sz="1500" dirty="0"/>
              <a:t>We're all free to choose</a:t>
            </a:r>
          </a:p>
          <a:p>
            <a:r>
              <a:rPr lang="en-GB" sz="1500" dirty="0"/>
              <a:t>I'm free to choose</a:t>
            </a:r>
          </a:p>
          <a:p>
            <a:r>
              <a:rPr lang="en-GB" sz="1500" dirty="0"/>
              <a:t>We're all bourgeois now</a:t>
            </a:r>
          </a:p>
          <a:p>
            <a:r>
              <a:rPr lang="en-GB" sz="1500" dirty="0"/>
              <a:t>We're all bourgeois now</a:t>
            </a:r>
          </a:p>
          <a:p>
            <a:r>
              <a:rPr lang="en-GB" sz="1500" dirty="0"/>
              <a:t>We're bourgeois now</a:t>
            </a:r>
          </a:p>
        </p:txBody>
      </p:sp>
      <p:pic>
        <p:nvPicPr>
          <p:cNvPr id="6" name="9qYQXRk5glA"/>
          <p:cNvPicPr>
            <a:picLocks noRot="1" noChangeAspect="1"/>
          </p:cNvPicPr>
          <p:nvPr>
            <a:videoFile r:link="rId1"/>
          </p:nvPr>
        </p:nvPicPr>
        <p:blipFill>
          <a:blip r:embed="rId5"/>
          <a:stretch>
            <a:fillRect/>
          </a:stretch>
        </p:blipFill>
        <p:spPr>
          <a:xfrm>
            <a:off x="7609114" y="4286250"/>
            <a:ext cx="4572000" cy="2571750"/>
          </a:xfrm>
          <a:prstGeom prst="rect">
            <a:avLst/>
          </a:prstGeom>
        </p:spPr>
      </p:pic>
    </p:spTree>
    <p:extLst>
      <p:ext uri="{BB962C8B-B14F-4D97-AF65-F5344CB8AC3E}">
        <p14:creationId xmlns:p14="http://schemas.microsoft.com/office/powerpoint/2010/main" val="36008516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365125"/>
            <a:ext cx="10515600" cy="1325563"/>
          </a:xfrm>
        </p:spPr>
        <p:txBody>
          <a:bodyPr>
            <a:normAutofit fontScale="90000"/>
          </a:bodyPr>
          <a:lstStyle/>
          <a:p>
            <a:pPr algn="ctr"/>
            <a:r>
              <a:rPr lang="en-GB" dirty="0">
                <a:latin typeface="Arial Black" panose="020B0A04020102020204" pitchFamily="34" charset="0"/>
              </a:rPr>
              <a:t>Pet Shop </a:t>
            </a:r>
            <a:r>
              <a:rPr lang="en-GB" dirty="0" smtClean="0">
                <a:latin typeface="Arial Black" panose="020B0A04020102020204" pitchFamily="34" charset="0"/>
              </a:rPr>
              <a:t>Boys, ‘Opportunities </a:t>
            </a:r>
            <a:r>
              <a:rPr lang="en-GB" dirty="0">
                <a:latin typeface="Arial Black" panose="020B0A04020102020204" pitchFamily="34" charset="0"/>
              </a:rPr>
              <a:t>(Let's Make Lots of Money</a:t>
            </a:r>
            <a:r>
              <a:rPr lang="en-GB" dirty="0" smtClean="0">
                <a:latin typeface="Arial Black" panose="020B0A04020102020204" pitchFamily="34" charset="0"/>
              </a:rPr>
              <a:t>)’ (1986)</a:t>
            </a:r>
            <a:endParaRPr lang="en-GB" dirty="0">
              <a:latin typeface="Arial Black" panose="020B0A04020102020204" pitchFamily="34" charset="0"/>
            </a:endParaRPr>
          </a:p>
        </p:txBody>
      </p:sp>
      <p:sp>
        <p:nvSpPr>
          <p:cNvPr id="6" name="Content Placeholder 5"/>
          <p:cNvSpPr>
            <a:spLocks noGrp="1"/>
          </p:cNvSpPr>
          <p:nvPr>
            <p:ph idx="1"/>
          </p:nvPr>
        </p:nvSpPr>
        <p:spPr>
          <a:xfrm>
            <a:off x="304800" y="1825624"/>
            <a:ext cx="11430000" cy="4664075"/>
          </a:xfrm>
        </p:spPr>
        <p:txBody>
          <a:bodyPr numCol="3">
            <a:noAutofit/>
          </a:bodyPr>
          <a:lstStyle/>
          <a:p>
            <a:pPr marL="0" indent="0">
              <a:lnSpc>
                <a:spcPct val="100000"/>
              </a:lnSpc>
              <a:buNone/>
            </a:pPr>
            <a:r>
              <a:rPr lang="en-GB" sz="1200" dirty="0" smtClean="0"/>
              <a:t>I*'ve </a:t>
            </a:r>
            <a:r>
              <a:rPr lang="en-GB" sz="1200" dirty="0"/>
              <a:t>got the brains you've got the looks</a:t>
            </a:r>
          </a:p>
          <a:p>
            <a:pPr marL="0" indent="0">
              <a:lnSpc>
                <a:spcPct val="100000"/>
              </a:lnSpc>
              <a:buNone/>
            </a:pPr>
            <a:r>
              <a:rPr lang="en-GB" sz="1200" dirty="0"/>
              <a:t>Let's make lots of money</a:t>
            </a:r>
          </a:p>
          <a:p>
            <a:pPr marL="0" indent="0">
              <a:lnSpc>
                <a:spcPct val="100000"/>
              </a:lnSpc>
              <a:buNone/>
            </a:pPr>
            <a:r>
              <a:rPr lang="en-GB" sz="1200" dirty="0"/>
              <a:t>You've got the brawn I've got the brains</a:t>
            </a:r>
          </a:p>
          <a:p>
            <a:pPr marL="0" indent="0">
              <a:lnSpc>
                <a:spcPct val="100000"/>
              </a:lnSpc>
              <a:buNone/>
            </a:pPr>
            <a:r>
              <a:rPr lang="en-GB" sz="1200" dirty="0"/>
              <a:t>Let's make lots of money</a:t>
            </a:r>
          </a:p>
          <a:p>
            <a:pPr marL="0" indent="0">
              <a:lnSpc>
                <a:spcPct val="100000"/>
              </a:lnSpc>
              <a:buNone/>
            </a:pPr>
            <a:r>
              <a:rPr lang="en-GB" sz="1200" dirty="0"/>
              <a:t>I've had enough of scheming and messing around with jerks</a:t>
            </a:r>
          </a:p>
          <a:p>
            <a:pPr marL="0" indent="0">
              <a:lnSpc>
                <a:spcPct val="100000"/>
              </a:lnSpc>
              <a:buNone/>
            </a:pPr>
            <a:r>
              <a:rPr lang="en-GB" sz="1200" dirty="0"/>
              <a:t>my car is parked outside I'm afraid it doesn't work</a:t>
            </a:r>
          </a:p>
          <a:p>
            <a:pPr marL="0" indent="0">
              <a:lnSpc>
                <a:spcPct val="100000"/>
              </a:lnSpc>
              <a:buNone/>
            </a:pPr>
            <a:r>
              <a:rPr lang="en-GB" sz="1200" dirty="0"/>
              <a:t>I'm looking for a partner someone who gets things fixed</a:t>
            </a:r>
          </a:p>
          <a:p>
            <a:pPr marL="0" indent="0">
              <a:lnSpc>
                <a:spcPct val="100000"/>
              </a:lnSpc>
              <a:buNone/>
            </a:pPr>
            <a:r>
              <a:rPr lang="en-GB" sz="1200" dirty="0"/>
              <a:t>Ask yourself this question do you want to be rich.</a:t>
            </a:r>
          </a:p>
          <a:p>
            <a:pPr marL="0" indent="0">
              <a:lnSpc>
                <a:spcPct val="100000"/>
              </a:lnSpc>
              <a:buNone/>
            </a:pPr>
            <a:r>
              <a:rPr lang="en-GB" sz="1200" dirty="0"/>
              <a:t>I've got the brains you've got the looks</a:t>
            </a:r>
          </a:p>
          <a:p>
            <a:pPr marL="0" indent="0">
              <a:lnSpc>
                <a:spcPct val="100000"/>
              </a:lnSpc>
              <a:buNone/>
            </a:pPr>
            <a:r>
              <a:rPr lang="en-GB" sz="1200" dirty="0"/>
              <a:t>Let's make lots of money</a:t>
            </a:r>
          </a:p>
          <a:p>
            <a:pPr marL="0" indent="0">
              <a:lnSpc>
                <a:spcPct val="100000"/>
              </a:lnSpc>
              <a:buNone/>
            </a:pPr>
            <a:r>
              <a:rPr lang="en-GB" sz="1200" dirty="0"/>
              <a:t>You've got the brawn I've got the brains</a:t>
            </a:r>
          </a:p>
          <a:p>
            <a:pPr marL="0" indent="0">
              <a:lnSpc>
                <a:spcPct val="100000"/>
              </a:lnSpc>
              <a:buNone/>
            </a:pPr>
            <a:r>
              <a:rPr lang="en-GB" sz="1200" dirty="0"/>
              <a:t>Let's make lots of money</a:t>
            </a:r>
          </a:p>
          <a:p>
            <a:pPr marL="0" indent="0">
              <a:lnSpc>
                <a:spcPct val="100000"/>
              </a:lnSpc>
              <a:buNone/>
            </a:pPr>
            <a:r>
              <a:rPr lang="en-GB" sz="1200" dirty="0"/>
              <a:t>You can tell I'm educated I studied at the Sorbonne</a:t>
            </a:r>
          </a:p>
          <a:p>
            <a:pPr marL="0" indent="0">
              <a:lnSpc>
                <a:spcPct val="100000"/>
              </a:lnSpc>
              <a:buNone/>
            </a:pPr>
            <a:r>
              <a:rPr lang="en-GB" sz="1200" dirty="0"/>
              <a:t>Doctored in mathematics I could have been a don</a:t>
            </a:r>
          </a:p>
          <a:p>
            <a:pPr marL="0" indent="0">
              <a:lnSpc>
                <a:spcPct val="100000"/>
              </a:lnSpc>
              <a:buNone/>
            </a:pPr>
            <a:r>
              <a:rPr lang="en-GB" sz="1200" dirty="0"/>
              <a:t>I can programme a computer choose the perfect time</a:t>
            </a:r>
          </a:p>
          <a:p>
            <a:pPr marL="0" indent="0">
              <a:lnSpc>
                <a:spcPct val="100000"/>
              </a:lnSpc>
              <a:buNone/>
            </a:pPr>
            <a:r>
              <a:rPr lang="en-GB" sz="1200" dirty="0"/>
              <a:t>If you've got the inclination I have the crime.</a:t>
            </a:r>
          </a:p>
          <a:p>
            <a:pPr marL="0" indent="0">
              <a:lnSpc>
                <a:spcPct val="100000"/>
              </a:lnSpc>
              <a:buNone/>
            </a:pPr>
            <a:r>
              <a:rPr lang="en-GB" sz="1200" dirty="0"/>
              <a:t>I've got the brains you've got the looks</a:t>
            </a:r>
          </a:p>
          <a:p>
            <a:pPr marL="0" indent="0">
              <a:lnSpc>
                <a:spcPct val="100000"/>
              </a:lnSpc>
              <a:buNone/>
            </a:pPr>
            <a:r>
              <a:rPr lang="en-GB" sz="1200" dirty="0"/>
              <a:t>Let's make lots of money</a:t>
            </a:r>
          </a:p>
          <a:p>
            <a:pPr marL="0" indent="0">
              <a:lnSpc>
                <a:spcPct val="100000"/>
              </a:lnSpc>
              <a:buNone/>
            </a:pPr>
            <a:r>
              <a:rPr lang="en-GB" sz="1200" dirty="0"/>
              <a:t>You've got the brawn I've got the brains</a:t>
            </a:r>
          </a:p>
          <a:p>
            <a:pPr marL="0" indent="0">
              <a:lnSpc>
                <a:spcPct val="100000"/>
              </a:lnSpc>
              <a:buNone/>
            </a:pPr>
            <a:r>
              <a:rPr lang="en-GB" sz="1200" dirty="0"/>
              <a:t>Let's make lots of money</a:t>
            </a:r>
          </a:p>
          <a:p>
            <a:pPr marL="0" indent="0">
              <a:lnSpc>
                <a:spcPct val="100000"/>
              </a:lnSpc>
              <a:buNone/>
            </a:pPr>
            <a:r>
              <a:rPr lang="en-GB" sz="1200" dirty="0"/>
              <a:t>Oh if you know when to take them you know</a:t>
            </a:r>
          </a:p>
          <a:p>
            <a:pPr marL="0" indent="0">
              <a:lnSpc>
                <a:spcPct val="100000"/>
              </a:lnSpc>
              <a:buNone/>
            </a:pPr>
            <a:r>
              <a:rPr lang="en-GB" sz="1200" dirty="0"/>
              <a:t>There's a lot of opportunities if there aren't </a:t>
            </a:r>
          </a:p>
          <a:p>
            <a:pPr marL="0" indent="0">
              <a:lnSpc>
                <a:spcPct val="100000"/>
              </a:lnSpc>
              <a:buNone/>
            </a:pPr>
            <a:r>
              <a:rPr lang="en-GB" sz="1200" dirty="0"/>
              <a:t>you can make them make or break them.</a:t>
            </a:r>
          </a:p>
          <a:p>
            <a:pPr marL="0" indent="0">
              <a:lnSpc>
                <a:spcPct val="100000"/>
              </a:lnSpc>
              <a:buNone/>
            </a:pPr>
            <a:r>
              <a:rPr lang="en-GB" sz="1200" dirty="0"/>
              <a:t>You can see I'm single-minded I know what I could be</a:t>
            </a:r>
          </a:p>
          <a:p>
            <a:pPr marL="0" indent="0">
              <a:lnSpc>
                <a:spcPct val="100000"/>
              </a:lnSpc>
              <a:buNone/>
            </a:pPr>
            <a:r>
              <a:rPr lang="en-GB" sz="1200" dirty="0"/>
              <a:t>How'd you feel about it come take a walk with me</a:t>
            </a:r>
          </a:p>
          <a:p>
            <a:pPr marL="0" indent="0">
              <a:lnSpc>
                <a:spcPct val="100000"/>
              </a:lnSpc>
              <a:buNone/>
            </a:pPr>
            <a:r>
              <a:rPr lang="en-GB" sz="1200" dirty="0"/>
              <a:t>I'm looking for a partner regardless of expense</a:t>
            </a:r>
          </a:p>
          <a:p>
            <a:pPr marL="0" indent="0">
              <a:lnSpc>
                <a:spcPct val="100000"/>
              </a:lnSpc>
              <a:buNone/>
            </a:pPr>
            <a:r>
              <a:rPr lang="en-GB" sz="1200" dirty="0"/>
              <a:t>Think about it seriously you know it makes sense.</a:t>
            </a:r>
          </a:p>
          <a:p>
            <a:pPr marL="0" indent="0">
              <a:lnSpc>
                <a:spcPct val="100000"/>
              </a:lnSpc>
              <a:buNone/>
            </a:pPr>
            <a:r>
              <a:rPr lang="en-GB" sz="1200" dirty="0"/>
              <a:t>I've got the brains you've got the looks</a:t>
            </a:r>
          </a:p>
          <a:p>
            <a:pPr marL="0" indent="0">
              <a:lnSpc>
                <a:spcPct val="100000"/>
              </a:lnSpc>
              <a:buNone/>
            </a:pPr>
            <a:r>
              <a:rPr lang="en-GB" sz="1200" dirty="0"/>
              <a:t>Let's make lots of money</a:t>
            </a:r>
          </a:p>
          <a:p>
            <a:pPr marL="0" indent="0">
              <a:lnSpc>
                <a:spcPct val="100000"/>
              </a:lnSpc>
              <a:buNone/>
            </a:pPr>
            <a:r>
              <a:rPr lang="en-GB" sz="1200" dirty="0"/>
              <a:t>You've got the brawn I've got the brains</a:t>
            </a:r>
          </a:p>
          <a:p>
            <a:pPr marL="0" indent="0">
              <a:lnSpc>
                <a:spcPct val="100000"/>
              </a:lnSpc>
              <a:buNone/>
            </a:pPr>
            <a:r>
              <a:rPr lang="en-GB" sz="1200" dirty="0"/>
              <a:t>Let's make lots of money</a:t>
            </a:r>
          </a:p>
          <a:p>
            <a:pPr marL="0" indent="0">
              <a:lnSpc>
                <a:spcPct val="100000"/>
              </a:lnSpc>
              <a:buNone/>
            </a:pPr>
            <a:r>
              <a:rPr lang="en-GB" sz="1200" dirty="0"/>
              <a:t>Oh if you know when to take them you know</a:t>
            </a:r>
          </a:p>
          <a:p>
            <a:pPr marL="0" indent="0">
              <a:lnSpc>
                <a:spcPct val="100000"/>
              </a:lnSpc>
              <a:buNone/>
            </a:pPr>
            <a:r>
              <a:rPr lang="en-GB" sz="1200" dirty="0"/>
              <a:t>There's a lot of opportunities if there aren't </a:t>
            </a:r>
          </a:p>
          <a:p>
            <a:pPr marL="0" indent="0">
              <a:lnSpc>
                <a:spcPct val="100000"/>
              </a:lnSpc>
              <a:buNone/>
            </a:pPr>
            <a:r>
              <a:rPr lang="en-GB" sz="1200" dirty="0"/>
              <a:t>you can make them make or break them.</a:t>
            </a:r>
          </a:p>
          <a:p>
            <a:pPr marL="0" indent="0">
              <a:lnSpc>
                <a:spcPct val="100000"/>
              </a:lnSpc>
              <a:buNone/>
            </a:pPr>
            <a:r>
              <a:rPr lang="en-GB" sz="1200" dirty="0"/>
              <a:t>I've got the brains you've got the looks</a:t>
            </a:r>
          </a:p>
          <a:p>
            <a:pPr marL="0" indent="0">
              <a:lnSpc>
                <a:spcPct val="100000"/>
              </a:lnSpc>
              <a:buNone/>
            </a:pPr>
            <a:r>
              <a:rPr lang="en-GB" sz="1200" dirty="0"/>
              <a:t>Let's make lots of money</a:t>
            </a:r>
          </a:p>
          <a:p>
            <a:pPr marL="0" indent="0">
              <a:lnSpc>
                <a:spcPct val="100000"/>
              </a:lnSpc>
              <a:buNone/>
            </a:pPr>
            <a:r>
              <a:rPr lang="en-GB" sz="1200" dirty="0"/>
              <a:t>You've got the brawn I've got the brains</a:t>
            </a:r>
          </a:p>
          <a:p>
            <a:pPr marL="0" indent="0">
              <a:lnSpc>
                <a:spcPct val="100000"/>
              </a:lnSpc>
              <a:buNone/>
            </a:pPr>
            <a:r>
              <a:rPr lang="en-GB" sz="1200" dirty="0"/>
              <a:t>Let's make lots of </a:t>
            </a:r>
            <a:r>
              <a:rPr lang="en-GB" sz="1200" dirty="0" smtClean="0"/>
              <a:t>money</a:t>
            </a:r>
          </a:p>
          <a:p>
            <a:pPr marL="0" indent="0">
              <a:lnSpc>
                <a:spcPct val="100000"/>
              </a:lnSpc>
              <a:buNone/>
            </a:pPr>
            <a:endParaRPr lang="en-GB" sz="1200" dirty="0"/>
          </a:p>
          <a:p>
            <a:pPr marL="0" indent="0">
              <a:lnSpc>
                <a:spcPct val="100000"/>
              </a:lnSpc>
              <a:buNone/>
            </a:pPr>
            <a:r>
              <a:rPr lang="en-GB" sz="1200" dirty="0">
                <a:hlinkClick r:id="rId3"/>
              </a:rPr>
              <a:t>https://</a:t>
            </a:r>
            <a:r>
              <a:rPr lang="en-GB" sz="1200" dirty="0" smtClean="0">
                <a:hlinkClick r:id="rId3"/>
              </a:rPr>
              <a:t>www.youtube.com/watch?v=PyeWRd7ZEBs</a:t>
            </a:r>
            <a:endParaRPr lang="en-GB" sz="1200" dirty="0" smtClean="0"/>
          </a:p>
          <a:p>
            <a:pPr marL="0" indent="0">
              <a:lnSpc>
                <a:spcPct val="100000"/>
              </a:lnSpc>
              <a:buNone/>
            </a:pPr>
            <a:endParaRPr lang="en-GB" sz="1200" dirty="0"/>
          </a:p>
        </p:txBody>
      </p:sp>
    </p:spTree>
    <p:extLst>
      <p:ext uri="{BB962C8B-B14F-4D97-AF65-F5344CB8AC3E}">
        <p14:creationId xmlns:p14="http://schemas.microsoft.com/office/powerpoint/2010/main" val="261170623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New Romantics</a:t>
            </a:r>
            <a:endParaRPr lang="en-GB" b="1" dirty="0">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r>
              <a:rPr lang="en-GB" dirty="0">
                <a:hlinkClick r:id="rId3"/>
              </a:rPr>
              <a:t>https://</a:t>
            </a:r>
            <a:r>
              <a:rPr lang="en-GB" dirty="0" smtClean="0">
                <a:hlinkClick r:id="rId3"/>
              </a:rPr>
              <a:t>edition.cnn.com/videos/international/2013/04/17/what-thatcher-means-tony-hadley.cnn</a:t>
            </a:r>
            <a:endParaRPr lang="en-GB"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6270171" y="2434019"/>
            <a:ext cx="5083629" cy="4028693"/>
          </a:xfrm>
          <a:prstGeom prst="rect">
            <a:avLst/>
          </a:prstGeom>
        </p:spPr>
      </p:pic>
    </p:spTree>
    <p:extLst>
      <p:ext uri="{BB962C8B-B14F-4D97-AF65-F5344CB8AC3E}">
        <p14:creationId xmlns:p14="http://schemas.microsoft.com/office/powerpoint/2010/main" val="30488633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0" y="-106"/>
            <a:ext cx="6343742" cy="6858000"/>
          </a:xfrm>
          <a:prstGeom prst="rect">
            <a:avLst/>
          </a:prstGeom>
        </p:spPr>
      </p:pic>
      <p:pic>
        <p:nvPicPr>
          <p:cNvPr id="5" name="Picture 4"/>
          <p:cNvPicPr>
            <a:picLocks noChangeAspect="1"/>
          </p:cNvPicPr>
          <p:nvPr/>
        </p:nvPicPr>
        <p:blipFill>
          <a:blip r:embed="rId4"/>
          <a:stretch>
            <a:fillRect/>
          </a:stretch>
        </p:blipFill>
        <p:spPr>
          <a:xfrm>
            <a:off x="6054474" y="-106"/>
            <a:ext cx="6426001" cy="6858106"/>
          </a:xfrm>
          <a:prstGeom prst="rect">
            <a:avLst/>
          </a:prstGeom>
        </p:spPr>
      </p:pic>
    </p:spTree>
    <p:extLst>
      <p:ext uri="{BB962C8B-B14F-4D97-AF65-F5344CB8AC3E}">
        <p14:creationId xmlns:p14="http://schemas.microsoft.com/office/powerpoint/2010/main" val="31713400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838200" y="0"/>
            <a:ext cx="10430418" cy="6858000"/>
          </a:xfrm>
          <a:prstGeom prst="rect">
            <a:avLst/>
          </a:prstGeom>
        </p:spPr>
      </p:pic>
    </p:spTree>
    <p:extLst>
      <p:ext uri="{BB962C8B-B14F-4D97-AF65-F5344CB8AC3E}">
        <p14:creationId xmlns:p14="http://schemas.microsoft.com/office/powerpoint/2010/main" val="1577071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3259873" y="0"/>
            <a:ext cx="5215209" cy="6858000"/>
          </a:xfrm>
          <a:prstGeom prst="rect">
            <a:avLst/>
          </a:prstGeom>
        </p:spPr>
      </p:pic>
    </p:spTree>
    <p:extLst>
      <p:ext uri="{BB962C8B-B14F-4D97-AF65-F5344CB8AC3E}">
        <p14:creationId xmlns:p14="http://schemas.microsoft.com/office/powerpoint/2010/main" val="29999643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53800" cy="1325563"/>
          </a:xfrm>
        </p:spPr>
        <p:txBody>
          <a:bodyPr lIns="540000">
            <a:normAutofit/>
          </a:bodyPr>
          <a:lstStyle/>
          <a:p>
            <a:r>
              <a:rPr lang="en-GB" sz="2800" dirty="0" smtClean="0">
                <a:latin typeface="Arial Black" panose="020B0A04020102020204" pitchFamily="34" charset="0"/>
              </a:rPr>
              <a:t>Thatcher on Pop</a:t>
            </a:r>
            <a:endParaRPr lang="en-GB" sz="2800" dirty="0">
              <a:latin typeface="Arial Black" panose="020B0A04020102020204" pitchFamily="34" charset="0"/>
            </a:endParaRPr>
          </a:p>
        </p:txBody>
      </p:sp>
      <p:sp>
        <p:nvSpPr>
          <p:cNvPr id="3" name="Content Placeholder 2"/>
          <p:cNvSpPr>
            <a:spLocks noGrp="1"/>
          </p:cNvSpPr>
          <p:nvPr>
            <p:ph idx="1"/>
          </p:nvPr>
        </p:nvSpPr>
        <p:spPr>
          <a:xfrm>
            <a:off x="0" y="662781"/>
            <a:ext cx="9609221" cy="5975683"/>
          </a:xfrm>
        </p:spPr>
        <p:txBody>
          <a:bodyPr lIns="540000" tIns="360000" rIns="540000" bIns="360000">
            <a:noAutofit/>
          </a:bodyPr>
          <a:lstStyle/>
          <a:p>
            <a:pPr marL="0" indent="0" algn="just">
              <a:buNone/>
            </a:pPr>
            <a:r>
              <a:rPr lang="en-GB" sz="2000" dirty="0" smtClean="0"/>
              <a:t>Thatcher:  … So </a:t>
            </a:r>
            <a:r>
              <a:rPr lang="en-GB" sz="2000" dirty="0"/>
              <a:t>good luck to your pop groups. They do very well for us for export </a:t>
            </a:r>
            <a:r>
              <a:rPr lang="en-GB" sz="2000" dirty="0" smtClean="0"/>
              <a:t>– they </a:t>
            </a:r>
            <a:r>
              <a:rPr lang="en-GB" sz="2000" dirty="0"/>
              <a:t>do a fantastic job and </a:t>
            </a:r>
            <a:r>
              <a:rPr lang="en-GB" sz="2000" dirty="0" smtClean="0"/>
              <a:t>[never mind] if </a:t>
            </a:r>
            <a:r>
              <a:rPr lang="en-GB" sz="2000" dirty="0"/>
              <a:t>some of them want to have yellow hair</a:t>
            </a:r>
            <a:r>
              <a:rPr lang="en-GB" sz="2000" dirty="0" smtClean="0"/>
              <a:t>, pink </a:t>
            </a:r>
            <a:r>
              <a:rPr lang="en-GB" sz="2000" dirty="0"/>
              <a:t>hair, long hair, short hair, blue jeans, yellow jeans, </a:t>
            </a:r>
            <a:r>
              <a:rPr lang="en-GB" sz="2000" b="1" dirty="0"/>
              <a:t>or </a:t>
            </a:r>
            <a:r>
              <a:rPr lang="en-GB" sz="2000" b="1" dirty="0" smtClean="0"/>
              <a:t>these days</a:t>
            </a:r>
            <a:r>
              <a:rPr lang="en-GB" sz="2000" b="1" dirty="0"/>
              <a:t>, my goodness me, there are some smart ones. Marvellous</a:t>
            </a:r>
            <a:r>
              <a:rPr lang="en-GB" sz="2000" b="1" dirty="0" smtClean="0"/>
              <a:t>. When </a:t>
            </a:r>
            <a:r>
              <a:rPr lang="en-GB" sz="2000" b="1" dirty="0"/>
              <a:t>I go and look at some of the clothes for young people, gosh</a:t>
            </a:r>
            <a:r>
              <a:rPr lang="en-GB" sz="2000" b="1" dirty="0" smtClean="0"/>
              <a:t>, they </a:t>
            </a:r>
            <a:r>
              <a:rPr lang="en-GB" sz="2000" b="1" dirty="0"/>
              <a:t>are pricey but really I think that the sort of informal period </a:t>
            </a:r>
            <a:r>
              <a:rPr lang="en-GB" sz="2000" b="1" dirty="0" smtClean="0"/>
              <a:t>has gone</a:t>
            </a:r>
            <a:r>
              <a:rPr lang="en-GB" sz="2000" b="1" dirty="0"/>
              <a:t>, you know, people much more want to live by rules. </a:t>
            </a:r>
            <a:endParaRPr lang="en-GB" sz="1200" dirty="0"/>
          </a:p>
          <a:p>
            <a:pPr marL="0" indent="0" algn="just">
              <a:buNone/>
            </a:pPr>
            <a:r>
              <a:rPr lang="en-GB" sz="2000" dirty="0" smtClean="0"/>
              <a:t>Interviewer: Well, we have got rid of the hippies and the </a:t>
            </a:r>
            <a:r>
              <a:rPr lang="en-GB" sz="2000" dirty="0"/>
              <a:t>punks … we have got the hippies and </a:t>
            </a:r>
            <a:r>
              <a:rPr lang="en-GB" sz="2000" dirty="0" smtClean="0"/>
              <a:t>the punks </a:t>
            </a:r>
            <a:r>
              <a:rPr lang="en-GB" sz="2000" dirty="0"/>
              <a:t>more or less out of the way and they are looking much </a:t>
            </a:r>
            <a:r>
              <a:rPr lang="en-GB" sz="2000" dirty="0" smtClean="0"/>
              <a:t>smarter these </a:t>
            </a:r>
            <a:r>
              <a:rPr lang="en-GB" sz="2000" dirty="0"/>
              <a:t>days</a:t>
            </a:r>
            <a:r>
              <a:rPr lang="en-GB" sz="2000" dirty="0" smtClean="0"/>
              <a:t>.</a:t>
            </a:r>
          </a:p>
          <a:p>
            <a:pPr marL="0" indent="0" algn="just">
              <a:buNone/>
            </a:pPr>
            <a:r>
              <a:rPr lang="en-GB" sz="2000" dirty="0" smtClean="0"/>
              <a:t>Thatcher: Yes</a:t>
            </a:r>
            <a:r>
              <a:rPr lang="en-GB" sz="2000" dirty="0"/>
              <a:t>, that is right because it is better, because they like it better that way. One young person said to me the other day. “Oh” she said, aged </a:t>
            </a:r>
            <a:r>
              <a:rPr lang="en-GB" sz="2000" dirty="0" smtClean="0"/>
              <a:t>18, </a:t>
            </a:r>
            <a:r>
              <a:rPr lang="en-GB" sz="2000" dirty="0"/>
              <a:t>“there are not any rules these days, I wish we had more rules” and you know, some of the rules are coming back. Life is much better when </a:t>
            </a:r>
            <a:r>
              <a:rPr lang="en-GB" sz="2000" dirty="0" smtClean="0"/>
              <a:t>… you </a:t>
            </a:r>
            <a:r>
              <a:rPr lang="en-GB" sz="2000" dirty="0"/>
              <a:t>know what the accepted rules are and that is coming back and that is good. The 1970s I think was not a very good time. Everyone tried to flout the rules and now they are saying </a:t>
            </a:r>
            <a:r>
              <a:rPr lang="en-GB" sz="2000" dirty="0" smtClean="0"/>
              <a:t>‘Look</a:t>
            </a:r>
            <a:r>
              <a:rPr lang="en-GB" sz="2000" dirty="0"/>
              <a:t>, you cannot live unless you have some rules to live </a:t>
            </a:r>
            <a:r>
              <a:rPr lang="en-GB" sz="2000" dirty="0" smtClean="0"/>
              <a:t>by.’ </a:t>
            </a:r>
            <a:r>
              <a:rPr lang="en-GB" sz="2000" dirty="0"/>
              <a:t>Freedom requires some set of rules as well to live </a:t>
            </a:r>
            <a:r>
              <a:rPr lang="en-GB" sz="2000" dirty="0" smtClean="0"/>
              <a:t>by.”</a:t>
            </a:r>
          </a:p>
          <a:p>
            <a:pPr algn="r">
              <a:buFontTx/>
              <a:buChar char="-"/>
            </a:pPr>
            <a:r>
              <a:rPr lang="en-GB" sz="2000" dirty="0" smtClean="0"/>
              <a:t>Margaret Thatcher, interview with </a:t>
            </a:r>
            <a:r>
              <a:rPr lang="en-GB" sz="2000" i="1" dirty="0" smtClean="0"/>
              <a:t>Smash Hits</a:t>
            </a:r>
            <a:r>
              <a:rPr lang="en-GB" sz="2000" dirty="0" smtClean="0"/>
              <a:t>, 2 March 1987</a:t>
            </a:r>
          </a:p>
          <a:p>
            <a:pPr algn="just">
              <a:buFontTx/>
              <a:buChar char="-"/>
            </a:pPr>
            <a:endParaRPr lang="en-GB" sz="2000" dirty="0"/>
          </a:p>
        </p:txBody>
      </p:sp>
      <p:pic>
        <p:nvPicPr>
          <p:cNvPr id="5" name="Picture 4"/>
          <p:cNvPicPr>
            <a:picLocks noChangeAspect="1"/>
          </p:cNvPicPr>
          <p:nvPr/>
        </p:nvPicPr>
        <p:blipFill>
          <a:blip r:embed="rId2"/>
          <a:stretch>
            <a:fillRect/>
          </a:stretch>
        </p:blipFill>
        <p:spPr>
          <a:xfrm>
            <a:off x="9398780" y="0"/>
            <a:ext cx="2793220" cy="2213811"/>
          </a:xfrm>
          <a:prstGeom prst="rect">
            <a:avLst/>
          </a:prstGeom>
        </p:spPr>
      </p:pic>
      <p:pic>
        <p:nvPicPr>
          <p:cNvPr id="6" name="Picture 5"/>
          <p:cNvPicPr>
            <a:picLocks noChangeAspect="1"/>
          </p:cNvPicPr>
          <p:nvPr/>
        </p:nvPicPr>
        <p:blipFill>
          <a:blip r:embed="rId3"/>
          <a:stretch>
            <a:fillRect/>
          </a:stretch>
        </p:blipFill>
        <p:spPr>
          <a:xfrm>
            <a:off x="9449584" y="2709111"/>
            <a:ext cx="2742416" cy="4148889"/>
          </a:xfrm>
          <a:prstGeom prst="rect">
            <a:avLst/>
          </a:prstGeom>
        </p:spPr>
      </p:pic>
    </p:spTree>
    <p:extLst>
      <p:ext uri="{BB962C8B-B14F-4D97-AF65-F5344CB8AC3E}">
        <p14:creationId xmlns:p14="http://schemas.microsoft.com/office/powerpoint/2010/main" val="438129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Enterprise Allowance Scheme</a:t>
            </a:r>
            <a:endParaRPr lang="en-GB" dirty="0">
              <a:latin typeface="Arial Black" panose="020B0A04020102020204" pitchFamily="34" charset="0"/>
            </a:endParaRPr>
          </a:p>
        </p:txBody>
      </p:sp>
      <p:pic>
        <p:nvPicPr>
          <p:cNvPr id="6" name="Content Placeholder 5"/>
          <p:cNvPicPr>
            <a:picLocks noGrp="1" noChangeAspect="1"/>
          </p:cNvPicPr>
          <p:nvPr>
            <p:ph idx="1"/>
          </p:nvPr>
        </p:nvPicPr>
        <p:blipFill>
          <a:blip r:embed="rId3"/>
          <a:stretch>
            <a:fillRect/>
          </a:stretch>
        </p:blipFill>
        <p:spPr>
          <a:xfrm>
            <a:off x="1764506" y="4197105"/>
            <a:ext cx="4799920" cy="2660895"/>
          </a:xfrm>
          <a:prstGeom prst="rect">
            <a:avLst/>
          </a:prstGeom>
        </p:spPr>
      </p:pic>
      <p:pic>
        <p:nvPicPr>
          <p:cNvPr id="7" name="Picture 6"/>
          <p:cNvPicPr>
            <a:picLocks noChangeAspect="1"/>
          </p:cNvPicPr>
          <p:nvPr/>
        </p:nvPicPr>
        <p:blipFill>
          <a:blip r:embed="rId4"/>
          <a:stretch>
            <a:fillRect/>
          </a:stretch>
        </p:blipFill>
        <p:spPr>
          <a:xfrm>
            <a:off x="7214507" y="1595470"/>
            <a:ext cx="4139293" cy="5131355"/>
          </a:xfrm>
          <a:prstGeom prst="rect">
            <a:avLst/>
          </a:prstGeom>
        </p:spPr>
      </p:pic>
      <p:sp>
        <p:nvSpPr>
          <p:cNvPr id="8" name="Rectangle 7"/>
          <p:cNvSpPr/>
          <p:nvPr/>
        </p:nvSpPr>
        <p:spPr>
          <a:xfrm>
            <a:off x="478972" y="1484933"/>
            <a:ext cx="6096000" cy="3108543"/>
          </a:xfrm>
          <a:prstGeom prst="rect">
            <a:avLst/>
          </a:prstGeom>
        </p:spPr>
        <p:txBody>
          <a:bodyPr>
            <a:spAutoFit/>
          </a:bodyPr>
          <a:lstStyle/>
          <a:p>
            <a:pPr marL="285750" indent="-285750">
              <a:buFont typeface="Arial" panose="020B0604020202020204" pitchFamily="34" charset="0"/>
              <a:buChar char="•"/>
            </a:pPr>
            <a:r>
              <a:rPr lang="en-GB" sz="2800" dirty="0" smtClean="0"/>
              <a:t>Initiative </a:t>
            </a:r>
            <a:r>
              <a:rPr lang="en-GB" sz="2800" dirty="0"/>
              <a:t>set up </a:t>
            </a:r>
            <a:r>
              <a:rPr lang="en-GB" sz="2800" dirty="0" smtClean="0"/>
              <a:t>in  1981 which </a:t>
            </a:r>
            <a:r>
              <a:rPr lang="en-GB" sz="2800" dirty="0"/>
              <a:t>gave a guaranteed income of £40 per week to unemployed people who set up their own </a:t>
            </a:r>
            <a:r>
              <a:rPr lang="en-GB" sz="2800" dirty="0" smtClean="0"/>
              <a:t>business – recipients included Happy Mondays and Soul II Soul, and </a:t>
            </a:r>
            <a:r>
              <a:rPr lang="en-GB" sz="2800" dirty="0"/>
              <a:t> </a:t>
            </a:r>
            <a:r>
              <a:rPr lang="en-GB" sz="2800" dirty="0" smtClean="0"/>
              <a:t>start-ups included Creation Records and </a:t>
            </a:r>
            <a:r>
              <a:rPr lang="en-GB" sz="2800" i="1" dirty="0" err="1" smtClean="0"/>
              <a:t>Viz</a:t>
            </a:r>
            <a:endParaRPr lang="en-GB" sz="2800" dirty="0"/>
          </a:p>
        </p:txBody>
      </p:sp>
    </p:spTree>
    <p:extLst>
      <p:ext uri="{BB962C8B-B14F-4D97-AF65-F5344CB8AC3E}">
        <p14:creationId xmlns:p14="http://schemas.microsoft.com/office/powerpoint/2010/main" val="36973806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2047875" y="2096294"/>
            <a:ext cx="8096250" cy="3810000"/>
          </a:xfrm>
          <a:prstGeom prst="rect">
            <a:avLst/>
          </a:prstGeom>
        </p:spPr>
      </p:pic>
      <p:sp>
        <p:nvSpPr>
          <p:cNvPr id="4"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latin typeface="Arial Black" panose="020B0A04020102020204" pitchFamily="34" charset="0"/>
              </a:rPr>
              <a:t>‘On Your Bike’</a:t>
            </a:r>
            <a:endParaRPr lang="en-GB" dirty="0">
              <a:latin typeface="Arial Black" panose="020B0A04020102020204" pitchFamily="34" charset="0"/>
            </a:endParaRPr>
          </a:p>
        </p:txBody>
      </p:sp>
    </p:spTree>
    <p:extLst>
      <p:ext uri="{BB962C8B-B14F-4D97-AF65-F5344CB8AC3E}">
        <p14:creationId xmlns:p14="http://schemas.microsoft.com/office/powerpoint/2010/main" val="27317061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822700" y="457993"/>
            <a:ext cx="7962900" cy="6133307"/>
          </a:xfrm>
        </p:spPr>
        <p:txBody>
          <a:bodyPr>
            <a:normAutofit fontScale="92500" lnSpcReduction="10000"/>
          </a:bodyPr>
          <a:lstStyle/>
          <a:p>
            <a:pPr marL="0" indent="0">
              <a:buNone/>
            </a:pPr>
            <a:r>
              <a:rPr lang="en-GB" dirty="0" smtClean="0"/>
              <a:t>“For me, Margaret Thatcher was quite important because she helped to legitimise exactly what we were doing. Her whole ethos was about you being more enterprising and getting on with it. The whole of Britain was going through change with. Wee needed a new direction, so coming through the 80s with Maggie in front, as it were, wasn’t a bad thing. Some of us prospered.”</a:t>
            </a:r>
          </a:p>
          <a:p>
            <a:pPr algn="r">
              <a:buFontTx/>
              <a:buChar char="-"/>
            </a:pPr>
            <a:r>
              <a:rPr lang="en-GB" sz="2400" dirty="0" err="1" smtClean="0"/>
              <a:t>Jazzie</a:t>
            </a:r>
            <a:r>
              <a:rPr lang="en-GB" sz="2400" dirty="0" smtClean="0"/>
              <a:t> B, producer Soul II Soul, cited by </a:t>
            </a:r>
            <a:r>
              <a:rPr lang="en-GB" sz="2400" dirty="0"/>
              <a:t>Alwyn W Turner, </a:t>
            </a:r>
            <a:r>
              <a:rPr lang="en-GB" sz="2400" i="1" dirty="0"/>
              <a:t>Rejoice! Rejoice! Britain in the 1980s </a:t>
            </a:r>
            <a:r>
              <a:rPr lang="en-GB" sz="2400" dirty="0"/>
              <a:t>(London: </a:t>
            </a:r>
            <a:r>
              <a:rPr lang="en-GB" sz="2400" dirty="0" err="1"/>
              <a:t>Aurum</a:t>
            </a:r>
            <a:r>
              <a:rPr lang="en-GB" sz="2400" dirty="0"/>
              <a:t> Press, 2010</a:t>
            </a:r>
            <a:r>
              <a:rPr lang="en-GB" sz="2400" dirty="0" smtClean="0"/>
              <a:t>), pp. 378–379.</a:t>
            </a:r>
          </a:p>
          <a:p>
            <a:pPr>
              <a:buFontTx/>
              <a:buChar char="-"/>
            </a:pPr>
            <a:endParaRPr lang="en-GB" dirty="0" smtClean="0"/>
          </a:p>
          <a:p>
            <a:pPr marL="0" indent="0">
              <a:buNone/>
            </a:pPr>
            <a:r>
              <a:rPr lang="en-GB" dirty="0" smtClean="0"/>
              <a:t> “I </a:t>
            </a:r>
            <a:r>
              <a:rPr lang="en-GB" dirty="0"/>
              <a:t>wonder how many lefties like </a:t>
            </a:r>
            <a:r>
              <a:rPr lang="en-GB" dirty="0" smtClean="0"/>
              <a:t>myself look </a:t>
            </a:r>
            <a:r>
              <a:rPr lang="en-GB" dirty="0"/>
              <a:t>back now with misty eyes on the Enterprise Allowance Scheme, that great nurturer of the young</a:t>
            </a:r>
            <a:r>
              <a:rPr lang="en-GB" dirty="0" smtClean="0"/>
              <a:t>.”</a:t>
            </a:r>
          </a:p>
          <a:p>
            <a:pPr algn="r">
              <a:buFontTx/>
              <a:buChar char="-"/>
            </a:pPr>
            <a:r>
              <a:rPr lang="en-GB" sz="2200" dirty="0" smtClean="0"/>
              <a:t>Tony Wilson, manager of Factory records cited by </a:t>
            </a:r>
            <a:r>
              <a:rPr lang="en-GB" sz="2200" dirty="0"/>
              <a:t>‘Stand Down, Margaret! Weller, The Specials and more Recall the Thatcher Years,’ </a:t>
            </a:r>
            <a:r>
              <a:rPr lang="en-GB" sz="2200" i="1" dirty="0"/>
              <a:t>Uncut</a:t>
            </a:r>
            <a:r>
              <a:rPr lang="en-GB" sz="2200" dirty="0"/>
              <a:t>, March </a:t>
            </a:r>
            <a:r>
              <a:rPr lang="en-GB" sz="2200" dirty="0" smtClean="0"/>
              <a:t>2009 </a:t>
            </a:r>
            <a:endParaRPr lang="en-GB" sz="2200" dirty="0"/>
          </a:p>
        </p:txBody>
      </p:sp>
      <p:pic>
        <p:nvPicPr>
          <p:cNvPr id="4" name="Picture 3"/>
          <p:cNvPicPr>
            <a:picLocks noChangeAspect="1"/>
          </p:cNvPicPr>
          <p:nvPr/>
        </p:nvPicPr>
        <p:blipFill>
          <a:blip r:embed="rId3"/>
          <a:stretch>
            <a:fillRect/>
          </a:stretch>
        </p:blipFill>
        <p:spPr>
          <a:xfrm>
            <a:off x="171450" y="285750"/>
            <a:ext cx="3219450" cy="2809875"/>
          </a:xfrm>
          <a:prstGeom prst="rect">
            <a:avLst/>
          </a:prstGeom>
        </p:spPr>
      </p:pic>
      <p:pic>
        <p:nvPicPr>
          <p:cNvPr id="5" name="Picture 4"/>
          <p:cNvPicPr>
            <a:picLocks noChangeAspect="1"/>
          </p:cNvPicPr>
          <p:nvPr/>
        </p:nvPicPr>
        <p:blipFill>
          <a:blip r:embed="rId4"/>
          <a:stretch>
            <a:fillRect/>
          </a:stretch>
        </p:blipFill>
        <p:spPr>
          <a:xfrm>
            <a:off x="93663" y="3486546"/>
            <a:ext cx="3297237" cy="3254346"/>
          </a:xfrm>
          <a:prstGeom prst="rect">
            <a:avLst/>
          </a:prstGeom>
        </p:spPr>
      </p:pic>
      <p:sp>
        <p:nvSpPr>
          <p:cNvPr id="6" name="Rectangle 5"/>
          <p:cNvSpPr/>
          <p:nvPr/>
        </p:nvSpPr>
        <p:spPr>
          <a:xfrm>
            <a:off x="5501125" y="3244334"/>
            <a:ext cx="1189749" cy="369332"/>
          </a:xfrm>
          <a:prstGeom prst="rect">
            <a:avLst/>
          </a:prstGeom>
        </p:spPr>
        <p:txBody>
          <a:bodyPr wrap="none">
            <a:spAutoFit/>
          </a:bodyPr>
          <a:lstStyle/>
          <a:p>
            <a:r>
              <a:rPr lang="en-GB" dirty="0"/>
              <a:t>31:2 (2017</a:t>
            </a:r>
          </a:p>
        </p:txBody>
      </p:sp>
    </p:spTree>
    <p:extLst>
      <p:ext uri="{BB962C8B-B14F-4D97-AF65-F5344CB8AC3E}">
        <p14:creationId xmlns:p14="http://schemas.microsoft.com/office/powerpoint/2010/main" val="41453399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628210" y="0"/>
            <a:ext cx="4563790" cy="3040504"/>
          </a:xfrm>
          <a:prstGeom prst="rect">
            <a:avLst/>
          </a:prstGeom>
        </p:spPr>
      </p:pic>
      <p:pic>
        <p:nvPicPr>
          <p:cNvPr id="2" name="Picture 1"/>
          <p:cNvPicPr>
            <a:picLocks noChangeAspect="1"/>
          </p:cNvPicPr>
          <p:nvPr/>
        </p:nvPicPr>
        <p:blipFill>
          <a:blip r:embed="rId4"/>
          <a:stretch>
            <a:fillRect/>
          </a:stretch>
        </p:blipFill>
        <p:spPr>
          <a:xfrm>
            <a:off x="0" y="0"/>
            <a:ext cx="4855968" cy="3155613"/>
          </a:xfrm>
          <a:prstGeom prst="rect">
            <a:avLst/>
          </a:prstGeom>
        </p:spPr>
      </p:pic>
      <p:sp>
        <p:nvSpPr>
          <p:cNvPr id="9" name="Title 8"/>
          <p:cNvSpPr>
            <a:spLocks noGrp="1"/>
          </p:cNvSpPr>
          <p:nvPr>
            <p:ph type="title"/>
          </p:nvPr>
        </p:nvSpPr>
        <p:spPr>
          <a:xfrm>
            <a:off x="4855968" y="436898"/>
            <a:ext cx="2772241" cy="1325563"/>
          </a:xfrm>
        </p:spPr>
        <p:txBody>
          <a:bodyPr>
            <a:noAutofit/>
          </a:bodyPr>
          <a:lstStyle/>
          <a:p>
            <a:pPr algn="ctr"/>
            <a:r>
              <a:rPr lang="en-GB" sz="3600" dirty="0" smtClean="0">
                <a:solidFill>
                  <a:srgbClr val="7030A0"/>
                </a:solidFill>
                <a:latin typeface="Arial Black" panose="020B0A04020102020204" pitchFamily="34" charset="0"/>
              </a:rPr>
              <a:t>Critiques of Band Aid/Live Aid</a:t>
            </a:r>
            <a:endParaRPr lang="en-GB" sz="3600" dirty="0">
              <a:solidFill>
                <a:srgbClr val="7030A0"/>
              </a:solidFill>
              <a:latin typeface="Arial Black" panose="020B0A04020102020204" pitchFamily="34" charset="0"/>
            </a:endParaRPr>
          </a:p>
        </p:txBody>
      </p:sp>
      <p:sp>
        <p:nvSpPr>
          <p:cNvPr id="10" name="Content Placeholder 9"/>
          <p:cNvSpPr>
            <a:spLocks noGrp="1"/>
          </p:cNvSpPr>
          <p:nvPr>
            <p:ph idx="1"/>
          </p:nvPr>
        </p:nvSpPr>
        <p:spPr>
          <a:xfrm>
            <a:off x="0" y="3040504"/>
            <a:ext cx="12192000" cy="4351338"/>
          </a:xfrm>
        </p:spPr>
        <p:txBody>
          <a:bodyPr lIns="540000" tIns="360000" rIns="540000" bIns="360000">
            <a:normAutofit fontScale="92500" lnSpcReduction="20000"/>
          </a:bodyPr>
          <a:lstStyle/>
          <a:p>
            <a:pPr marL="0" indent="0" algn="just">
              <a:buNone/>
            </a:pPr>
            <a:r>
              <a:rPr lang="en-GB" sz="2600" dirty="0" smtClean="0"/>
              <a:t>“</a:t>
            </a:r>
            <a:r>
              <a:rPr lang="en-GB" dirty="0"/>
              <a:t>Band Aid was a form of activism </a:t>
            </a:r>
            <a:r>
              <a:rPr lang="en-GB" b="1" dirty="0"/>
              <a:t>articulated from within the dominant structures of free market capitalism rather than in opposition to it</a:t>
            </a:r>
            <a:r>
              <a:rPr lang="en-GB" dirty="0"/>
              <a:t>. This aligned with a broader trajectory of </a:t>
            </a:r>
            <a:r>
              <a:rPr lang="en-GB" b="1" dirty="0"/>
              <a:t>free market discourses </a:t>
            </a:r>
            <a:r>
              <a:rPr lang="en-GB" dirty="0"/>
              <a:t>penetrating into the public sphere over the course of the 1980s </a:t>
            </a:r>
            <a:endParaRPr lang="en-GB" dirty="0" smtClean="0"/>
          </a:p>
          <a:p>
            <a:pPr marL="0" indent="0" algn="just">
              <a:buNone/>
            </a:pPr>
            <a:r>
              <a:rPr lang="en-GB" dirty="0"/>
              <a:t>	</a:t>
            </a:r>
            <a:r>
              <a:rPr lang="en-GB" dirty="0" smtClean="0"/>
              <a:t>“…. </a:t>
            </a:r>
            <a:r>
              <a:rPr lang="en-GB" dirty="0"/>
              <a:t>C</a:t>
            </a:r>
            <a:r>
              <a:rPr lang="en-GB" dirty="0" smtClean="0"/>
              <a:t>orporations </a:t>
            </a:r>
            <a:r>
              <a:rPr lang="en-GB" dirty="0"/>
              <a:t>recognized that their brands and reputations could be enhanced through association with fashionable consumer </a:t>
            </a:r>
            <a:r>
              <a:rPr lang="en-GB" dirty="0" smtClean="0"/>
              <a:t>philanthropy.</a:t>
            </a:r>
          </a:p>
          <a:p>
            <a:pPr marL="0" indent="0" algn="just">
              <a:buNone/>
            </a:pPr>
            <a:r>
              <a:rPr lang="en-GB" dirty="0" smtClean="0"/>
              <a:t>	“ … </a:t>
            </a:r>
            <a:r>
              <a:rPr lang="en-GB" dirty="0"/>
              <a:t>As Geldof later admitted, ‘[Live Aid] wasn't a concert. Never to me. It was a TV show, </a:t>
            </a:r>
            <a:r>
              <a:rPr lang="en-GB" b="1" dirty="0" smtClean="0"/>
              <a:t>and the TV show was to get at one end. Money</a:t>
            </a:r>
            <a:r>
              <a:rPr lang="en-GB" dirty="0" smtClean="0"/>
              <a:t>. </a:t>
            </a:r>
            <a:r>
              <a:rPr lang="en-GB" dirty="0"/>
              <a:t>It was all a pragmatic exercise</a:t>
            </a:r>
            <a:r>
              <a:rPr lang="en-GB" dirty="0" smtClean="0"/>
              <a:t>.’”</a:t>
            </a:r>
            <a:endParaRPr lang="en-GB" dirty="0"/>
          </a:p>
          <a:p>
            <a:pPr marL="0" indent="0" algn="r">
              <a:buNone/>
            </a:pPr>
            <a:r>
              <a:rPr lang="en-GB" sz="2000" dirty="0" smtClean="0"/>
              <a:t>-  Andrew Jones, ‘Band Aid Revisited: Humanitarianism, Consumption and Philanthropy in the 1980s,’ </a:t>
            </a:r>
            <a:r>
              <a:rPr lang="en-GB" sz="2000" i="1" dirty="0" smtClean="0"/>
              <a:t>Contemporary </a:t>
            </a:r>
            <a:r>
              <a:rPr lang="en-GB" sz="2000" i="1" dirty="0"/>
              <a:t>British History</a:t>
            </a:r>
            <a:r>
              <a:rPr lang="en-GB" sz="2000" dirty="0"/>
              <a:t>, </a:t>
            </a:r>
            <a:r>
              <a:rPr lang="en-GB" sz="2000" dirty="0" smtClean="0"/>
              <a:t>31:2 (2017), pp</a:t>
            </a:r>
            <a:r>
              <a:rPr lang="en-GB" sz="2000" dirty="0"/>
              <a:t>. 189-209.</a:t>
            </a:r>
          </a:p>
        </p:txBody>
      </p:sp>
    </p:spTree>
    <p:extLst>
      <p:ext uri="{BB962C8B-B14F-4D97-AF65-F5344CB8AC3E}">
        <p14:creationId xmlns:p14="http://schemas.microsoft.com/office/powerpoint/2010/main" val="164248107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628210" y="0"/>
            <a:ext cx="4563790" cy="3040504"/>
          </a:xfrm>
          <a:prstGeom prst="rect">
            <a:avLst/>
          </a:prstGeom>
        </p:spPr>
      </p:pic>
      <p:pic>
        <p:nvPicPr>
          <p:cNvPr id="2" name="Picture 1"/>
          <p:cNvPicPr>
            <a:picLocks noChangeAspect="1"/>
          </p:cNvPicPr>
          <p:nvPr/>
        </p:nvPicPr>
        <p:blipFill>
          <a:blip r:embed="rId4"/>
          <a:stretch>
            <a:fillRect/>
          </a:stretch>
        </p:blipFill>
        <p:spPr>
          <a:xfrm>
            <a:off x="0" y="0"/>
            <a:ext cx="4855968" cy="3155613"/>
          </a:xfrm>
          <a:prstGeom prst="rect">
            <a:avLst/>
          </a:prstGeom>
        </p:spPr>
      </p:pic>
      <p:sp>
        <p:nvSpPr>
          <p:cNvPr id="9" name="Title 8"/>
          <p:cNvSpPr>
            <a:spLocks noGrp="1"/>
          </p:cNvSpPr>
          <p:nvPr>
            <p:ph type="title"/>
          </p:nvPr>
        </p:nvSpPr>
        <p:spPr>
          <a:xfrm>
            <a:off x="4855968" y="436898"/>
            <a:ext cx="2772241" cy="1325563"/>
          </a:xfrm>
        </p:spPr>
        <p:txBody>
          <a:bodyPr>
            <a:noAutofit/>
          </a:bodyPr>
          <a:lstStyle/>
          <a:p>
            <a:pPr algn="ctr"/>
            <a:r>
              <a:rPr lang="en-GB" sz="3600" dirty="0" smtClean="0">
                <a:solidFill>
                  <a:srgbClr val="7030A0"/>
                </a:solidFill>
                <a:latin typeface="Arial Black" panose="020B0A04020102020204" pitchFamily="34" charset="0"/>
              </a:rPr>
              <a:t>Critiques of Band Aid/Live Aid</a:t>
            </a:r>
            <a:endParaRPr lang="en-GB" sz="3600" dirty="0">
              <a:solidFill>
                <a:srgbClr val="7030A0"/>
              </a:solidFill>
              <a:latin typeface="Arial Black" panose="020B0A04020102020204" pitchFamily="34" charset="0"/>
            </a:endParaRPr>
          </a:p>
        </p:txBody>
      </p:sp>
      <p:sp>
        <p:nvSpPr>
          <p:cNvPr id="10" name="Content Placeholder 9"/>
          <p:cNvSpPr>
            <a:spLocks noGrp="1"/>
          </p:cNvSpPr>
          <p:nvPr>
            <p:ph idx="1"/>
          </p:nvPr>
        </p:nvSpPr>
        <p:spPr>
          <a:xfrm>
            <a:off x="0" y="3040504"/>
            <a:ext cx="12192000" cy="4351338"/>
          </a:xfrm>
        </p:spPr>
        <p:txBody>
          <a:bodyPr lIns="540000" tIns="360000" rIns="540000" bIns="360000">
            <a:normAutofit/>
          </a:bodyPr>
          <a:lstStyle/>
          <a:p>
            <a:pPr marL="0" indent="0" algn="just">
              <a:buNone/>
            </a:pPr>
            <a:r>
              <a:rPr lang="en-GB" sz="2600" dirty="0" smtClean="0"/>
              <a:t>“ … Band </a:t>
            </a:r>
            <a:r>
              <a:rPr lang="en-GB" sz="2600" dirty="0"/>
              <a:t>Aid both </a:t>
            </a:r>
            <a:r>
              <a:rPr lang="en-GB" sz="2600" dirty="0" smtClean="0"/>
              <a:t>reflected and </a:t>
            </a:r>
            <a:r>
              <a:rPr lang="en-GB" sz="2600" dirty="0"/>
              <a:t>reinforced an ongoing </a:t>
            </a:r>
            <a:r>
              <a:rPr lang="en-GB" sz="2600" b="1" dirty="0"/>
              <a:t>shift </a:t>
            </a:r>
            <a:r>
              <a:rPr lang="en-GB" sz="2600" b="1" dirty="0" smtClean="0"/>
              <a:t>… away </a:t>
            </a:r>
            <a:r>
              <a:rPr lang="en-GB" sz="2600" b="1" dirty="0"/>
              <a:t>from </a:t>
            </a:r>
            <a:r>
              <a:rPr lang="en-GB" sz="2600" b="1" dirty="0" smtClean="0"/>
              <a:t>state-led welfare </a:t>
            </a:r>
            <a:r>
              <a:rPr lang="en-GB" sz="2600" b="1" dirty="0"/>
              <a:t>solutions towards more individualised and market-driven forms of action articulated through </a:t>
            </a:r>
            <a:r>
              <a:rPr lang="en-GB" sz="2600" b="1" dirty="0" smtClean="0"/>
              <a:t>  </a:t>
            </a:r>
            <a:r>
              <a:rPr lang="en-GB" sz="2600" b="1" dirty="0"/>
              <a:t>the  realms  of  consumption  and  mass  culture</a:t>
            </a:r>
            <a:r>
              <a:rPr lang="en-GB" sz="2600" dirty="0"/>
              <a:t>.  This  can  be  interpreted  as  one consequence </a:t>
            </a:r>
            <a:r>
              <a:rPr lang="en-GB" sz="2600" dirty="0" smtClean="0"/>
              <a:t> of </a:t>
            </a:r>
            <a:r>
              <a:rPr lang="en-GB" sz="2600" dirty="0"/>
              <a:t>a deeper societal turn towards ‘neoliberal’ political-economic ideas during this period, which </a:t>
            </a:r>
            <a:r>
              <a:rPr lang="en-GB" sz="2600" dirty="0" smtClean="0"/>
              <a:t> helped </a:t>
            </a:r>
            <a:r>
              <a:rPr lang="en-GB" sz="2600" dirty="0"/>
              <a:t>encourage a more individualistic political consciousness – although </a:t>
            </a:r>
            <a:r>
              <a:rPr lang="en-GB" sz="2600" dirty="0" smtClean="0"/>
              <a:t>this process </a:t>
            </a:r>
            <a:r>
              <a:rPr lang="en-GB" sz="2600" dirty="0"/>
              <a:t>was never complete or uncontested</a:t>
            </a:r>
            <a:r>
              <a:rPr lang="en-GB" sz="2600" dirty="0" smtClean="0"/>
              <a:t>.”</a:t>
            </a:r>
          </a:p>
          <a:p>
            <a:pPr marL="0" indent="0" algn="r">
              <a:buNone/>
            </a:pPr>
            <a:r>
              <a:rPr lang="en-GB" sz="2000" dirty="0" smtClean="0"/>
              <a:t>-  Andrew Jones, ‘Band Aid Revisited: Humanitarianism, Consumption and Philanthropy in the 1980s,’ </a:t>
            </a:r>
            <a:r>
              <a:rPr lang="en-GB" sz="2000" i="1" dirty="0" smtClean="0"/>
              <a:t>Contemporary </a:t>
            </a:r>
            <a:r>
              <a:rPr lang="en-GB" sz="2000" i="1" dirty="0"/>
              <a:t>British History</a:t>
            </a:r>
            <a:r>
              <a:rPr lang="en-GB" sz="2000" dirty="0"/>
              <a:t>, </a:t>
            </a:r>
            <a:r>
              <a:rPr lang="en-GB" sz="2000" dirty="0" smtClean="0"/>
              <a:t>31:2 (2017), pp</a:t>
            </a:r>
            <a:r>
              <a:rPr lang="en-GB" sz="2000" dirty="0"/>
              <a:t>. 189-209.</a:t>
            </a:r>
          </a:p>
        </p:txBody>
      </p:sp>
    </p:spTree>
    <p:extLst>
      <p:ext uri="{BB962C8B-B14F-4D97-AF65-F5344CB8AC3E}">
        <p14:creationId xmlns:p14="http://schemas.microsoft.com/office/powerpoint/2010/main" val="417085047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0" y="3040504"/>
            <a:ext cx="9176084" cy="4351338"/>
          </a:xfrm>
        </p:spPr>
        <p:txBody>
          <a:bodyPr lIns="540000" tIns="360000" rIns="540000" bIns="360000">
            <a:normAutofit/>
          </a:bodyPr>
          <a:lstStyle/>
          <a:p>
            <a:pPr marL="0" indent="0">
              <a:buNone/>
            </a:pPr>
            <a:endParaRPr lang="en-GB" sz="2600" dirty="0" smtClean="0"/>
          </a:p>
          <a:p>
            <a:pPr marL="0" indent="0" algn="just">
              <a:buNone/>
            </a:pPr>
            <a:r>
              <a:rPr lang="en-GB" sz="2600" dirty="0" smtClean="0"/>
              <a:t>“</a:t>
            </a:r>
            <a:r>
              <a:rPr lang="en-GB" dirty="0"/>
              <a:t>What fascinated me was this; </a:t>
            </a:r>
            <a:r>
              <a:rPr lang="en-GB" dirty="0" smtClean="0"/>
              <a:t>not only </a:t>
            </a:r>
            <a:r>
              <a:rPr lang="en-GB" dirty="0"/>
              <a:t>“Why doesn't Government give more?” but “What can I do as </a:t>
            </a:r>
            <a:r>
              <a:rPr lang="en-GB" dirty="0" smtClean="0"/>
              <a:t>a person</a:t>
            </a:r>
            <a:r>
              <a:rPr lang="en-GB" dirty="0"/>
              <a:t>?” This was </a:t>
            </a:r>
            <a:r>
              <a:rPr lang="en-GB" dirty="0" smtClean="0"/>
              <a:t>his [Bob Geldof’s]  approach</a:t>
            </a:r>
            <a:r>
              <a:rPr lang="en-GB" dirty="0"/>
              <a:t>. After all, if Government took </a:t>
            </a:r>
            <a:r>
              <a:rPr lang="en-GB" dirty="0" smtClean="0"/>
              <a:t>so much </a:t>
            </a:r>
            <a:r>
              <a:rPr lang="en-GB" dirty="0"/>
              <a:t>away from young people that they hadn't anything left to give</a:t>
            </a:r>
            <a:r>
              <a:rPr lang="en-GB" dirty="0" smtClean="0"/>
              <a:t>; that </a:t>
            </a:r>
            <a:r>
              <a:rPr lang="en-GB" dirty="0"/>
              <a:t>would not be much of a </a:t>
            </a:r>
            <a:r>
              <a:rPr lang="en-GB" dirty="0" smtClean="0"/>
              <a:t>life.”</a:t>
            </a:r>
          </a:p>
          <a:p>
            <a:pPr algn="r">
              <a:buFontTx/>
              <a:buChar char="-"/>
            </a:pPr>
            <a:r>
              <a:rPr lang="en-GB" sz="2000" dirty="0"/>
              <a:t>Margaret Thatcher, interview with </a:t>
            </a:r>
            <a:r>
              <a:rPr lang="en-GB" sz="2000" i="1" dirty="0"/>
              <a:t>Smash Hits</a:t>
            </a:r>
            <a:r>
              <a:rPr lang="en-GB" sz="2000" dirty="0"/>
              <a:t>, 2 March 1987</a:t>
            </a:r>
          </a:p>
          <a:p>
            <a:pPr algn="just">
              <a:buFontTx/>
              <a:buChar char="-"/>
            </a:pPr>
            <a:endParaRPr lang="en-GB" dirty="0"/>
          </a:p>
          <a:p>
            <a:pPr marL="0" indent="0" algn="just">
              <a:buNone/>
            </a:pPr>
            <a:endParaRPr lang="en-GB" sz="2600" dirty="0" smtClean="0"/>
          </a:p>
        </p:txBody>
      </p:sp>
      <p:sp>
        <p:nvSpPr>
          <p:cNvPr id="3" name="Title 2"/>
          <p:cNvSpPr>
            <a:spLocks noGrp="1"/>
          </p:cNvSpPr>
          <p:nvPr>
            <p:ph type="title"/>
          </p:nvPr>
        </p:nvSpPr>
        <p:spPr>
          <a:xfrm>
            <a:off x="838200" y="365125"/>
            <a:ext cx="8337884" cy="1325563"/>
          </a:xfrm>
        </p:spPr>
        <p:txBody>
          <a:bodyPr/>
          <a:lstStyle/>
          <a:p>
            <a:endParaRPr lang="en-GB" dirty="0"/>
          </a:p>
        </p:txBody>
      </p:sp>
      <p:pic>
        <p:nvPicPr>
          <p:cNvPr id="5" name="Picture 4"/>
          <p:cNvPicPr>
            <a:picLocks noChangeAspect="1"/>
          </p:cNvPicPr>
          <p:nvPr/>
        </p:nvPicPr>
        <p:blipFill>
          <a:blip r:embed="rId3"/>
          <a:stretch>
            <a:fillRect/>
          </a:stretch>
        </p:blipFill>
        <p:spPr>
          <a:xfrm>
            <a:off x="-1" y="20744"/>
            <a:ext cx="6863019" cy="3652897"/>
          </a:xfrm>
          <a:prstGeom prst="rect">
            <a:avLst/>
          </a:prstGeom>
        </p:spPr>
      </p:pic>
      <p:pic>
        <p:nvPicPr>
          <p:cNvPr id="6" name="Picture 5"/>
          <p:cNvPicPr>
            <a:picLocks noChangeAspect="1"/>
          </p:cNvPicPr>
          <p:nvPr/>
        </p:nvPicPr>
        <p:blipFill>
          <a:blip r:embed="rId4"/>
          <a:stretch>
            <a:fillRect/>
          </a:stretch>
        </p:blipFill>
        <p:spPr>
          <a:xfrm>
            <a:off x="9176084" y="20744"/>
            <a:ext cx="3015916" cy="5619398"/>
          </a:xfrm>
          <a:prstGeom prst="rect">
            <a:avLst/>
          </a:prstGeom>
        </p:spPr>
      </p:pic>
      <p:sp>
        <p:nvSpPr>
          <p:cNvPr id="7" name="Rectangle 6"/>
          <p:cNvSpPr/>
          <p:nvPr/>
        </p:nvSpPr>
        <p:spPr>
          <a:xfrm>
            <a:off x="6863018" y="20744"/>
            <a:ext cx="2245895" cy="1200329"/>
          </a:xfrm>
          <a:prstGeom prst="rect">
            <a:avLst/>
          </a:prstGeom>
        </p:spPr>
        <p:txBody>
          <a:bodyPr wrap="square">
            <a:spAutoFit/>
          </a:bodyPr>
          <a:lstStyle/>
          <a:p>
            <a:r>
              <a:rPr lang="en-GB" dirty="0" smtClean="0"/>
              <a:t>Live Aid organiser Bob </a:t>
            </a:r>
            <a:r>
              <a:rPr lang="en-GB" dirty="0"/>
              <a:t>Geldof with </a:t>
            </a:r>
            <a:r>
              <a:rPr lang="en-GB" dirty="0" smtClean="0"/>
              <a:t>Margaret </a:t>
            </a:r>
            <a:r>
              <a:rPr lang="en-GB" dirty="0"/>
              <a:t>Thatcher on </a:t>
            </a:r>
            <a:r>
              <a:rPr lang="en-GB" dirty="0" smtClean="0"/>
              <a:t>February 1985; October 2008 </a:t>
            </a:r>
            <a:endParaRPr lang="en-GB" dirty="0"/>
          </a:p>
        </p:txBody>
      </p:sp>
    </p:spTree>
    <p:extLst>
      <p:ext uri="{BB962C8B-B14F-4D97-AF65-F5344CB8AC3E}">
        <p14:creationId xmlns:p14="http://schemas.microsoft.com/office/powerpoint/2010/main" val="4768026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Thatcher and Punk</a:t>
            </a:r>
            <a:endParaRPr lang="en-GB" dirty="0">
              <a:latin typeface="Arial Black" panose="020B0A04020102020204" pitchFamily="34" charset="0"/>
            </a:endParaRPr>
          </a:p>
        </p:txBody>
      </p:sp>
      <p:sp>
        <p:nvSpPr>
          <p:cNvPr id="3" name="Content Placeholder 2"/>
          <p:cNvSpPr>
            <a:spLocks noGrp="1"/>
          </p:cNvSpPr>
          <p:nvPr>
            <p:ph idx="1"/>
          </p:nvPr>
        </p:nvSpPr>
        <p:spPr/>
        <p:txBody>
          <a:bodyPr/>
          <a:lstStyle/>
          <a:p>
            <a:pPr marL="0" indent="0" algn="just">
              <a:buNone/>
            </a:pPr>
            <a:r>
              <a:rPr lang="en-GB" dirty="0" smtClean="0"/>
              <a:t>“Punk </a:t>
            </a:r>
            <a:r>
              <a:rPr lang="en-GB" dirty="0"/>
              <a:t>contained within it a diverse range of political impulses</a:t>
            </a:r>
            <a:r>
              <a:rPr lang="en-GB" dirty="0" smtClean="0"/>
              <a:t>, references </a:t>
            </a:r>
            <a:r>
              <a:rPr lang="en-GB" dirty="0"/>
              <a:t>and </a:t>
            </a:r>
            <a:r>
              <a:rPr lang="en-GB" dirty="0" smtClean="0"/>
              <a:t>trajectories</a:t>
            </a:r>
            <a:r>
              <a:rPr lang="en-GB" dirty="0"/>
              <a:t> </a:t>
            </a:r>
            <a:r>
              <a:rPr lang="en-GB" dirty="0" smtClean="0"/>
              <a:t>… </a:t>
            </a:r>
            <a:r>
              <a:rPr lang="en-GB" dirty="0"/>
              <a:t>Punk reflected the world of which it was part while also </a:t>
            </a:r>
            <a:r>
              <a:rPr lang="en-GB" dirty="0" smtClean="0"/>
              <a:t>railing against </a:t>
            </a:r>
            <a:r>
              <a:rPr lang="en-GB" dirty="0"/>
              <a:t>it. Its impetus was one of negation; a critique of prevailing cultural, political and social mores. It asked questions and expressed both disillusionment </a:t>
            </a:r>
            <a:r>
              <a:rPr lang="en-GB" dirty="0" smtClean="0"/>
              <a:t>and discontent</a:t>
            </a:r>
            <a:r>
              <a:rPr lang="en-GB" dirty="0"/>
              <a:t>; it did not provide answers other than ‘</a:t>
            </a:r>
            <a:r>
              <a:rPr lang="en-GB" b="1" dirty="0"/>
              <a:t>do it </a:t>
            </a:r>
            <a:r>
              <a:rPr lang="en-GB" b="1" dirty="0" smtClean="0"/>
              <a:t>yourself</a:t>
            </a:r>
            <a:r>
              <a:rPr lang="en-GB" dirty="0" smtClean="0"/>
              <a:t>.’”</a:t>
            </a:r>
            <a:endParaRPr lang="en-GB" dirty="0"/>
          </a:p>
          <a:p>
            <a:pPr marL="0" indent="0" algn="r">
              <a:buNone/>
            </a:pPr>
            <a:r>
              <a:rPr lang="en-GB" dirty="0" smtClean="0"/>
              <a:t>- </a:t>
            </a:r>
            <a:r>
              <a:rPr lang="en-GB" dirty="0" smtClean="0">
                <a:ea typeface="Calibri" panose="020F0502020204030204" pitchFamily="34" charset="0"/>
                <a:cs typeface="Times New Roman" panose="02020603050405020304" pitchFamily="18" charset="0"/>
              </a:rPr>
              <a:t>Matthew Worley</a:t>
            </a:r>
            <a:r>
              <a:rPr lang="en-GB" dirty="0">
                <a:ea typeface="Calibri" panose="020F0502020204030204" pitchFamily="34" charset="0"/>
                <a:cs typeface="Times New Roman" panose="02020603050405020304" pitchFamily="18" charset="0"/>
              </a:rPr>
              <a:t>, </a:t>
            </a:r>
            <a:r>
              <a:rPr lang="en-GB" dirty="0" smtClean="0">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‘Shot By Both Sides: Punk, Politics and the End of “Consensus,”‘ </a:t>
            </a:r>
            <a:r>
              <a:rPr lang="en-GB" i="1" dirty="0">
                <a:ea typeface="Calibri" panose="020F0502020204030204" pitchFamily="34" charset="0"/>
                <a:cs typeface="Times New Roman" panose="02020603050405020304" pitchFamily="18" charset="0"/>
              </a:rPr>
              <a:t>Contemporary British History</a:t>
            </a:r>
            <a:r>
              <a:rPr lang="en-GB" dirty="0">
                <a:ea typeface="Calibri" panose="020F0502020204030204" pitchFamily="34" charset="0"/>
                <a:cs typeface="Times New Roman" panose="02020603050405020304" pitchFamily="18" charset="0"/>
              </a:rPr>
              <a:t>, 26:3 (2012), </a:t>
            </a:r>
            <a:r>
              <a:rPr lang="en-GB" dirty="0" smtClean="0">
                <a:ea typeface="Calibri" panose="020F0502020204030204" pitchFamily="34" charset="0"/>
                <a:cs typeface="Times New Roman" panose="02020603050405020304" pitchFamily="18" charset="0"/>
              </a:rPr>
              <a:t>p. 346.</a:t>
            </a:r>
            <a:endParaRPr lang="en-GB" dirty="0"/>
          </a:p>
        </p:txBody>
      </p:sp>
    </p:spTree>
    <p:extLst>
      <p:ext uri="{BB962C8B-B14F-4D97-AF65-F5344CB8AC3E}">
        <p14:creationId xmlns:p14="http://schemas.microsoft.com/office/powerpoint/2010/main" val="39782342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Thatcher and Punk</a:t>
            </a:r>
            <a:endParaRPr lang="en-GB" dirty="0">
              <a:latin typeface="Arial Black" panose="020B0A04020102020204" pitchFamily="34" charset="0"/>
            </a:endParaRPr>
          </a:p>
        </p:txBody>
      </p:sp>
      <p:sp>
        <p:nvSpPr>
          <p:cNvPr id="3" name="Content Placeholder 2"/>
          <p:cNvSpPr>
            <a:spLocks noGrp="1"/>
          </p:cNvSpPr>
          <p:nvPr>
            <p:ph idx="1"/>
          </p:nvPr>
        </p:nvSpPr>
        <p:spPr/>
        <p:txBody>
          <a:bodyPr>
            <a:normAutofit fontScale="92500" lnSpcReduction="10000"/>
          </a:bodyPr>
          <a:lstStyle/>
          <a:p>
            <a:pPr marL="0" indent="0" algn="just">
              <a:buNone/>
            </a:pPr>
            <a:r>
              <a:rPr lang="en-GB" dirty="0" smtClean="0"/>
              <a:t>“ </a:t>
            </a:r>
            <a:r>
              <a:rPr lang="en-GB" dirty="0"/>
              <a:t>… Punk is open to a variety of definitions. It is here defined in its British context and relating </a:t>
            </a:r>
            <a:r>
              <a:rPr lang="en-GB" dirty="0" smtClean="0"/>
              <a:t>to people </a:t>
            </a:r>
            <a:r>
              <a:rPr lang="en-GB" dirty="0"/>
              <a:t>and cultural practices inspired or informed by the Sex Pistols from 1976. Such </a:t>
            </a:r>
            <a:r>
              <a:rPr lang="en-GB" dirty="0" smtClean="0"/>
              <a:t>a definition </a:t>
            </a:r>
            <a:r>
              <a:rPr lang="en-GB" dirty="0"/>
              <a:t>recognises that punk was quick to splinter into multiple sub-sects that </a:t>
            </a:r>
            <a:r>
              <a:rPr lang="en-GB" dirty="0" smtClean="0"/>
              <a:t>often conflicted </a:t>
            </a:r>
            <a:r>
              <a:rPr lang="en-GB" dirty="0"/>
              <a:t>with each other, but posits that punk tended to place itself in opposition to the </a:t>
            </a:r>
            <a:r>
              <a:rPr lang="en-GB" dirty="0" smtClean="0"/>
              <a:t>status quo</a:t>
            </a:r>
            <a:r>
              <a:rPr lang="en-GB" dirty="0"/>
              <a:t>, disregarded symbols of authority and hierarchy, purported to provide a voice for </a:t>
            </a:r>
            <a:r>
              <a:rPr lang="en-GB" dirty="0" smtClean="0"/>
              <a:t>the disenfranchised </a:t>
            </a:r>
            <a:r>
              <a:rPr lang="en-GB" dirty="0"/>
              <a:t>and disaffected, and extolled the virtues of self-sufficiency and autonomy (</a:t>
            </a:r>
            <a:r>
              <a:rPr lang="en-GB" dirty="0" smtClean="0"/>
              <a:t>do-it-yourself</a:t>
            </a:r>
            <a:r>
              <a:rPr lang="en-GB" dirty="0"/>
              <a:t>). This, in turn, suggests punk may best be understood as a cultural process of </a:t>
            </a:r>
            <a:r>
              <a:rPr lang="en-GB" dirty="0" smtClean="0"/>
              <a:t>critical engagement </a:t>
            </a:r>
            <a:r>
              <a:rPr lang="en-GB" dirty="0"/>
              <a:t>rather than a specific musical or sartorial style. </a:t>
            </a:r>
            <a:endParaRPr lang="en-GB" dirty="0" smtClean="0"/>
          </a:p>
          <a:p>
            <a:pPr algn="r">
              <a:buFontTx/>
              <a:buChar char="-"/>
            </a:pPr>
            <a:r>
              <a:rPr lang="en-GB" dirty="0" smtClean="0">
                <a:ea typeface="Calibri" panose="020F0502020204030204" pitchFamily="34" charset="0"/>
                <a:cs typeface="Times New Roman" panose="02020603050405020304" pitchFamily="18" charset="0"/>
              </a:rPr>
              <a:t>Matthew Worley</a:t>
            </a:r>
            <a:r>
              <a:rPr lang="en-GB" dirty="0">
                <a:ea typeface="Calibri" panose="020F0502020204030204" pitchFamily="34" charset="0"/>
                <a:cs typeface="Times New Roman" panose="02020603050405020304" pitchFamily="18" charset="0"/>
              </a:rPr>
              <a:t>, </a:t>
            </a:r>
            <a:r>
              <a:rPr lang="en-GB" dirty="0" smtClean="0">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‘Shot By Both Sides: Punk, Politics and the End of “Consensus,”‘ </a:t>
            </a:r>
            <a:r>
              <a:rPr lang="en-GB" i="1" dirty="0">
                <a:ea typeface="Calibri" panose="020F0502020204030204" pitchFamily="34" charset="0"/>
                <a:cs typeface="Times New Roman" panose="02020603050405020304" pitchFamily="18" charset="0"/>
              </a:rPr>
              <a:t>Contemporary British History</a:t>
            </a:r>
            <a:r>
              <a:rPr lang="en-GB" dirty="0">
                <a:ea typeface="Calibri" panose="020F0502020204030204" pitchFamily="34" charset="0"/>
                <a:cs typeface="Times New Roman" panose="02020603050405020304" pitchFamily="18" charset="0"/>
              </a:rPr>
              <a:t>, 26:3 (2012), </a:t>
            </a:r>
            <a:r>
              <a:rPr lang="en-GB" dirty="0" smtClean="0">
                <a:ea typeface="Calibri" panose="020F0502020204030204" pitchFamily="34" charset="0"/>
                <a:cs typeface="Times New Roman" panose="02020603050405020304" pitchFamily="18" charset="0"/>
              </a:rPr>
              <a:t>footnote, pp. 349-350</a:t>
            </a:r>
          </a:p>
          <a:p>
            <a:pPr algn="r">
              <a:buFontTx/>
              <a:buChar char="-"/>
            </a:pPr>
            <a:endParaRPr lang="en-GB" dirty="0"/>
          </a:p>
        </p:txBody>
      </p:sp>
    </p:spTree>
    <p:extLst>
      <p:ext uri="{BB962C8B-B14F-4D97-AF65-F5344CB8AC3E}">
        <p14:creationId xmlns:p14="http://schemas.microsoft.com/office/powerpoint/2010/main" val="15340010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21822" t="11067" r="26914" b="2537"/>
          <a:stretch/>
        </p:blipFill>
        <p:spPr>
          <a:xfrm>
            <a:off x="0" y="1"/>
            <a:ext cx="5267115" cy="6858000"/>
          </a:xfrm>
          <a:prstGeom prst="rect">
            <a:avLst/>
          </a:prstGeom>
        </p:spPr>
      </p:pic>
      <p:pic>
        <p:nvPicPr>
          <p:cNvPr id="5" name="Content Placeholder 4"/>
          <p:cNvPicPr>
            <a:picLocks noGrp="1" noChangeAspect="1"/>
          </p:cNvPicPr>
          <p:nvPr>
            <p:ph idx="1"/>
          </p:nvPr>
        </p:nvPicPr>
        <p:blipFill rotWithShape="1">
          <a:blip r:embed="rId4"/>
          <a:srcRect l="22760" t="51763" r="26630" b="12422"/>
          <a:stretch/>
        </p:blipFill>
        <p:spPr>
          <a:xfrm>
            <a:off x="5267115" y="3494167"/>
            <a:ext cx="6214533" cy="3397668"/>
          </a:xfrm>
          <a:prstGeom prst="rect">
            <a:avLst/>
          </a:prstGeom>
        </p:spPr>
      </p:pic>
      <p:sp>
        <p:nvSpPr>
          <p:cNvPr id="6" name="Title 5"/>
          <p:cNvSpPr>
            <a:spLocks noGrp="1"/>
          </p:cNvSpPr>
          <p:nvPr>
            <p:ph type="title"/>
          </p:nvPr>
        </p:nvSpPr>
        <p:spPr/>
        <p:txBody>
          <a:bodyPr/>
          <a:lstStyle/>
          <a:p>
            <a:endParaRPr lang="en-GB"/>
          </a:p>
        </p:txBody>
      </p:sp>
      <p:pic>
        <p:nvPicPr>
          <p:cNvPr id="7" name="Picture 6"/>
          <p:cNvPicPr>
            <a:picLocks noChangeAspect="1"/>
          </p:cNvPicPr>
          <p:nvPr/>
        </p:nvPicPr>
        <p:blipFill rotWithShape="1">
          <a:blip r:embed="rId5"/>
          <a:srcRect l="22473" t="52505" r="24910" b="7782"/>
          <a:stretch/>
        </p:blipFill>
        <p:spPr>
          <a:xfrm>
            <a:off x="5267115" y="0"/>
            <a:ext cx="6214533" cy="3623733"/>
          </a:xfrm>
          <a:prstGeom prst="rect">
            <a:avLst/>
          </a:prstGeom>
        </p:spPr>
      </p:pic>
    </p:spTree>
    <p:extLst>
      <p:ext uri="{BB962C8B-B14F-4D97-AF65-F5344CB8AC3E}">
        <p14:creationId xmlns:p14="http://schemas.microsoft.com/office/powerpoint/2010/main" val="184057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ytyl54T4g"/>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2703010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1524</TotalTime>
  <Words>2721</Words>
  <Application>Microsoft Office PowerPoint</Application>
  <PresentationFormat>Widescreen</PresentationFormat>
  <Paragraphs>313</Paragraphs>
  <Slides>38</Slides>
  <Notes>34</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Arial Black</vt:lpstr>
      <vt:lpstr>Calibri</vt:lpstr>
      <vt:lpstr>Calibri Light</vt:lpstr>
      <vt:lpstr>Times New Roman</vt:lpstr>
      <vt:lpstr>1_Office Theme</vt:lpstr>
      <vt:lpstr>PowerPoint Presentation</vt:lpstr>
      <vt:lpstr>Sex Pistols, ‘Anarchy in the UK’ (1977)</vt:lpstr>
      <vt:lpstr>Red Wedge</vt:lpstr>
      <vt:lpstr>Red Wedge</vt:lpstr>
      <vt:lpstr>Musicians and the GLC</vt:lpstr>
      <vt:lpstr>PowerPoint Presentation</vt:lpstr>
      <vt:lpstr>PowerPoint Presentation</vt:lpstr>
      <vt:lpstr>Campaign against Apartheid</vt:lpstr>
      <vt:lpstr>2-Tone,  Rock Against Racism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Linton Kwesi Johnson, ‘New Crass Massahkah’ (1983)  </vt:lpstr>
      <vt:lpstr>PowerPoint Presentation</vt:lpstr>
      <vt:lpstr>PowerPoint Presentation</vt:lpstr>
      <vt:lpstr>PowerPoint Presentation</vt:lpstr>
      <vt:lpstr>McCarthy, ‘We Are All Bourgeois Now’ (1988)</vt:lpstr>
      <vt:lpstr>Pet Shop Boys, ‘Opportunities (Let's Make Lots of Money)’ (1986)</vt:lpstr>
      <vt:lpstr>New Romantics</vt:lpstr>
      <vt:lpstr>PowerPoint Presentation</vt:lpstr>
      <vt:lpstr>PowerPoint Presentation</vt:lpstr>
      <vt:lpstr>PowerPoint Presentation</vt:lpstr>
      <vt:lpstr>Thatcher on Pop</vt:lpstr>
      <vt:lpstr>Enterprise Allowance Scheme</vt:lpstr>
      <vt:lpstr>PowerPoint Presentation</vt:lpstr>
      <vt:lpstr>PowerPoint Presentation</vt:lpstr>
      <vt:lpstr>Critiques of Band Aid/Live Aid</vt:lpstr>
      <vt:lpstr>Critiques of Band Aid/Live Aid</vt:lpstr>
      <vt:lpstr>PowerPoint Presentation</vt:lpstr>
      <vt:lpstr>Thatcher and Punk</vt:lpstr>
      <vt:lpstr>Thatcher and Punk</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38</cp:revision>
  <cp:lastPrinted>2019-02-21T08:31:27Z</cp:lastPrinted>
  <dcterms:created xsi:type="dcterms:W3CDTF">2019-01-30T13:00:18Z</dcterms:created>
  <dcterms:modified xsi:type="dcterms:W3CDTF">2019-02-21T09:42:56Z</dcterms:modified>
</cp:coreProperties>
</file>