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2"/>
    <p:sldId id="275" r:id="rId3"/>
    <p:sldId id="284" r:id="rId4"/>
    <p:sldId id="278" r:id="rId5"/>
    <p:sldId id="276" r:id="rId6"/>
    <p:sldId id="287" r:id="rId7"/>
    <p:sldId id="285" r:id="rId8"/>
    <p:sldId id="290" r:id="rId9"/>
    <p:sldId id="288" r:id="rId10"/>
    <p:sldId id="277" r:id="rId11"/>
    <p:sldId id="292" r:id="rId12"/>
    <p:sldId id="269" r:id="rId13"/>
    <p:sldId id="293" r:id="rId14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5294" autoAdjust="0"/>
  </p:normalViewPr>
  <p:slideViewPr>
    <p:cSldViewPr snapToGrid="0">
      <p:cViewPr>
        <p:scale>
          <a:sx n="80" d="100"/>
          <a:sy n="80" d="100"/>
        </p:scale>
        <p:origin x="288" y="3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694FEE-B9E2-4A8F-BA88-F3322048E36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AE46BEE-863A-42F8-8286-B5BA9F162602}">
      <dgm:prSet/>
      <dgm:spPr/>
      <dgm:t>
        <a:bodyPr/>
        <a:lstStyle/>
        <a:p>
          <a:r>
            <a:rPr lang="en-GB" dirty="0"/>
            <a:t>On a slide write/draw a teacher in the centre</a:t>
          </a:r>
          <a:endParaRPr lang="en-US" dirty="0"/>
        </a:p>
      </dgm:t>
    </dgm:pt>
    <dgm:pt modelId="{DE880093-6220-4274-9E10-825C97468DC9}" type="parTrans" cxnId="{D9C0F18E-68AC-4CA5-AFAA-0F60740668E2}">
      <dgm:prSet/>
      <dgm:spPr/>
      <dgm:t>
        <a:bodyPr/>
        <a:lstStyle/>
        <a:p>
          <a:endParaRPr lang="en-US"/>
        </a:p>
      </dgm:t>
    </dgm:pt>
    <dgm:pt modelId="{9D0158AC-9DE2-4B83-B7A9-254D9A6F61C7}" type="sibTrans" cxnId="{D9C0F18E-68AC-4CA5-AFAA-0F60740668E2}">
      <dgm:prSet/>
      <dgm:spPr/>
      <dgm:t>
        <a:bodyPr/>
        <a:lstStyle/>
        <a:p>
          <a:endParaRPr lang="en-US"/>
        </a:p>
      </dgm:t>
    </dgm:pt>
    <dgm:pt modelId="{B2B32A13-D985-4E53-B2AF-672A8B45759C}">
      <dgm:prSet/>
      <dgm:spPr/>
      <dgm:t>
        <a:bodyPr/>
        <a:lstStyle/>
        <a:p>
          <a:r>
            <a:rPr lang="en-GB"/>
            <a:t>Take each of the children’s comments and, linking theory to practice, start to note what each item means for a professional teacher</a:t>
          </a:r>
          <a:endParaRPr lang="en-US"/>
        </a:p>
      </dgm:t>
    </dgm:pt>
    <dgm:pt modelId="{074F45F7-0BE5-4D1A-AD6D-840F038FB557}" type="parTrans" cxnId="{4D56AB8C-6A38-4F2E-94A8-F5CFC8FCA28F}">
      <dgm:prSet/>
      <dgm:spPr/>
      <dgm:t>
        <a:bodyPr/>
        <a:lstStyle/>
        <a:p>
          <a:endParaRPr lang="en-US"/>
        </a:p>
      </dgm:t>
    </dgm:pt>
    <dgm:pt modelId="{C8A0ECA7-8BD4-447F-80FE-E4402600011E}" type="sibTrans" cxnId="{4D56AB8C-6A38-4F2E-94A8-F5CFC8FCA28F}">
      <dgm:prSet/>
      <dgm:spPr/>
      <dgm:t>
        <a:bodyPr/>
        <a:lstStyle/>
        <a:p>
          <a:endParaRPr lang="en-US"/>
        </a:p>
      </dgm:t>
    </dgm:pt>
    <dgm:pt modelId="{5B97306B-5C8E-4B0D-B587-22F3D2B28939}" type="pres">
      <dgm:prSet presAssocID="{2F694FEE-B9E2-4A8F-BA88-F3322048E363}" presName="root" presStyleCnt="0">
        <dgm:presLayoutVars>
          <dgm:dir/>
          <dgm:resizeHandles val="exact"/>
        </dgm:presLayoutVars>
      </dgm:prSet>
      <dgm:spPr/>
    </dgm:pt>
    <dgm:pt modelId="{C0D8152C-E7CF-4F1B-B46D-19030A89CE3E}" type="pres">
      <dgm:prSet presAssocID="{7AE46BEE-863A-42F8-8286-B5BA9F162602}" presName="compNode" presStyleCnt="0"/>
      <dgm:spPr/>
    </dgm:pt>
    <dgm:pt modelId="{8F49E823-AC36-4413-9E64-F405788CF125}" type="pres">
      <dgm:prSet presAssocID="{7AE46BEE-863A-42F8-8286-B5BA9F162602}" presName="bgRect" presStyleLbl="bgShp" presStyleIdx="0" presStyleCnt="2"/>
      <dgm:spPr/>
    </dgm:pt>
    <dgm:pt modelId="{07543738-8B5C-46FE-BA83-BD27E19DFC1C}" type="pres">
      <dgm:prSet presAssocID="{7AE46BEE-863A-42F8-8286-B5BA9F16260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E0CB9F3A-09EC-4209-8F6B-FFB9E84ACF26}" type="pres">
      <dgm:prSet presAssocID="{7AE46BEE-863A-42F8-8286-B5BA9F162602}" presName="spaceRect" presStyleCnt="0"/>
      <dgm:spPr/>
    </dgm:pt>
    <dgm:pt modelId="{D7505CB1-B2EB-419A-AB56-BD393F845C65}" type="pres">
      <dgm:prSet presAssocID="{7AE46BEE-863A-42F8-8286-B5BA9F162602}" presName="parTx" presStyleLbl="revTx" presStyleIdx="0" presStyleCnt="2">
        <dgm:presLayoutVars>
          <dgm:chMax val="0"/>
          <dgm:chPref val="0"/>
        </dgm:presLayoutVars>
      </dgm:prSet>
      <dgm:spPr/>
    </dgm:pt>
    <dgm:pt modelId="{03BF13BC-BA25-4CD6-8E88-DB03ED12E375}" type="pres">
      <dgm:prSet presAssocID="{9D0158AC-9DE2-4B83-B7A9-254D9A6F61C7}" presName="sibTrans" presStyleCnt="0"/>
      <dgm:spPr/>
    </dgm:pt>
    <dgm:pt modelId="{8AAD2FEA-AAF1-4A95-A0C8-D792F04D5F4C}" type="pres">
      <dgm:prSet presAssocID="{B2B32A13-D985-4E53-B2AF-672A8B45759C}" presName="compNode" presStyleCnt="0"/>
      <dgm:spPr/>
    </dgm:pt>
    <dgm:pt modelId="{D83CCEB6-7140-444E-9E88-32071DC1EB6B}" type="pres">
      <dgm:prSet presAssocID="{B2B32A13-D985-4E53-B2AF-672A8B45759C}" presName="bgRect" presStyleLbl="bgShp" presStyleIdx="1" presStyleCnt="2"/>
      <dgm:spPr/>
    </dgm:pt>
    <dgm:pt modelId="{D1760836-6469-4432-8254-CF39387C46C2}" type="pres">
      <dgm:prSet presAssocID="{B2B32A13-D985-4E53-B2AF-672A8B4575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786F76-937D-4412-9645-C7913A8179F4}" type="pres">
      <dgm:prSet presAssocID="{B2B32A13-D985-4E53-B2AF-672A8B45759C}" presName="spaceRect" presStyleCnt="0"/>
      <dgm:spPr/>
    </dgm:pt>
    <dgm:pt modelId="{3CF62E6C-C7F1-42DA-AB62-52F38A27F708}" type="pres">
      <dgm:prSet presAssocID="{B2B32A13-D985-4E53-B2AF-672A8B45759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204731-6DA2-40B7-B919-7FEF0A863F36}" type="presOf" srcId="{2F694FEE-B9E2-4A8F-BA88-F3322048E363}" destId="{5B97306B-5C8E-4B0D-B587-22F3D2B28939}" srcOrd="0" destOrd="0" presId="urn:microsoft.com/office/officeart/2018/2/layout/IconVerticalSolidList"/>
    <dgm:cxn modelId="{58359438-1059-44F7-B7B4-565494A69C1B}" type="presOf" srcId="{7AE46BEE-863A-42F8-8286-B5BA9F162602}" destId="{D7505CB1-B2EB-419A-AB56-BD393F845C65}" srcOrd="0" destOrd="0" presId="urn:microsoft.com/office/officeart/2018/2/layout/IconVerticalSolidList"/>
    <dgm:cxn modelId="{4D56AB8C-6A38-4F2E-94A8-F5CFC8FCA28F}" srcId="{2F694FEE-B9E2-4A8F-BA88-F3322048E363}" destId="{B2B32A13-D985-4E53-B2AF-672A8B45759C}" srcOrd="1" destOrd="0" parTransId="{074F45F7-0BE5-4D1A-AD6D-840F038FB557}" sibTransId="{C8A0ECA7-8BD4-447F-80FE-E4402600011E}"/>
    <dgm:cxn modelId="{D9C0F18E-68AC-4CA5-AFAA-0F60740668E2}" srcId="{2F694FEE-B9E2-4A8F-BA88-F3322048E363}" destId="{7AE46BEE-863A-42F8-8286-B5BA9F162602}" srcOrd="0" destOrd="0" parTransId="{DE880093-6220-4274-9E10-825C97468DC9}" sibTransId="{9D0158AC-9DE2-4B83-B7A9-254D9A6F61C7}"/>
    <dgm:cxn modelId="{F684E1E0-4086-4F71-8480-FA6725B4F28C}" type="presOf" srcId="{B2B32A13-D985-4E53-B2AF-672A8B45759C}" destId="{3CF62E6C-C7F1-42DA-AB62-52F38A27F708}" srcOrd="0" destOrd="0" presId="urn:microsoft.com/office/officeart/2018/2/layout/IconVerticalSolidList"/>
    <dgm:cxn modelId="{8743446A-98B9-41FE-A1C7-3C448297C5DE}" type="presParOf" srcId="{5B97306B-5C8E-4B0D-B587-22F3D2B28939}" destId="{C0D8152C-E7CF-4F1B-B46D-19030A89CE3E}" srcOrd="0" destOrd="0" presId="urn:microsoft.com/office/officeart/2018/2/layout/IconVerticalSolidList"/>
    <dgm:cxn modelId="{A3B37D4C-4940-497C-9775-97A43AD1E3B4}" type="presParOf" srcId="{C0D8152C-E7CF-4F1B-B46D-19030A89CE3E}" destId="{8F49E823-AC36-4413-9E64-F405788CF125}" srcOrd="0" destOrd="0" presId="urn:microsoft.com/office/officeart/2018/2/layout/IconVerticalSolidList"/>
    <dgm:cxn modelId="{F2E047E9-C653-43DB-B880-996D361A3B88}" type="presParOf" srcId="{C0D8152C-E7CF-4F1B-B46D-19030A89CE3E}" destId="{07543738-8B5C-46FE-BA83-BD27E19DFC1C}" srcOrd="1" destOrd="0" presId="urn:microsoft.com/office/officeart/2018/2/layout/IconVerticalSolidList"/>
    <dgm:cxn modelId="{30CA8687-CC7D-4254-8FA6-B070A0684AF5}" type="presParOf" srcId="{C0D8152C-E7CF-4F1B-B46D-19030A89CE3E}" destId="{E0CB9F3A-09EC-4209-8F6B-FFB9E84ACF26}" srcOrd="2" destOrd="0" presId="urn:microsoft.com/office/officeart/2018/2/layout/IconVerticalSolidList"/>
    <dgm:cxn modelId="{BB6EAD30-287F-4F71-AA3C-ED0B89245477}" type="presParOf" srcId="{C0D8152C-E7CF-4F1B-B46D-19030A89CE3E}" destId="{D7505CB1-B2EB-419A-AB56-BD393F845C65}" srcOrd="3" destOrd="0" presId="urn:microsoft.com/office/officeart/2018/2/layout/IconVerticalSolidList"/>
    <dgm:cxn modelId="{6E135BDB-785F-40BE-8FC0-9C0208C9FE6D}" type="presParOf" srcId="{5B97306B-5C8E-4B0D-B587-22F3D2B28939}" destId="{03BF13BC-BA25-4CD6-8E88-DB03ED12E375}" srcOrd="1" destOrd="0" presId="urn:microsoft.com/office/officeart/2018/2/layout/IconVerticalSolidList"/>
    <dgm:cxn modelId="{A020826E-2934-4877-B295-630ACABACE23}" type="presParOf" srcId="{5B97306B-5C8E-4B0D-B587-22F3D2B28939}" destId="{8AAD2FEA-AAF1-4A95-A0C8-D792F04D5F4C}" srcOrd="2" destOrd="0" presId="urn:microsoft.com/office/officeart/2018/2/layout/IconVerticalSolidList"/>
    <dgm:cxn modelId="{2437A6CE-C24B-4E1E-9584-BE136688FEFF}" type="presParOf" srcId="{8AAD2FEA-AAF1-4A95-A0C8-D792F04D5F4C}" destId="{D83CCEB6-7140-444E-9E88-32071DC1EB6B}" srcOrd="0" destOrd="0" presId="urn:microsoft.com/office/officeart/2018/2/layout/IconVerticalSolidList"/>
    <dgm:cxn modelId="{A8B0296C-D318-4624-AF16-8D1DE539379C}" type="presParOf" srcId="{8AAD2FEA-AAF1-4A95-A0C8-D792F04D5F4C}" destId="{D1760836-6469-4432-8254-CF39387C46C2}" srcOrd="1" destOrd="0" presId="urn:microsoft.com/office/officeart/2018/2/layout/IconVerticalSolidList"/>
    <dgm:cxn modelId="{4CAF2739-3D73-4714-8445-9B96ACB27B31}" type="presParOf" srcId="{8AAD2FEA-AAF1-4A95-A0C8-D792F04D5F4C}" destId="{B2786F76-937D-4412-9645-C7913A8179F4}" srcOrd="2" destOrd="0" presId="urn:microsoft.com/office/officeart/2018/2/layout/IconVerticalSolidList"/>
    <dgm:cxn modelId="{5913675F-C40D-44E8-99D8-48E0931A2BBB}" type="presParOf" srcId="{8AAD2FEA-AAF1-4A95-A0C8-D792F04D5F4C}" destId="{3CF62E6C-C7F1-42DA-AB62-52F38A27F7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9E823-AC36-4413-9E64-F405788CF125}">
      <dsp:nvSpPr>
        <dsp:cNvPr id="0" name=""/>
        <dsp:cNvSpPr/>
      </dsp:nvSpPr>
      <dsp:spPr>
        <a:xfrm>
          <a:off x="0" y="750860"/>
          <a:ext cx="9371948" cy="138620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43738-8B5C-46FE-BA83-BD27E19DFC1C}">
      <dsp:nvSpPr>
        <dsp:cNvPr id="0" name=""/>
        <dsp:cNvSpPr/>
      </dsp:nvSpPr>
      <dsp:spPr>
        <a:xfrm>
          <a:off x="419326" y="1062756"/>
          <a:ext cx="762412" cy="7624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5CB1-B2EB-419A-AB56-BD393F845C65}">
      <dsp:nvSpPr>
        <dsp:cNvPr id="0" name=""/>
        <dsp:cNvSpPr/>
      </dsp:nvSpPr>
      <dsp:spPr>
        <a:xfrm>
          <a:off x="1601066" y="750860"/>
          <a:ext cx="7770881" cy="13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07" tIns="146707" rIns="146707" bIns="1467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On a slide write/draw a teacher in the centre</a:t>
          </a:r>
          <a:endParaRPr lang="en-US" sz="2500" kern="1200" dirty="0"/>
        </a:p>
      </dsp:txBody>
      <dsp:txXfrm>
        <a:off x="1601066" y="750860"/>
        <a:ext cx="7770881" cy="1386204"/>
      </dsp:txXfrm>
    </dsp:sp>
    <dsp:sp modelId="{D83CCEB6-7140-444E-9E88-32071DC1EB6B}">
      <dsp:nvSpPr>
        <dsp:cNvPr id="0" name=""/>
        <dsp:cNvSpPr/>
      </dsp:nvSpPr>
      <dsp:spPr>
        <a:xfrm>
          <a:off x="0" y="2483616"/>
          <a:ext cx="9371948" cy="138620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60836-6469-4432-8254-CF39387C46C2}">
      <dsp:nvSpPr>
        <dsp:cNvPr id="0" name=""/>
        <dsp:cNvSpPr/>
      </dsp:nvSpPr>
      <dsp:spPr>
        <a:xfrm>
          <a:off x="419326" y="2795512"/>
          <a:ext cx="762412" cy="7624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62E6C-C7F1-42DA-AB62-52F38A27F708}">
      <dsp:nvSpPr>
        <dsp:cNvPr id="0" name=""/>
        <dsp:cNvSpPr/>
      </dsp:nvSpPr>
      <dsp:spPr>
        <a:xfrm>
          <a:off x="1601066" y="2483616"/>
          <a:ext cx="7770881" cy="13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07" tIns="146707" rIns="146707" bIns="1467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each of the children’s comments and, linking theory to practice, start to note what each item means for a professional teacher</a:t>
          </a:r>
          <a:endParaRPr lang="en-US" sz="2500" kern="1200"/>
        </a:p>
      </dsp:txBody>
      <dsp:txXfrm>
        <a:off x="1601066" y="2483616"/>
        <a:ext cx="7770881" cy="1386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30E08F2E-5F06-4CE2-A139-452A1382A6F0}" type="datetimeFigureOut">
              <a:rPr lang="en-US"/>
              <a:t>9/27/2024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1A4C5DC6-1594-414D-9341-ABA08739246C}" type="datetimeFigureOut">
              <a:rPr lang="en-US"/>
              <a:t>9/27/2024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flectivewriting.tips/wp-content/uploads/2021/07/Models-of-Reflection.pdf" TargetMode="External"/><Relationship Id="rId2" Type="http://schemas.openxmlformats.org/officeDocument/2006/relationships/hyperlink" Target="https://libguides.hull.ac.uk/reflectivewriting/sch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ECES5019C</a:t>
            </a:r>
            <a:br>
              <a:rPr lang="en-US" dirty="0"/>
            </a:br>
            <a:r>
              <a:rPr lang="en-US" dirty="0" err="1"/>
              <a:t>Sesiwn</a:t>
            </a:r>
            <a:r>
              <a:rPr lang="en-US" dirty="0"/>
              <a:t> 6</a:t>
            </a:r>
            <a:br>
              <a:rPr lang="en-US" dirty="0"/>
            </a:br>
            <a:r>
              <a:rPr lang="en-US" dirty="0"/>
              <a:t>Being a teacher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Diolch</a:t>
            </a:r>
            <a:r>
              <a:rPr lang="en-US" dirty="0"/>
              <a:t>  </a:t>
            </a:r>
            <a:r>
              <a:rPr lang="en-US" dirty="0" err="1"/>
              <a:t>i</a:t>
            </a:r>
            <a:r>
              <a:rPr lang="en-US" dirty="0"/>
              <a:t> Elaine </a:t>
            </a:r>
            <a:r>
              <a:rPr lang="en-US" dirty="0" err="1"/>
              <a:t>Sharpling</a:t>
            </a:r>
            <a:r>
              <a:rPr lang="en-US" dirty="0"/>
              <a:t> (2022)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What’s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Activity 1:  What is a teacher?</a:t>
            </a:r>
          </a:p>
          <a:p>
            <a:pPr marL="0" indent="0">
              <a:buNone/>
            </a:pPr>
            <a:r>
              <a:rPr lang="en-US" sz="3600" dirty="0"/>
              <a:t>Generate 9 key words that describe the role of  </a:t>
            </a:r>
          </a:p>
          <a:p>
            <a:pPr marL="0" indent="0">
              <a:buNone/>
            </a:pPr>
            <a:r>
              <a:rPr lang="en-US" sz="3600" dirty="0"/>
              <a:t>a  teacher.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/>
              <a:t>     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2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6" name="Picture 15" descr="Child sitting on rug at school">
            <a:extLst>
              <a:ext uri="{FF2B5EF4-FFF2-40B4-BE49-F238E27FC236}">
                <a16:creationId xmlns:a16="http://schemas.microsoft.com/office/drawing/2014/main" id="{3FA84BB8-E1AC-6FB7-52B9-C1FF233E5FF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690" y="3077737"/>
            <a:ext cx="6463636" cy="329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/>
              <a:t>What’s</a:t>
            </a:r>
            <a:r>
              <a:rPr lang="fr-FR" dirty="0"/>
              <a:t> </a:t>
            </a:r>
            <a:r>
              <a:rPr lang="fr-FR" dirty="0" err="1"/>
              <a:t>it</a:t>
            </a:r>
            <a:r>
              <a:rPr lang="fr-FR" dirty="0"/>
              <a:t>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Activity 1: Diamond 9 - </a:t>
            </a:r>
            <a:r>
              <a:rPr lang="en-US" b="1" dirty="0" err="1"/>
              <a:t>ey</a:t>
            </a:r>
            <a:r>
              <a:rPr lang="en-US" b="1" dirty="0"/>
              <a:t> words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pairs choose your top 9</a:t>
            </a:r>
          </a:p>
          <a:p>
            <a:pPr marL="0" indent="0">
              <a:buNone/>
            </a:pPr>
            <a:r>
              <a:rPr lang="en-US" dirty="0"/>
              <a:t>and create a </a:t>
            </a:r>
            <a:r>
              <a:rPr lang="en-US" dirty="0" err="1"/>
              <a:t>powerpoint</a:t>
            </a:r>
            <a:r>
              <a:rPr lang="en-US" dirty="0"/>
              <a:t> slide for sharing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Be prepared to justify your choices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3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9FA3A7-5D7A-486A-BD17-D485ACF50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0406" y="1902370"/>
            <a:ext cx="3469271" cy="3480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2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/>
              <a:t>When asked, children in year 2 said that they would like a teacher who: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ABE58B40-93C0-4792-8ED6-642C2A8F2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93299" y="1375489"/>
            <a:ext cx="4061266" cy="52064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0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A66BA0-BF77-43AC-894A-20AD8220B887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9/27/2024</a:t>
            </a:fld>
            <a:endParaRPr lang="en-US" sz="100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2907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/>
              <a:t>Using the children’s list and working as a group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9/27/2024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C2888404-4C93-2A2B-DCA0-E665F5A1A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439058"/>
              </p:ext>
            </p:extLst>
          </p:nvPr>
        </p:nvGraphicFramePr>
        <p:xfrm>
          <a:off x="1410027" y="1566001"/>
          <a:ext cx="9371948" cy="4620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269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2F5B1-D8DB-4981-9E2F-C1702182F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– is kind, helpful and will care for them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98AE1D-431E-40EE-8B84-413D7992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D9AD1-1A93-4C16-A8E7-9D2B9D47F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149F4-CADA-46D4-8D15-3D1949CCD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DC159-343A-49FB-9258-7E2CD0D8876D}"/>
              </a:ext>
            </a:extLst>
          </p:cNvPr>
          <p:cNvSpPr txBox="1"/>
          <p:nvPr/>
        </p:nvSpPr>
        <p:spPr>
          <a:xfrm>
            <a:off x="1052825" y="1536147"/>
            <a:ext cx="1031403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Kind </a:t>
            </a:r>
            <a:r>
              <a:rPr lang="en-GB" sz="3200" dirty="0"/>
              <a:t>– professional standards, code of conduct, UNRC, anti-racist, no stereotypical views and assumptions, understanding of additional learning needs, philosophy of education</a:t>
            </a:r>
          </a:p>
          <a:p>
            <a:endParaRPr lang="en-GB" sz="3200" dirty="0"/>
          </a:p>
          <a:p>
            <a:r>
              <a:rPr lang="en-GB" sz="3200" b="1" dirty="0"/>
              <a:t>Helpful</a:t>
            </a:r>
            <a:r>
              <a:rPr lang="en-GB" sz="3200" dirty="0"/>
              <a:t> – deep knowledge of pedagogy, subject knowledge, highly effective understanding of teaching and learning</a:t>
            </a:r>
          </a:p>
          <a:p>
            <a:endParaRPr lang="en-GB" sz="3200" dirty="0"/>
          </a:p>
          <a:p>
            <a:r>
              <a:rPr lang="en-GB" sz="3200" b="1" dirty="0"/>
              <a:t>Care</a:t>
            </a:r>
            <a:r>
              <a:rPr lang="en-GB" sz="3200" dirty="0"/>
              <a:t> –positive learning environment, inclusivity, child-focused </a:t>
            </a:r>
          </a:p>
        </p:txBody>
      </p:sp>
    </p:spTree>
    <p:extLst>
      <p:ext uri="{BB962C8B-B14F-4D97-AF65-F5344CB8AC3E}">
        <p14:creationId xmlns:p14="http://schemas.microsoft.com/office/powerpoint/2010/main" val="353813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Effective teachers will think about the </a:t>
            </a:r>
            <a:br>
              <a:rPr lang="en-US" dirty="0"/>
            </a:br>
            <a:r>
              <a:rPr lang="en-US" dirty="0"/>
              <a:t>what, how and why of teaching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3870" y="1817322"/>
            <a:ext cx="9371949" cy="4620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effectLst/>
              </a:rPr>
              <a:t>What do I do?</a:t>
            </a:r>
          </a:p>
          <a:p>
            <a:pPr marL="0" indent="0">
              <a:buNone/>
            </a:pPr>
            <a:r>
              <a:rPr lang="en-GB" sz="3200" b="0" i="0" dirty="0">
                <a:effectLst/>
              </a:rPr>
              <a:t>How do I do it?</a:t>
            </a:r>
          </a:p>
          <a:p>
            <a:pPr marL="0" indent="0">
              <a:buNone/>
            </a:pPr>
            <a:r>
              <a:rPr lang="en-GB" sz="3200" b="0" i="0" dirty="0">
                <a:effectLst/>
              </a:rPr>
              <a:t>Why am I doing it this way?</a:t>
            </a:r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9/27/2024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24020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/>
              <a:t>Schon Model of reflection (1991)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551" y="276087"/>
            <a:ext cx="2593902" cy="190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9/27/2024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3E7730B-5B2C-4E36-9930-D3AAB5E3D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26" y="1747129"/>
            <a:ext cx="7591425" cy="407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43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/>
              <a:t>How does a teacher get better?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203" y="1349958"/>
            <a:ext cx="2573181" cy="1884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9/27/2024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F2DDD1-CACE-422C-90A2-FE44822FC78F}"/>
              </a:ext>
            </a:extLst>
          </p:cNvPr>
          <p:cNvSpPr txBox="1"/>
          <p:nvPr/>
        </p:nvSpPr>
        <p:spPr>
          <a:xfrm>
            <a:off x="1142227" y="2502025"/>
            <a:ext cx="733486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You are usually the only teacher in the classroom </a:t>
            </a:r>
          </a:p>
          <a:p>
            <a:endParaRPr lang="en-GB" sz="2800" dirty="0"/>
          </a:p>
          <a:p>
            <a:r>
              <a:rPr lang="en-GB" sz="2800" dirty="0"/>
              <a:t>Getting better at what you do, how you do it and why you do it is mostly down to you.</a:t>
            </a:r>
          </a:p>
          <a:p>
            <a:endParaRPr lang="en-GB" sz="2800" dirty="0"/>
          </a:p>
          <a:p>
            <a:r>
              <a:rPr lang="en-GB" sz="2800" dirty="0"/>
              <a:t>Draw a link to relevant:</a:t>
            </a:r>
          </a:p>
          <a:p>
            <a:r>
              <a:rPr lang="en-GB" sz="2800" dirty="0"/>
              <a:t> - Pedagogy(</a:t>
            </a:r>
            <a:r>
              <a:rPr lang="en-GB" sz="2800" dirty="0" err="1"/>
              <a:t>ies</a:t>
            </a:r>
            <a:r>
              <a:rPr lang="en-GB" sz="2800" dirty="0"/>
              <a:t>) </a:t>
            </a:r>
          </a:p>
          <a:p>
            <a:r>
              <a:rPr lang="en-GB" sz="2800" dirty="0"/>
              <a:t>- Professional Standards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578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 a teacher you develop the art of ‘noticing’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9144259" cy="462068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600" dirty="0"/>
              <a:t>I have noticed that…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/>
              <a:t>I am concerned that…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/>
              <a:t>I wonder what would happen if…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10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59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C8FC6-6399-4528-9702-E472E5269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Choose a scenario. Discuss.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7C00D-D9D3-4EC8-91C5-D1B7052059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/>
              <a:t>I have noticed that the teaching assistants are always working with the same group of children.</a:t>
            </a:r>
          </a:p>
          <a:p>
            <a:endParaRPr lang="en-GB" sz="3200" dirty="0"/>
          </a:p>
          <a:p>
            <a:r>
              <a:rPr lang="en-GB" sz="3200" dirty="0"/>
              <a:t>I am concerned that  my Year 6 class are sitting at their tables for much of the day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F3F7F-60B0-4F65-8AB8-F589195640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I have noticed that some children never offer to answer a question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I wonder what would happen if my class invited their parents to join us for one day’s learning and teaching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C6C45-CCED-48F2-8C4F-989170D01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39C9F3B-8973-4468-80B2-0A68553F9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DFA514F-0394-4927-B57A-61E534810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10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300" dirty="0"/>
              <a:t>This teacher could be you.</a:t>
            </a:r>
            <a:br>
              <a:rPr lang="en-US" sz="5300" dirty="0"/>
            </a:br>
            <a:r>
              <a:rPr lang="en-US" sz="5300" i="1" dirty="0"/>
              <a:t>Applying for the PGCE</a:t>
            </a:r>
            <a:br>
              <a:rPr lang="en-US" sz="5300" dirty="0"/>
            </a:br>
            <a:r>
              <a:rPr lang="en-US" sz="3600" dirty="0"/>
              <a:t>Jayne Morgan </a:t>
            </a:r>
            <a:br>
              <a:rPr lang="en-US" sz="3600" dirty="0"/>
            </a:br>
            <a:r>
              <a:rPr lang="en-US" sz="3600" dirty="0"/>
              <a:t>14/10/2024  10am </a:t>
            </a:r>
            <a:br>
              <a:rPr lang="en-US" dirty="0"/>
            </a:br>
            <a:r>
              <a:rPr lang="en-US" sz="2200" dirty="0"/>
              <a:t>Please check you have received the separate Teams link</a:t>
            </a:r>
          </a:p>
        </p:txBody>
      </p:sp>
    </p:spTree>
    <p:extLst>
      <p:ext uri="{BB962C8B-B14F-4D97-AF65-F5344CB8AC3E}">
        <p14:creationId xmlns:p14="http://schemas.microsoft.com/office/powerpoint/2010/main" val="375262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29B48-867A-955C-3966-A9C0564CB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BA33A-F98E-5360-B3D8-7094386E6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Burton, J. (2009). Reflective practice. In A. Burns, &amp; J. C. Richards, </a:t>
            </a:r>
            <a:r>
              <a:rPr lang="en-GB" sz="2400" b="0" i="1" dirty="0">
                <a:effectLst/>
              </a:rPr>
              <a:t>The Cambridge Guide to Second Language Teacher Education</a:t>
            </a:r>
            <a:r>
              <a:rPr lang="en-GB" sz="2400" b="0" i="0" dirty="0">
                <a:effectLst/>
              </a:rPr>
              <a:t> (pp. 298–307). New York: Cambridge University Press.</a:t>
            </a:r>
            <a:endParaRPr lang="en-GB" dirty="0"/>
          </a:p>
          <a:p>
            <a:r>
              <a:rPr lang="en-GB" sz="2400" dirty="0"/>
              <a:t>Hull University ( 2024) </a:t>
            </a:r>
            <a:r>
              <a:rPr lang="en-GB" sz="2400" i="1" dirty="0"/>
              <a:t>The Schon Reflective Model. </a:t>
            </a:r>
            <a:r>
              <a:rPr lang="en-GB" sz="2400" dirty="0"/>
              <a:t>Available at </a:t>
            </a:r>
            <a:r>
              <a:rPr lang="en-GB" sz="2400" dirty="0">
                <a:hlinkClick r:id="rId2"/>
              </a:rPr>
              <a:t>https://libguides.hull.ac.uk/reflectivewriting/schon</a:t>
            </a:r>
            <a:r>
              <a:rPr lang="en-GB" sz="2400" dirty="0"/>
              <a:t> (Accessed 27.09.2024)</a:t>
            </a:r>
          </a:p>
          <a:p>
            <a:r>
              <a:rPr lang="en-GB" sz="2400" dirty="0"/>
              <a:t>Reflective Practice Toolkit (2021) </a:t>
            </a:r>
            <a:r>
              <a:rPr lang="en-GB" sz="2400" i="1" dirty="0"/>
              <a:t>Models of Reflection. </a:t>
            </a:r>
            <a:r>
              <a:rPr lang="en-GB" sz="2400" dirty="0"/>
              <a:t>Available at </a:t>
            </a:r>
            <a:r>
              <a:rPr lang="en-GB" sz="2400" dirty="0">
                <a:hlinkClick r:id="rId3"/>
              </a:rPr>
              <a:t>https://www.reflectivewriting.tips/wp-content/uploads/2021/07/Models-of-Reflection.pdf</a:t>
            </a:r>
            <a:r>
              <a:rPr lang="en-GB" sz="2400" dirty="0"/>
              <a:t> (Accessed 27.09.2024)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2B737-3CF9-8A1D-F738-1401CA290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13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6C470-E13B-4BE3-4547-97008AA86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41B634-4565-5170-3869-208A771B0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0</TotalTime>
  <Words>585</Words>
  <Application>Microsoft Office PowerPoint</Application>
  <PresentationFormat>Widescreen</PresentationFormat>
  <Paragraphs>109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Corbel</vt:lpstr>
      <vt:lpstr>Ecology 16x9</vt:lpstr>
      <vt:lpstr> ECES5019C Sesiwn 6 Being a teacher</vt:lpstr>
      <vt:lpstr>What’s it all about?</vt:lpstr>
      <vt:lpstr>What’s it all about?</vt:lpstr>
      <vt:lpstr>When asked, children in year 2 said that they would like a teacher who:</vt:lpstr>
      <vt:lpstr>Using the children’s list and working as a group </vt:lpstr>
      <vt:lpstr>For example – is kind, helpful and will care for them </vt:lpstr>
      <vt:lpstr>Effective teachers will think about the  what, how and why of teaching</vt:lpstr>
      <vt:lpstr>Schon Model of reflection (1991)</vt:lpstr>
      <vt:lpstr>How does a teacher get better?</vt:lpstr>
      <vt:lpstr>As a teacher you develop the art of ‘noticing’</vt:lpstr>
      <vt:lpstr>Choose a scenario. Discuss. Feedback</vt:lpstr>
      <vt:lpstr>This teacher could be you. Applying for the PGCE Jayne Morgan  14/10/2024  10am  Please check you have received the separate Teams link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Being a teacher</dc:title>
  <dc:creator>Elaine Sharpling</dc:creator>
  <cp:lastModifiedBy>Sue Ainsworth</cp:lastModifiedBy>
  <cp:revision>4</cp:revision>
  <cp:lastPrinted>2022-04-20T11:06:38Z</cp:lastPrinted>
  <dcterms:created xsi:type="dcterms:W3CDTF">2022-04-19T13:04:46Z</dcterms:created>
  <dcterms:modified xsi:type="dcterms:W3CDTF">2024-09-27T15:58:09Z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