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24.jpg" ContentType="image/jpe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769674-28E6-4AF6-B9F9-0485AB1F6970}" v="4" dt="2026-08-23T09:39:46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39789-D95B-4EB8-AAE8-C4BAADA8D08B}" type="datetimeFigureOut">
              <a:rPr lang="en-GB" smtClean="0"/>
              <a:t>23/08/2026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0500CB-235B-4DB4-92C2-CBB50E95D0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47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A013A2-CCB5-497F-A018-DFD1B5EA4FC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0539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2" name="bk object 2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3" name="bk object 23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15786" y="874370"/>
            <a:ext cx="7160428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1"/>
            <a:ext cx="853440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07009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2" name="bk object 22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3" name="bk object 23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9387" y="2047578"/>
            <a:ext cx="9793224" cy="410433"/>
          </a:xfrm>
        </p:spPr>
        <p:txBody>
          <a:bodyPr lIns="0" tIns="0" rIns="0" bIns="0"/>
          <a:lstStyle>
            <a:lvl1pPr>
              <a:defRPr sz="2667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84970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8" name="bk object 18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9" name="bk object 19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0" name="bk object 20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1" name="bk object 21"/>
          <p:cNvSpPr/>
          <p:nvPr/>
        </p:nvSpPr>
        <p:spPr>
          <a:xfrm>
            <a:off x="69087" y="136143"/>
            <a:ext cx="4003040" cy="931333"/>
          </a:xfrm>
          <a:custGeom>
            <a:avLst/>
            <a:gdLst/>
            <a:ahLst/>
            <a:cxnLst/>
            <a:rect l="l" t="t" r="r" b="b"/>
            <a:pathLst>
              <a:path w="3002280" h="698500">
                <a:moveTo>
                  <a:pt x="0" y="697991"/>
                </a:moveTo>
                <a:lnTo>
                  <a:pt x="3002280" y="697991"/>
                </a:lnTo>
                <a:lnTo>
                  <a:pt x="3002280" y="0"/>
                </a:lnTo>
                <a:lnTo>
                  <a:pt x="0" y="0"/>
                </a:lnTo>
                <a:lnTo>
                  <a:pt x="0" y="6979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8/23/2026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407389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1020064" y="16931"/>
            <a:ext cx="10655808" cy="6841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738664"/>
          </a:xfrm>
        </p:spPr>
        <p:txBody>
          <a:bodyPr lIns="0" tIns="0" rIns="0" bIns="0"/>
          <a:lstStyle>
            <a:lvl1pPr>
              <a:defRPr sz="4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8/23/2026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84774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17" name="bk object 17"/>
          <p:cNvSpPr/>
          <p:nvPr/>
        </p:nvSpPr>
        <p:spPr>
          <a:xfrm>
            <a:off x="1020064" y="16931"/>
            <a:ext cx="10655808" cy="6841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400"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8/23/2026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286603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27131" y="299720"/>
            <a:ext cx="5047827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99387" y="2047578"/>
            <a:ext cx="9793224" cy="3077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1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573256" y="6287677"/>
            <a:ext cx="254845" cy="2051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33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pPr marL="33866"/>
            <a:fld id="{81D60167-4931-47E6-BA6A-407CBD079E47}" type="slidenum">
              <a:rPr lang="en-GB" spc="-7" smtClean="0"/>
              <a:pPr marL="33866"/>
              <a:t>‹#›</a:t>
            </a:fld>
            <a:endParaRPr lang="en-GB" spc="-7" dirty="0"/>
          </a:p>
        </p:txBody>
      </p:sp>
    </p:spTree>
    <p:extLst>
      <p:ext uri="{BB962C8B-B14F-4D97-AF65-F5344CB8AC3E}">
        <p14:creationId xmlns:p14="http://schemas.microsoft.com/office/powerpoint/2010/main" val="1660012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609585">
        <a:defRPr>
          <a:latin typeface="+mn-lt"/>
          <a:ea typeface="+mn-ea"/>
          <a:cs typeface="+mn-cs"/>
        </a:defRPr>
      </a:lvl2pPr>
      <a:lvl3pPr marL="1219170">
        <a:defRPr>
          <a:latin typeface="+mn-lt"/>
          <a:ea typeface="+mn-ea"/>
          <a:cs typeface="+mn-cs"/>
        </a:defRPr>
      </a:lvl3pPr>
      <a:lvl4pPr marL="1828754">
        <a:defRPr>
          <a:latin typeface="+mn-lt"/>
          <a:ea typeface="+mn-ea"/>
          <a:cs typeface="+mn-cs"/>
        </a:defRPr>
      </a:lvl4pPr>
      <a:lvl5pPr marL="2438339">
        <a:defRPr>
          <a:latin typeface="+mn-lt"/>
          <a:ea typeface="+mn-ea"/>
          <a:cs typeface="+mn-cs"/>
        </a:defRPr>
      </a:lvl5pPr>
      <a:lvl6pPr marL="3047924">
        <a:defRPr>
          <a:latin typeface="+mn-lt"/>
          <a:ea typeface="+mn-ea"/>
          <a:cs typeface="+mn-cs"/>
        </a:defRPr>
      </a:lvl6pPr>
      <a:lvl7pPr marL="3657509">
        <a:defRPr>
          <a:latin typeface="+mn-lt"/>
          <a:ea typeface="+mn-ea"/>
          <a:cs typeface="+mn-cs"/>
        </a:defRPr>
      </a:lvl7pPr>
      <a:lvl8pPr marL="4267093">
        <a:defRPr>
          <a:latin typeface="+mn-lt"/>
          <a:ea typeface="+mn-ea"/>
          <a:cs typeface="+mn-cs"/>
        </a:defRPr>
      </a:lvl8pPr>
      <a:lvl9pPr marL="4876678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609585">
        <a:defRPr>
          <a:latin typeface="+mn-lt"/>
          <a:ea typeface="+mn-ea"/>
          <a:cs typeface="+mn-cs"/>
        </a:defRPr>
      </a:lvl2pPr>
      <a:lvl3pPr marL="1219170">
        <a:defRPr>
          <a:latin typeface="+mn-lt"/>
          <a:ea typeface="+mn-ea"/>
          <a:cs typeface="+mn-cs"/>
        </a:defRPr>
      </a:lvl3pPr>
      <a:lvl4pPr marL="1828754">
        <a:defRPr>
          <a:latin typeface="+mn-lt"/>
          <a:ea typeface="+mn-ea"/>
          <a:cs typeface="+mn-cs"/>
        </a:defRPr>
      </a:lvl4pPr>
      <a:lvl5pPr marL="2438339">
        <a:defRPr>
          <a:latin typeface="+mn-lt"/>
          <a:ea typeface="+mn-ea"/>
          <a:cs typeface="+mn-cs"/>
        </a:defRPr>
      </a:lvl5pPr>
      <a:lvl6pPr marL="3047924">
        <a:defRPr>
          <a:latin typeface="+mn-lt"/>
          <a:ea typeface="+mn-ea"/>
          <a:cs typeface="+mn-cs"/>
        </a:defRPr>
      </a:lvl6pPr>
      <a:lvl7pPr marL="3657509">
        <a:defRPr>
          <a:latin typeface="+mn-lt"/>
          <a:ea typeface="+mn-ea"/>
          <a:cs typeface="+mn-cs"/>
        </a:defRPr>
      </a:lvl7pPr>
      <a:lvl8pPr marL="4267093">
        <a:defRPr>
          <a:latin typeface="+mn-lt"/>
          <a:ea typeface="+mn-ea"/>
          <a:cs typeface="+mn-cs"/>
        </a:defRPr>
      </a:lvl8pPr>
      <a:lvl9pPr marL="4876678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hyperlink" Target="http://news.bbc.co.uk/media/images/38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dailymail.co.uk/i/pix/2010/03/11/article" TargetMode="Externa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90298" y="8466"/>
            <a:ext cx="11007344" cy="684106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455077" y="1434593"/>
            <a:ext cx="6000859" cy="3216928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indent="-3387" algn="ctr">
              <a:spcBef>
                <a:spcPts val="127"/>
              </a:spcBef>
            </a:pPr>
            <a:r>
              <a:rPr lang="en-GB" sz="6933" dirty="0"/>
              <a:t>Study Skills:</a:t>
            </a:r>
            <a:br>
              <a:rPr lang="en-GB" sz="6933" dirty="0"/>
            </a:br>
            <a:r>
              <a:rPr lang="en-GB" sz="6933" dirty="0"/>
              <a:t>Presentations &amp; Videos</a:t>
            </a:r>
            <a:endParaRPr sz="6933" dirty="0"/>
          </a:p>
        </p:txBody>
      </p:sp>
      <p:sp>
        <p:nvSpPr>
          <p:cNvPr id="6" name="object 6"/>
          <p:cNvSpPr/>
          <p:nvPr/>
        </p:nvSpPr>
        <p:spPr>
          <a:xfrm>
            <a:off x="2474976" y="1314703"/>
            <a:ext cx="382693" cy="382693"/>
          </a:xfrm>
          <a:custGeom>
            <a:avLst/>
            <a:gdLst/>
            <a:ahLst/>
            <a:cxnLst/>
            <a:rect l="l" t="t" r="r" b="b"/>
            <a:pathLst>
              <a:path w="287019" h="287019">
                <a:moveTo>
                  <a:pt x="278384" y="171704"/>
                </a:moveTo>
                <a:lnTo>
                  <a:pt x="114807" y="8127"/>
                </a:lnTo>
                <a:lnTo>
                  <a:pt x="110236" y="4699"/>
                </a:lnTo>
                <a:lnTo>
                  <a:pt x="105537" y="2286"/>
                </a:lnTo>
                <a:lnTo>
                  <a:pt x="99694" y="1143"/>
                </a:lnTo>
                <a:lnTo>
                  <a:pt x="95123" y="0"/>
                </a:lnTo>
                <a:lnTo>
                  <a:pt x="89281" y="1143"/>
                </a:lnTo>
                <a:lnTo>
                  <a:pt x="84709" y="2286"/>
                </a:lnTo>
                <a:lnTo>
                  <a:pt x="80010" y="4699"/>
                </a:lnTo>
                <a:lnTo>
                  <a:pt x="75437" y="8127"/>
                </a:lnTo>
                <a:lnTo>
                  <a:pt x="0" y="84709"/>
                </a:lnTo>
                <a:lnTo>
                  <a:pt x="201803" y="286512"/>
                </a:lnTo>
                <a:lnTo>
                  <a:pt x="278384" y="211074"/>
                </a:lnTo>
                <a:lnTo>
                  <a:pt x="281813" y="206501"/>
                </a:lnTo>
                <a:lnTo>
                  <a:pt x="284099" y="201802"/>
                </a:lnTo>
                <a:lnTo>
                  <a:pt x="285369" y="197231"/>
                </a:lnTo>
                <a:lnTo>
                  <a:pt x="286512" y="191388"/>
                </a:lnTo>
                <a:lnTo>
                  <a:pt x="285369" y="186817"/>
                </a:lnTo>
                <a:lnTo>
                  <a:pt x="284099" y="180975"/>
                </a:lnTo>
                <a:lnTo>
                  <a:pt x="281813" y="176275"/>
                </a:lnTo>
                <a:lnTo>
                  <a:pt x="278384" y="171704"/>
                </a:lnTo>
                <a:close/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93392" y="1627632"/>
            <a:ext cx="667173" cy="667173"/>
          </a:xfrm>
          <a:custGeom>
            <a:avLst/>
            <a:gdLst/>
            <a:ahLst/>
            <a:cxnLst/>
            <a:rect l="l" t="t" r="r" b="b"/>
            <a:pathLst>
              <a:path w="500380" h="500380">
                <a:moveTo>
                  <a:pt x="499872" y="0"/>
                </a:moveTo>
                <a:lnTo>
                  <a:pt x="0" y="499872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747520" y="1434593"/>
            <a:ext cx="989753" cy="989753"/>
          </a:xfrm>
          <a:custGeom>
            <a:avLst/>
            <a:gdLst/>
            <a:ahLst/>
            <a:cxnLst/>
            <a:rect l="l" t="t" r="r" b="b"/>
            <a:pathLst>
              <a:path w="742314" h="742314">
                <a:moveTo>
                  <a:pt x="538607" y="0"/>
                </a:moveTo>
                <a:lnTo>
                  <a:pt x="36068" y="503681"/>
                </a:lnTo>
                <a:lnTo>
                  <a:pt x="32638" y="507238"/>
                </a:lnTo>
                <a:lnTo>
                  <a:pt x="30225" y="510666"/>
                </a:lnTo>
                <a:lnTo>
                  <a:pt x="29082" y="514222"/>
                </a:lnTo>
                <a:lnTo>
                  <a:pt x="27940" y="518794"/>
                </a:lnTo>
                <a:lnTo>
                  <a:pt x="0" y="710818"/>
                </a:lnTo>
                <a:lnTo>
                  <a:pt x="0" y="716533"/>
                </a:lnTo>
                <a:lnTo>
                  <a:pt x="1143" y="723518"/>
                </a:lnTo>
                <a:lnTo>
                  <a:pt x="4698" y="729360"/>
                </a:lnTo>
                <a:lnTo>
                  <a:pt x="8128" y="734059"/>
                </a:lnTo>
                <a:lnTo>
                  <a:pt x="12826" y="737488"/>
                </a:lnTo>
                <a:lnTo>
                  <a:pt x="17525" y="739901"/>
                </a:lnTo>
                <a:lnTo>
                  <a:pt x="22097" y="741044"/>
                </a:lnTo>
                <a:lnTo>
                  <a:pt x="27940" y="742188"/>
                </a:lnTo>
                <a:lnTo>
                  <a:pt x="31496" y="742188"/>
                </a:lnTo>
                <a:lnTo>
                  <a:pt x="223393" y="714247"/>
                </a:lnTo>
                <a:lnTo>
                  <a:pt x="231521" y="711961"/>
                </a:lnTo>
                <a:lnTo>
                  <a:pt x="235076" y="709676"/>
                </a:lnTo>
                <a:lnTo>
                  <a:pt x="238506" y="706119"/>
                </a:lnTo>
                <a:lnTo>
                  <a:pt x="742187" y="20358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877568" y="1511807"/>
            <a:ext cx="664633" cy="667173"/>
          </a:xfrm>
          <a:custGeom>
            <a:avLst/>
            <a:gdLst/>
            <a:ahLst/>
            <a:cxnLst/>
            <a:rect l="l" t="t" r="r" b="b"/>
            <a:pathLst>
              <a:path w="498475" h="500380">
                <a:moveTo>
                  <a:pt x="0" y="499872"/>
                </a:moveTo>
                <a:lnTo>
                  <a:pt x="498348" y="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767840" y="2103119"/>
            <a:ext cx="300736" cy="3007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39098" y="1579879"/>
            <a:ext cx="17280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Aims:</a:t>
            </a:r>
          </a:p>
        </p:txBody>
      </p:sp>
      <p:sp>
        <p:nvSpPr>
          <p:cNvPr id="11" name="object 11"/>
          <p:cNvSpPr/>
          <p:nvPr/>
        </p:nvSpPr>
        <p:spPr>
          <a:xfrm>
            <a:off x="9627615" y="2257552"/>
            <a:ext cx="1780032" cy="2312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820077" y="918971"/>
            <a:ext cx="4520353" cy="112509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39409" marR="6773" indent="-423323" defTabSz="1219170">
              <a:spcBef>
                <a:spcPts val="133"/>
              </a:spcBef>
              <a:tabLst>
                <a:tab pos="439409" algn="l"/>
              </a:tabLst>
            </a:pPr>
            <a:r>
              <a:rPr sz="186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Discuss the value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creating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/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making a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 or Video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2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820077" y="2219046"/>
            <a:ext cx="5367020" cy="453128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39409" marR="6773" indent="-422476" defTabSz="1219170">
              <a:spcBef>
                <a:spcPts val="133"/>
              </a:spcBef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Allow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feel more confident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and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 control prior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lang="en-GB" sz="2400" spc="-13" dirty="0">
                <a:solidFill>
                  <a:prstClr val="black"/>
                </a:solidFill>
                <a:latin typeface="Arial"/>
                <a:cs typeface="Arial"/>
              </a:rPr>
              <a:t>visual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assess</a:t>
            </a:r>
            <a:r>
              <a:rPr lang="en-GB" sz="2400" spc="-7" dirty="0" err="1">
                <a:solidFill>
                  <a:prstClr val="black"/>
                </a:solidFill>
                <a:latin typeface="Arial"/>
                <a:cs typeface="Arial"/>
              </a:rPr>
              <a:t>ments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40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39409" marR="1309759" indent="-422476" defTabSz="1219170"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 different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types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 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visual assessments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, different  audiences/purposes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40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39409" marR="580797" indent="-422476" defTabSz="1219170">
              <a:buClr>
                <a:srgbClr val="CCCCCC"/>
              </a:buClr>
              <a:buSzPct val="77777"/>
              <a:buFont typeface="MS Gothic"/>
              <a:buChar char="o"/>
              <a:tabLst>
                <a:tab pos="439409" algn="l"/>
                <a:tab pos="440256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Discuss how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give an effective  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visual assessment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12191999" cy="68701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62190" y="328947"/>
            <a:ext cx="5422900" cy="223309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algn="ctr">
              <a:spcBef>
                <a:spcPts val="133"/>
              </a:spcBef>
            </a:pPr>
            <a:r>
              <a:rPr dirty="0"/>
              <a:t>Why do</a:t>
            </a:r>
            <a:r>
              <a:rPr spc="-87" dirty="0"/>
              <a:t> </a:t>
            </a:r>
            <a:r>
              <a:rPr dirty="0"/>
              <a:t>we</a:t>
            </a:r>
            <a:r>
              <a:rPr spc="-40" dirty="0"/>
              <a:t> </a:t>
            </a:r>
            <a:r>
              <a:rPr dirty="0"/>
              <a:t>assess  you via  </a:t>
            </a:r>
            <a:r>
              <a:rPr lang="en-GB" dirty="0"/>
              <a:t>Visual methods</a:t>
            </a:r>
            <a:r>
              <a:rPr dirty="0"/>
              <a:t>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37816" y="868274"/>
            <a:ext cx="1050713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8000" dirty="0">
                <a:solidFill>
                  <a:prstClr val="black"/>
                </a:solidFill>
                <a:latin typeface="Segoe UI Symbol"/>
                <a:cs typeface="Segoe UI Symbol"/>
              </a:rPr>
              <a:t>😒</a:t>
            </a:r>
            <a:endParaRPr sz="8000">
              <a:solidFill>
                <a:prstClr val="black"/>
              </a:solidFill>
              <a:latin typeface="Segoe UI Symbol"/>
              <a:cs typeface="Segoe UI Symbo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950622" y="868274"/>
            <a:ext cx="1050713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8000" dirty="0">
                <a:solidFill>
                  <a:prstClr val="black"/>
                </a:solidFill>
                <a:latin typeface="Segoe UI Symbol"/>
                <a:cs typeface="Segoe UI Symbol"/>
              </a:rPr>
              <a:t>😒</a:t>
            </a:r>
            <a:endParaRPr sz="8000">
              <a:solidFill>
                <a:prstClr val="black"/>
              </a:solidFill>
              <a:latin typeface="Segoe UI Symbol"/>
              <a:cs typeface="Segoe UI Symbo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909063" y="3010407"/>
            <a:ext cx="4267200" cy="29362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09063" y="3010407"/>
            <a:ext cx="4267200" cy="2936240"/>
          </a:xfrm>
          <a:custGeom>
            <a:avLst/>
            <a:gdLst/>
            <a:ahLst/>
            <a:cxnLst/>
            <a:rect l="l" t="t" r="r" b="b"/>
            <a:pathLst>
              <a:path w="3200400" h="2202179">
                <a:moveTo>
                  <a:pt x="0" y="1101089"/>
                </a:moveTo>
                <a:lnTo>
                  <a:pt x="1010" y="1061599"/>
                </a:lnTo>
                <a:lnTo>
                  <a:pt x="4017" y="1022459"/>
                </a:lnTo>
                <a:lnTo>
                  <a:pt x="8989" y="983691"/>
                </a:lnTo>
                <a:lnTo>
                  <a:pt x="15890" y="945320"/>
                </a:lnTo>
                <a:lnTo>
                  <a:pt x="24687" y="907368"/>
                </a:lnTo>
                <a:lnTo>
                  <a:pt x="35346" y="869858"/>
                </a:lnTo>
                <a:lnTo>
                  <a:pt x="47834" y="832815"/>
                </a:lnTo>
                <a:lnTo>
                  <a:pt x="62116" y="796261"/>
                </a:lnTo>
                <a:lnTo>
                  <a:pt x="78159" y="760220"/>
                </a:lnTo>
                <a:lnTo>
                  <a:pt x="95929" y="724714"/>
                </a:lnTo>
                <a:lnTo>
                  <a:pt x="115392" y="689768"/>
                </a:lnTo>
                <a:lnTo>
                  <a:pt x="136514" y="655405"/>
                </a:lnTo>
                <a:lnTo>
                  <a:pt x="159261" y="621647"/>
                </a:lnTo>
                <a:lnTo>
                  <a:pt x="183599" y="588518"/>
                </a:lnTo>
                <a:lnTo>
                  <a:pt x="209495" y="556042"/>
                </a:lnTo>
                <a:lnTo>
                  <a:pt x="236915" y="524242"/>
                </a:lnTo>
                <a:lnTo>
                  <a:pt x="265825" y="493140"/>
                </a:lnTo>
                <a:lnTo>
                  <a:pt x="296191" y="462761"/>
                </a:lnTo>
                <a:lnTo>
                  <a:pt x="327979" y="433128"/>
                </a:lnTo>
                <a:lnTo>
                  <a:pt x="361156" y="404263"/>
                </a:lnTo>
                <a:lnTo>
                  <a:pt x="395687" y="376191"/>
                </a:lnTo>
                <a:lnTo>
                  <a:pt x="431539" y="348934"/>
                </a:lnTo>
                <a:lnTo>
                  <a:pt x="468677" y="322516"/>
                </a:lnTo>
                <a:lnTo>
                  <a:pt x="507069" y="296960"/>
                </a:lnTo>
                <a:lnTo>
                  <a:pt x="546680" y="272290"/>
                </a:lnTo>
                <a:lnTo>
                  <a:pt x="587476" y="248528"/>
                </a:lnTo>
                <a:lnTo>
                  <a:pt x="629423" y="225698"/>
                </a:lnTo>
                <a:lnTo>
                  <a:pt x="672489" y="203824"/>
                </a:lnTo>
                <a:lnTo>
                  <a:pt x="716638" y="182928"/>
                </a:lnTo>
                <a:lnTo>
                  <a:pt x="761837" y="163034"/>
                </a:lnTo>
                <a:lnTo>
                  <a:pt x="808052" y="144165"/>
                </a:lnTo>
                <a:lnTo>
                  <a:pt x="855249" y="126345"/>
                </a:lnTo>
                <a:lnTo>
                  <a:pt x="903395" y="109596"/>
                </a:lnTo>
                <a:lnTo>
                  <a:pt x="952455" y="93943"/>
                </a:lnTo>
                <a:lnTo>
                  <a:pt x="1002397" y="79408"/>
                </a:lnTo>
                <a:lnTo>
                  <a:pt x="1053185" y="66015"/>
                </a:lnTo>
                <a:lnTo>
                  <a:pt x="1104786" y="53786"/>
                </a:lnTo>
                <a:lnTo>
                  <a:pt x="1157166" y="42746"/>
                </a:lnTo>
                <a:lnTo>
                  <a:pt x="1210292" y="32918"/>
                </a:lnTo>
                <a:lnTo>
                  <a:pt x="1264129" y="24324"/>
                </a:lnTo>
                <a:lnTo>
                  <a:pt x="1318644" y="16989"/>
                </a:lnTo>
                <a:lnTo>
                  <a:pt x="1373803" y="10935"/>
                </a:lnTo>
                <a:lnTo>
                  <a:pt x="1429572" y="6185"/>
                </a:lnTo>
                <a:lnTo>
                  <a:pt x="1485917" y="2764"/>
                </a:lnTo>
                <a:lnTo>
                  <a:pt x="1542804" y="695"/>
                </a:lnTo>
                <a:lnTo>
                  <a:pt x="1600200" y="0"/>
                </a:lnTo>
                <a:lnTo>
                  <a:pt x="1657595" y="695"/>
                </a:lnTo>
                <a:lnTo>
                  <a:pt x="1714482" y="2764"/>
                </a:lnTo>
                <a:lnTo>
                  <a:pt x="1770827" y="6185"/>
                </a:lnTo>
                <a:lnTo>
                  <a:pt x="1826596" y="10935"/>
                </a:lnTo>
                <a:lnTo>
                  <a:pt x="1881755" y="16989"/>
                </a:lnTo>
                <a:lnTo>
                  <a:pt x="1936270" y="24324"/>
                </a:lnTo>
                <a:lnTo>
                  <a:pt x="1990107" y="32918"/>
                </a:lnTo>
                <a:lnTo>
                  <a:pt x="2043233" y="42746"/>
                </a:lnTo>
                <a:lnTo>
                  <a:pt x="2095613" y="53786"/>
                </a:lnTo>
                <a:lnTo>
                  <a:pt x="2147214" y="66015"/>
                </a:lnTo>
                <a:lnTo>
                  <a:pt x="2198002" y="79408"/>
                </a:lnTo>
                <a:lnTo>
                  <a:pt x="2247944" y="93943"/>
                </a:lnTo>
                <a:lnTo>
                  <a:pt x="2297004" y="109596"/>
                </a:lnTo>
                <a:lnTo>
                  <a:pt x="2345150" y="126345"/>
                </a:lnTo>
                <a:lnTo>
                  <a:pt x="2392347" y="144165"/>
                </a:lnTo>
                <a:lnTo>
                  <a:pt x="2438562" y="163034"/>
                </a:lnTo>
                <a:lnTo>
                  <a:pt x="2483761" y="182928"/>
                </a:lnTo>
                <a:lnTo>
                  <a:pt x="2527910" y="203824"/>
                </a:lnTo>
                <a:lnTo>
                  <a:pt x="2570976" y="225698"/>
                </a:lnTo>
                <a:lnTo>
                  <a:pt x="2612923" y="248528"/>
                </a:lnTo>
                <a:lnTo>
                  <a:pt x="2653719" y="272290"/>
                </a:lnTo>
                <a:lnTo>
                  <a:pt x="2693330" y="296960"/>
                </a:lnTo>
                <a:lnTo>
                  <a:pt x="2731722" y="322516"/>
                </a:lnTo>
                <a:lnTo>
                  <a:pt x="2768860" y="348934"/>
                </a:lnTo>
                <a:lnTo>
                  <a:pt x="2804712" y="376191"/>
                </a:lnTo>
                <a:lnTo>
                  <a:pt x="2839243" y="404263"/>
                </a:lnTo>
                <a:lnTo>
                  <a:pt x="2872420" y="433128"/>
                </a:lnTo>
                <a:lnTo>
                  <a:pt x="2904208" y="462761"/>
                </a:lnTo>
                <a:lnTo>
                  <a:pt x="2934574" y="493140"/>
                </a:lnTo>
                <a:lnTo>
                  <a:pt x="2963484" y="524242"/>
                </a:lnTo>
                <a:lnTo>
                  <a:pt x="2990904" y="556042"/>
                </a:lnTo>
                <a:lnTo>
                  <a:pt x="3016800" y="588518"/>
                </a:lnTo>
                <a:lnTo>
                  <a:pt x="3041138" y="621647"/>
                </a:lnTo>
                <a:lnTo>
                  <a:pt x="3063885" y="655405"/>
                </a:lnTo>
                <a:lnTo>
                  <a:pt x="3085007" y="689768"/>
                </a:lnTo>
                <a:lnTo>
                  <a:pt x="3104470" y="724714"/>
                </a:lnTo>
                <a:lnTo>
                  <a:pt x="3122240" y="760220"/>
                </a:lnTo>
                <a:lnTo>
                  <a:pt x="3138283" y="796261"/>
                </a:lnTo>
                <a:lnTo>
                  <a:pt x="3152565" y="832815"/>
                </a:lnTo>
                <a:lnTo>
                  <a:pt x="3165053" y="869858"/>
                </a:lnTo>
                <a:lnTo>
                  <a:pt x="3175712" y="907368"/>
                </a:lnTo>
                <a:lnTo>
                  <a:pt x="3184509" y="945320"/>
                </a:lnTo>
                <a:lnTo>
                  <a:pt x="3191410" y="983691"/>
                </a:lnTo>
                <a:lnTo>
                  <a:pt x="3196382" y="1022459"/>
                </a:lnTo>
                <a:lnTo>
                  <a:pt x="3199389" y="1061599"/>
                </a:lnTo>
                <a:lnTo>
                  <a:pt x="3200400" y="1101089"/>
                </a:lnTo>
                <a:lnTo>
                  <a:pt x="3199389" y="1140582"/>
                </a:lnTo>
                <a:lnTo>
                  <a:pt x="3196382" y="1179725"/>
                </a:lnTo>
                <a:lnTo>
                  <a:pt x="3191410" y="1218494"/>
                </a:lnTo>
                <a:lnTo>
                  <a:pt x="3184509" y="1256868"/>
                </a:lnTo>
                <a:lnTo>
                  <a:pt x="3175712" y="1294821"/>
                </a:lnTo>
                <a:lnTo>
                  <a:pt x="3165053" y="1332332"/>
                </a:lnTo>
                <a:lnTo>
                  <a:pt x="3152565" y="1369377"/>
                </a:lnTo>
                <a:lnTo>
                  <a:pt x="3138283" y="1405932"/>
                </a:lnTo>
                <a:lnTo>
                  <a:pt x="3122240" y="1441974"/>
                </a:lnTo>
                <a:lnTo>
                  <a:pt x="3104470" y="1477480"/>
                </a:lnTo>
                <a:lnTo>
                  <a:pt x="3085007" y="1512427"/>
                </a:lnTo>
                <a:lnTo>
                  <a:pt x="3063885" y="1546791"/>
                </a:lnTo>
                <a:lnTo>
                  <a:pt x="3041138" y="1580549"/>
                </a:lnTo>
                <a:lnTo>
                  <a:pt x="3016800" y="1613678"/>
                </a:lnTo>
                <a:lnTo>
                  <a:pt x="2990904" y="1646154"/>
                </a:lnTo>
                <a:lnTo>
                  <a:pt x="2963484" y="1677954"/>
                </a:lnTo>
                <a:lnTo>
                  <a:pt x="2934574" y="1709056"/>
                </a:lnTo>
                <a:lnTo>
                  <a:pt x="2904208" y="1739434"/>
                </a:lnTo>
                <a:lnTo>
                  <a:pt x="2872420" y="1769068"/>
                </a:lnTo>
                <a:lnTo>
                  <a:pt x="2839243" y="1797932"/>
                </a:lnTo>
                <a:lnTo>
                  <a:pt x="2804712" y="1826004"/>
                </a:lnTo>
                <a:lnTo>
                  <a:pt x="2768860" y="1853260"/>
                </a:lnTo>
                <a:lnTo>
                  <a:pt x="2731722" y="1879677"/>
                </a:lnTo>
                <a:lnTo>
                  <a:pt x="2693330" y="1905233"/>
                </a:lnTo>
                <a:lnTo>
                  <a:pt x="2653719" y="1929902"/>
                </a:lnTo>
                <a:lnTo>
                  <a:pt x="2612923" y="1953663"/>
                </a:lnTo>
                <a:lnTo>
                  <a:pt x="2570976" y="1976492"/>
                </a:lnTo>
                <a:lnTo>
                  <a:pt x="2527910" y="1998366"/>
                </a:lnTo>
                <a:lnTo>
                  <a:pt x="2483761" y="2019261"/>
                </a:lnTo>
                <a:lnTo>
                  <a:pt x="2438562" y="2039154"/>
                </a:lnTo>
                <a:lnTo>
                  <a:pt x="2392347" y="2058022"/>
                </a:lnTo>
                <a:lnTo>
                  <a:pt x="2345150" y="2075842"/>
                </a:lnTo>
                <a:lnTo>
                  <a:pt x="2297004" y="2092589"/>
                </a:lnTo>
                <a:lnTo>
                  <a:pt x="2247944" y="2108242"/>
                </a:lnTo>
                <a:lnTo>
                  <a:pt x="2198002" y="2122776"/>
                </a:lnTo>
                <a:lnTo>
                  <a:pt x="2147214" y="2136169"/>
                </a:lnTo>
                <a:lnTo>
                  <a:pt x="2095613" y="2148396"/>
                </a:lnTo>
                <a:lnTo>
                  <a:pt x="2043233" y="2159436"/>
                </a:lnTo>
                <a:lnTo>
                  <a:pt x="1990107" y="2169264"/>
                </a:lnTo>
                <a:lnTo>
                  <a:pt x="1936270" y="2177857"/>
                </a:lnTo>
                <a:lnTo>
                  <a:pt x="1881755" y="2185192"/>
                </a:lnTo>
                <a:lnTo>
                  <a:pt x="1826596" y="2191245"/>
                </a:lnTo>
                <a:lnTo>
                  <a:pt x="1770827" y="2195994"/>
                </a:lnTo>
                <a:lnTo>
                  <a:pt x="1714482" y="2199415"/>
                </a:lnTo>
                <a:lnTo>
                  <a:pt x="1657595" y="2201484"/>
                </a:lnTo>
                <a:lnTo>
                  <a:pt x="1600200" y="2202180"/>
                </a:lnTo>
                <a:lnTo>
                  <a:pt x="1542804" y="2201484"/>
                </a:lnTo>
                <a:lnTo>
                  <a:pt x="1485917" y="2199415"/>
                </a:lnTo>
                <a:lnTo>
                  <a:pt x="1429572" y="2195994"/>
                </a:lnTo>
                <a:lnTo>
                  <a:pt x="1373803" y="2191245"/>
                </a:lnTo>
                <a:lnTo>
                  <a:pt x="1318644" y="2185192"/>
                </a:lnTo>
                <a:lnTo>
                  <a:pt x="1264129" y="2177857"/>
                </a:lnTo>
                <a:lnTo>
                  <a:pt x="1210292" y="2169264"/>
                </a:lnTo>
                <a:lnTo>
                  <a:pt x="1157166" y="2159436"/>
                </a:lnTo>
                <a:lnTo>
                  <a:pt x="1104786" y="2148396"/>
                </a:lnTo>
                <a:lnTo>
                  <a:pt x="1053185" y="2136169"/>
                </a:lnTo>
                <a:lnTo>
                  <a:pt x="1002397" y="2122776"/>
                </a:lnTo>
                <a:lnTo>
                  <a:pt x="952455" y="2108242"/>
                </a:lnTo>
                <a:lnTo>
                  <a:pt x="903395" y="2092589"/>
                </a:lnTo>
                <a:lnTo>
                  <a:pt x="855249" y="2075842"/>
                </a:lnTo>
                <a:lnTo>
                  <a:pt x="808052" y="2058022"/>
                </a:lnTo>
                <a:lnTo>
                  <a:pt x="761837" y="2039154"/>
                </a:lnTo>
                <a:lnTo>
                  <a:pt x="716638" y="2019261"/>
                </a:lnTo>
                <a:lnTo>
                  <a:pt x="672489" y="1998366"/>
                </a:lnTo>
                <a:lnTo>
                  <a:pt x="629423" y="1976492"/>
                </a:lnTo>
                <a:lnTo>
                  <a:pt x="587476" y="1953663"/>
                </a:lnTo>
                <a:lnTo>
                  <a:pt x="546680" y="1929902"/>
                </a:lnTo>
                <a:lnTo>
                  <a:pt x="507069" y="1905233"/>
                </a:lnTo>
                <a:lnTo>
                  <a:pt x="468677" y="1879677"/>
                </a:lnTo>
                <a:lnTo>
                  <a:pt x="431539" y="1853260"/>
                </a:lnTo>
                <a:lnTo>
                  <a:pt x="395687" y="1826004"/>
                </a:lnTo>
                <a:lnTo>
                  <a:pt x="361156" y="1797932"/>
                </a:lnTo>
                <a:lnTo>
                  <a:pt x="327979" y="1769068"/>
                </a:lnTo>
                <a:lnTo>
                  <a:pt x="296191" y="1739434"/>
                </a:lnTo>
                <a:lnTo>
                  <a:pt x="265825" y="1709056"/>
                </a:lnTo>
                <a:lnTo>
                  <a:pt x="236915" y="1677954"/>
                </a:lnTo>
                <a:lnTo>
                  <a:pt x="209495" y="1646154"/>
                </a:lnTo>
                <a:lnTo>
                  <a:pt x="183599" y="1613678"/>
                </a:lnTo>
                <a:lnTo>
                  <a:pt x="159261" y="1580549"/>
                </a:lnTo>
                <a:lnTo>
                  <a:pt x="136514" y="1546791"/>
                </a:lnTo>
                <a:lnTo>
                  <a:pt x="115392" y="1512427"/>
                </a:lnTo>
                <a:lnTo>
                  <a:pt x="95929" y="1477480"/>
                </a:lnTo>
                <a:lnTo>
                  <a:pt x="78159" y="1441974"/>
                </a:lnTo>
                <a:lnTo>
                  <a:pt x="62116" y="1405932"/>
                </a:lnTo>
                <a:lnTo>
                  <a:pt x="47834" y="1369377"/>
                </a:lnTo>
                <a:lnTo>
                  <a:pt x="35346" y="1332332"/>
                </a:lnTo>
                <a:lnTo>
                  <a:pt x="24687" y="1294821"/>
                </a:lnTo>
                <a:lnTo>
                  <a:pt x="15890" y="1256868"/>
                </a:lnTo>
                <a:lnTo>
                  <a:pt x="8989" y="1218494"/>
                </a:lnTo>
                <a:lnTo>
                  <a:pt x="4017" y="1179725"/>
                </a:lnTo>
                <a:lnTo>
                  <a:pt x="1010" y="1140582"/>
                </a:lnTo>
                <a:lnTo>
                  <a:pt x="0" y="1101089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64461" y="3480138"/>
            <a:ext cx="2755900" cy="1985629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algn="ctr" defTabSz="1219170">
              <a:spcBef>
                <a:spcPts val="127"/>
              </a:spcBef>
            </a:pP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Developing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133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ability  to speak to an  audience in of the  greatest benefits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  will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get from </a:t>
            </a: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time  in</a:t>
            </a:r>
            <a:r>
              <a:rPr sz="2133" spc="-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HE</a:t>
            </a:r>
            <a:endParaRPr sz="2133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364984" y="2679192"/>
            <a:ext cx="3275584" cy="16052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364985" y="2679192"/>
            <a:ext cx="3275753" cy="1605280"/>
          </a:xfrm>
          <a:custGeom>
            <a:avLst/>
            <a:gdLst/>
            <a:ahLst/>
            <a:cxnLst/>
            <a:rect l="l" t="t" r="r" b="b"/>
            <a:pathLst>
              <a:path w="2456815" h="1203960">
                <a:moveTo>
                  <a:pt x="0" y="601980"/>
                </a:moveTo>
                <a:lnTo>
                  <a:pt x="6341" y="540427"/>
                </a:lnTo>
                <a:lnTo>
                  <a:pt x="24954" y="480653"/>
                </a:lnTo>
                <a:lnTo>
                  <a:pt x="55220" y="422961"/>
                </a:lnTo>
                <a:lnTo>
                  <a:pt x="96523" y="367653"/>
                </a:lnTo>
                <a:lnTo>
                  <a:pt x="148246" y="315031"/>
                </a:lnTo>
                <a:lnTo>
                  <a:pt x="177822" y="289821"/>
                </a:lnTo>
                <a:lnTo>
                  <a:pt x="209771" y="265397"/>
                </a:lnTo>
                <a:lnTo>
                  <a:pt x="244017" y="241796"/>
                </a:lnTo>
                <a:lnTo>
                  <a:pt x="280481" y="219055"/>
                </a:lnTo>
                <a:lnTo>
                  <a:pt x="319088" y="197213"/>
                </a:lnTo>
                <a:lnTo>
                  <a:pt x="359759" y="176307"/>
                </a:lnTo>
                <a:lnTo>
                  <a:pt x="402418" y="156375"/>
                </a:lnTo>
                <a:lnTo>
                  <a:pt x="446987" y="137455"/>
                </a:lnTo>
                <a:lnTo>
                  <a:pt x="493389" y="119585"/>
                </a:lnTo>
                <a:lnTo>
                  <a:pt x="541548" y="102803"/>
                </a:lnTo>
                <a:lnTo>
                  <a:pt x="591385" y="87145"/>
                </a:lnTo>
                <a:lnTo>
                  <a:pt x="642825" y="72651"/>
                </a:lnTo>
                <a:lnTo>
                  <a:pt x="695789" y="59358"/>
                </a:lnTo>
                <a:lnTo>
                  <a:pt x="750200" y="47303"/>
                </a:lnTo>
                <a:lnTo>
                  <a:pt x="805982" y="36525"/>
                </a:lnTo>
                <a:lnTo>
                  <a:pt x="863057" y="27061"/>
                </a:lnTo>
                <a:lnTo>
                  <a:pt x="921348" y="18950"/>
                </a:lnTo>
                <a:lnTo>
                  <a:pt x="980778" y="12229"/>
                </a:lnTo>
                <a:lnTo>
                  <a:pt x="1041270" y="6935"/>
                </a:lnTo>
                <a:lnTo>
                  <a:pt x="1102746" y="3107"/>
                </a:lnTo>
                <a:lnTo>
                  <a:pt x="1165130" y="783"/>
                </a:lnTo>
                <a:lnTo>
                  <a:pt x="1228343" y="0"/>
                </a:lnTo>
                <a:lnTo>
                  <a:pt x="1291557" y="783"/>
                </a:lnTo>
                <a:lnTo>
                  <a:pt x="1353941" y="3107"/>
                </a:lnTo>
                <a:lnTo>
                  <a:pt x="1415417" y="6935"/>
                </a:lnTo>
                <a:lnTo>
                  <a:pt x="1475909" y="12229"/>
                </a:lnTo>
                <a:lnTo>
                  <a:pt x="1535339" y="18950"/>
                </a:lnTo>
                <a:lnTo>
                  <a:pt x="1593630" y="27061"/>
                </a:lnTo>
                <a:lnTo>
                  <a:pt x="1650705" y="36525"/>
                </a:lnTo>
                <a:lnTo>
                  <a:pt x="1706487" y="47303"/>
                </a:lnTo>
                <a:lnTo>
                  <a:pt x="1760898" y="59358"/>
                </a:lnTo>
                <a:lnTo>
                  <a:pt x="1813862" y="72651"/>
                </a:lnTo>
                <a:lnTo>
                  <a:pt x="1865302" y="87145"/>
                </a:lnTo>
                <a:lnTo>
                  <a:pt x="1915139" y="102803"/>
                </a:lnTo>
                <a:lnTo>
                  <a:pt x="1963298" y="119585"/>
                </a:lnTo>
                <a:lnTo>
                  <a:pt x="2009700" y="137455"/>
                </a:lnTo>
                <a:lnTo>
                  <a:pt x="2054269" y="156375"/>
                </a:lnTo>
                <a:lnTo>
                  <a:pt x="2096928" y="176307"/>
                </a:lnTo>
                <a:lnTo>
                  <a:pt x="2137599" y="197213"/>
                </a:lnTo>
                <a:lnTo>
                  <a:pt x="2176206" y="219055"/>
                </a:lnTo>
                <a:lnTo>
                  <a:pt x="2212670" y="241796"/>
                </a:lnTo>
                <a:lnTo>
                  <a:pt x="2246916" y="265397"/>
                </a:lnTo>
                <a:lnTo>
                  <a:pt x="2278865" y="289821"/>
                </a:lnTo>
                <a:lnTo>
                  <a:pt x="2308441" y="315031"/>
                </a:lnTo>
                <a:lnTo>
                  <a:pt x="2360164" y="367653"/>
                </a:lnTo>
                <a:lnTo>
                  <a:pt x="2401467" y="422961"/>
                </a:lnTo>
                <a:lnTo>
                  <a:pt x="2431733" y="480653"/>
                </a:lnTo>
                <a:lnTo>
                  <a:pt x="2450346" y="540427"/>
                </a:lnTo>
                <a:lnTo>
                  <a:pt x="2456688" y="601980"/>
                </a:lnTo>
                <a:lnTo>
                  <a:pt x="2455089" y="632959"/>
                </a:lnTo>
                <a:lnTo>
                  <a:pt x="2442535" y="693660"/>
                </a:lnTo>
                <a:lnTo>
                  <a:pt x="2418018" y="752431"/>
                </a:lnTo>
                <a:lnTo>
                  <a:pt x="2382156" y="808969"/>
                </a:lnTo>
                <a:lnTo>
                  <a:pt x="2335566" y="862972"/>
                </a:lnTo>
                <a:lnTo>
                  <a:pt x="2278865" y="914138"/>
                </a:lnTo>
                <a:lnTo>
                  <a:pt x="2246916" y="938562"/>
                </a:lnTo>
                <a:lnTo>
                  <a:pt x="2212670" y="962163"/>
                </a:lnTo>
                <a:lnTo>
                  <a:pt x="2176206" y="984904"/>
                </a:lnTo>
                <a:lnTo>
                  <a:pt x="2137599" y="1006746"/>
                </a:lnTo>
                <a:lnTo>
                  <a:pt x="2096928" y="1027652"/>
                </a:lnTo>
                <a:lnTo>
                  <a:pt x="2054269" y="1047584"/>
                </a:lnTo>
                <a:lnTo>
                  <a:pt x="2009700" y="1066504"/>
                </a:lnTo>
                <a:lnTo>
                  <a:pt x="1963298" y="1084374"/>
                </a:lnTo>
                <a:lnTo>
                  <a:pt x="1915139" y="1101156"/>
                </a:lnTo>
                <a:lnTo>
                  <a:pt x="1865302" y="1116814"/>
                </a:lnTo>
                <a:lnTo>
                  <a:pt x="1813862" y="1131308"/>
                </a:lnTo>
                <a:lnTo>
                  <a:pt x="1760898" y="1144601"/>
                </a:lnTo>
                <a:lnTo>
                  <a:pt x="1706487" y="1156656"/>
                </a:lnTo>
                <a:lnTo>
                  <a:pt x="1650705" y="1167434"/>
                </a:lnTo>
                <a:lnTo>
                  <a:pt x="1593630" y="1176898"/>
                </a:lnTo>
                <a:lnTo>
                  <a:pt x="1535339" y="1185009"/>
                </a:lnTo>
                <a:lnTo>
                  <a:pt x="1475909" y="1191730"/>
                </a:lnTo>
                <a:lnTo>
                  <a:pt x="1415417" y="1197024"/>
                </a:lnTo>
                <a:lnTo>
                  <a:pt x="1353941" y="1200852"/>
                </a:lnTo>
                <a:lnTo>
                  <a:pt x="1291557" y="1203176"/>
                </a:lnTo>
                <a:lnTo>
                  <a:pt x="1228343" y="1203960"/>
                </a:lnTo>
                <a:lnTo>
                  <a:pt x="1165130" y="1203176"/>
                </a:lnTo>
                <a:lnTo>
                  <a:pt x="1102746" y="1200852"/>
                </a:lnTo>
                <a:lnTo>
                  <a:pt x="1041270" y="1197024"/>
                </a:lnTo>
                <a:lnTo>
                  <a:pt x="980778" y="1191730"/>
                </a:lnTo>
                <a:lnTo>
                  <a:pt x="921348" y="1185009"/>
                </a:lnTo>
                <a:lnTo>
                  <a:pt x="863057" y="1176898"/>
                </a:lnTo>
                <a:lnTo>
                  <a:pt x="805982" y="1167434"/>
                </a:lnTo>
                <a:lnTo>
                  <a:pt x="750200" y="1156656"/>
                </a:lnTo>
                <a:lnTo>
                  <a:pt x="695789" y="1144601"/>
                </a:lnTo>
                <a:lnTo>
                  <a:pt x="642825" y="1131308"/>
                </a:lnTo>
                <a:lnTo>
                  <a:pt x="591385" y="1116814"/>
                </a:lnTo>
                <a:lnTo>
                  <a:pt x="541548" y="1101156"/>
                </a:lnTo>
                <a:lnTo>
                  <a:pt x="493389" y="1084374"/>
                </a:lnTo>
                <a:lnTo>
                  <a:pt x="446987" y="1066504"/>
                </a:lnTo>
                <a:lnTo>
                  <a:pt x="402418" y="1047584"/>
                </a:lnTo>
                <a:lnTo>
                  <a:pt x="359759" y="1027652"/>
                </a:lnTo>
                <a:lnTo>
                  <a:pt x="319088" y="1006746"/>
                </a:lnTo>
                <a:lnTo>
                  <a:pt x="280481" y="984904"/>
                </a:lnTo>
                <a:lnTo>
                  <a:pt x="244017" y="962163"/>
                </a:lnTo>
                <a:lnTo>
                  <a:pt x="209771" y="938562"/>
                </a:lnTo>
                <a:lnTo>
                  <a:pt x="177822" y="914138"/>
                </a:lnTo>
                <a:lnTo>
                  <a:pt x="148246" y="888928"/>
                </a:lnTo>
                <a:lnTo>
                  <a:pt x="96523" y="836306"/>
                </a:lnTo>
                <a:lnTo>
                  <a:pt x="55220" y="780998"/>
                </a:lnTo>
                <a:lnTo>
                  <a:pt x="24954" y="723306"/>
                </a:lnTo>
                <a:lnTo>
                  <a:pt x="6341" y="663532"/>
                </a:lnTo>
                <a:lnTo>
                  <a:pt x="0" y="601980"/>
                </a:lnTo>
                <a:close/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27228" y="3134359"/>
            <a:ext cx="1551093" cy="672706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480048" marR="6773" indent="-463962" defTabSz="1219170">
              <a:spcBef>
                <a:spcPts val="127"/>
              </a:spcBef>
            </a:pP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T</a:t>
            </a:r>
            <a:r>
              <a:rPr sz="2133" spc="-20" dirty="0">
                <a:solidFill>
                  <a:prstClr val="black"/>
                </a:solidFill>
                <a:latin typeface="Arial"/>
                <a:cs typeface="Arial"/>
              </a:rPr>
              <a:t>r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an</a:t>
            </a:r>
            <a:r>
              <a:rPr sz="2133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ferable  skills</a:t>
            </a:r>
            <a:endParaRPr sz="21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364984" y="4497831"/>
            <a:ext cx="3275584" cy="160528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364985" y="4497831"/>
            <a:ext cx="3275753" cy="1605280"/>
          </a:xfrm>
          <a:custGeom>
            <a:avLst/>
            <a:gdLst/>
            <a:ahLst/>
            <a:cxnLst/>
            <a:rect l="l" t="t" r="r" b="b"/>
            <a:pathLst>
              <a:path w="2456815" h="1203960">
                <a:moveTo>
                  <a:pt x="0" y="601979"/>
                </a:moveTo>
                <a:lnTo>
                  <a:pt x="6341" y="540427"/>
                </a:lnTo>
                <a:lnTo>
                  <a:pt x="24954" y="480653"/>
                </a:lnTo>
                <a:lnTo>
                  <a:pt x="55220" y="422961"/>
                </a:lnTo>
                <a:lnTo>
                  <a:pt x="96523" y="367653"/>
                </a:lnTo>
                <a:lnTo>
                  <a:pt x="148246" y="315031"/>
                </a:lnTo>
                <a:lnTo>
                  <a:pt x="177822" y="289821"/>
                </a:lnTo>
                <a:lnTo>
                  <a:pt x="209771" y="265397"/>
                </a:lnTo>
                <a:lnTo>
                  <a:pt x="244017" y="241796"/>
                </a:lnTo>
                <a:lnTo>
                  <a:pt x="280481" y="219055"/>
                </a:lnTo>
                <a:lnTo>
                  <a:pt x="319088" y="197213"/>
                </a:lnTo>
                <a:lnTo>
                  <a:pt x="359759" y="176307"/>
                </a:lnTo>
                <a:lnTo>
                  <a:pt x="402418" y="156375"/>
                </a:lnTo>
                <a:lnTo>
                  <a:pt x="446987" y="137455"/>
                </a:lnTo>
                <a:lnTo>
                  <a:pt x="493389" y="119585"/>
                </a:lnTo>
                <a:lnTo>
                  <a:pt x="541548" y="102803"/>
                </a:lnTo>
                <a:lnTo>
                  <a:pt x="591385" y="87145"/>
                </a:lnTo>
                <a:lnTo>
                  <a:pt x="642825" y="72651"/>
                </a:lnTo>
                <a:lnTo>
                  <a:pt x="695789" y="59358"/>
                </a:lnTo>
                <a:lnTo>
                  <a:pt x="750200" y="47303"/>
                </a:lnTo>
                <a:lnTo>
                  <a:pt x="805982" y="36525"/>
                </a:lnTo>
                <a:lnTo>
                  <a:pt x="863057" y="27061"/>
                </a:lnTo>
                <a:lnTo>
                  <a:pt x="921348" y="18950"/>
                </a:lnTo>
                <a:lnTo>
                  <a:pt x="980778" y="12229"/>
                </a:lnTo>
                <a:lnTo>
                  <a:pt x="1041270" y="6935"/>
                </a:lnTo>
                <a:lnTo>
                  <a:pt x="1102746" y="3107"/>
                </a:lnTo>
                <a:lnTo>
                  <a:pt x="1165130" y="783"/>
                </a:lnTo>
                <a:lnTo>
                  <a:pt x="1228343" y="0"/>
                </a:lnTo>
                <a:lnTo>
                  <a:pt x="1291557" y="783"/>
                </a:lnTo>
                <a:lnTo>
                  <a:pt x="1353941" y="3107"/>
                </a:lnTo>
                <a:lnTo>
                  <a:pt x="1415417" y="6935"/>
                </a:lnTo>
                <a:lnTo>
                  <a:pt x="1475909" y="12229"/>
                </a:lnTo>
                <a:lnTo>
                  <a:pt x="1535339" y="18950"/>
                </a:lnTo>
                <a:lnTo>
                  <a:pt x="1593630" y="27061"/>
                </a:lnTo>
                <a:lnTo>
                  <a:pt x="1650705" y="36525"/>
                </a:lnTo>
                <a:lnTo>
                  <a:pt x="1706487" y="47303"/>
                </a:lnTo>
                <a:lnTo>
                  <a:pt x="1760898" y="59358"/>
                </a:lnTo>
                <a:lnTo>
                  <a:pt x="1813862" y="72651"/>
                </a:lnTo>
                <a:lnTo>
                  <a:pt x="1865302" y="87145"/>
                </a:lnTo>
                <a:lnTo>
                  <a:pt x="1915139" y="102803"/>
                </a:lnTo>
                <a:lnTo>
                  <a:pt x="1963298" y="119585"/>
                </a:lnTo>
                <a:lnTo>
                  <a:pt x="2009700" y="137455"/>
                </a:lnTo>
                <a:lnTo>
                  <a:pt x="2054269" y="156375"/>
                </a:lnTo>
                <a:lnTo>
                  <a:pt x="2096928" y="176307"/>
                </a:lnTo>
                <a:lnTo>
                  <a:pt x="2137599" y="197213"/>
                </a:lnTo>
                <a:lnTo>
                  <a:pt x="2176206" y="219055"/>
                </a:lnTo>
                <a:lnTo>
                  <a:pt x="2212670" y="241796"/>
                </a:lnTo>
                <a:lnTo>
                  <a:pt x="2246916" y="265397"/>
                </a:lnTo>
                <a:lnTo>
                  <a:pt x="2278865" y="289821"/>
                </a:lnTo>
                <a:lnTo>
                  <a:pt x="2308441" y="315031"/>
                </a:lnTo>
                <a:lnTo>
                  <a:pt x="2360164" y="367653"/>
                </a:lnTo>
                <a:lnTo>
                  <a:pt x="2401467" y="422961"/>
                </a:lnTo>
                <a:lnTo>
                  <a:pt x="2431733" y="480653"/>
                </a:lnTo>
                <a:lnTo>
                  <a:pt x="2450346" y="540427"/>
                </a:lnTo>
                <a:lnTo>
                  <a:pt x="2456688" y="601979"/>
                </a:lnTo>
                <a:lnTo>
                  <a:pt x="2455089" y="632957"/>
                </a:lnTo>
                <a:lnTo>
                  <a:pt x="2442535" y="693654"/>
                </a:lnTo>
                <a:lnTo>
                  <a:pt x="2418018" y="752422"/>
                </a:lnTo>
                <a:lnTo>
                  <a:pt x="2382156" y="808959"/>
                </a:lnTo>
                <a:lnTo>
                  <a:pt x="2335566" y="862961"/>
                </a:lnTo>
                <a:lnTo>
                  <a:pt x="2278865" y="914126"/>
                </a:lnTo>
                <a:lnTo>
                  <a:pt x="2246916" y="938551"/>
                </a:lnTo>
                <a:lnTo>
                  <a:pt x="2212670" y="962152"/>
                </a:lnTo>
                <a:lnTo>
                  <a:pt x="2176206" y="984893"/>
                </a:lnTo>
                <a:lnTo>
                  <a:pt x="2137599" y="1006736"/>
                </a:lnTo>
                <a:lnTo>
                  <a:pt x="2096928" y="1027642"/>
                </a:lnTo>
                <a:lnTo>
                  <a:pt x="2054269" y="1047575"/>
                </a:lnTo>
                <a:lnTo>
                  <a:pt x="2009700" y="1066495"/>
                </a:lnTo>
                <a:lnTo>
                  <a:pt x="1963298" y="1084366"/>
                </a:lnTo>
                <a:lnTo>
                  <a:pt x="1915139" y="1101150"/>
                </a:lnTo>
                <a:lnTo>
                  <a:pt x="1865302" y="1116808"/>
                </a:lnTo>
                <a:lnTo>
                  <a:pt x="1813862" y="1131303"/>
                </a:lnTo>
                <a:lnTo>
                  <a:pt x="1760898" y="1144597"/>
                </a:lnTo>
                <a:lnTo>
                  <a:pt x="1706487" y="1156652"/>
                </a:lnTo>
                <a:lnTo>
                  <a:pt x="1650705" y="1167431"/>
                </a:lnTo>
                <a:lnTo>
                  <a:pt x="1593630" y="1176895"/>
                </a:lnTo>
                <a:lnTo>
                  <a:pt x="1535339" y="1185007"/>
                </a:lnTo>
                <a:lnTo>
                  <a:pt x="1475909" y="1191729"/>
                </a:lnTo>
                <a:lnTo>
                  <a:pt x="1415417" y="1197023"/>
                </a:lnTo>
                <a:lnTo>
                  <a:pt x="1353941" y="1200852"/>
                </a:lnTo>
                <a:lnTo>
                  <a:pt x="1291557" y="1203176"/>
                </a:lnTo>
                <a:lnTo>
                  <a:pt x="1228343" y="1203960"/>
                </a:lnTo>
                <a:lnTo>
                  <a:pt x="1165130" y="1203176"/>
                </a:lnTo>
                <a:lnTo>
                  <a:pt x="1102746" y="1200852"/>
                </a:lnTo>
                <a:lnTo>
                  <a:pt x="1041270" y="1197023"/>
                </a:lnTo>
                <a:lnTo>
                  <a:pt x="980778" y="1191729"/>
                </a:lnTo>
                <a:lnTo>
                  <a:pt x="921348" y="1185007"/>
                </a:lnTo>
                <a:lnTo>
                  <a:pt x="863057" y="1176895"/>
                </a:lnTo>
                <a:lnTo>
                  <a:pt x="805982" y="1167431"/>
                </a:lnTo>
                <a:lnTo>
                  <a:pt x="750200" y="1156652"/>
                </a:lnTo>
                <a:lnTo>
                  <a:pt x="695789" y="1144597"/>
                </a:lnTo>
                <a:lnTo>
                  <a:pt x="642825" y="1131303"/>
                </a:lnTo>
                <a:lnTo>
                  <a:pt x="591385" y="1116808"/>
                </a:lnTo>
                <a:lnTo>
                  <a:pt x="541548" y="1101150"/>
                </a:lnTo>
                <a:lnTo>
                  <a:pt x="493389" y="1084366"/>
                </a:lnTo>
                <a:lnTo>
                  <a:pt x="446987" y="1066495"/>
                </a:lnTo>
                <a:lnTo>
                  <a:pt x="402418" y="1047575"/>
                </a:lnTo>
                <a:lnTo>
                  <a:pt x="359759" y="1027642"/>
                </a:lnTo>
                <a:lnTo>
                  <a:pt x="319088" y="1006736"/>
                </a:lnTo>
                <a:lnTo>
                  <a:pt x="280481" y="984893"/>
                </a:lnTo>
                <a:lnTo>
                  <a:pt x="244017" y="962152"/>
                </a:lnTo>
                <a:lnTo>
                  <a:pt x="209771" y="938551"/>
                </a:lnTo>
                <a:lnTo>
                  <a:pt x="177822" y="914126"/>
                </a:lnTo>
                <a:lnTo>
                  <a:pt x="148246" y="888917"/>
                </a:lnTo>
                <a:lnTo>
                  <a:pt x="96523" y="836296"/>
                </a:lnTo>
                <a:lnTo>
                  <a:pt x="55220" y="780989"/>
                </a:lnTo>
                <a:lnTo>
                  <a:pt x="24954" y="723298"/>
                </a:lnTo>
                <a:lnTo>
                  <a:pt x="6341" y="663528"/>
                </a:lnTo>
                <a:lnTo>
                  <a:pt x="0" y="601979"/>
                </a:lnTo>
                <a:close/>
              </a:path>
            </a:pathLst>
          </a:custGeom>
          <a:ln w="259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172364" y="4952525"/>
            <a:ext cx="1659467" cy="672706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marR="6773" indent="241294" defTabSz="1219170">
              <a:spcBef>
                <a:spcPts val="127"/>
              </a:spcBef>
            </a:pPr>
            <a:r>
              <a:rPr sz="2133" spc="-13" dirty="0">
                <a:solidFill>
                  <a:prstClr val="black"/>
                </a:solidFill>
                <a:latin typeface="Arial"/>
                <a:cs typeface="Arial"/>
              </a:rPr>
              <a:t>Your own 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personal</a:t>
            </a:r>
            <a:r>
              <a:rPr sz="2133" spc="-8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133" spc="-7" dirty="0">
                <a:solidFill>
                  <a:prstClr val="black"/>
                </a:solidFill>
                <a:latin typeface="Arial"/>
                <a:cs typeface="Arial"/>
              </a:rPr>
              <a:t>gain</a:t>
            </a:r>
            <a:endParaRPr sz="21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3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14665" y="1797642"/>
            <a:ext cx="4838700" cy="27265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>
              <a:spcBef>
                <a:spcPts val="140"/>
              </a:spcBef>
            </a:pPr>
            <a:r>
              <a:rPr sz="5867" dirty="0"/>
              <a:t>How to</a:t>
            </a:r>
            <a:r>
              <a:rPr sz="5867" spc="-93" dirty="0"/>
              <a:t> </a:t>
            </a:r>
            <a:r>
              <a:rPr sz="5867" dirty="0"/>
              <a:t>give</a:t>
            </a:r>
            <a:r>
              <a:rPr sz="5867" spc="-40" dirty="0"/>
              <a:t> </a:t>
            </a:r>
            <a:r>
              <a:rPr sz="5867" dirty="0"/>
              <a:t>a  </a:t>
            </a:r>
            <a:r>
              <a:rPr sz="5867" spc="-7" dirty="0"/>
              <a:t>good  </a:t>
            </a:r>
            <a:r>
              <a:rPr lang="en-GB" sz="5867" spc="-7" dirty="0"/>
              <a:t>visual delivery</a:t>
            </a:r>
            <a:endParaRPr sz="58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8137" y="478536"/>
            <a:ext cx="5963073" cy="2314053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marR="6773">
              <a:spcBef>
                <a:spcPts val="127"/>
              </a:spcBef>
            </a:pPr>
            <a:r>
              <a:rPr sz="3733" spc="-7" dirty="0"/>
              <a:t>Presenting</a:t>
            </a:r>
            <a:r>
              <a:rPr lang="en-GB" sz="3733" spc="-7" dirty="0"/>
              <a:t> or representing our work visually</a:t>
            </a:r>
            <a:r>
              <a:rPr sz="3733" spc="-7" dirty="0"/>
              <a:t> doesn’t </a:t>
            </a:r>
            <a:r>
              <a:rPr sz="3733" spc="-13" dirty="0"/>
              <a:t>come  </a:t>
            </a:r>
            <a:r>
              <a:rPr sz="3733" spc="-7" dirty="0"/>
              <a:t>natural to us as</a:t>
            </a:r>
            <a:r>
              <a:rPr sz="3733" spc="-20" dirty="0"/>
              <a:t> </a:t>
            </a:r>
            <a:r>
              <a:rPr sz="3733" spc="-7" dirty="0"/>
              <a:t>humans…</a:t>
            </a:r>
            <a:endParaRPr sz="3733" dirty="0"/>
          </a:p>
        </p:txBody>
      </p:sp>
      <p:sp>
        <p:nvSpPr>
          <p:cNvPr id="3" name="object 3"/>
          <p:cNvSpPr txBox="1"/>
          <p:nvPr/>
        </p:nvSpPr>
        <p:spPr>
          <a:xfrm>
            <a:off x="2535595" y="3048113"/>
            <a:ext cx="5414433" cy="282818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80703" indent="-440256" algn="just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many people, giving an oral  presentation can be a daunting  prospect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marR="6773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key 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giving a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good 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presentation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lies in preparation and</a:t>
            </a:r>
            <a:r>
              <a:rPr sz="2400" spc="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rehearsal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83168" y="5153152"/>
            <a:ext cx="211667" cy="211667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26110" y="0"/>
                </a:moveTo>
                <a:lnTo>
                  <a:pt x="11302" y="135420"/>
                </a:lnTo>
                <a:lnTo>
                  <a:pt x="0" y="158496"/>
                </a:lnTo>
                <a:lnTo>
                  <a:pt x="23113" y="147205"/>
                </a:lnTo>
                <a:lnTo>
                  <a:pt x="158496" y="32308"/>
                </a:lnTo>
                <a:lnTo>
                  <a:pt x="126110" y="0"/>
                </a:lnTo>
                <a:close/>
              </a:path>
            </a:pathLst>
          </a:custGeom>
          <a:ln w="1219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871711" y="4862576"/>
            <a:ext cx="213360" cy="2133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660384" y="4947921"/>
            <a:ext cx="342053" cy="339513"/>
          </a:xfrm>
          <a:custGeom>
            <a:avLst/>
            <a:gdLst/>
            <a:ahLst/>
            <a:cxnLst/>
            <a:rect l="l" t="t" r="r" b="b"/>
            <a:pathLst>
              <a:path w="256540" h="254635">
                <a:moveTo>
                  <a:pt x="169671" y="0"/>
                </a:moveTo>
                <a:lnTo>
                  <a:pt x="102869" y="66929"/>
                </a:lnTo>
                <a:lnTo>
                  <a:pt x="97662" y="64897"/>
                </a:lnTo>
                <a:lnTo>
                  <a:pt x="92583" y="62865"/>
                </a:lnTo>
                <a:lnTo>
                  <a:pt x="86360" y="60833"/>
                </a:lnTo>
                <a:lnTo>
                  <a:pt x="80263" y="59817"/>
                </a:lnTo>
                <a:lnTo>
                  <a:pt x="73533" y="58293"/>
                </a:lnTo>
                <a:lnTo>
                  <a:pt x="66802" y="57277"/>
                </a:lnTo>
                <a:lnTo>
                  <a:pt x="60197" y="56769"/>
                </a:lnTo>
                <a:lnTo>
                  <a:pt x="53466" y="56769"/>
                </a:lnTo>
                <a:lnTo>
                  <a:pt x="47243" y="56769"/>
                </a:lnTo>
                <a:lnTo>
                  <a:pt x="41147" y="57277"/>
                </a:lnTo>
                <a:lnTo>
                  <a:pt x="3048" y="73660"/>
                </a:lnTo>
                <a:lnTo>
                  <a:pt x="1524" y="75184"/>
                </a:lnTo>
                <a:lnTo>
                  <a:pt x="508" y="77216"/>
                </a:lnTo>
                <a:lnTo>
                  <a:pt x="0" y="79248"/>
                </a:lnTo>
                <a:lnTo>
                  <a:pt x="0" y="81788"/>
                </a:lnTo>
                <a:lnTo>
                  <a:pt x="0" y="83820"/>
                </a:lnTo>
                <a:lnTo>
                  <a:pt x="508" y="85852"/>
                </a:lnTo>
                <a:lnTo>
                  <a:pt x="1524" y="87884"/>
                </a:lnTo>
                <a:lnTo>
                  <a:pt x="3048" y="89916"/>
                </a:lnTo>
                <a:lnTo>
                  <a:pt x="165481" y="251447"/>
                </a:lnTo>
                <a:lnTo>
                  <a:pt x="167639" y="252971"/>
                </a:lnTo>
                <a:lnTo>
                  <a:pt x="169671" y="253987"/>
                </a:lnTo>
                <a:lnTo>
                  <a:pt x="171704" y="254508"/>
                </a:lnTo>
                <a:lnTo>
                  <a:pt x="173736" y="254508"/>
                </a:lnTo>
                <a:lnTo>
                  <a:pt x="176403" y="254508"/>
                </a:lnTo>
                <a:lnTo>
                  <a:pt x="178435" y="253987"/>
                </a:lnTo>
                <a:lnTo>
                  <a:pt x="180466" y="252971"/>
                </a:lnTo>
                <a:lnTo>
                  <a:pt x="181990" y="251447"/>
                </a:lnTo>
                <a:lnTo>
                  <a:pt x="198501" y="213614"/>
                </a:lnTo>
                <a:lnTo>
                  <a:pt x="199009" y="207492"/>
                </a:lnTo>
                <a:lnTo>
                  <a:pt x="199009" y="201358"/>
                </a:lnTo>
                <a:lnTo>
                  <a:pt x="199009" y="194703"/>
                </a:lnTo>
                <a:lnTo>
                  <a:pt x="198501" y="188074"/>
                </a:lnTo>
                <a:lnTo>
                  <a:pt x="197358" y="181432"/>
                </a:lnTo>
                <a:lnTo>
                  <a:pt x="195834" y="174777"/>
                </a:lnTo>
                <a:lnTo>
                  <a:pt x="194817" y="168656"/>
                </a:lnTo>
                <a:lnTo>
                  <a:pt x="192786" y="162560"/>
                </a:lnTo>
                <a:lnTo>
                  <a:pt x="190754" y="157353"/>
                </a:lnTo>
                <a:lnTo>
                  <a:pt x="188721" y="152273"/>
                </a:lnTo>
                <a:lnTo>
                  <a:pt x="256032" y="85852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816847" y="4992623"/>
            <a:ext cx="57573" cy="57573"/>
          </a:xfrm>
          <a:custGeom>
            <a:avLst/>
            <a:gdLst/>
            <a:ahLst/>
            <a:cxnLst/>
            <a:rect l="l" t="t" r="r" b="b"/>
            <a:pathLst>
              <a:path w="43179" h="43179">
                <a:moveTo>
                  <a:pt x="0" y="42671"/>
                </a:moveTo>
                <a:lnTo>
                  <a:pt x="42672" y="0"/>
                </a:lnTo>
              </a:path>
            </a:pathLst>
          </a:custGeom>
          <a:ln w="1219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420352" y="2442633"/>
            <a:ext cx="1987973" cy="1798320"/>
          </a:xfrm>
          <a:custGeom>
            <a:avLst/>
            <a:gdLst/>
            <a:ahLst/>
            <a:cxnLst/>
            <a:rect l="l" t="t" r="r" b="b"/>
            <a:pathLst>
              <a:path w="1490979" h="1348739">
                <a:moveTo>
                  <a:pt x="1477009" y="1204849"/>
                </a:moveTo>
                <a:lnTo>
                  <a:pt x="825753" y="46354"/>
                </a:lnTo>
                <a:lnTo>
                  <a:pt x="819022" y="36957"/>
                </a:lnTo>
                <a:lnTo>
                  <a:pt x="810132" y="27686"/>
                </a:lnTo>
                <a:lnTo>
                  <a:pt x="769874" y="2286"/>
                </a:lnTo>
                <a:lnTo>
                  <a:pt x="756411" y="0"/>
                </a:lnTo>
                <a:lnTo>
                  <a:pt x="745235" y="0"/>
                </a:lnTo>
                <a:lnTo>
                  <a:pt x="731901" y="0"/>
                </a:lnTo>
                <a:lnTo>
                  <a:pt x="720597" y="2286"/>
                </a:lnTo>
                <a:lnTo>
                  <a:pt x="680338" y="27686"/>
                </a:lnTo>
                <a:lnTo>
                  <a:pt x="13461" y="1204849"/>
                </a:lnTo>
                <a:lnTo>
                  <a:pt x="6857" y="1216406"/>
                </a:lnTo>
                <a:lnTo>
                  <a:pt x="2285" y="1228089"/>
                </a:lnTo>
                <a:lnTo>
                  <a:pt x="0" y="1239647"/>
                </a:lnTo>
                <a:lnTo>
                  <a:pt x="0" y="1253617"/>
                </a:lnTo>
                <a:lnTo>
                  <a:pt x="0" y="1265174"/>
                </a:lnTo>
                <a:lnTo>
                  <a:pt x="2285" y="1276731"/>
                </a:lnTo>
                <a:lnTo>
                  <a:pt x="6857" y="1290701"/>
                </a:lnTo>
                <a:lnTo>
                  <a:pt x="13461" y="1302131"/>
                </a:lnTo>
                <a:lnTo>
                  <a:pt x="46989" y="1337056"/>
                </a:lnTo>
                <a:lnTo>
                  <a:pt x="58292" y="1341627"/>
                </a:lnTo>
                <a:lnTo>
                  <a:pt x="69341" y="1346200"/>
                </a:lnTo>
                <a:lnTo>
                  <a:pt x="80644" y="1348486"/>
                </a:lnTo>
                <a:lnTo>
                  <a:pt x="93979" y="1348486"/>
                </a:lnTo>
                <a:lnTo>
                  <a:pt x="1396491" y="1348486"/>
                </a:lnTo>
                <a:lnTo>
                  <a:pt x="1409827" y="1348486"/>
                </a:lnTo>
                <a:lnTo>
                  <a:pt x="1421129" y="1346200"/>
                </a:lnTo>
                <a:lnTo>
                  <a:pt x="1432305" y="1341627"/>
                </a:lnTo>
                <a:lnTo>
                  <a:pt x="1443481" y="1337056"/>
                </a:lnTo>
                <a:lnTo>
                  <a:pt x="1454657" y="1330070"/>
                </a:lnTo>
                <a:lnTo>
                  <a:pt x="1463675" y="1320673"/>
                </a:lnTo>
                <a:lnTo>
                  <a:pt x="1470405" y="1311529"/>
                </a:lnTo>
                <a:lnTo>
                  <a:pt x="1477009" y="1302131"/>
                </a:lnTo>
                <a:lnTo>
                  <a:pt x="1483740" y="1290701"/>
                </a:lnTo>
                <a:lnTo>
                  <a:pt x="1488312" y="1276731"/>
                </a:lnTo>
                <a:lnTo>
                  <a:pt x="1490471" y="1265174"/>
                </a:lnTo>
                <a:lnTo>
                  <a:pt x="1490471" y="1253617"/>
                </a:lnTo>
                <a:lnTo>
                  <a:pt x="1490471" y="1239647"/>
                </a:lnTo>
                <a:lnTo>
                  <a:pt x="1488312" y="1228089"/>
                </a:lnTo>
                <a:lnTo>
                  <a:pt x="1483740" y="1216406"/>
                </a:lnTo>
                <a:lnTo>
                  <a:pt x="1477009" y="1204849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286491" y="3753612"/>
            <a:ext cx="255015" cy="26348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0276671" y="2998724"/>
            <a:ext cx="275167" cy="664633"/>
          </a:xfrm>
          <a:custGeom>
            <a:avLst/>
            <a:gdLst/>
            <a:ahLst/>
            <a:cxnLst/>
            <a:rect l="l" t="t" r="r" b="b"/>
            <a:pathLst>
              <a:path w="206375" h="498475">
                <a:moveTo>
                  <a:pt x="205994" y="67182"/>
                </a:moveTo>
                <a:lnTo>
                  <a:pt x="179070" y="431038"/>
                </a:lnTo>
                <a:lnTo>
                  <a:pt x="176783" y="444881"/>
                </a:lnTo>
                <a:lnTo>
                  <a:pt x="172466" y="458724"/>
                </a:lnTo>
                <a:lnTo>
                  <a:pt x="165735" y="467994"/>
                </a:lnTo>
                <a:lnTo>
                  <a:pt x="156718" y="479679"/>
                </a:lnTo>
                <a:lnTo>
                  <a:pt x="145542" y="486537"/>
                </a:lnTo>
                <a:lnTo>
                  <a:pt x="134366" y="493521"/>
                </a:lnTo>
                <a:lnTo>
                  <a:pt x="123190" y="498220"/>
                </a:lnTo>
                <a:lnTo>
                  <a:pt x="109727" y="498220"/>
                </a:lnTo>
                <a:lnTo>
                  <a:pt x="96393" y="498220"/>
                </a:lnTo>
                <a:lnTo>
                  <a:pt x="82803" y="498220"/>
                </a:lnTo>
                <a:lnTo>
                  <a:pt x="71754" y="493521"/>
                </a:lnTo>
                <a:lnTo>
                  <a:pt x="60451" y="486537"/>
                </a:lnTo>
                <a:lnTo>
                  <a:pt x="49275" y="479679"/>
                </a:lnTo>
                <a:lnTo>
                  <a:pt x="40386" y="467994"/>
                </a:lnTo>
                <a:lnTo>
                  <a:pt x="33654" y="458724"/>
                </a:lnTo>
                <a:lnTo>
                  <a:pt x="29210" y="444881"/>
                </a:lnTo>
                <a:lnTo>
                  <a:pt x="26924" y="431038"/>
                </a:lnTo>
                <a:lnTo>
                  <a:pt x="0" y="67182"/>
                </a:lnTo>
                <a:lnTo>
                  <a:pt x="9017" y="30099"/>
                </a:lnTo>
                <a:lnTo>
                  <a:pt x="49275" y="2286"/>
                </a:lnTo>
                <a:lnTo>
                  <a:pt x="60451" y="0"/>
                </a:lnTo>
                <a:lnTo>
                  <a:pt x="145542" y="0"/>
                </a:lnTo>
                <a:lnTo>
                  <a:pt x="156718" y="2286"/>
                </a:lnTo>
                <a:lnTo>
                  <a:pt x="170179" y="4571"/>
                </a:lnTo>
                <a:lnTo>
                  <a:pt x="201422" y="41656"/>
                </a:lnTo>
                <a:lnTo>
                  <a:pt x="205994" y="67182"/>
                </a:lnTo>
                <a:close/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5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93" y="224028"/>
            <a:ext cx="362458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Preparation:</a:t>
            </a:r>
          </a:p>
        </p:txBody>
      </p:sp>
      <p:sp>
        <p:nvSpPr>
          <p:cNvPr id="3" name="object 3"/>
          <p:cNvSpPr/>
          <p:nvPr/>
        </p:nvSpPr>
        <p:spPr>
          <a:xfrm>
            <a:off x="2249423" y="1213103"/>
            <a:ext cx="7313168" cy="5360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45176" y="3118583"/>
            <a:ext cx="1478280" cy="125427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086" marR="6773" indent="-847" algn="ctr" defTabSz="1219170">
              <a:lnSpc>
                <a:spcPct val="114999"/>
              </a:lnSpc>
              <a:spcBef>
                <a:spcPts val="127"/>
              </a:spcBef>
            </a:pPr>
            <a:r>
              <a:rPr sz="2400" b="1" spc="-7" dirty="0">
                <a:solidFill>
                  <a:srgbClr val="FFFFFF"/>
                </a:solidFill>
                <a:latin typeface="Arial"/>
                <a:cs typeface="Arial"/>
              </a:rPr>
              <a:t>Consider  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the  follo</a:t>
            </a:r>
            <a:r>
              <a:rPr sz="2400" b="1" spc="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400" b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400" b="1" spc="-13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400" b="1" spc="-7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6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13980" y="2142744"/>
            <a:ext cx="1168400" cy="42838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Subje</a:t>
            </a:r>
            <a:r>
              <a:rPr sz="2667" spc="7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52156" y="4826145"/>
            <a:ext cx="1073573" cy="963639"/>
          </a:xfrm>
          <a:prstGeom prst="rect">
            <a:avLst/>
          </a:prstGeom>
        </p:spPr>
        <p:txBody>
          <a:bodyPr vert="horz" wrap="square" lIns="0" tIns="77892" rIns="0" bIns="0" rtlCol="0">
            <a:spAutoFit/>
          </a:bodyPr>
          <a:lstStyle/>
          <a:p>
            <a:pPr marL="16933" defTabSz="1219170">
              <a:spcBef>
                <a:spcPts val="612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Length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28786" defTabSz="1219170">
              <a:spcBef>
                <a:spcPts val="487"/>
              </a:spcBef>
            </a:pPr>
            <a:r>
              <a:rPr sz="2667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667" spc="-13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srgbClr val="FFFFFF"/>
                </a:solidFill>
                <a:latin typeface="Arial"/>
                <a:cs typeface="Arial"/>
              </a:rPr>
              <a:t>time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48093" y="4888721"/>
            <a:ext cx="1135380" cy="830398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6566" marR="6773" indent="-30479" defTabSz="1219170">
              <a:lnSpc>
                <a:spcPct val="114999"/>
              </a:lnSpc>
              <a:spcBef>
                <a:spcPts val="133"/>
              </a:spcBef>
            </a:pP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Mode</a:t>
            </a:r>
            <a:r>
              <a:rPr sz="2400" spc="-113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of  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delivery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79868" y="2019469"/>
            <a:ext cx="1301325" cy="386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400" spc="-2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400" spc="-7" dirty="0">
                <a:solidFill>
                  <a:srgbClr val="FFFFFF"/>
                </a:solidFill>
                <a:latin typeface="Arial"/>
                <a:cs typeface="Arial"/>
              </a:rPr>
              <a:t>ce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109712" y="1018031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80">
                <a:moveTo>
                  <a:pt x="0" y="1808226"/>
                </a:moveTo>
                <a:lnTo>
                  <a:pt x="628" y="1760056"/>
                </a:lnTo>
                <a:lnTo>
                  <a:pt x="2505" y="1712197"/>
                </a:lnTo>
                <a:lnTo>
                  <a:pt x="5613" y="1664665"/>
                </a:lnTo>
                <a:lnTo>
                  <a:pt x="9938" y="1617474"/>
                </a:lnTo>
                <a:lnTo>
                  <a:pt x="15463" y="1570641"/>
                </a:lnTo>
                <a:lnTo>
                  <a:pt x="22174" y="1524181"/>
                </a:lnTo>
                <a:lnTo>
                  <a:pt x="30053" y="1478110"/>
                </a:lnTo>
                <a:lnTo>
                  <a:pt x="39087" y="1432443"/>
                </a:lnTo>
                <a:lnTo>
                  <a:pt x="49259" y="1387196"/>
                </a:lnTo>
                <a:lnTo>
                  <a:pt x="60553" y="1342384"/>
                </a:lnTo>
                <a:lnTo>
                  <a:pt x="72955" y="1298024"/>
                </a:lnTo>
                <a:lnTo>
                  <a:pt x="86447" y="1254130"/>
                </a:lnTo>
                <a:lnTo>
                  <a:pt x="101016" y="1210719"/>
                </a:lnTo>
                <a:lnTo>
                  <a:pt x="116645" y="1167807"/>
                </a:lnTo>
                <a:lnTo>
                  <a:pt x="133318" y="1125407"/>
                </a:lnTo>
                <a:lnTo>
                  <a:pt x="151020" y="1083538"/>
                </a:lnTo>
                <a:lnTo>
                  <a:pt x="169735" y="1042213"/>
                </a:lnTo>
                <a:lnTo>
                  <a:pt x="189448" y="1001449"/>
                </a:lnTo>
                <a:lnTo>
                  <a:pt x="210143" y="961261"/>
                </a:lnTo>
                <a:lnTo>
                  <a:pt x="231804" y="921664"/>
                </a:lnTo>
                <a:lnTo>
                  <a:pt x="254417" y="882676"/>
                </a:lnTo>
                <a:lnTo>
                  <a:pt x="277964" y="844310"/>
                </a:lnTo>
                <a:lnTo>
                  <a:pt x="302431" y="806583"/>
                </a:lnTo>
                <a:lnTo>
                  <a:pt x="327802" y="769511"/>
                </a:lnTo>
                <a:lnTo>
                  <a:pt x="354062" y="733108"/>
                </a:lnTo>
                <a:lnTo>
                  <a:pt x="381194" y="697391"/>
                </a:lnTo>
                <a:lnTo>
                  <a:pt x="409183" y="662375"/>
                </a:lnTo>
                <a:lnTo>
                  <a:pt x="438014" y="628077"/>
                </a:lnTo>
                <a:lnTo>
                  <a:pt x="467670" y="594510"/>
                </a:lnTo>
                <a:lnTo>
                  <a:pt x="498137" y="561692"/>
                </a:lnTo>
                <a:lnTo>
                  <a:pt x="529399" y="529637"/>
                </a:lnTo>
                <a:lnTo>
                  <a:pt x="561440" y="498362"/>
                </a:lnTo>
                <a:lnTo>
                  <a:pt x="594244" y="467882"/>
                </a:lnTo>
                <a:lnTo>
                  <a:pt x="627796" y="438212"/>
                </a:lnTo>
                <a:lnTo>
                  <a:pt x="662080" y="409368"/>
                </a:lnTo>
                <a:lnTo>
                  <a:pt x="697080" y="381367"/>
                </a:lnTo>
                <a:lnTo>
                  <a:pt x="732782" y="354223"/>
                </a:lnTo>
                <a:lnTo>
                  <a:pt x="769169" y="327951"/>
                </a:lnTo>
                <a:lnTo>
                  <a:pt x="806226" y="302569"/>
                </a:lnTo>
                <a:lnTo>
                  <a:pt x="843937" y="278091"/>
                </a:lnTo>
                <a:lnTo>
                  <a:pt x="882286" y="254533"/>
                </a:lnTo>
                <a:lnTo>
                  <a:pt x="921258" y="231911"/>
                </a:lnTo>
                <a:lnTo>
                  <a:pt x="960838" y="210239"/>
                </a:lnTo>
                <a:lnTo>
                  <a:pt x="1001009" y="189535"/>
                </a:lnTo>
                <a:lnTo>
                  <a:pt x="1041756" y="169813"/>
                </a:lnTo>
                <a:lnTo>
                  <a:pt x="1083064" y="151089"/>
                </a:lnTo>
                <a:lnTo>
                  <a:pt x="1124917" y="133379"/>
                </a:lnTo>
                <a:lnTo>
                  <a:pt x="1167298" y="116698"/>
                </a:lnTo>
                <a:lnTo>
                  <a:pt x="1210194" y="101063"/>
                </a:lnTo>
                <a:lnTo>
                  <a:pt x="1253587" y="86488"/>
                </a:lnTo>
                <a:lnTo>
                  <a:pt x="1297462" y="72989"/>
                </a:lnTo>
                <a:lnTo>
                  <a:pt x="1341805" y="60581"/>
                </a:lnTo>
                <a:lnTo>
                  <a:pt x="1386598" y="49282"/>
                </a:lnTo>
                <a:lnTo>
                  <a:pt x="1431827" y="39105"/>
                </a:lnTo>
                <a:lnTo>
                  <a:pt x="1477476" y="30067"/>
                </a:lnTo>
                <a:lnTo>
                  <a:pt x="1523529" y="22184"/>
                </a:lnTo>
                <a:lnTo>
                  <a:pt x="1569971" y="15471"/>
                </a:lnTo>
                <a:lnTo>
                  <a:pt x="1616786" y="9943"/>
                </a:lnTo>
                <a:lnTo>
                  <a:pt x="1663958" y="5616"/>
                </a:lnTo>
                <a:lnTo>
                  <a:pt x="1711472" y="2506"/>
                </a:lnTo>
                <a:lnTo>
                  <a:pt x="1759313" y="629"/>
                </a:lnTo>
                <a:lnTo>
                  <a:pt x="1807464" y="0"/>
                </a:lnTo>
                <a:lnTo>
                  <a:pt x="1855614" y="629"/>
                </a:lnTo>
                <a:lnTo>
                  <a:pt x="1903455" y="2506"/>
                </a:lnTo>
                <a:lnTo>
                  <a:pt x="1950969" y="5616"/>
                </a:lnTo>
                <a:lnTo>
                  <a:pt x="1998141" y="9943"/>
                </a:lnTo>
                <a:lnTo>
                  <a:pt x="2044956" y="15471"/>
                </a:lnTo>
                <a:lnTo>
                  <a:pt x="2091398" y="22184"/>
                </a:lnTo>
                <a:lnTo>
                  <a:pt x="2137451" y="30067"/>
                </a:lnTo>
                <a:lnTo>
                  <a:pt x="2183100" y="39105"/>
                </a:lnTo>
                <a:lnTo>
                  <a:pt x="2228329" y="49282"/>
                </a:lnTo>
                <a:lnTo>
                  <a:pt x="2273122" y="60581"/>
                </a:lnTo>
                <a:lnTo>
                  <a:pt x="2317465" y="72989"/>
                </a:lnTo>
                <a:lnTo>
                  <a:pt x="2361340" y="86488"/>
                </a:lnTo>
                <a:lnTo>
                  <a:pt x="2404733" y="101063"/>
                </a:lnTo>
                <a:lnTo>
                  <a:pt x="2447629" y="116698"/>
                </a:lnTo>
                <a:lnTo>
                  <a:pt x="2490010" y="133379"/>
                </a:lnTo>
                <a:lnTo>
                  <a:pt x="2531863" y="151089"/>
                </a:lnTo>
                <a:lnTo>
                  <a:pt x="2573171" y="169813"/>
                </a:lnTo>
                <a:lnTo>
                  <a:pt x="2613918" y="189535"/>
                </a:lnTo>
                <a:lnTo>
                  <a:pt x="2654089" y="210239"/>
                </a:lnTo>
                <a:lnTo>
                  <a:pt x="2693669" y="231911"/>
                </a:lnTo>
                <a:lnTo>
                  <a:pt x="2732641" y="254533"/>
                </a:lnTo>
                <a:lnTo>
                  <a:pt x="2770990" y="278091"/>
                </a:lnTo>
                <a:lnTo>
                  <a:pt x="2808701" y="302569"/>
                </a:lnTo>
                <a:lnTo>
                  <a:pt x="2845758" y="327951"/>
                </a:lnTo>
                <a:lnTo>
                  <a:pt x="2882145" y="354223"/>
                </a:lnTo>
                <a:lnTo>
                  <a:pt x="2917847" y="381367"/>
                </a:lnTo>
                <a:lnTo>
                  <a:pt x="2952847" y="409368"/>
                </a:lnTo>
                <a:lnTo>
                  <a:pt x="2987131" y="438212"/>
                </a:lnTo>
                <a:lnTo>
                  <a:pt x="3020683" y="467882"/>
                </a:lnTo>
                <a:lnTo>
                  <a:pt x="3053487" y="498362"/>
                </a:lnTo>
                <a:lnTo>
                  <a:pt x="3061716" y="506393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109712" y="3429000"/>
            <a:ext cx="4082627" cy="2411307"/>
          </a:xfrm>
          <a:custGeom>
            <a:avLst/>
            <a:gdLst/>
            <a:ahLst/>
            <a:cxnLst/>
            <a:rect l="l" t="t" r="r" b="b"/>
            <a:pathLst>
              <a:path w="3061970" h="1808479">
                <a:moveTo>
                  <a:pt x="3061716" y="1301832"/>
                </a:moveTo>
                <a:lnTo>
                  <a:pt x="3020683" y="1340343"/>
                </a:lnTo>
                <a:lnTo>
                  <a:pt x="2987131" y="1370013"/>
                </a:lnTo>
                <a:lnTo>
                  <a:pt x="2952847" y="1398857"/>
                </a:lnTo>
                <a:lnTo>
                  <a:pt x="2917847" y="1426858"/>
                </a:lnTo>
                <a:lnTo>
                  <a:pt x="2882145" y="1454002"/>
                </a:lnTo>
                <a:lnTo>
                  <a:pt x="2845758" y="1480274"/>
                </a:lnTo>
                <a:lnTo>
                  <a:pt x="2808701" y="1505656"/>
                </a:lnTo>
                <a:lnTo>
                  <a:pt x="2770990" y="1530134"/>
                </a:lnTo>
                <a:lnTo>
                  <a:pt x="2732641" y="1553692"/>
                </a:lnTo>
                <a:lnTo>
                  <a:pt x="2693669" y="1576314"/>
                </a:lnTo>
                <a:lnTo>
                  <a:pt x="2654089" y="1597986"/>
                </a:lnTo>
                <a:lnTo>
                  <a:pt x="2613918" y="1618690"/>
                </a:lnTo>
                <a:lnTo>
                  <a:pt x="2573171" y="1638412"/>
                </a:lnTo>
                <a:lnTo>
                  <a:pt x="2531863" y="1657136"/>
                </a:lnTo>
                <a:lnTo>
                  <a:pt x="2490010" y="1674846"/>
                </a:lnTo>
                <a:lnTo>
                  <a:pt x="2447629" y="1691527"/>
                </a:lnTo>
                <a:lnTo>
                  <a:pt x="2404733" y="1707162"/>
                </a:lnTo>
                <a:lnTo>
                  <a:pt x="2361340" y="1721737"/>
                </a:lnTo>
                <a:lnTo>
                  <a:pt x="2317465" y="1735236"/>
                </a:lnTo>
                <a:lnTo>
                  <a:pt x="2273122" y="1747644"/>
                </a:lnTo>
                <a:lnTo>
                  <a:pt x="2228329" y="1758943"/>
                </a:lnTo>
                <a:lnTo>
                  <a:pt x="2183100" y="1769120"/>
                </a:lnTo>
                <a:lnTo>
                  <a:pt x="2137451" y="1778158"/>
                </a:lnTo>
                <a:lnTo>
                  <a:pt x="2091398" y="1786041"/>
                </a:lnTo>
                <a:lnTo>
                  <a:pt x="2044956" y="1792754"/>
                </a:lnTo>
                <a:lnTo>
                  <a:pt x="1998141" y="1798282"/>
                </a:lnTo>
                <a:lnTo>
                  <a:pt x="1950969" y="1802609"/>
                </a:lnTo>
                <a:lnTo>
                  <a:pt x="1903455" y="1805719"/>
                </a:lnTo>
                <a:lnTo>
                  <a:pt x="1855614" y="1807596"/>
                </a:lnTo>
                <a:lnTo>
                  <a:pt x="1807464" y="1808226"/>
                </a:lnTo>
                <a:lnTo>
                  <a:pt x="1759313" y="1807596"/>
                </a:lnTo>
                <a:lnTo>
                  <a:pt x="1711472" y="1805719"/>
                </a:lnTo>
                <a:lnTo>
                  <a:pt x="1663958" y="1802609"/>
                </a:lnTo>
                <a:lnTo>
                  <a:pt x="1616786" y="1798282"/>
                </a:lnTo>
                <a:lnTo>
                  <a:pt x="1569971" y="1792754"/>
                </a:lnTo>
                <a:lnTo>
                  <a:pt x="1523529" y="1786041"/>
                </a:lnTo>
                <a:lnTo>
                  <a:pt x="1477476" y="1778158"/>
                </a:lnTo>
                <a:lnTo>
                  <a:pt x="1431827" y="1769120"/>
                </a:lnTo>
                <a:lnTo>
                  <a:pt x="1386598" y="1758943"/>
                </a:lnTo>
                <a:lnTo>
                  <a:pt x="1341805" y="1747644"/>
                </a:lnTo>
                <a:lnTo>
                  <a:pt x="1297462" y="1735236"/>
                </a:lnTo>
                <a:lnTo>
                  <a:pt x="1253587" y="1721737"/>
                </a:lnTo>
                <a:lnTo>
                  <a:pt x="1210194" y="1707162"/>
                </a:lnTo>
                <a:lnTo>
                  <a:pt x="1167298" y="1691527"/>
                </a:lnTo>
                <a:lnTo>
                  <a:pt x="1124917" y="1674846"/>
                </a:lnTo>
                <a:lnTo>
                  <a:pt x="1083064" y="1657136"/>
                </a:lnTo>
                <a:lnTo>
                  <a:pt x="1041756" y="1638412"/>
                </a:lnTo>
                <a:lnTo>
                  <a:pt x="1001009" y="1618690"/>
                </a:lnTo>
                <a:lnTo>
                  <a:pt x="960838" y="1597986"/>
                </a:lnTo>
                <a:lnTo>
                  <a:pt x="921258" y="1576314"/>
                </a:lnTo>
                <a:lnTo>
                  <a:pt x="882286" y="1553692"/>
                </a:lnTo>
                <a:lnTo>
                  <a:pt x="843937" y="1530134"/>
                </a:lnTo>
                <a:lnTo>
                  <a:pt x="806226" y="1505656"/>
                </a:lnTo>
                <a:lnTo>
                  <a:pt x="769169" y="1480274"/>
                </a:lnTo>
                <a:lnTo>
                  <a:pt x="732782" y="1454002"/>
                </a:lnTo>
                <a:lnTo>
                  <a:pt x="697080" y="1426858"/>
                </a:lnTo>
                <a:lnTo>
                  <a:pt x="662080" y="1398857"/>
                </a:lnTo>
                <a:lnTo>
                  <a:pt x="627796" y="1370013"/>
                </a:lnTo>
                <a:lnTo>
                  <a:pt x="594244" y="1340343"/>
                </a:lnTo>
                <a:lnTo>
                  <a:pt x="561440" y="1309863"/>
                </a:lnTo>
                <a:lnTo>
                  <a:pt x="529399" y="1278588"/>
                </a:lnTo>
                <a:lnTo>
                  <a:pt x="498137" y="1246533"/>
                </a:lnTo>
                <a:lnTo>
                  <a:pt x="467670" y="1213715"/>
                </a:lnTo>
                <a:lnTo>
                  <a:pt x="438014" y="1180148"/>
                </a:lnTo>
                <a:lnTo>
                  <a:pt x="409183" y="1145850"/>
                </a:lnTo>
                <a:lnTo>
                  <a:pt x="381194" y="1110834"/>
                </a:lnTo>
                <a:lnTo>
                  <a:pt x="354062" y="1075117"/>
                </a:lnTo>
                <a:lnTo>
                  <a:pt x="327802" y="1038714"/>
                </a:lnTo>
                <a:lnTo>
                  <a:pt x="302431" y="1001642"/>
                </a:lnTo>
                <a:lnTo>
                  <a:pt x="277964" y="963915"/>
                </a:lnTo>
                <a:lnTo>
                  <a:pt x="254417" y="925549"/>
                </a:lnTo>
                <a:lnTo>
                  <a:pt x="231804" y="886561"/>
                </a:lnTo>
                <a:lnTo>
                  <a:pt x="210143" y="846964"/>
                </a:lnTo>
                <a:lnTo>
                  <a:pt x="189448" y="806776"/>
                </a:lnTo>
                <a:lnTo>
                  <a:pt x="169735" y="766012"/>
                </a:lnTo>
                <a:lnTo>
                  <a:pt x="151020" y="724687"/>
                </a:lnTo>
                <a:lnTo>
                  <a:pt x="133318" y="682818"/>
                </a:lnTo>
                <a:lnTo>
                  <a:pt x="116645" y="640418"/>
                </a:lnTo>
                <a:lnTo>
                  <a:pt x="101016" y="597506"/>
                </a:lnTo>
                <a:lnTo>
                  <a:pt x="86447" y="554095"/>
                </a:lnTo>
                <a:lnTo>
                  <a:pt x="72955" y="510201"/>
                </a:lnTo>
                <a:lnTo>
                  <a:pt x="60553" y="465841"/>
                </a:lnTo>
                <a:lnTo>
                  <a:pt x="49259" y="421029"/>
                </a:lnTo>
                <a:lnTo>
                  <a:pt x="39087" y="375782"/>
                </a:lnTo>
                <a:lnTo>
                  <a:pt x="30053" y="330115"/>
                </a:lnTo>
                <a:lnTo>
                  <a:pt x="22174" y="284044"/>
                </a:lnTo>
                <a:lnTo>
                  <a:pt x="15463" y="237584"/>
                </a:lnTo>
                <a:lnTo>
                  <a:pt x="9938" y="190751"/>
                </a:lnTo>
                <a:lnTo>
                  <a:pt x="5613" y="143560"/>
                </a:lnTo>
                <a:lnTo>
                  <a:pt x="2505" y="96028"/>
                </a:lnTo>
                <a:lnTo>
                  <a:pt x="628" y="48169"/>
                </a:lnTo>
                <a:lnTo>
                  <a:pt x="0" y="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363712" y="1274063"/>
            <a:ext cx="3828627" cy="4310380"/>
          </a:xfrm>
          <a:custGeom>
            <a:avLst/>
            <a:gdLst/>
            <a:ahLst/>
            <a:cxnLst/>
            <a:rect l="l" t="t" r="r" b="b"/>
            <a:pathLst>
              <a:path w="2871470" h="3232785">
                <a:moveTo>
                  <a:pt x="1616964" y="0"/>
                </a:moveTo>
                <a:lnTo>
                  <a:pt x="1568422" y="714"/>
                </a:lnTo>
                <a:lnTo>
                  <a:pt x="1520236" y="2843"/>
                </a:lnTo>
                <a:lnTo>
                  <a:pt x="1472426" y="6368"/>
                </a:lnTo>
                <a:lnTo>
                  <a:pt x="1425011" y="11269"/>
                </a:lnTo>
                <a:lnTo>
                  <a:pt x="1378012" y="17524"/>
                </a:lnTo>
                <a:lnTo>
                  <a:pt x="1331448" y="25115"/>
                </a:lnTo>
                <a:lnTo>
                  <a:pt x="1285340" y="34021"/>
                </a:lnTo>
                <a:lnTo>
                  <a:pt x="1239707" y="44223"/>
                </a:lnTo>
                <a:lnTo>
                  <a:pt x="1194570" y="55700"/>
                </a:lnTo>
                <a:lnTo>
                  <a:pt x="1149949" y="68432"/>
                </a:lnTo>
                <a:lnTo>
                  <a:pt x="1105863" y="82399"/>
                </a:lnTo>
                <a:lnTo>
                  <a:pt x="1062332" y="97582"/>
                </a:lnTo>
                <a:lnTo>
                  <a:pt x="1019378" y="113960"/>
                </a:lnTo>
                <a:lnTo>
                  <a:pt x="977019" y="131513"/>
                </a:lnTo>
                <a:lnTo>
                  <a:pt x="935275" y="150221"/>
                </a:lnTo>
                <a:lnTo>
                  <a:pt x="894167" y="170065"/>
                </a:lnTo>
                <a:lnTo>
                  <a:pt x="853715" y="191024"/>
                </a:lnTo>
                <a:lnTo>
                  <a:pt x="813939" y="213078"/>
                </a:lnTo>
                <a:lnTo>
                  <a:pt x="774858" y="236207"/>
                </a:lnTo>
                <a:lnTo>
                  <a:pt x="736492" y="260392"/>
                </a:lnTo>
                <a:lnTo>
                  <a:pt x="698863" y="285611"/>
                </a:lnTo>
                <a:lnTo>
                  <a:pt x="661989" y="311846"/>
                </a:lnTo>
                <a:lnTo>
                  <a:pt x="625890" y="339077"/>
                </a:lnTo>
                <a:lnTo>
                  <a:pt x="590587" y="367282"/>
                </a:lnTo>
                <a:lnTo>
                  <a:pt x="556100" y="396443"/>
                </a:lnTo>
                <a:lnTo>
                  <a:pt x="522449" y="426539"/>
                </a:lnTo>
                <a:lnTo>
                  <a:pt x="489653" y="457550"/>
                </a:lnTo>
                <a:lnTo>
                  <a:pt x="457733" y="489456"/>
                </a:lnTo>
                <a:lnTo>
                  <a:pt x="426709" y="522237"/>
                </a:lnTo>
                <a:lnTo>
                  <a:pt x="396600" y="555874"/>
                </a:lnTo>
                <a:lnTo>
                  <a:pt x="367427" y="590345"/>
                </a:lnTo>
                <a:lnTo>
                  <a:pt x="339210" y="625632"/>
                </a:lnTo>
                <a:lnTo>
                  <a:pt x="311968" y="661714"/>
                </a:lnTo>
                <a:lnTo>
                  <a:pt x="285723" y="698571"/>
                </a:lnTo>
                <a:lnTo>
                  <a:pt x="260492" y="736184"/>
                </a:lnTo>
                <a:lnTo>
                  <a:pt x="236298" y="774531"/>
                </a:lnTo>
                <a:lnTo>
                  <a:pt x="213159" y="813594"/>
                </a:lnTo>
                <a:lnTo>
                  <a:pt x="191096" y="853351"/>
                </a:lnTo>
                <a:lnTo>
                  <a:pt x="170129" y="893784"/>
                </a:lnTo>
                <a:lnTo>
                  <a:pt x="150278" y="934872"/>
                </a:lnTo>
                <a:lnTo>
                  <a:pt x="131562" y="976595"/>
                </a:lnTo>
                <a:lnTo>
                  <a:pt x="114002" y="1018933"/>
                </a:lnTo>
                <a:lnTo>
                  <a:pt x="97618" y="1061867"/>
                </a:lnTo>
                <a:lnTo>
                  <a:pt x="82430" y="1105375"/>
                </a:lnTo>
                <a:lnTo>
                  <a:pt x="68457" y="1149438"/>
                </a:lnTo>
                <a:lnTo>
                  <a:pt x="55720" y="1194037"/>
                </a:lnTo>
                <a:lnTo>
                  <a:pt x="44239" y="1239151"/>
                </a:lnTo>
                <a:lnTo>
                  <a:pt x="34034" y="1284759"/>
                </a:lnTo>
                <a:lnTo>
                  <a:pt x="25124" y="1330843"/>
                </a:lnTo>
                <a:lnTo>
                  <a:pt x="17531" y="1377382"/>
                </a:lnTo>
                <a:lnTo>
                  <a:pt x="11273" y="1424356"/>
                </a:lnTo>
                <a:lnTo>
                  <a:pt x="6371" y="1471745"/>
                </a:lnTo>
                <a:lnTo>
                  <a:pt x="2844" y="1519528"/>
                </a:lnTo>
                <a:lnTo>
                  <a:pt x="714" y="1567687"/>
                </a:lnTo>
                <a:lnTo>
                  <a:pt x="0" y="1616202"/>
                </a:lnTo>
                <a:lnTo>
                  <a:pt x="714" y="1664716"/>
                </a:lnTo>
                <a:lnTo>
                  <a:pt x="2844" y="1712875"/>
                </a:lnTo>
                <a:lnTo>
                  <a:pt x="6371" y="1760658"/>
                </a:lnTo>
                <a:lnTo>
                  <a:pt x="11273" y="1808047"/>
                </a:lnTo>
                <a:lnTo>
                  <a:pt x="17531" y="1855021"/>
                </a:lnTo>
                <a:lnTo>
                  <a:pt x="25124" y="1901560"/>
                </a:lnTo>
                <a:lnTo>
                  <a:pt x="34034" y="1947644"/>
                </a:lnTo>
                <a:lnTo>
                  <a:pt x="44239" y="1993252"/>
                </a:lnTo>
                <a:lnTo>
                  <a:pt x="55720" y="2038366"/>
                </a:lnTo>
                <a:lnTo>
                  <a:pt x="68457" y="2082965"/>
                </a:lnTo>
                <a:lnTo>
                  <a:pt x="82430" y="2127028"/>
                </a:lnTo>
                <a:lnTo>
                  <a:pt x="97618" y="2170536"/>
                </a:lnTo>
                <a:lnTo>
                  <a:pt x="114002" y="2213470"/>
                </a:lnTo>
                <a:lnTo>
                  <a:pt x="131562" y="2255808"/>
                </a:lnTo>
                <a:lnTo>
                  <a:pt x="150278" y="2297531"/>
                </a:lnTo>
                <a:lnTo>
                  <a:pt x="170129" y="2338619"/>
                </a:lnTo>
                <a:lnTo>
                  <a:pt x="191096" y="2379052"/>
                </a:lnTo>
                <a:lnTo>
                  <a:pt x="213159" y="2418809"/>
                </a:lnTo>
                <a:lnTo>
                  <a:pt x="236298" y="2457872"/>
                </a:lnTo>
                <a:lnTo>
                  <a:pt x="260492" y="2496219"/>
                </a:lnTo>
                <a:lnTo>
                  <a:pt x="285723" y="2533832"/>
                </a:lnTo>
                <a:lnTo>
                  <a:pt x="311968" y="2570689"/>
                </a:lnTo>
                <a:lnTo>
                  <a:pt x="339210" y="2606771"/>
                </a:lnTo>
                <a:lnTo>
                  <a:pt x="367427" y="2642058"/>
                </a:lnTo>
                <a:lnTo>
                  <a:pt x="396600" y="2676529"/>
                </a:lnTo>
                <a:lnTo>
                  <a:pt x="426709" y="2710166"/>
                </a:lnTo>
                <a:lnTo>
                  <a:pt x="457733" y="2742947"/>
                </a:lnTo>
                <a:lnTo>
                  <a:pt x="489653" y="2774853"/>
                </a:lnTo>
                <a:lnTo>
                  <a:pt x="522449" y="2805864"/>
                </a:lnTo>
                <a:lnTo>
                  <a:pt x="556100" y="2835960"/>
                </a:lnTo>
                <a:lnTo>
                  <a:pt x="590587" y="2865121"/>
                </a:lnTo>
                <a:lnTo>
                  <a:pt x="625890" y="2893326"/>
                </a:lnTo>
                <a:lnTo>
                  <a:pt x="661989" y="2920557"/>
                </a:lnTo>
                <a:lnTo>
                  <a:pt x="698863" y="2946792"/>
                </a:lnTo>
                <a:lnTo>
                  <a:pt x="736492" y="2972011"/>
                </a:lnTo>
                <a:lnTo>
                  <a:pt x="774858" y="2996196"/>
                </a:lnTo>
                <a:lnTo>
                  <a:pt x="813939" y="3019325"/>
                </a:lnTo>
                <a:lnTo>
                  <a:pt x="853715" y="3041379"/>
                </a:lnTo>
                <a:lnTo>
                  <a:pt x="894167" y="3062338"/>
                </a:lnTo>
                <a:lnTo>
                  <a:pt x="935275" y="3082182"/>
                </a:lnTo>
                <a:lnTo>
                  <a:pt x="977019" y="3100890"/>
                </a:lnTo>
                <a:lnTo>
                  <a:pt x="1019378" y="3118443"/>
                </a:lnTo>
                <a:lnTo>
                  <a:pt x="1062332" y="3134821"/>
                </a:lnTo>
                <a:lnTo>
                  <a:pt x="1105863" y="3150004"/>
                </a:lnTo>
                <a:lnTo>
                  <a:pt x="1149949" y="3163971"/>
                </a:lnTo>
                <a:lnTo>
                  <a:pt x="1194570" y="3176703"/>
                </a:lnTo>
                <a:lnTo>
                  <a:pt x="1239707" y="3188180"/>
                </a:lnTo>
                <a:lnTo>
                  <a:pt x="1285340" y="3198382"/>
                </a:lnTo>
                <a:lnTo>
                  <a:pt x="1331448" y="3207288"/>
                </a:lnTo>
                <a:lnTo>
                  <a:pt x="1378012" y="3214879"/>
                </a:lnTo>
                <a:lnTo>
                  <a:pt x="1425011" y="3221134"/>
                </a:lnTo>
                <a:lnTo>
                  <a:pt x="1472426" y="3226035"/>
                </a:lnTo>
                <a:lnTo>
                  <a:pt x="1520236" y="3229560"/>
                </a:lnTo>
                <a:lnTo>
                  <a:pt x="1568422" y="3231689"/>
                </a:lnTo>
                <a:lnTo>
                  <a:pt x="1616964" y="3232404"/>
                </a:lnTo>
                <a:lnTo>
                  <a:pt x="1665505" y="3231689"/>
                </a:lnTo>
                <a:lnTo>
                  <a:pt x="1713691" y="3229560"/>
                </a:lnTo>
                <a:lnTo>
                  <a:pt x="1761501" y="3226035"/>
                </a:lnTo>
                <a:lnTo>
                  <a:pt x="1808916" y="3221134"/>
                </a:lnTo>
                <a:lnTo>
                  <a:pt x="1855915" y="3214879"/>
                </a:lnTo>
                <a:lnTo>
                  <a:pt x="1902479" y="3207288"/>
                </a:lnTo>
                <a:lnTo>
                  <a:pt x="1948587" y="3198382"/>
                </a:lnTo>
                <a:lnTo>
                  <a:pt x="1994220" y="3188180"/>
                </a:lnTo>
                <a:lnTo>
                  <a:pt x="2039357" y="3176703"/>
                </a:lnTo>
                <a:lnTo>
                  <a:pt x="2083978" y="3163971"/>
                </a:lnTo>
                <a:lnTo>
                  <a:pt x="2128064" y="3150004"/>
                </a:lnTo>
                <a:lnTo>
                  <a:pt x="2171595" y="3134821"/>
                </a:lnTo>
                <a:lnTo>
                  <a:pt x="2214549" y="3118443"/>
                </a:lnTo>
                <a:lnTo>
                  <a:pt x="2256908" y="3100890"/>
                </a:lnTo>
                <a:lnTo>
                  <a:pt x="2298652" y="3082182"/>
                </a:lnTo>
                <a:lnTo>
                  <a:pt x="2339760" y="3062338"/>
                </a:lnTo>
                <a:lnTo>
                  <a:pt x="2380212" y="3041379"/>
                </a:lnTo>
                <a:lnTo>
                  <a:pt x="2419988" y="3019325"/>
                </a:lnTo>
                <a:lnTo>
                  <a:pt x="2459069" y="2996196"/>
                </a:lnTo>
                <a:lnTo>
                  <a:pt x="2497435" y="2972011"/>
                </a:lnTo>
                <a:lnTo>
                  <a:pt x="2535064" y="2946792"/>
                </a:lnTo>
                <a:lnTo>
                  <a:pt x="2571938" y="2920557"/>
                </a:lnTo>
                <a:lnTo>
                  <a:pt x="2608037" y="2893326"/>
                </a:lnTo>
                <a:lnTo>
                  <a:pt x="2643340" y="2865121"/>
                </a:lnTo>
                <a:lnTo>
                  <a:pt x="2677827" y="2835960"/>
                </a:lnTo>
                <a:lnTo>
                  <a:pt x="2711478" y="2805864"/>
                </a:lnTo>
                <a:lnTo>
                  <a:pt x="2744274" y="2774853"/>
                </a:lnTo>
                <a:lnTo>
                  <a:pt x="2776194" y="2742947"/>
                </a:lnTo>
                <a:lnTo>
                  <a:pt x="2807218" y="2710166"/>
                </a:lnTo>
                <a:lnTo>
                  <a:pt x="2837327" y="2676529"/>
                </a:lnTo>
                <a:lnTo>
                  <a:pt x="2866500" y="2642058"/>
                </a:lnTo>
                <a:lnTo>
                  <a:pt x="2871216" y="2636160"/>
                </a:lnTo>
                <a:lnTo>
                  <a:pt x="2871216" y="596243"/>
                </a:lnTo>
                <a:lnTo>
                  <a:pt x="2837327" y="555874"/>
                </a:lnTo>
                <a:lnTo>
                  <a:pt x="2807218" y="522237"/>
                </a:lnTo>
                <a:lnTo>
                  <a:pt x="2776194" y="489456"/>
                </a:lnTo>
                <a:lnTo>
                  <a:pt x="2744274" y="457550"/>
                </a:lnTo>
                <a:lnTo>
                  <a:pt x="2711478" y="426539"/>
                </a:lnTo>
                <a:lnTo>
                  <a:pt x="2677827" y="396443"/>
                </a:lnTo>
                <a:lnTo>
                  <a:pt x="2643340" y="367282"/>
                </a:lnTo>
                <a:lnTo>
                  <a:pt x="2608037" y="339077"/>
                </a:lnTo>
                <a:lnTo>
                  <a:pt x="2571938" y="311846"/>
                </a:lnTo>
                <a:lnTo>
                  <a:pt x="2535064" y="285611"/>
                </a:lnTo>
                <a:lnTo>
                  <a:pt x="2497435" y="260392"/>
                </a:lnTo>
                <a:lnTo>
                  <a:pt x="2459069" y="236207"/>
                </a:lnTo>
                <a:lnTo>
                  <a:pt x="2419988" y="213078"/>
                </a:lnTo>
                <a:lnTo>
                  <a:pt x="2380212" y="191024"/>
                </a:lnTo>
                <a:lnTo>
                  <a:pt x="2339760" y="170065"/>
                </a:lnTo>
                <a:lnTo>
                  <a:pt x="2298652" y="150221"/>
                </a:lnTo>
                <a:lnTo>
                  <a:pt x="2256908" y="131513"/>
                </a:lnTo>
                <a:lnTo>
                  <a:pt x="2214549" y="113960"/>
                </a:lnTo>
                <a:lnTo>
                  <a:pt x="2171595" y="97582"/>
                </a:lnTo>
                <a:lnTo>
                  <a:pt x="2128064" y="82399"/>
                </a:lnTo>
                <a:lnTo>
                  <a:pt x="2083978" y="68432"/>
                </a:lnTo>
                <a:lnTo>
                  <a:pt x="2039357" y="55700"/>
                </a:lnTo>
                <a:lnTo>
                  <a:pt x="1994220" y="44223"/>
                </a:lnTo>
                <a:lnTo>
                  <a:pt x="1948587" y="34021"/>
                </a:lnTo>
                <a:lnTo>
                  <a:pt x="1902479" y="25115"/>
                </a:lnTo>
                <a:lnTo>
                  <a:pt x="1855915" y="17524"/>
                </a:lnTo>
                <a:lnTo>
                  <a:pt x="1808916" y="11269"/>
                </a:lnTo>
                <a:lnTo>
                  <a:pt x="1761501" y="6368"/>
                </a:lnTo>
                <a:lnTo>
                  <a:pt x="1713691" y="2843"/>
                </a:lnTo>
                <a:lnTo>
                  <a:pt x="1665505" y="714"/>
                </a:lnTo>
                <a:lnTo>
                  <a:pt x="1616964" y="0"/>
                </a:lnTo>
                <a:close/>
              </a:path>
            </a:pathLst>
          </a:custGeom>
          <a:solidFill>
            <a:srgbClr val="000000">
              <a:alpha val="6666"/>
            </a:srgbClr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992955" y="2459228"/>
            <a:ext cx="2675467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627363" defTabSz="1219170">
              <a:spcBef>
                <a:spcPts val="133"/>
              </a:spcBef>
            </a:pP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Your  audie</a:t>
            </a:r>
            <a:r>
              <a:rPr sz="4800" b="1" spc="-20" dirty="0">
                <a:solidFill>
                  <a:prstClr val="black"/>
                </a:solidFill>
                <a:latin typeface="Arial"/>
                <a:cs typeface="Arial"/>
              </a:rPr>
              <a:t>n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ce</a:t>
            </a:r>
            <a:endParaRPr sz="48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55823" y="160528"/>
            <a:ext cx="5454227" cy="1448452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053" rIns="0" bIns="0" rtlCol="0">
            <a:spAutoFit/>
          </a:bodyPr>
          <a:lstStyle/>
          <a:p>
            <a:pPr marL="334425" marR="369984" algn="just" defTabSz="1219170">
              <a:spcBef>
                <a:spcPts val="1693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During your degree you may</a:t>
            </a:r>
            <a:r>
              <a:rPr sz="2667" spc="-1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be  asked to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visually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present with a specific audience in</a:t>
            </a:r>
            <a:r>
              <a:rPr sz="2667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mind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655823" y="2147823"/>
            <a:ext cx="5454227" cy="18588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053" rIns="0" bIns="0" rtlCol="0">
            <a:spAutoFit/>
          </a:bodyPr>
          <a:lstStyle/>
          <a:p>
            <a:pPr marL="334425" marR="160015" defTabSz="1219170">
              <a:spcBef>
                <a:spcPts val="1693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It may be for an academic  conference, with academic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peers  and esteemed academic  colleague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59889" y="4517136"/>
            <a:ext cx="5449993" cy="18597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900" rIns="0" bIns="0" rtlCol="0">
            <a:spAutoFit/>
          </a:bodyPr>
          <a:lstStyle/>
          <a:p>
            <a:pPr marL="332730" marR="389457" defTabSz="1219170">
              <a:spcBef>
                <a:spcPts val="1700"/>
              </a:spcBef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Or it may be that you are</a:t>
            </a:r>
            <a:r>
              <a:rPr sz="2667" spc="-2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asked  to design a campaign based 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video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aimed at raising  awareness to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parents</a:t>
            </a:r>
          </a:p>
        </p:txBody>
      </p:sp>
      <p:sp>
        <p:nvSpPr>
          <p:cNvPr id="14" name="object 14"/>
          <p:cNvSpPr/>
          <p:nvPr/>
        </p:nvSpPr>
        <p:spPr>
          <a:xfrm>
            <a:off x="900210" y="1928367"/>
            <a:ext cx="144237" cy="314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33121" y="1778001"/>
            <a:ext cx="288713" cy="345439"/>
          </a:xfrm>
          <a:custGeom>
            <a:avLst/>
            <a:gdLst/>
            <a:ahLst/>
            <a:cxnLst/>
            <a:rect l="l" t="t" r="r" b="b"/>
            <a:pathLst>
              <a:path w="216534" h="259080">
                <a:moveTo>
                  <a:pt x="151282" y="259079"/>
                </a:moveTo>
                <a:lnTo>
                  <a:pt x="153847" y="247776"/>
                </a:lnTo>
                <a:lnTo>
                  <a:pt x="157429" y="236982"/>
                </a:lnTo>
                <a:lnTo>
                  <a:pt x="161531" y="226695"/>
                </a:lnTo>
                <a:lnTo>
                  <a:pt x="166154" y="217550"/>
                </a:lnTo>
                <a:lnTo>
                  <a:pt x="171284" y="208787"/>
                </a:lnTo>
                <a:lnTo>
                  <a:pt x="176403" y="200025"/>
                </a:lnTo>
                <a:lnTo>
                  <a:pt x="198450" y="167259"/>
                </a:lnTo>
                <a:lnTo>
                  <a:pt x="213842" y="130301"/>
                </a:lnTo>
                <a:lnTo>
                  <a:pt x="215887" y="113919"/>
                </a:lnTo>
                <a:lnTo>
                  <a:pt x="216407" y="108203"/>
                </a:lnTo>
                <a:lnTo>
                  <a:pt x="215379" y="97027"/>
                </a:lnTo>
                <a:lnTo>
                  <a:pt x="213842" y="86233"/>
                </a:lnTo>
                <a:lnTo>
                  <a:pt x="197942" y="47751"/>
                </a:lnTo>
                <a:lnTo>
                  <a:pt x="168719" y="18541"/>
                </a:lnTo>
                <a:lnTo>
                  <a:pt x="129743" y="2032"/>
                </a:lnTo>
                <a:lnTo>
                  <a:pt x="108203" y="0"/>
                </a:lnTo>
                <a:lnTo>
                  <a:pt x="66154" y="8762"/>
                </a:lnTo>
                <a:lnTo>
                  <a:pt x="31788" y="31876"/>
                </a:lnTo>
                <a:lnTo>
                  <a:pt x="8712" y="66166"/>
                </a:lnTo>
                <a:lnTo>
                  <a:pt x="0" y="108203"/>
                </a:lnTo>
                <a:lnTo>
                  <a:pt x="8712" y="149860"/>
                </a:lnTo>
                <a:lnTo>
                  <a:pt x="28714" y="183641"/>
                </a:lnTo>
                <a:lnTo>
                  <a:pt x="40004" y="200025"/>
                </a:lnTo>
                <a:lnTo>
                  <a:pt x="45123" y="208787"/>
                </a:lnTo>
                <a:lnTo>
                  <a:pt x="50253" y="217550"/>
                </a:lnTo>
                <a:lnTo>
                  <a:pt x="54876" y="226695"/>
                </a:lnTo>
                <a:lnTo>
                  <a:pt x="58978" y="236982"/>
                </a:lnTo>
                <a:lnTo>
                  <a:pt x="62560" y="247776"/>
                </a:lnTo>
                <a:lnTo>
                  <a:pt x="65125" y="259079"/>
                </a:lnTo>
              </a:path>
            </a:pathLst>
          </a:custGeom>
          <a:ln w="1219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918498" y="1920240"/>
            <a:ext cx="138108" cy="2133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619992" y="6287677"/>
            <a:ext cx="161713" cy="2051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z="1333" b="1" spc="-7" dirty="0">
                <a:solidFill>
                  <a:srgbClr val="FFFFFF"/>
                </a:solidFill>
                <a:latin typeface="Arial"/>
                <a:cs typeface="Arial"/>
              </a:rPr>
              <a:pPr marL="33866" defTabSz="1219170"/>
              <a:t>7</a:t>
            </a:fld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38617" y="1663463"/>
            <a:ext cx="4590627" cy="362945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 defTabSz="1219170">
              <a:spcBef>
                <a:spcPts val="140"/>
              </a:spcBef>
            </a:pP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Questions</a:t>
            </a:r>
            <a:r>
              <a:rPr sz="5867" b="1" spc="-1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to  ask yourself  about </a:t>
            </a: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12191999" cy="68701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10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81057" y="423164"/>
            <a:ext cx="5866553" cy="42838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>
              <a:spcBef>
                <a:spcPts val="140"/>
              </a:spcBef>
            </a:pPr>
            <a:r>
              <a:rPr sz="2667" b="0" dirty="0">
                <a:solidFill>
                  <a:srgbClr val="333333"/>
                </a:solidFill>
              </a:rPr>
              <a:t>1. What will they know of your</a:t>
            </a:r>
            <a:r>
              <a:rPr sz="2667" b="0" spc="-187" dirty="0">
                <a:solidFill>
                  <a:srgbClr val="333333"/>
                </a:solidFill>
              </a:rPr>
              <a:t> </a:t>
            </a:r>
            <a:r>
              <a:rPr sz="2667" b="0" dirty="0">
                <a:solidFill>
                  <a:srgbClr val="333333"/>
                </a:solidFill>
              </a:rPr>
              <a:t>subject?</a:t>
            </a:r>
            <a:endParaRPr sz="2667"/>
          </a:p>
        </p:txBody>
      </p:sp>
      <p:sp>
        <p:nvSpPr>
          <p:cNvPr id="5" name="object 5"/>
          <p:cNvSpPr txBox="1"/>
          <p:nvPr/>
        </p:nvSpPr>
        <p:spPr>
          <a:xfrm>
            <a:off x="1906184" y="1098567"/>
            <a:ext cx="7872307" cy="526362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508834" indent="-491901" defTabSz="1219170">
              <a:spcBef>
                <a:spcPts val="140"/>
              </a:spcBef>
              <a:buFontTx/>
              <a:buAutoNum type="arabicPeriod" startAt="2"/>
              <a:tabLst>
                <a:tab pos="391150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background information do</a:t>
            </a:r>
            <a:r>
              <a:rPr sz="2667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you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7"/>
              </a:spcBef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need to</a:t>
            </a:r>
            <a:r>
              <a:rPr sz="2667" spc="-5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provide?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508834" marR="1970144" defTabSz="1219170">
              <a:spcBef>
                <a:spcPts val="2247"/>
              </a:spcBef>
              <a:buFontTx/>
              <a:buAutoNum type="arabicPeriod" startAt="3"/>
              <a:tabLst>
                <a:tab pos="883051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technical terms or complex 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matters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will you need to explain</a:t>
            </a:r>
            <a:r>
              <a:rPr sz="2667" spc="-1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and  what can </a:t>
            </a:r>
            <a:r>
              <a:rPr sz="2667" spc="-7" dirty="0">
                <a:solidFill>
                  <a:srgbClr val="333333"/>
                </a:solidFill>
                <a:latin typeface="Arial"/>
                <a:cs typeface="Arial"/>
              </a:rPr>
              <a:t>you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assume they already  know?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274201" indent="-373371" defTabSz="1219170">
              <a:spcBef>
                <a:spcPts val="1733"/>
              </a:spcBef>
              <a:buFontTx/>
              <a:buAutoNum type="arabicPeriod" startAt="3"/>
              <a:tabLst>
                <a:tab pos="1275048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How can you keep them</a:t>
            </a:r>
            <a:r>
              <a:rPr sz="2667" spc="-12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interested?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777956" indent="-374217" defTabSz="1219170">
              <a:spcBef>
                <a:spcPts val="2473"/>
              </a:spcBef>
              <a:buFontTx/>
              <a:buAutoNum type="arabicPeriod" startAt="3"/>
              <a:tabLst>
                <a:tab pos="1778802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What questions might they</a:t>
            </a:r>
            <a:r>
              <a:rPr sz="2667" spc="-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ask?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896486" marR="6773" defTabSz="1219170">
              <a:spcBef>
                <a:spcPts val="2467"/>
              </a:spcBef>
              <a:buFontTx/>
              <a:buAutoNum type="arabicPeriod" startAt="3"/>
              <a:tabLst>
                <a:tab pos="2270703" algn="l"/>
              </a:tabLst>
            </a:pP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Is your presentation being marked?</a:t>
            </a:r>
            <a:r>
              <a:rPr sz="2667" spc="-20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If  so, what are the marking</a:t>
            </a:r>
            <a:r>
              <a:rPr sz="2667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rgbClr val="333333"/>
                </a:solidFill>
                <a:latin typeface="Arial"/>
                <a:cs typeface="Arial"/>
              </a:rPr>
              <a:t>criteria?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56001" y="2311400"/>
            <a:ext cx="5095748" cy="3956638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81278" defTabSz="1219170">
              <a:spcBef>
                <a:spcPts val="133"/>
              </a:spcBef>
            </a:pPr>
            <a:r>
              <a:rPr sz="6400" b="1" dirty="0">
                <a:solidFill>
                  <a:prstClr val="black"/>
                </a:solidFill>
                <a:latin typeface="Arial"/>
                <a:cs typeface="Arial"/>
              </a:rPr>
              <a:t>Creating</a:t>
            </a:r>
            <a:r>
              <a:rPr sz="6400" b="1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GB" sz="6400" b="1" spc="-53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6400" b="1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6400" b="1" dirty="0">
                <a:solidFill>
                  <a:prstClr val="black"/>
                </a:solidFill>
                <a:latin typeface="Arial"/>
                <a:cs typeface="Arial"/>
              </a:rPr>
              <a:t> or visual assessment</a:t>
            </a:r>
            <a:endParaRPr sz="6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746590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1. Again, consider </a:t>
            </a:r>
            <a:r>
              <a:rPr sz="3733" spc="-20" dirty="0"/>
              <a:t>your</a:t>
            </a:r>
            <a:r>
              <a:rPr sz="3733" spc="113" dirty="0"/>
              <a:t> </a:t>
            </a:r>
            <a:r>
              <a:rPr sz="3733" spc="-7" dirty="0"/>
              <a:t>audience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253744"/>
            <a:ext cx="9652000" cy="5429672"/>
          </a:xfrm>
          <a:custGeom>
            <a:avLst/>
            <a:gdLst/>
            <a:ahLst/>
            <a:cxnLst/>
            <a:rect l="l" t="t" r="r" b="b"/>
            <a:pathLst>
              <a:path w="7239000" h="4072254">
                <a:moveTo>
                  <a:pt x="0" y="4072128"/>
                </a:moveTo>
                <a:lnTo>
                  <a:pt x="7239000" y="4072128"/>
                </a:lnTo>
                <a:lnTo>
                  <a:pt x="7239000" y="0"/>
                </a:lnTo>
                <a:lnTo>
                  <a:pt x="0" y="0"/>
                </a:lnTo>
                <a:lnTo>
                  <a:pt x="0" y="4072128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451863"/>
            <a:ext cx="9043245" cy="4900551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435176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Important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consider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 as this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influence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content, the vocabulary that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use and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style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the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Keep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professional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all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times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(no matter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Ask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yourself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if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set at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an appropriate level</a:t>
            </a:r>
            <a:r>
              <a:rPr sz="2400" spc="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</a:p>
          <a:p>
            <a:pPr marL="457189" defTabSz="1219170"/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target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endParaRPr lang="en-GB" sz="2400" spc="-13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defTabSz="1219170"/>
            <a:endParaRPr lang="en-GB" sz="320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marR="193035" indent="-441102" defTabSz="1219170">
              <a:spcBef>
                <a:spcPts val="7"/>
              </a:spcBef>
              <a:tabLst>
                <a:tab pos="1066773" algn="l"/>
              </a:tabLst>
            </a:pPr>
            <a:r>
              <a:rPr lang="en-GB"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give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audience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headache as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 is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academic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 tone (if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this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isn’t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target  audience…)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GB" sz="2400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For this assessment, this point is not relevant.</a:t>
            </a:r>
            <a:endParaRPr sz="2400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11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3" name="object 3"/>
          <p:cNvSpPr/>
          <p:nvPr/>
        </p:nvSpPr>
        <p:spPr>
          <a:xfrm>
            <a:off x="2540000" y="1509776"/>
            <a:ext cx="9652000" cy="3759200"/>
          </a:xfrm>
          <a:custGeom>
            <a:avLst/>
            <a:gdLst/>
            <a:ahLst/>
            <a:cxnLst/>
            <a:rect l="l" t="t" r="r" b="b"/>
            <a:pathLst>
              <a:path w="7239000" h="2819400">
                <a:moveTo>
                  <a:pt x="0" y="2819400"/>
                </a:moveTo>
                <a:lnTo>
                  <a:pt x="7239000" y="2819400"/>
                </a:lnTo>
                <a:lnTo>
                  <a:pt x="7239000" y="0"/>
                </a:lnTo>
                <a:lnTo>
                  <a:pt x="0" y="0"/>
                </a:lnTo>
                <a:lnTo>
                  <a:pt x="0" y="28194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709081"/>
            <a:ext cx="8974667" cy="379261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773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with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 brief overview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of 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content, locating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topic  in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wider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context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. </a:t>
            </a:r>
            <a:r>
              <a:rPr lang="en-GB" sz="2400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You should not spend more than 30 seconds doing this.</a:t>
            </a:r>
            <a:endParaRPr sz="2400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Describe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what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 / video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 is about and how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it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</a:t>
            </a:r>
            <a:r>
              <a:rPr sz="2400" spc="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develop</a:t>
            </a:r>
            <a:r>
              <a:rPr lang="en-GB" sz="2400" spc="-7" dirty="0">
                <a:solidFill>
                  <a:prstClr val="black"/>
                </a:solidFill>
                <a:latin typeface="Arial"/>
                <a:cs typeface="Arial"/>
              </a:rPr>
              <a:t>. </a:t>
            </a:r>
            <a:r>
              <a:rPr lang="en-GB" sz="2400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You only have 3 minutes, so again, no more than 30 seconds here.</a:t>
            </a:r>
            <a:endParaRPr sz="2400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 defTabSz="1219170">
              <a:spcBef>
                <a:spcPts val="33"/>
              </a:spcBef>
              <a:buClr>
                <a:srgbClr val="CCCCCC"/>
              </a:buClr>
              <a:buFont typeface="MS Gothic"/>
              <a:buChar char="o"/>
            </a:pPr>
            <a:endParaRPr sz="38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Also don’t forget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introduce</a:t>
            </a:r>
            <a:r>
              <a:rPr sz="2400" spc="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yourself!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12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70379" y="1011935"/>
            <a:ext cx="9627716" cy="49006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13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99198" y="1409868"/>
            <a:ext cx="2893060" cy="124925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algn="ctr" defTabSz="1219170">
              <a:spcBef>
                <a:spcPts val="140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The points that</a:t>
            </a:r>
            <a:r>
              <a:rPr sz="2667" i="1" spc="-16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</a:t>
            </a:r>
            <a:r>
              <a:rPr sz="2667" i="1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focus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2667" i="1" spc="-8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are….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48555" y="3728043"/>
            <a:ext cx="2854960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1693" algn="ctr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The central aim of  this</a:t>
            </a:r>
            <a:r>
              <a:rPr sz="2667" i="1" spc="-6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</a:t>
            </a:r>
            <a:r>
              <a:rPr sz="2667" i="1" spc="-10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is  to….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7592" y="414291"/>
            <a:ext cx="10116766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r>
              <a:rPr lang="en-GB" sz="3733" spc="-7" dirty="0"/>
              <a:t> </a:t>
            </a:r>
            <a:r>
              <a:rPr lang="en-GB" sz="3733" spc="-7" dirty="0">
                <a:solidFill>
                  <a:schemeClr val="accent5">
                    <a:lumMod val="75000"/>
                  </a:schemeClr>
                </a:solidFill>
              </a:rPr>
              <a:t>(not for your Video task)</a:t>
            </a:r>
            <a:endParaRPr sz="3733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object 3"/>
          <p:cNvSpPr/>
          <p:nvPr/>
        </p:nvSpPr>
        <p:spPr>
          <a:xfrm>
            <a:off x="2540000" y="1280159"/>
            <a:ext cx="9652000" cy="4385733"/>
          </a:xfrm>
          <a:custGeom>
            <a:avLst/>
            <a:gdLst/>
            <a:ahLst/>
            <a:cxnLst/>
            <a:rect l="l" t="t" r="r" b="b"/>
            <a:pathLst>
              <a:path w="7239000" h="3289300">
                <a:moveTo>
                  <a:pt x="0" y="3288791"/>
                </a:moveTo>
                <a:lnTo>
                  <a:pt x="7239000" y="3288791"/>
                </a:lnTo>
                <a:lnTo>
                  <a:pt x="7239000" y="0"/>
                </a:lnTo>
                <a:lnTo>
                  <a:pt x="0" y="0"/>
                </a:lnTo>
                <a:lnTo>
                  <a:pt x="0" y="328879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13303" y="1478957"/>
            <a:ext cx="9164320" cy="384385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intro is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opportunity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get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sz="2400" spc="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interested!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buClr>
                <a:srgbClr val="CCCCCC"/>
              </a:buClr>
              <a:buFont typeface="MS Gothic"/>
              <a:buChar char="o"/>
            </a:pPr>
            <a:endParaRPr sz="320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Perhaps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 want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include…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startling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fact</a:t>
            </a: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pertinent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question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An interesting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statistic</a:t>
            </a:r>
          </a:p>
          <a:p>
            <a:pPr marL="1677205" lvl="2" indent="-441102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677205" algn="l"/>
                <a:tab pos="1678051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dramatic visual aid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(IF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appropriate..)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219170" lvl="2"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2467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1066773" marR="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Tip: Avoid telling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joke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unless you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know it’s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going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work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 if it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falls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flat,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so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will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400" spc="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confidence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14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36968" y="414291"/>
            <a:ext cx="4301067" cy="590697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>
              <a:spcBef>
                <a:spcPts val="127"/>
              </a:spcBef>
            </a:pPr>
            <a:r>
              <a:rPr sz="3733" spc="-7" dirty="0"/>
              <a:t>2. </a:t>
            </a:r>
            <a:r>
              <a:rPr sz="3733" spc="-13" dirty="0"/>
              <a:t>The </a:t>
            </a:r>
            <a:r>
              <a:rPr sz="3733" spc="-7" dirty="0"/>
              <a:t>Introduction</a:t>
            </a:r>
            <a:endParaRPr sz="3733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15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2341" y="1295401"/>
            <a:ext cx="8336604" cy="3937488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15900" rIns="0" bIns="0" rtlCol="0">
            <a:spAutoFit/>
          </a:bodyPr>
          <a:lstStyle/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Also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think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about HOW 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want to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present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this</a:t>
            </a:r>
            <a:r>
              <a:rPr sz="2667" spc="-1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information…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732348" marR="430943" indent="-441102" defTabSz="1219170">
              <a:spcBef>
                <a:spcPts val="17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731502" algn="l"/>
                <a:tab pos="732348" algn="l"/>
              </a:tabLst>
            </a:pP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Remember that you are being assessed on a PowerPoint presentation OR a Video created using appropriate software, and so you have a visual aid (slides) to work with, but you also have to orally present information too!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16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29546" y="1243584"/>
            <a:ext cx="10269511" cy="4989058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6773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Decide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upon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the main ideas that you want to get  across, and aim </a:t>
            </a:r>
            <a:r>
              <a:rPr sz="2667" spc="-13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group them into logical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and  coherent chunks of</a:t>
            </a:r>
            <a:r>
              <a:rPr sz="2667" spc="-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information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focused on what is</a:t>
            </a:r>
            <a:r>
              <a:rPr sz="2667" spc="-1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important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Ensure key ideas </a:t>
            </a:r>
            <a:r>
              <a:rPr sz="2667" b="1" u="heavy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stand</a:t>
            </a:r>
            <a:r>
              <a:rPr sz="2667" b="1" u="heavy" spc="-107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667" b="1" u="heavy" dirty="0">
                <a:solidFill>
                  <a:prstClr val="black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out</a:t>
            </a:r>
            <a:endParaRPr lang="en-GB" sz="2667" b="1" u="heavy" dirty="0">
              <a:solidFill>
                <a:prstClr val="black"/>
              </a:solidFill>
              <a:uFill>
                <a:solidFill>
                  <a:srgbClr val="000000"/>
                </a:solidFill>
              </a:uFill>
              <a:latin typeface="Arial"/>
              <a:cs typeface="Arial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endParaRPr lang="en-GB" sz="2667" b="1" u="heavy" dirty="0">
              <a:solidFill>
                <a:prstClr val="black"/>
              </a:solidFill>
              <a:uFill>
                <a:solidFill>
                  <a:srgbClr val="000000"/>
                </a:solidFill>
              </a:uFill>
              <a:latin typeface="Arial"/>
              <a:cs typeface="Arial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lang="en-GB" sz="2667" dirty="0">
                <a:solidFill>
                  <a:schemeClr val="accent5">
                    <a:lumMod val="75000"/>
                  </a:schemeClr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For the current assessment, pick one area that you have identified to improve upon and, using the SMART acronym, use your remaining 2 minutes to explain what your PDP entails (you will probably not have time to use the full SMART acronym – this is absolutely fine)</a:t>
            </a:r>
            <a:endParaRPr sz="2667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17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17157" y="1460057"/>
            <a:ext cx="8354086" cy="419114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6773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your information relevant, and get to</a:t>
            </a:r>
            <a:r>
              <a:rPr sz="2667" spc="-2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 point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spcBef>
                <a:spcPts val="7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Omit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waffle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and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trivial</a:t>
            </a:r>
            <a:r>
              <a:rPr sz="2667" spc="-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details</a:t>
            </a: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468195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Provide the necessary evidence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GB" sz="266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(you may reference a reflective model if you wish, or the SMART acronym)</a:t>
            </a:r>
            <a:r>
              <a:rPr sz="266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to</a:t>
            </a:r>
            <a:r>
              <a:rPr sz="2667" spc="-16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support your</a:t>
            </a:r>
            <a:r>
              <a:rPr lang="en-GB" sz="266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choice of task you aim to develop</a:t>
            </a:r>
            <a:endParaRPr sz="2667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clear examples to illustrate</a:t>
            </a:r>
            <a:r>
              <a:rPr sz="2667" spc="-1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3403" y="399627"/>
            <a:ext cx="11915904" cy="55942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541800" y="269056"/>
            <a:ext cx="10447507" cy="632651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z="4000" dirty="0"/>
              <a:t>2. </a:t>
            </a:r>
            <a:r>
              <a:rPr sz="4000" spc="-7" dirty="0"/>
              <a:t>The </a:t>
            </a:r>
            <a:r>
              <a:rPr sz="4000" dirty="0"/>
              <a:t>Main</a:t>
            </a:r>
            <a:r>
              <a:rPr sz="4000" spc="-113" dirty="0"/>
              <a:t> </a:t>
            </a:r>
            <a:r>
              <a:rPr sz="4000" dirty="0"/>
              <a:t>Body</a:t>
            </a:r>
            <a:r>
              <a:rPr lang="en-GB" sz="4000" dirty="0"/>
              <a:t> </a:t>
            </a: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(not for your video)</a:t>
            </a:r>
            <a:endParaRPr sz="4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18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27131" y="1038961"/>
            <a:ext cx="660146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Use connective devices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get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from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point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point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7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(signposts),</a:t>
            </a:r>
            <a:r>
              <a:rPr sz="2400" spc="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e.g.,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7645" y="2530856"/>
            <a:ext cx="2611967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87668" marR="6773" indent="-471582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From this we</a:t>
            </a:r>
            <a:r>
              <a:rPr sz="2667" i="1" spc="-14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can  see</a:t>
            </a:r>
            <a:r>
              <a:rPr sz="2667" i="1" spc="-47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that….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253739" y="4471415"/>
            <a:ext cx="2855807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086" marR="6773" algn="ctr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On the other</a:t>
            </a:r>
            <a:r>
              <a:rPr sz="2667" i="1" spc="-17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hand,  it was also</a:t>
            </a:r>
            <a:r>
              <a:rPr sz="2667" i="1" spc="-11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true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algn="ctr" defTabSz="1219170"/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that…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34295" y="2701883"/>
            <a:ext cx="2334260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811086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As a  consequence</a:t>
            </a:r>
            <a:r>
              <a:rPr sz="2667" i="1" spc="-13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67" i="1" spc="-27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45271" y="4674615"/>
            <a:ext cx="2780452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marR="6773" indent="158323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 exemplifies  the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point in</a:t>
            </a:r>
            <a:r>
              <a:rPr sz="2667" i="1" spc="-1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that….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326068"/>
            <a:ext cx="5048672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2. </a:t>
            </a:r>
            <a:r>
              <a:rPr spc="-7" dirty="0"/>
              <a:t>The </a:t>
            </a:r>
            <a:r>
              <a:rPr dirty="0"/>
              <a:t>Main</a:t>
            </a:r>
            <a:r>
              <a:rPr spc="-100" dirty="0"/>
              <a:t> </a:t>
            </a:r>
            <a:r>
              <a:rPr dirty="0"/>
              <a:t>Body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19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918547" y="2584874"/>
            <a:ext cx="8334406" cy="294886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398770" indent="-381837" defTabSz="1219170">
              <a:spcBef>
                <a:spcPts val="133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Try to use only 3 to 5 main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08355" lvl="1" indent="-381837" defTabSz="1219170">
              <a:spcBef>
                <a:spcPts val="133"/>
              </a:spcBef>
              <a:buFont typeface="Courier New"/>
              <a:buChar char="o"/>
              <a:tabLst>
                <a:tab pos="399617" algn="l"/>
              </a:tabLst>
            </a:pP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And explain them in turn… </a:t>
            </a:r>
            <a:r>
              <a:rPr lang="en-GB" sz="266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(you only have time for one!)</a:t>
            </a:r>
            <a:endParaRPr sz="2667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Logical</a:t>
            </a:r>
            <a:r>
              <a:rPr sz="2667" spc="-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progression!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Aim for a chronological order (if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appropriate)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456943" y="326069"/>
            <a:ext cx="9574223" cy="632651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z="4000" dirty="0"/>
              <a:t>3.</a:t>
            </a:r>
            <a:r>
              <a:rPr sz="4000" spc="-80" dirty="0"/>
              <a:t> </a:t>
            </a:r>
            <a:r>
              <a:rPr sz="4000" spc="-7" dirty="0"/>
              <a:t>Conclusion</a:t>
            </a:r>
            <a:r>
              <a:rPr lang="en-GB" sz="4000" spc="-7" dirty="0"/>
              <a:t> </a:t>
            </a:r>
            <a:r>
              <a:rPr lang="en-GB" sz="4000" spc="-7" dirty="0">
                <a:solidFill>
                  <a:schemeClr val="accent5">
                    <a:lumMod val="75000"/>
                  </a:schemeClr>
                </a:solidFill>
              </a:rPr>
              <a:t>(not for your video)</a:t>
            </a:r>
            <a:endParaRPr sz="4000" spc="-7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20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12456" y="2439009"/>
            <a:ext cx="7135707" cy="3370282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 must include</a:t>
            </a:r>
            <a:r>
              <a:rPr sz="2667" spc="-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one!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Briefly summarise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everything you’ve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covered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  <a:buFont typeface="Courier New"/>
              <a:buChar char="o"/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prepared for questions –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but if you</a:t>
            </a:r>
            <a:r>
              <a:rPr sz="2667" spc="-1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can’t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marL="398770" defTabSz="1219170">
              <a:spcBef>
                <a:spcPts val="7"/>
              </a:spcBef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answer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them,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be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thrown!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  <a:p>
            <a:pPr defTabSz="1219170">
              <a:spcBef>
                <a:spcPts val="53"/>
              </a:spcBef>
            </a:pPr>
            <a:endParaRPr sz="2733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Be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confident in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saying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‘I don’t</a:t>
            </a:r>
            <a:r>
              <a:rPr sz="2667" spc="-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know’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096" y="442975"/>
            <a:ext cx="11915904" cy="59681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27131" y="1031580"/>
            <a:ext cx="402928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3.</a:t>
            </a:r>
            <a:r>
              <a:rPr spc="-80" dirty="0"/>
              <a:t> </a:t>
            </a:r>
            <a:r>
              <a:rPr spc="-7" dirty="0"/>
              <a:t>Conclusion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21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15453" y="2327656"/>
            <a:ext cx="2636519" cy="124925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ctr" defTabSz="1219170">
              <a:spcBef>
                <a:spcPts val="140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2667" i="1" spc="-11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presentation  intended to 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demonstrate….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19115" y="5048843"/>
            <a:ext cx="2744893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97268" marR="6773" indent="-181182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Results</a:t>
            </a:r>
            <a:r>
              <a:rPr sz="2667" i="1" spc="-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confirmed  that…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2667" i="1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so…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01352" y="2701883"/>
            <a:ext cx="2198793" cy="83796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40543" marR="6773" indent="-124457" defTabSz="1219170">
              <a:spcBef>
                <a:spcPts val="133"/>
              </a:spcBef>
            </a:pP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So it has</a:t>
            </a:r>
            <a:r>
              <a:rPr sz="2667" i="1" spc="-152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dirty="0">
                <a:solidFill>
                  <a:srgbClr val="333333"/>
                </a:solidFill>
                <a:latin typeface="Arial"/>
                <a:cs typeface="Arial"/>
              </a:rPr>
              <a:t>been  shown</a:t>
            </a:r>
            <a:r>
              <a:rPr sz="2667" i="1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2667" i="1" spc="-7" dirty="0">
                <a:solidFill>
                  <a:srgbClr val="333333"/>
                </a:solidFill>
                <a:latin typeface="Arial"/>
                <a:cs typeface="Arial"/>
              </a:rPr>
              <a:t>that...</a:t>
            </a:r>
            <a:endParaRPr sz="26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449073"/>
            <a:ext cx="2509519" cy="3101340"/>
          </a:xfrm>
          <a:custGeom>
            <a:avLst/>
            <a:gdLst/>
            <a:ahLst/>
            <a:cxnLst/>
            <a:rect l="l" t="t" r="r" b="b"/>
            <a:pathLst>
              <a:path w="1882139" h="2326005">
                <a:moveTo>
                  <a:pt x="0" y="249203"/>
                </a:moveTo>
                <a:lnTo>
                  <a:pt x="32586" y="224344"/>
                </a:lnTo>
                <a:lnTo>
                  <a:pt x="69188" y="198580"/>
                </a:lnTo>
                <a:lnTo>
                  <a:pt x="106808" y="174207"/>
                </a:lnTo>
                <a:lnTo>
                  <a:pt x="145407" y="151262"/>
                </a:lnTo>
                <a:lnTo>
                  <a:pt x="184948" y="129784"/>
                </a:lnTo>
                <a:lnTo>
                  <a:pt x="225395" y="109808"/>
                </a:lnTo>
                <a:lnTo>
                  <a:pt x="266709" y="91374"/>
                </a:lnTo>
                <a:lnTo>
                  <a:pt x="308852" y="74518"/>
                </a:lnTo>
                <a:lnTo>
                  <a:pt x="351789" y="59277"/>
                </a:lnTo>
                <a:lnTo>
                  <a:pt x="395481" y="45689"/>
                </a:lnTo>
                <a:lnTo>
                  <a:pt x="439890" y="33792"/>
                </a:lnTo>
                <a:lnTo>
                  <a:pt x="484980" y="23622"/>
                </a:lnTo>
                <a:lnTo>
                  <a:pt x="530713" y="15218"/>
                </a:lnTo>
                <a:lnTo>
                  <a:pt x="577052" y="8616"/>
                </a:lnTo>
                <a:lnTo>
                  <a:pt x="623959" y="3854"/>
                </a:lnTo>
                <a:lnTo>
                  <a:pt x="671396" y="969"/>
                </a:lnTo>
                <a:lnTo>
                  <a:pt x="719328" y="0"/>
                </a:lnTo>
                <a:lnTo>
                  <a:pt x="767261" y="969"/>
                </a:lnTo>
                <a:lnTo>
                  <a:pt x="814701" y="3854"/>
                </a:lnTo>
                <a:lnTo>
                  <a:pt x="861610" y="8616"/>
                </a:lnTo>
                <a:lnTo>
                  <a:pt x="907950" y="15218"/>
                </a:lnTo>
                <a:lnTo>
                  <a:pt x="953685" y="23622"/>
                </a:lnTo>
                <a:lnTo>
                  <a:pt x="998776" y="33792"/>
                </a:lnTo>
                <a:lnTo>
                  <a:pt x="1043187" y="45689"/>
                </a:lnTo>
                <a:lnTo>
                  <a:pt x="1086880" y="59277"/>
                </a:lnTo>
                <a:lnTo>
                  <a:pt x="1129817" y="74518"/>
                </a:lnTo>
                <a:lnTo>
                  <a:pt x="1171961" y="91374"/>
                </a:lnTo>
                <a:lnTo>
                  <a:pt x="1213276" y="109808"/>
                </a:lnTo>
                <a:lnTo>
                  <a:pt x="1253722" y="129784"/>
                </a:lnTo>
                <a:lnTo>
                  <a:pt x="1293264" y="151262"/>
                </a:lnTo>
                <a:lnTo>
                  <a:pt x="1331863" y="174207"/>
                </a:lnTo>
                <a:lnTo>
                  <a:pt x="1369482" y="198580"/>
                </a:lnTo>
                <a:lnTo>
                  <a:pt x="1406085" y="224344"/>
                </a:lnTo>
                <a:lnTo>
                  <a:pt x="1441632" y="251463"/>
                </a:lnTo>
                <a:lnTo>
                  <a:pt x="1476088" y="279897"/>
                </a:lnTo>
                <a:lnTo>
                  <a:pt x="1509414" y="309611"/>
                </a:lnTo>
                <a:lnTo>
                  <a:pt x="1541573" y="340566"/>
                </a:lnTo>
                <a:lnTo>
                  <a:pt x="1572528" y="372725"/>
                </a:lnTo>
                <a:lnTo>
                  <a:pt x="1602242" y="406051"/>
                </a:lnTo>
                <a:lnTo>
                  <a:pt x="1630676" y="440507"/>
                </a:lnTo>
                <a:lnTo>
                  <a:pt x="1657795" y="476054"/>
                </a:lnTo>
                <a:lnTo>
                  <a:pt x="1683559" y="512657"/>
                </a:lnTo>
                <a:lnTo>
                  <a:pt x="1707932" y="550276"/>
                </a:lnTo>
                <a:lnTo>
                  <a:pt x="1730877" y="588875"/>
                </a:lnTo>
                <a:lnTo>
                  <a:pt x="1752355" y="628417"/>
                </a:lnTo>
                <a:lnTo>
                  <a:pt x="1772331" y="668863"/>
                </a:lnTo>
                <a:lnTo>
                  <a:pt x="1790765" y="710178"/>
                </a:lnTo>
                <a:lnTo>
                  <a:pt x="1807621" y="752322"/>
                </a:lnTo>
                <a:lnTo>
                  <a:pt x="1822862" y="795259"/>
                </a:lnTo>
                <a:lnTo>
                  <a:pt x="1836450" y="838952"/>
                </a:lnTo>
                <a:lnTo>
                  <a:pt x="1848347" y="883363"/>
                </a:lnTo>
                <a:lnTo>
                  <a:pt x="1858517" y="928454"/>
                </a:lnTo>
                <a:lnTo>
                  <a:pt x="1866921" y="974189"/>
                </a:lnTo>
                <a:lnTo>
                  <a:pt x="1873523" y="1020529"/>
                </a:lnTo>
                <a:lnTo>
                  <a:pt x="1878285" y="1067438"/>
                </a:lnTo>
                <a:lnTo>
                  <a:pt x="1881170" y="1114878"/>
                </a:lnTo>
                <a:lnTo>
                  <a:pt x="1882139" y="1162812"/>
                </a:lnTo>
                <a:lnTo>
                  <a:pt x="1881170" y="1210745"/>
                </a:lnTo>
                <a:lnTo>
                  <a:pt x="1878285" y="1258185"/>
                </a:lnTo>
                <a:lnTo>
                  <a:pt x="1873523" y="1305094"/>
                </a:lnTo>
                <a:lnTo>
                  <a:pt x="1866921" y="1351434"/>
                </a:lnTo>
                <a:lnTo>
                  <a:pt x="1858517" y="1397169"/>
                </a:lnTo>
                <a:lnTo>
                  <a:pt x="1848347" y="1442260"/>
                </a:lnTo>
                <a:lnTo>
                  <a:pt x="1836450" y="1486671"/>
                </a:lnTo>
                <a:lnTo>
                  <a:pt x="1822862" y="1530364"/>
                </a:lnTo>
                <a:lnTo>
                  <a:pt x="1807621" y="1573301"/>
                </a:lnTo>
                <a:lnTo>
                  <a:pt x="1790765" y="1615445"/>
                </a:lnTo>
                <a:lnTo>
                  <a:pt x="1772331" y="1656760"/>
                </a:lnTo>
                <a:lnTo>
                  <a:pt x="1752355" y="1697206"/>
                </a:lnTo>
                <a:lnTo>
                  <a:pt x="1730877" y="1736748"/>
                </a:lnTo>
                <a:lnTo>
                  <a:pt x="1707932" y="1775347"/>
                </a:lnTo>
                <a:lnTo>
                  <a:pt x="1683559" y="1812966"/>
                </a:lnTo>
                <a:lnTo>
                  <a:pt x="1657795" y="1849569"/>
                </a:lnTo>
                <a:lnTo>
                  <a:pt x="1630676" y="1885116"/>
                </a:lnTo>
                <a:lnTo>
                  <a:pt x="1602242" y="1919572"/>
                </a:lnTo>
                <a:lnTo>
                  <a:pt x="1572528" y="1952898"/>
                </a:lnTo>
                <a:lnTo>
                  <a:pt x="1541573" y="1985057"/>
                </a:lnTo>
                <a:lnTo>
                  <a:pt x="1509414" y="2016012"/>
                </a:lnTo>
                <a:lnTo>
                  <a:pt x="1476088" y="2045726"/>
                </a:lnTo>
                <a:lnTo>
                  <a:pt x="1441632" y="2074160"/>
                </a:lnTo>
                <a:lnTo>
                  <a:pt x="1406085" y="2101279"/>
                </a:lnTo>
                <a:lnTo>
                  <a:pt x="1369482" y="2127043"/>
                </a:lnTo>
                <a:lnTo>
                  <a:pt x="1331863" y="2151416"/>
                </a:lnTo>
                <a:lnTo>
                  <a:pt x="1293264" y="2174361"/>
                </a:lnTo>
                <a:lnTo>
                  <a:pt x="1253722" y="2195839"/>
                </a:lnTo>
                <a:lnTo>
                  <a:pt x="1213276" y="2215815"/>
                </a:lnTo>
                <a:lnTo>
                  <a:pt x="1171961" y="2234249"/>
                </a:lnTo>
                <a:lnTo>
                  <a:pt x="1129817" y="2251105"/>
                </a:lnTo>
                <a:lnTo>
                  <a:pt x="1086880" y="2266346"/>
                </a:lnTo>
                <a:lnTo>
                  <a:pt x="1043187" y="2279934"/>
                </a:lnTo>
                <a:lnTo>
                  <a:pt x="998776" y="2291831"/>
                </a:lnTo>
                <a:lnTo>
                  <a:pt x="953685" y="2302001"/>
                </a:lnTo>
                <a:lnTo>
                  <a:pt x="907950" y="2310405"/>
                </a:lnTo>
                <a:lnTo>
                  <a:pt x="861610" y="2317007"/>
                </a:lnTo>
                <a:lnTo>
                  <a:pt x="814701" y="2321769"/>
                </a:lnTo>
                <a:lnTo>
                  <a:pt x="767261" y="2324654"/>
                </a:lnTo>
                <a:lnTo>
                  <a:pt x="719328" y="2325624"/>
                </a:lnTo>
                <a:lnTo>
                  <a:pt x="671396" y="2324654"/>
                </a:lnTo>
                <a:lnTo>
                  <a:pt x="623959" y="2321769"/>
                </a:lnTo>
                <a:lnTo>
                  <a:pt x="577052" y="2317007"/>
                </a:lnTo>
                <a:lnTo>
                  <a:pt x="530713" y="2310405"/>
                </a:lnTo>
                <a:lnTo>
                  <a:pt x="484980" y="2302001"/>
                </a:lnTo>
                <a:lnTo>
                  <a:pt x="439890" y="2291831"/>
                </a:lnTo>
                <a:lnTo>
                  <a:pt x="395481" y="2279934"/>
                </a:lnTo>
                <a:lnTo>
                  <a:pt x="351789" y="2266346"/>
                </a:lnTo>
                <a:lnTo>
                  <a:pt x="308852" y="2251105"/>
                </a:lnTo>
                <a:lnTo>
                  <a:pt x="266709" y="2234249"/>
                </a:lnTo>
                <a:lnTo>
                  <a:pt x="225395" y="2215815"/>
                </a:lnTo>
                <a:lnTo>
                  <a:pt x="184948" y="2195839"/>
                </a:lnTo>
                <a:lnTo>
                  <a:pt x="145407" y="2174361"/>
                </a:lnTo>
                <a:lnTo>
                  <a:pt x="106808" y="2151416"/>
                </a:lnTo>
                <a:lnTo>
                  <a:pt x="69188" y="2127043"/>
                </a:lnTo>
                <a:lnTo>
                  <a:pt x="32586" y="2101279"/>
                </a:lnTo>
                <a:lnTo>
                  <a:pt x="0" y="2076420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03200" y="1243584"/>
            <a:ext cx="1512147" cy="1512147"/>
          </a:xfrm>
          <a:custGeom>
            <a:avLst/>
            <a:gdLst/>
            <a:ahLst/>
            <a:cxnLst/>
            <a:rect l="l" t="t" r="r" b="b"/>
            <a:pathLst>
              <a:path w="1134110" h="1134110">
                <a:moveTo>
                  <a:pt x="0" y="566927"/>
                </a:moveTo>
                <a:lnTo>
                  <a:pt x="2080" y="518018"/>
                </a:lnTo>
                <a:lnTo>
                  <a:pt x="8210" y="470262"/>
                </a:lnTo>
                <a:lnTo>
                  <a:pt x="18218" y="423831"/>
                </a:lnTo>
                <a:lnTo>
                  <a:pt x="31934" y="378894"/>
                </a:lnTo>
                <a:lnTo>
                  <a:pt x="49187" y="335622"/>
                </a:lnTo>
                <a:lnTo>
                  <a:pt x="69809" y="294186"/>
                </a:lnTo>
                <a:lnTo>
                  <a:pt x="93628" y="254754"/>
                </a:lnTo>
                <a:lnTo>
                  <a:pt x="120475" y="217499"/>
                </a:lnTo>
                <a:lnTo>
                  <a:pt x="150179" y="182590"/>
                </a:lnTo>
                <a:lnTo>
                  <a:pt x="182570" y="150197"/>
                </a:lnTo>
                <a:lnTo>
                  <a:pt x="217477" y="120490"/>
                </a:lnTo>
                <a:lnTo>
                  <a:pt x="254732" y="93641"/>
                </a:lnTo>
                <a:lnTo>
                  <a:pt x="294163" y="69819"/>
                </a:lnTo>
                <a:lnTo>
                  <a:pt x="335601" y="49195"/>
                </a:lnTo>
                <a:lnTo>
                  <a:pt x="378874" y="31939"/>
                </a:lnTo>
                <a:lnTo>
                  <a:pt x="423814" y="18221"/>
                </a:lnTo>
                <a:lnTo>
                  <a:pt x="470250" y="8211"/>
                </a:lnTo>
                <a:lnTo>
                  <a:pt x="518011" y="2081"/>
                </a:lnTo>
                <a:lnTo>
                  <a:pt x="566928" y="0"/>
                </a:lnTo>
                <a:lnTo>
                  <a:pt x="615844" y="2081"/>
                </a:lnTo>
                <a:lnTo>
                  <a:pt x="663605" y="8211"/>
                </a:lnTo>
                <a:lnTo>
                  <a:pt x="710041" y="18221"/>
                </a:lnTo>
                <a:lnTo>
                  <a:pt x="754981" y="31939"/>
                </a:lnTo>
                <a:lnTo>
                  <a:pt x="798254" y="49195"/>
                </a:lnTo>
                <a:lnTo>
                  <a:pt x="839692" y="69819"/>
                </a:lnTo>
                <a:lnTo>
                  <a:pt x="879123" y="93641"/>
                </a:lnTo>
                <a:lnTo>
                  <a:pt x="916378" y="120490"/>
                </a:lnTo>
                <a:lnTo>
                  <a:pt x="951285" y="150197"/>
                </a:lnTo>
                <a:lnTo>
                  <a:pt x="983676" y="182590"/>
                </a:lnTo>
                <a:lnTo>
                  <a:pt x="1013380" y="217499"/>
                </a:lnTo>
                <a:lnTo>
                  <a:pt x="1040227" y="254754"/>
                </a:lnTo>
                <a:lnTo>
                  <a:pt x="1064046" y="294186"/>
                </a:lnTo>
                <a:lnTo>
                  <a:pt x="1084668" y="335622"/>
                </a:lnTo>
                <a:lnTo>
                  <a:pt x="1101921" y="378894"/>
                </a:lnTo>
                <a:lnTo>
                  <a:pt x="1115637" y="423831"/>
                </a:lnTo>
                <a:lnTo>
                  <a:pt x="1125645" y="470262"/>
                </a:lnTo>
                <a:lnTo>
                  <a:pt x="1131775" y="518018"/>
                </a:lnTo>
                <a:lnTo>
                  <a:pt x="1133856" y="566927"/>
                </a:lnTo>
                <a:lnTo>
                  <a:pt x="1131775" y="615837"/>
                </a:lnTo>
                <a:lnTo>
                  <a:pt x="1125645" y="663593"/>
                </a:lnTo>
                <a:lnTo>
                  <a:pt x="1115637" y="710024"/>
                </a:lnTo>
                <a:lnTo>
                  <a:pt x="1101921" y="754961"/>
                </a:lnTo>
                <a:lnTo>
                  <a:pt x="1084668" y="798233"/>
                </a:lnTo>
                <a:lnTo>
                  <a:pt x="1064046" y="839669"/>
                </a:lnTo>
                <a:lnTo>
                  <a:pt x="1040227" y="879101"/>
                </a:lnTo>
                <a:lnTo>
                  <a:pt x="1013380" y="916356"/>
                </a:lnTo>
                <a:lnTo>
                  <a:pt x="983676" y="951265"/>
                </a:lnTo>
                <a:lnTo>
                  <a:pt x="951285" y="983658"/>
                </a:lnTo>
                <a:lnTo>
                  <a:pt x="916378" y="1013365"/>
                </a:lnTo>
                <a:lnTo>
                  <a:pt x="879123" y="1040214"/>
                </a:lnTo>
                <a:lnTo>
                  <a:pt x="839692" y="1064036"/>
                </a:lnTo>
                <a:lnTo>
                  <a:pt x="798254" y="1084660"/>
                </a:lnTo>
                <a:lnTo>
                  <a:pt x="754981" y="1101916"/>
                </a:lnTo>
                <a:lnTo>
                  <a:pt x="710041" y="1115634"/>
                </a:lnTo>
                <a:lnTo>
                  <a:pt x="663605" y="1125644"/>
                </a:lnTo>
                <a:lnTo>
                  <a:pt x="615844" y="1131774"/>
                </a:lnTo>
                <a:lnTo>
                  <a:pt x="566928" y="1133856"/>
                </a:lnTo>
                <a:lnTo>
                  <a:pt x="518011" y="1131774"/>
                </a:lnTo>
                <a:lnTo>
                  <a:pt x="470250" y="1125644"/>
                </a:lnTo>
                <a:lnTo>
                  <a:pt x="423814" y="1115634"/>
                </a:lnTo>
                <a:lnTo>
                  <a:pt x="378874" y="1101916"/>
                </a:lnTo>
                <a:lnTo>
                  <a:pt x="335601" y="1084660"/>
                </a:lnTo>
                <a:lnTo>
                  <a:pt x="294163" y="1064036"/>
                </a:lnTo>
                <a:lnTo>
                  <a:pt x="254732" y="1040214"/>
                </a:lnTo>
                <a:lnTo>
                  <a:pt x="217477" y="1013365"/>
                </a:lnTo>
                <a:lnTo>
                  <a:pt x="182570" y="983658"/>
                </a:lnTo>
                <a:lnTo>
                  <a:pt x="150179" y="951265"/>
                </a:lnTo>
                <a:lnTo>
                  <a:pt x="120475" y="916356"/>
                </a:lnTo>
                <a:lnTo>
                  <a:pt x="93628" y="879101"/>
                </a:lnTo>
                <a:lnTo>
                  <a:pt x="69809" y="839669"/>
                </a:lnTo>
                <a:lnTo>
                  <a:pt x="49187" y="798233"/>
                </a:lnTo>
                <a:lnTo>
                  <a:pt x="31934" y="754961"/>
                </a:lnTo>
                <a:lnTo>
                  <a:pt x="18218" y="710024"/>
                </a:lnTo>
                <a:lnTo>
                  <a:pt x="8210" y="663593"/>
                </a:lnTo>
                <a:lnTo>
                  <a:pt x="2080" y="615837"/>
                </a:lnTo>
                <a:lnTo>
                  <a:pt x="0" y="566927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900176"/>
            <a:ext cx="2059093" cy="2198793"/>
          </a:xfrm>
          <a:custGeom>
            <a:avLst/>
            <a:gdLst/>
            <a:ahLst/>
            <a:cxnLst/>
            <a:rect l="l" t="t" r="r" b="b"/>
            <a:pathLst>
              <a:path w="1544320" h="1649095">
                <a:moveTo>
                  <a:pt x="0" y="421308"/>
                </a:moveTo>
                <a:lnTo>
                  <a:pt x="23207" y="382512"/>
                </a:lnTo>
                <a:lnTo>
                  <a:pt x="48604" y="344918"/>
                </a:lnTo>
                <a:lnTo>
                  <a:pt x="75975" y="308834"/>
                </a:lnTo>
                <a:lnTo>
                  <a:pt x="105243" y="274337"/>
                </a:lnTo>
                <a:lnTo>
                  <a:pt x="136331" y="241506"/>
                </a:lnTo>
                <a:lnTo>
                  <a:pt x="169161" y="210416"/>
                </a:lnTo>
                <a:lnTo>
                  <a:pt x="203657" y="181147"/>
                </a:lnTo>
                <a:lnTo>
                  <a:pt x="239740" y="153774"/>
                </a:lnTo>
                <a:lnTo>
                  <a:pt x="277333" y="128375"/>
                </a:lnTo>
                <a:lnTo>
                  <a:pt x="316360" y="105028"/>
                </a:lnTo>
                <a:lnTo>
                  <a:pt x="356742" y="83811"/>
                </a:lnTo>
                <a:lnTo>
                  <a:pt x="398403" y="64799"/>
                </a:lnTo>
                <a:lnTo>
                  <a:pt x="441265" y="48072"/>
                </a:lnTo>
                <a:lnTo>
                  <a:pt x="485250" y="33705"/>
                </a:lnTo>
                <a:lnTo>
                  <a:pt x="530282" y="21778"/>
                </a:lnTo>
                <a:lnTo>
                  <a:pt x="576283" y="12366"/>
                </a:lnTo>
                <a:lnTo>
                  <a:pt x="623176" y="5547"/>
                </a:lnTo>
                <a:lnTo>
                  <a:pt x="670883" y="1399"/>
                </a:lnTo>
                <a:lnTo>
                  <a:pt x="719328" y="0"/>
                </a:lnTo>
                <a:lnTo>
                  <a:pt x="767772" y="1399"/>
                </a:lnTo>
                <a:lnTo>
                  <a:pt x="815479" y="5547"/>
                </a:lnTo>
                <a:lnTo>
                  <a:pt x="862372" y="12366"/>
                </a:lnTo>
                <a:lnTo>
                  <a:pt x="908373" y="21778"/>
                </a:lnTo>
                <a:lnTo>
                  <a:pt x="953405" y="33705"/>
                </a:lnTo>
                <a:lnTo>
                  <a:pt x="997390" y="48072"/>
                </a:lnTo>
                <a:lnTo>
                  <a:pt x="1040252" y="64799"/>
                </a:lnTo>
                <a:lnTo>
                  <a:pt x="1081913" y="83811"/>
                </a:lnTo>
                <a:lnTo>
                  <a:pt x="1122295" y="105028"/>
                </a:lnTo>
                <a:lnTo>
                  <a:pt x="1161322" y="128375"/>
                </a:lnTo>
                <a:lnTo>
                  <a:pt x="1198915" y="153774"/>
                </a:lnTo>
                <a:lnTo>
                  <a:pt x="1234998" y="181147"/>
                </a:lnTo>
                <a:lnTo>
                  <a:pt x="1269494" y="210416"/>
                </a:lnTo>
                <a:lnTo>
                  <a:pt x="1302324" y="241506"/>
                </a:lnTo>
                <a:lnTo>
                  <a:pt x="1333412" y="274337"/>
                </a:lnTo>
                <a:lnTo>
                  <a:pt x="1362680" y="308834"/>
                </a:lnTo>
                <a:lnTo>
                  <a:pt x="1390051" y="344918"/>
                </a:lnTo>
                <a:lnTo>
                  <a:pt x="1415448" y="382512"/>
                </a:lnTo>
                <a:lnTo>
                  <a:pt x="1438793" y="421538"/>
                </a:lnTo>
                <a:lnTo>
                  <a:pt x="1460009" y="461920"/>
                </a:lnTo>
                <a:lnTo>
                  <a:pt x="1479019" y="503580"/>
                </a:lnTo>
                <a:lnTo>
                  <a:pt x="1495745" y="546441"/>
                </a:lnTo>
                <a:lnTo>
                  <a:pt x="1510110" y="590425"/>
                </a:lnTo>
                <a:lnTo>
                  <a:pt x="1522036" y="635454"/>
                </a:lnTo>
                <a:lnTo>
                  <a:pt x="1531447" y="681452"/>
                </a:lnTo>
                <a:lnTo>
                  <a:pt x="1538265" y="728341"/>
                </a:lnTo>
                <a:lnTo>
                  <a:pt x="1542412" y="776044"/>
                </a:lnTo>
                <a:lnTo>
                  <a:pt x="1543812" y="824483"/>
                </a:lnTo>
                <a:lnTo>
                  <a:pt x="1542412" y="872923"/>
                </a:lnTo>
                <a:lnTo>
                  <a:pt x="1538265" y="920626"/>
                </a:lnTo>
                <a:lnTo>
                  <a:pt x="1531447" y="967515"/>
                </a:lnTo>
                <a:lnTo>
                  <a:pt x="1522036" y="1013513"/>
                </a:lnTo>
                <a:lnTo>
                  <a:pt x="1510110" y="1058542"/>
                </a:lnTo>
                <a:lnTo>
                  <a:pt x="1495745" y="1102526"/>
                </a:lnTo>
                <a:lnTo>
                  <a:pt x="1479019" y="1145387"/>
                </a:lnTo>
                <a:lnTo>
                  <a:pt x="1460009" y="1187047"/>
                </a:lnTo>
                <a:lnTo>
                  <a:pt x="1438793" y="1227429"/>
                </a:lnTo>
                <a:lnTo>
                  <a:pt x="1415448" y="1266455"/>
                </a:lnTo>
                <a:lnTo>
                  <a:pt x="1390051" y="1304049"/>
                </a:lnTo>
                <a:lnTo>
                  <a:pt x="1362680" y="1340133"/>
                </a:lnTo>
                <a:lnTo>
                  <a:pt x="1333412" y="1374630"/>
                </a:lnTo>
                <a:lnTo>
                  <a:pt x="1302324" y="1407461"/>
                </a:lnTo>
                <a:lnTo>
                  <a:pt x="1269494" y="1438551"/>
                </a:lnTo>
                <a:lnTo>
                  <a:pt x="1234998" y="1467820"/>
                </a:lnTo>
                <a:lnTo>
                  <a:pt x="1198915" y="1495193"/>
                </a:lnTo>
                <a:lnTo>
                  <a:pt x="1161322" y="1520592"/>
                </a:lnTo>
                <a:lnTo>
                  <a:pt x="1122295" y="1543939"/>
                </a:lnTo>
                <a:lnTo>
                  <a:pt x="1081913" y="1565156"/>
                </a:lnTo>
                <a:lnTo>
                  <a:pt x="1040252" y="1584168"/>
                </a:lnTo>
                <a:lnTo>
                  <a:pt x="997390" y="1600895"/>
                </a:lnTo>
                <a:lnTo>
                  <a:pt x="953405" y="1615262"/>
                </a:lnTo>
                <a:lnTo>
                  <a:pt x="908373" y="1627189"/>
                </a:lnTo>
                <a:lnTo>
                  <a:pt x="862372" y="1636601"/>
                </a:lnTo>
                <a:lnTo>
                  <a:pt x="815479" y="1643420"/>
                </a:lnTo>
                <a:lnTo>
                  <a:pt x="767772" y="1647568"/>
                </a:lnTo>
                <a:lnTo>
                  <a:pt x="719328" y="1648967"/>
                </a:lnTo>
                <a:lnTo>
                  <a:pt x="670883" y="1647568"/>
                </a:lnTo>
                <a:lnTo>
                  <a:pt x="623176" y="1643420"/>
                </a:lnTo>
                <a:lnTo>
                  <a:pt x="576283" y="1636601"/>
                </a:lnTo>
                <a:lnTo>
                  <a:pt x="530282" y="1627189"/>
                </a:lnTo>
                <a:lnTo>
                  <a:pt x="485250" y="1615262"/>
                </a:lnTo>
                <a:lnTo>
                  <a:pt x="441265" y="1600895"/>
                </a:lnTo>
                <a:lnTo>
                  <a:pt x="398403" y="1584168"/>
                </a:lnTo>
                <a:lnTo>
                  <a:pt x="356742" y="1565156"/>
                </a:lnTo>
                <a:lnTo>
                  <a:pt x="316360" y="1543939"/>
                </a:lnTo>
                <a:lnTo>
                  <a:pt x="277333" y="1520592"/>
                </a:lnTo>
                <a:lnTo>
                  <a:pt x="239740" y="1495193"/>
                </a:lnTo>
                <a:lnTo>
                  <a:pt x="203657" y="1467820"/>
                </a:lnTo>
                <a:lnTo>
                  <a:pt x="169161" y="1438551"/>
                </a:lnTo>
                <a:lnTo>
                  <a:pt x="136331" y="1407461"/>
                </a:lnTo>
                <a:lnTo>
                  <a:pt x="105243" y="1374630"/>
                </a:lnTo>
                <a:lnTo>
                  <a:pt x="75975" y="1340133"/>
                </a:lnTo>
                <a:lnTo>
                  <a:pt x="48604" y="1304049"/>
                </a:lnTo>
                <a:lnTo>
                  <a:pt x="23207" y="1266455"/>
                </a:lnTo>
                <a:lnTo>
                  <a:pt x="0" y="1227659"/>
                </a:lnTo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1263" y="1501648"/>
            <a:ext cx="995680" cy="995680"/>
          </a:xfrm>
          <a:custGeom>
            <a:avLst/>
            <a:gdLst/>
            <a:ahLst/>
            <a:cxnLst/>
            <a:rect l="l" t="t" r="r" b="b"/>
            <a:pathLst>
              <a:path w="746760" h="746760">
                <a:moveTo>
                  <a:pt x="0" y="373379"/>
                </a:moveTo>
                <a:lnTo>
                  <a:pt x="2909" y="326536"/>
                </a:lnTo>
                <a:lnTo>
                  <a:pt x="11403" y="281432"/>
                </a:lnTo>
                <a:lnTo>
                  <a:pt x="25132" y="238415"/>
                </a:lnTo>
                <a:lnTo>
                  <a:pt x="43747" y="197836"/>
                </a:lnTo>
                <a:lnTo>
                  <a:pt x="66897" y="160044"/>
                </a:lnTo>
                <a:lnTo>
                  <a:pt x="94233" y="125389"/>
                </a:lnTo>
                <a:lnTo>
                  <a:pt x="125404" y="94220"/>
                </a:lnTo>
                <a:lnTo>
                  <a:pt x="160060" y="66887"/>
                </a:lnTo>
                <a:lnTo>
                  <a:pt x="197853" y="43740"/>
                </a:lnTo>
                <a:lnTo>
                  <a:pt x="238431" y="25128"/>
                </a:lnTo>
                <a:lnTo>
                  <a:pt x="281444" y="11401"/>
                </a:lnTo>
                <a:lnTo>
                  <a:pt x="326544" y="2908"/>
                </a:lnTo>
                <a:lnTo>
                  <a:pt x="373380" y="0"/>
                </a:lnTo>
                <a:lnTo>
                  <a:pt x="420215" y="2908"/>
                </a:lnTo>
                <a:lnTo>
                  <a:pt x="465315" y="11401"/>
                </a:lnTo>
                <a:lnTo>
                  <a:pt x="508328" y="25128"/>
                </a:lnTo>
                <a:lnTo>
                  <a:pt x="548906" y="43740"/>
                </a:lnTo>
                <a:lnTo>
                  <a:pt x="586699" y="66887"/>
                </a:lnTo>
                <a:lnTo>
                  <a:pt x="621355" y="94220"/>
                </a:lnTo>
                <a:lnTo>
                  <a:pt x="652526" y="125389"/>
                </a:lnTo>
                <a:lnTo>
                  <a:pt x="679862" y="160044"/>
                </a:lnTo>
                <a:lnTo>
                  <a:pt x="703012" y="197836"/>
                </a:lnTo>
                <a:lnTo>
                  <a:pt x="721627" y="238415"/>
                </a:lnTo>
                <a:lnTo>
                  <a:pt x="735356" y="281432"/>
                </a:lnTo>
                <a:lnTo>
                  <a:pt x="743850" y="326536"/>
                </a:lnTo>
                <a:lnTo>
                  <a:pt x="746760" y="373379"/>
                </a:lnTo>
                <a:lnTo>
                  <a:pt x="743850" y="420223"/>
                </a:lnTo>
                <a:lnTo>
                  <a:pt x="735356" y="465327"/>
                </a:lnTo>
                <a:lnTo>
                  <a:pt x="721627" y="508344"/>
                </a:lnTo>
                <a:lnTo>
                  <a:pt x="703012" y="548923"/>
                </a:lnTo>
                <a:lnTo>
                  <a:pt x="679862" y="586715"/>
                </a:lnTo>
                <a:lnTo>
                  <a:pt x="652526" y="621370"/>
                </a:lnTo>
                <a:lnTo>
                  <a:pt x="621355" y="652539"/>
                </a:lnTo>
                <a:lnTo>
                  <a:pt x="586699" y="679872"/>
                </a:lnTo>
                <a:lnTo>
                  <a:pt x="548906" y="703019"/>
                </a:lnTo>
                <a:lnTo>
                  <a:pt x="508328" y="721631"/>
                </a:lnTo>
                <a:lnTo>
                  <a:pt x="465315" y="735358"/>
                </a:lnTo>
                <a:lnTo>
                  <a:pt x="420215" y="743851"/>
                </a:lnTo>
                <a:lnTo>
                  <a:pt x="373380" y="746760"/>
                </a:lnTo>
                <a:lnTo>
                  <a:pt x="326544" y="743851"/>
                </a:lnTo>
                <a:lnTo>
                  <a:pt x="281444" y="735358"/>
                </a:lnTo>
                <a:lnTo>
                  <a:pt x="238431" y="721631"/>
                </a:lnTo>
                <a:lnTo>
                  <a:pt x="197853" y="703019"/>
                </a:lnTo>
                <a:lnTo>
                  <a:pt x="160060" y="679872"/>
                </a:lnTo>
                <a:lnTo>
                  <a:pt x="125404" y="652539"/>
                </a:lnTo>
                <a:lnTo>
                  <a:pt x="94233" y="621370"/>
                </a:lnTo>
                <a:lnTo>
                  <a:pt x="66897" y="586715"/>
                </a:lnTo>
                <a:lnTo>
                  <a:pt x="43747" y="548923"/>
                </a:lnTo>
                <a:lnTo>
                  <a:pt x="25132" y="508344"/>
                </a:lnTo>
                <a:lnTo>
                  <a:pt x="11403" y="465327"/>
                </a:lnTo>
                <a:lnTo>
                  <a:pt x="2909" y="420223"/>
                </a:lnTo>
                <a:lnTo>
                  <a:pt x="0" y="373379"/>
                </a:lnTo>
                <a:close/>
              </a:path>
            </a:pathLst>
          </a:custGeom>
          <a:ln w="9144">
            <a:solidFill>
              <a:srgbClr val="E8E8E8"/>
            </a:solidFill>
          </a:ln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407647" y="6102095"/>
            <a:ext cx="581660" cy="581660"/>
          </a:xfrm>
          <a:custGeom>
            <a:avLst/>
            <a:gdLst/>
            <a:ahLst/>
            <a:cxnLst/>
            <a:rect l="l" t="t" r="r" b="b"/>
            <a:pathLst>
              <a:path w="436245" h="436245">
                <a:moveTo>
                  <a:pt x="217932" y="0"/>
                </a:moveTo>
                <a:lnTo>
                  <a:pt x="167951" y="5755"/>
                </a:lnTo>
                <a:lnTo>
                  <a:pt x="122075" y="22151"/>
                </a:lnTo>
                <a:lnTo>
                  <a:pt x="81611" y="47878"/>
                </a:lnTo>
                <a:lnTo>
                  <a:pt x="47866" y="81627"/>
                </a:lnTo>
                <a:lnTo>
                  <a:pt x="22144" y="122092"/>
                </a:lnTo>
                <a:lnTo>
                  <a:pt x="5753" y="167963"/>
                </a:lnTo>
                <a:lnTo>
                  <a:pt x="0" y="217931"/>
                </a:lnTo>
                <a:lnTo>
                  <a:pt x="5753" y="267900"/>
                </a:lnTo>
                <a:lnTo>
                  <a:pt x="22144" y="313771"/>
                </a:lnTo>
                <a:lnTo>
                  <a:pt x="47866" y="354236"/>
                </a:lnTo>
                <a:lnTo>
                  <a:pt x="81611" y="387985"/>
                </a:lnTo>
                <a:lnTo>
                  <a:pt x="122075" y="413712"/>
                </a:lnTo>
                <a:lnTo>
                  <a:pt x="167951" y="430108"/>
                </a:lnTo>
                <a:lnTo>
                  <a:pt x="217932" y="435863"/>
                </a:lnTo>
                <a:lnTo>
                  <a:pt x="267912" y="430108"/>
                </a:lnTo>
                <a:lnTo>
                  <a:pt x="313788" y="413712"/>
                </a:lnTo>
                <a:lnTo>
                  <a:pt x="354252" y="387985"/>
                </a:lnTo>
                <a:lnTo>
                  <a:pt x="387997" y="354236"/>
                </a:lnTo>
                <a:lnTo>
                  <a:pt x="413719" y="313771"/>
                </a:lnTo>
                <a:lnTo>
                  <a:pt x="430110" y="267900"/>
                </a:lnTo>
                <a:lnTo>
                  <a:pt x="435864" y="217931"/>
                </a:lnTo>
                <a:lnTo>
                  <a:pt x="430110" y="167963"/>
                </a:lnTo>
                <a:lnTo>
                  <a:pt x="413719" y="122092"/>
                </a:lnTo>
                <a:lnTo>
                  <a:pt x="387997" y="81627"/>
                </a:lnTo>
                <a:lnTo>
                  <a:pt x="354252" y="47878"/>
                </a:lnTo>
                <a:lnTo>
                  <a:pt x="313788" y="22151"/>
                </a:lnTo>
                <a:lnTo>
                  <a:pt x="267912" y="5755"/>
                </a:lnTo>
                <a:lnTo>
                  <a:pt x="2179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48729" y="437829"/>
            <a:ext cx="400134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4.</a:t>
            </a:r>
            <a:r>
              <a:rPr spc="-113" dirty="0"/>
              <a:t> </a:t>
            </a:r>
            <a:r>
              <a:rPr dirty="0"/>
              <a:t>References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22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52008" y="1600200"/>
            <a:ext cx="7286413" cy="4601581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398770" marR="856805" indent="-381837" defTabSz="1219170">
              <a:spcBef>
                <a:spcPts val="140"/>
              </a:spcBef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As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with your academic writing,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must  reference thoroughly throughout your  presentation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Refer to referencing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guidelines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6773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Include a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‘Reference List’ in your presentation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/poster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(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separate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slide)</a:t>
            </a:r>
          </a:p>
          <a:p>
            <a:pPr defTabSz="1219170">
              <a:spcBef>
                <a:spcPts val="60"/>
              </a:spcBef>
              <a:buFont typeface="Courier New"/>
              <a:buChar char="o"/>
            </a:pPr>
            <a:endParaRPr sz="27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398770" marR="146470" indent="-381837" defTabSz="1219170">
              <a:buFont typeface="Courier New"/>
              <a:buChar char="o"/>
              <a:tabLst>
                <a:tab pos="399617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Attempt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to reference all pictures / graphs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etc, 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but just include in the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reference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list…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6829FB-B672-4C8E-742A-CBF1D50FD45B}"/>
              </a:ext>
            </a:extLst>
          </p:cNvPr>
          <p:cNvSpPr txBox="1"/>
          <p:nvPr/>
        </p:nvSpPr>
        <p:spPr>
          <a:xfrm>
            <a:off x="8842443" y="2755731"/>
            <a:ext cx="2859931" cy="120032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You probably will only have one, maybe two references for your video – that is fine in this assessment)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971041"/>
            <a:ext cx="10438384" cy="3210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586721" y="1971041"/>
            <a:ext cx="1601215" cy="1442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586720" y="609600"/>
            <a:ext cx="1601893" cy="1368213"/>
          </a:xfrm>
          <a:custGeom>
            <a:avLst/>
            <a:gdLst/>
            <a:ahLst/>
            <a:cxnLst/>
            <a:rect l="l" t="t" r="r" b="b"/>
            <a:pathLst>
              <a:path w="1201420" h="1026160">
                <a:moveTo>
                  <a:pt x="0" y="1025651"/>
                </a:moveTo>
                <a:lnTo>
                  <a:pt x="1200911" y="1025651"/>
                </a:lnTo>
                <a:lnTo>
                  <a:pt x="1200911" y="0"/>
                </a:lnTo>
                <a:lnTo>
                  <a:pt x="0" y="0"/>
                </a:lnTo>
                <a:lnTo>
                  <a:pt x="0" y="1025651"/>
                </a:lnTo>
                <a:close/>
              </a:path>
            </a:pathLst>
          </a:custGeom>
          <a:solidFill>
            <a:srgbClr val="3981B9"/>
          </a:solid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35770" y="518668"/>
            <a:ext cx="4131733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Do </a:t>
            </a:r>
            <a:r>
              <a:rPr u="heavy" dirty="0">
                <a:uFill>
                  <a:solidFill>
                    <a:srgbClr val="000000"/>
                  </a:solidFill>
                </a:uFill>
              </a:rPr>
              <a:t>not </a:t>
            </a:r>
            <a:r>
              <a:rPr dirty="0"/>
              <a:t>do</a:t>
            </a:r>
            <a:r>
              <a:rPr spc="-113" dirty="0"/>
              <a:t> </a:t>
            </a:r>
            <a:r>
              <a:rPr dirty="0"/>
              <a:t>this</a:t>
            </a:r>
          </a:p>
        </p:txBody>
      </p:sp>
      <p:sp>
        <p:nvSpPr>
          <p:cNvPr id="6" name="object 6"/>
          <p:cNvSpPr/>
          <p:nvPr/>
        </p:nvSpPr>
        <p:spPr>
          <a:xfrm>
            <a:off x="7939023" y="2462784"/>
            <a:ext cx="2060448" cy="247294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91792" y="2220976"/>
            <a:ext cx="2220976" cy="33060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85147" y="5790116"/>
            <a:ext cx="3573780" cy="448841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defTabSz="1219170">
              <a:spcBef>
                <a:spcPts val="140"/>
              </a:spcBef>
            </a:pPr>
            <a:r>
              <a:rPr sz="1400" spc="-7" dirty="0">
                <a:solidFill>
                  <a:prstClr val="black"/>
                </a:solidFill>
                <a:latin typeface="Arial"/>
                <a:cs typeface="Arial"/>
                <a:hlinkClick r:id="rId6"/>
              </a:rPr>
              <a:t>http://i.dailymail.co.uk/i/pix/2010/03/11/article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/>
            <a:r>
              <a:rPr sz="1400" dirty="0">
                <a:solidFill>
                  <a:prstClr val="black"/>
                </a:solidFill>
                <a:latin typeface="Arial"/>
                <a:cs typeface="Arial"/>
              </a:rPr>
              <a:t>-0-08AD3D26000005DC-63_233x347.jpg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97403" y="5297559"/>
            <a:ext cx="3136900" cy="66428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933" marR="6773" algn="just" defTabSz="1219170">
              <a:spcBef>
                <a:spcPts val="140"/>
              </a:spcBef>
            </a:pPr>
            <a:r>
              <a:rPr sz="1400" dirty="0">
                <a:solidFill>
                  <a:prstClr val="black"/>
                </a:solidFill>
                <a:latin typeface="Arial"/>
                <a:cs typeface="Arial"/>
                <a:hlinkClick r:id="rId7"/>
              </a:rPr>
              <a:t>http://news.bbc.co.uk/media/images/38 </a:t>
            </a:r>
            <a:r>
              <a:rPr sz="1400" dirty="0">
                <a:solidFill>
                  <a:prstClr val="black"/>
                </a:solidFill>
                <a:latin typeface="Arial"/>
                <a:cs typeface="Arial"/>
              </a:rPr>
              <a:t> 672000/jpg/_38672897_morrisons150.j  </a:t>
            </a:r>
            <a:r>
              <a:rPr sz="1400" spc="-7" dirty="0">
                <a:solidFill>
                  <a:prstClr val="black"/>
                </a:solidFill>
                <a:latin typeface="Arial"/>
                <a:cs typeface="Arial"/>
              </a:rPr>
              <a:t>pg</a:t>
            </a:r>
            <a:endParaRPr sz="1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11880" y="2344691"/>
            <a:ext cx="4795520" cy="1823704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540" algn="ctr" defTabSz="1219170">
              <a:spcBef>
                <a:spcPts val="140"/>
              </a:spcBef>
            </a:pP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Other</a:t>
            </a:r>
            <a:r>
              <a:rPr sz="5867" b="1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dirty="0">
                <a:solidFill>
                  <a:prstClr val="black"/>
                </a:solidFill>
                <a:latin typeface="Arial"/>
                <a:cs typeface="Arial"/>
              </a:rPr>
              <a:t>things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  <a:p>
            <a:pPr algn="ctr" defTabSz="1219170"/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5867" b="1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5867" b="1" spc="-7" dirty="0">
                <a:solidFill>
                  <a:prstClr val="black"/>
                </a:solidFill>
                <a:latin typeface="Arial"/>
                <a:cs typeface="Arial"/>
              </a:rPr>
              <a:t>consider…</a:t>
            </a:r>
            <a:endParaRPr sz="5867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2689" y="748321"/>
            <a:ext cx="6906639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Visual</a:t>
            </a:r>
            <a:r>
              <a:rPr spc="-120" dirty="0"/>
              <a:t> </a:t>
            </a:r>
            <a:r>
              <a:rPr dirty="0"/>
              <a:t>Aids</a:t>
            </a:r>
            <a:r>
              <a:rPr lang="en-GB" dirty="0"/>
              <a:t> (especially important for PPT) </a:t>
            </a:r>
            <a:endParaRPr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25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7" y="2706589"/>
            <a:ext cx="6158653" cy="3403090"/>
          </a:xfrm>
          <a:prstGeom prst="rect">
            <a:avLst/>
          </a:prstGeom>
        </p:spPr>
        <p:txBody>
          <a:bodyPr vert="horz" wrap="square" lIns="0" tIns="118533" rIns="0" bIns="0" rtlCol="0">
            <a:spAutoFit/>
          </a:bodyPr>
          <a:lstStyle/>
          <a:p>
            <a:pPr marL="457189" indent="-440256" defTabSz="1219170">
              <a:spcBef>
                <a:spcPts val="9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them simple and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uncluttered</a:t>
            </a:r>
          </a:p>
          <a:p>
            <a:pPr marL="457189" marR="6773" indent="-440256" defTabSz="1219170">
              <a:spcBef>
                <a:spcPts val="80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Avoid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too many words –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 key</a:t>
            </a:r>
            <a:r>
              <a:rPr sz="2667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words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use too small a</a:t>
            </a:r>
            <a:r>
              <a:rPr sz="2667" spc="-1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font</a:t>
            </a: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Using stats? Make them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digestible!</a:t>
            </a:r>
          </a:p>
          <a:p>
            <a:pPr marL="457189" marR="369984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Charts/graphs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can be good ways</a:t>
            </a:r>
            <a:r>
              <a:rPr sz="2667" spc="-1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of  conveying a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message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6109" y="1826090"/>
            <a:ext cx="2557780" cy="2971753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847" algn="ctr" defTabSz="1219170">
              <a:spcBef>
                <a:spcPts val="133"/>
              </a:spcBef>
            </a:pP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TIP: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marL="16933" marR="6773" indent="847" algn="ctr" defTabSz="1219170"/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Make sure that 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understand 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what it is </a:t>
            </a:r>
            <a:r>
              <a:rPr sz="2400" b="1" spc="-13" dirty="0">
                <a:solidFill>
                  <a:prstClr val="black"/>
                </a:solidFill>
                <a:latin typeface="Arial"/>
                <a:cs typeface="Arial"/>
              </a:rPr>
              <a:t>you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are  trying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say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/</a:t>
            </a:r>
            <a:r>
              <a:rPr sz="2400" b="1" spc="-8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get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across,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and then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try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it out on 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others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if</a:t>
            </a:r>
            <a:r>
              <a:rPr sz="2400" b="1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possible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0780" y="1579879"/>
            <a:ext cx="3320627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Visual</a:t>
            </a:r>
            <a:r>
              <a:rPr spc="-120" dirty="0"/>
              <a:t> </a:t>
            </a:r>
            <a:r>
              <a:rPr dirty="0"/>
              <a:t>Aids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26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7" y="2807886"/>
            <a:ext cx="6179820" cy="3403154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220128" indent="-440256" defTabSz="1219170">
              <a:spcBef>
                <a:spcPts val="1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Make sure your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text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is readable –  dark background, light writing or</a:t>
            </a:r>
            <a:r>
              <a:rPr sz="2667" spc="-2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vice  versa..</a:t>
            </a:r>
          </a:p>
          <a:p>
            <a:pPr marL="457189" indent="-440256" defTabSz="1219170">
              <a:spcBef>
                <a:spcPts val="80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Keep number of points per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section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13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667" spc="-1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minimum</a:t>
            </a:r>
          </a:p>
          <a:p>
            <a:pPr marL="1066773" marR="6773" indent="-441102" defTabSz="1219170">
              <a:spcBef>
                <a:spcPts val="7"/>
              </a:spcBef>
              <a:tabLst>
                <a:tab pos="1066773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Keywords 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and ability to talk around points will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demonstrate</a:t>
            </a:r>
            <a:r>
              <a:rPr sz="2667" spc="-1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understanding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96670" y="2502407"/>
            <a:ext cx="611293" cy="386430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TIP: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00125" y="3233521"/>
            <a:ext cx="220218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algn="ctr" defTabSz="1219170">
              <a:spcBef>
                <a:spcPts val="133"/>
              </a:spcBef>
            </a:pP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Simple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is</a:t>
            </a:r>
            <a:r>
              <a:rPr sz="2400" b="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prstClr val="black"/>
                </a:solidFill>
                <a:latin typeface="Arial"/>
                <a:cs typeface="Arial"/>
              </a:rPr>
              <a:t>often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  <a:p>
            <a:pPr marL="1693" algn="ctr" defTabSz="1219170">
              <a:spcBef>
                <a:spcPts val="7"/>
              </a:spcBef>
            </a:pPr>
            <a:r>
              <a:rPr sz="2400" b="1" spc="-7" dirty="0">
                <a:solidFill>
                  <a:prstClr val="black"/>
                </a:solidFill>
                <a:latin typeface="Arial"/>
                <a:cs typeface="Arial"/>
              </a:rPr>
              <a:t>best</a:t>
            </a:r>
            <a:endParaRPr sz="240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2011" y="1635420"/>
            <a:ext cx="5030047" cy="264457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086" marR="6773" indent="-6773" algn="ctr">
              <a:spcBef>
                <a:spcPts val="140"/>
              </a:spcBef>
            </a:pPr>
            <a:r>
              <a:rPr sz="4267" dirty="0"/>
              <a:t>What </a:t>
            </a:r>
            <a:r>
              <a:rPr sz="4267" spc="-7" dirty="0"/>
              <a:t>else </a:t>
            </a:r>
            <a:r>
              <a:rPr sz="4267" spc="-13" dirty="0"/>
              <a:t>a</a:t>
            </a:r>
            <a:r>
              <a:rPr lang="en-GB" sz="4267" spc="-13" dirty="0"/>
              <a:t>re we </a:t>
            </a:r>
            <a:r>
              <a:rPr sz="4267" dirty="0"/>
              <a:t> going to be</a:t>
            </a:r>
            <a:r>
              <a:rPr sz="4267" spc="-152" dirty="0"/>
              <a:t> </a:t>
            </a:r>
            <a:r>
              <a:rPr sz="4267" dirty="0"/>
              <a:t>looking  for in your </a:t>
            </a:r>
            <a:r>
              <a:rPr lang="en-GB" sz="4267" dirty="0"/>
              <a:t>visual</a:t>
            </a:r>
            <a:r>
              <a:rPr sz="4267" dirty="0"/>
              <a:t> </a:t>
            </a:r>
            <a:r>
              <a:rPr sz="4267" spc="-13" dirty="0"/>
              <a:t>assess</a:t>
            </a:r>
            <a:r>
              <a:rPr lang="en-GB" sz="4267" spc="-13" dirty="0" err="1"/>
              <a:t>ments</a:t>
            </a:r>
            <a:r>
              <a:rPr sz="4267" spc="-7" dirty="0"/>
              <a:t>?</a:t>
            </a:r>
            <a:endParaRPr sz="4267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918A78-E976-912A-C8F0-F7AFB975AC50}"/>
              </a:ext>
            </a:extLst>
          </p:cNvPr>
          <p:cNvSpPr txBox="1"/>
          <p:nvPr/>
        </p:nvSpPr>
        <p:spPr>
          <a:xfrm>
            <a:off x="4688732" y="4630366"/>
            <a:ext cx="29961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Especially relevant if giving PPT  or live Poster presentations – more general advice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8757" y="572686"/>
            <a:ext cx="9231549" cy="124820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z="4000" spc="-7" dirty="0"/>
              <a:t>Eye</a:t>
            </a:r>
            <a:r>
              <a:rPr sz="4000" spc="-107" dirty="0"/>
              <a:t> </a:t>
            </a:r>
            <a:r>
              <a:rPr sz="4000" dirty="0"/>
              <a:t>Contact</a:t>
            </a:r>
            <a:r>
              <a:rPr lang="en-GB" sz="4000" dirty="0"/>
              <a:t> – particularly if giving a PPT or Poster Presentation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2317938" y="2442995"/>
            <a:ext cx="5674360" cy="3567836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Look at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r>
              <a:rPr sz="2667" spc="-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audience…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lvl="1" indent="-441102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7620" algn="l"/>
                <a:tab pos="1068467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if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 genuinely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can’t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at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least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look</a:t>
            </a:r>
            <a:r>
              <a:rPr sz="2400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up</a:t>
            </a:r>
            <a:endParaRPr lang="en-GB" sz="2400" spc="-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242141" indent="-440256" defTabSz="1219170">
              <a:spcBef>
                <a:spcPts val="79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Focus for a split second on</a:t>
            </a:r>
            <a:r>
              <a:rPr sz="2667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many  faces – scan the</a:t>
            </a:r>
            <a:r>
              <a:rPr sz="2667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room</a:t>
            </a:r>
          </a:p>
          <a:p>
            <a:pPr marL="1067620" lvl="1" indent="-441102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7620" algn="l"/>
                <a:tab pos="1068467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This is also a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good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way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</a:t>
            </a:r>
            <a:r>
              <a:rPr sz="2400" spc="7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check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who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is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engaged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in</a:t>
            </a:r>
            <a:r>
              <a:rPr sz="2400" spc="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your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7620" defTabSz="1219170"/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presentation…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298431" y="2241296"/>
            <a:ext cx="2399792" cy="23997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219170"/>
            <a:endParaRPr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28</a:t>
            </a:fld>
            <a:endParaRPr spc="-7" dirty="0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5786" y="874370"/>
            <a:ext cx="65354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Pace, </a:t>
            </a:r>
            <a:r>
              <a:rPr spc="-7" dirty="0"/>
              <a:t>Pitch </a:t>
            </a:r>
            <a:r>
              <a:rPr dirty="0"/>
              <a:t>and</a:t>
            </a:r>
            <a:r>
              <a:rPr spc="-93" dirty="0"/>
              <a:t> </a:t>
            </a:r>
            <a:r>
              <a:rPr spc="-7" dirty="0"/>
              <a:t>Power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29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30401" y="2413000"/>
            <a:ext cx="5890260" cy="317956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Vary your</a:t>
            </a:r>
            <a:r>
              <a:rPr sz="2667" spc="-5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pace</a:t>
            </a:r>
          </a:p>
          <a:p>
            <a:pPr marL="1066773" lvl="1" indent="-440256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Slow </a:t>
            </a:r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down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important key</a:t>
            </a:r>
            <a:r>
              <a:rPr sz="2400" spc="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points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Speed up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encourage</a:t>
            </a:r>
            <a:r>
              <a:rPr sz="2400" spc="-4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enthusiasm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609585" lvl="1" defTabSz="1219170">
              <a:spcBef>
                <a:spcPts val="60"/>
              </a:spcBef>
              <a:buClr>
                <a:srgbClr val="CCCCCC"/>
              </a:buClr>
              <a:buFont typeface="MS Gothic"/>
              <a:buChar char="o"/>
            </a:pPr>
            <a:endParaRPr sz="3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Pitch</a:t>
            </a: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1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Keep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sz="2400" spc="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awake!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marR="259074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Remember 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boring monotone  teachers at school…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15786" y="874370"/>
            <a:ext cx="65354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</a:pP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Pace, 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Pitch </a:t>
            </a:r>
            <a:r>
              <a:rPr sz="4800" b="1" dirty="0">
                <a:solidFill>
                  <a:prstClr val="black"/>
                </a:solidFill>
                <a:latin typeface="Arial"/>
                <a:cs typeface="Arial"/>
              </a:rPr>
              <a:t>and</a:t>
            </a:r>
            <a:r>
              <a:rPr sz="4800" b="1" spc="-9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4800" b="1" spc="-7" dirty="0">
                <a:solidFill>
                  <a:prstClr val="black"/>
                </a:solidFill>
                <a:latin typeface="Arial"/>
                <a:cs typeface="Arial"/>
              </a:rPr>
              <a:t>Power</a:t>
            </a:r>
            <a:endParaRPr sz="480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30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0108" y="3316394"/>
            <a:ext cx="6399953" cy="1248397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marR="6773" indent="-441102" defTabSz="1219170">
              <a:spcBef>
                <a:spcPts val="133"/>
              </a:spcBef>
              <a:tabLst>
                <a:tab pos="457189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There may be something you feel</a:t>
            </a:r>
            <a:r>
              <a:rPr sz="2667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really  strongly about – use power in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your 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voice to highlight your</a:t>
            </a:r>
            <a:r>
              <a:rPr sz="2667" spc="-1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interest!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92681" y="874370"/>
            <a:ext cx="461010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dirty="0"/>
              <a:t>Body</a:t>
            </a:r>
            <a:r>
              <a:rPr spc="-100" dirty="0"/>
              <a:t> </a:t>
            </a:r>
            <a:r>
              <a:rPr dirty="0"/>
              <a:t>Language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31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09737" y="2166891"/>
            <a:ext cx="7470842" cy="412078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57189" indent="-440256" defTabSz="1219170">
              <a:spcBef>
                <a:spcPts val="133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Folding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arms?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Defensive</a:t>
            </a:r>
            <a:endParaRPr lang="en-GB" sz="2400" spc="-7" dirty="0">
              <a:solidFill>
                <a:prstClr val="black"/>
              </a:solidFill>
              <a:latin typeface="Arial"/>
              <a:cs typeface="Arial"/>
            </a:endParaRPr>
          </a:p>
          <a:p>
            <a:pPr marL="626517" lvl="1" defTabSz="1219170">
              <a:spcBef>
                <a:spcPts val="7"/>
              </a:spcBef>
              <a:buClr>
                <a:srgbClr val="CCCCCC"/>
              </a:buClr>
              <a:buSzPct val="88888"/>
              <a:tabLst>
                <a:tab pos="1066773" algn="l"/>
                <a:tab pos="1067620" algn="l"/>
              </a:tabLst>
            </a:pP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Avoid nervous</a:t>
            </a:r>
            <a:r>
              <a:rPr sz="2400" spc="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gestures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066773" lvl="1" indent="-440256" defTabSz="1219170">
              <a:buClr>
                <a:srgbClr val="CCCCCC"/>
              </a:buClr>
              <a:buSzPct val="88888"/>
              <a:buFont typeface="MS Gothic"/>
              <a:buChar char="o"/>
              <a:tabLst>
                <a:tab pos="1066773" algn="l"/>
                <a:tab pos="1067620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E.g.,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clicking</a:t>
            </a: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pen</a:t>
            </a:r>
            <a:endParaRPr lang="en-GB" sz="2400" spc="-7" dirty="0">
              <a:solidFill>
                <a:prstClr val="black"/>
              </a:solidFill>
              <a:latin typeface="Arial"/>
              <a:cs typeface="Arial"/>
            </a:endParaRPr>
          </a:p>
          <a:p>
            <a:pPr marL="626517" lvl="1" defTabSz="1219170">
              <a:buClr>
                <a:srgbClr val="CCCCCC"/>
              </a:buClr>
              <a:buSzPct val="88888"/>
              <a:tabLst>
                <a:tab pos="1066773" algn="l"/>
                <a:tab pos="1067620" algn="l"/>
              </a:tabLst>
            </a:pP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Body language includes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eye</a:t>
            </a:r>
            <a:r>
              <a:rPr sz="2400" spc="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contact</a:t>
            </a:r>
            <a:endParaRPr lang="en-GB" sz="2400" spc="-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800"/>
              </a:spcBef>
              <a:buClr>
                <a:srgbClr val="CCCCCC"/>
              </a:buClr>
              <a:buSzPct val="88888"/>
              <a:tabLst>
                <a:tab pos="457189" algn="l"/>
                <a:tab pos="458035" algn="l"/>
              </a:tabLst>
            </a:pP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spcBef>
                <a:spcPts val="800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spc="-13" dirty="0">
                <a:solidFill>
                  <a:prstClr val="black"/>
                </a:solidFill>
                <a:latin typeface="Arial"/>
                <a:cs typeface="Arial"/>
              </a:rPr>
              <a:t>Don’t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over rely on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the slides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use as an aid or guide. F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ace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audience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with </a:t>
            </a:r>
            <a:r>
              <a:rPr lang="en-GB" sz="2400" spc="-20" dirty="0">
                <a:solidFill>
                  <a:prstClr val="black"/>
                </a:solidFill>
                <a:latin typeface="Arial"/>
                <a:cs typeface="Arial"/>
              </a:rPr>
              <a:t>your </a:t>
            </a:r>
            <a:r>
              <a:rPr sz="2400" spc="-20" dirty="0">
                <a:solidFill>
                  <a:prstClr val="black"/>
                </a:solidFill>
                <a:latin typeface="Arial"/>
                <a:cs typeface="Arial"/>
              </a:rPr>
              <a:t>whole</a:t>
            </a:r>
            <a:r>
              <a:rPr sz="2400" spc="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body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2427" y="963778"/>
            <a:ext cx="735330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Don’t forget to</a:t>
            </a:r>
            <a:r>
              <a:rPr spc="-73" dirty="0"/>
              <a:t> </a:t>
            </a:r>
            <a:r>
              <a:rPr dirty="0"/>
              <a:t>practice…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32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599183" y="2730104"/>
            <a:ext cx="13057632" cy="2575257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701757" indent="-441102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1702604" algn="l"/>
                <a:tab pos="1703451" algn="l"/>
              </a:tabLst>
            </a:pPr>
            <a:r>
              <a:rPr dirty="0"/>
              <a:t>Practice in </a:t>
            </a:r>
            <a:r>
              <a:rPr spc="-7" dirty="0"/>
              <a:t>front </a:t>
            </a:r>
            <a:r>
              <a:rPr dirty="0"/>
              <a:t>of family, friends or a</a:t>
            </a:r>
            <a:r>
              <a:rPr spc="-200" dirty="0"/>
              <a:t> </a:t>
            </a:r>
            <a:r>
              <a:rPr dirty="0"/>
              <a:t>mirror</a:t>
            </a:r>
          </a:p>
          <a:p>
            <a:pPr marL="2311342" lvl="1" indent="-441102">
              <a:spcBef>
                <a:spcPts val="7"/>
              </a:spcBef>
              <a:buClr>
                <a:srgbClr val="CCCCCC"/>
              </a:buClr>
              <a:buSzPct val="88888"/>
              <a:buFont typeface="MS Gothic"/>
              <a:buChar char="o"/>
              <a:tabLst>
                <a:tab pos="2312189" algn="l"/>
                <a:tab pos="2313036" algn="l"/>
              </a:tabLst>
            </a:pPr>
            <a:r>
              <a:rPr sz="2400" spc="-7" dirty="0">
                <a:latin typeface="Arial"/>
                <a:cs typeface="Arial"/>
              </a:rPr>
              <a:t>You </a:t>
            </a:r>
            <a:r>
              <a:rPr sz="2400" spc="-20" dirty="0">
                <a:latin typeface="Arial"/>
                <a:cs typeface="Arial"/>
              </a:rPr>
              <a:t>will </a:t>
            </a:r>
            <a:r>
              <a:rPr sz="2400" spc="-7" dirty="0">
                <a:latin typeface="Arial"/>
                <a:cs typeface="Arial"/>
              </a:rPr>
              <a:t>present more confidently </a:t>
            </a:r>
            <a:r>
              <a:rPr sz="2400" dirty="0">
                <a:latin typeface="Arial"/>
                <a:cs typeface="Arial"/>
              </a:rPr>
              <a:t>if </a:t>
            </a:r>
            <a:r>
              <a:rPr sz="2400" spc="-13" dirty="0">
                <a:latin typeface="Arial"/>
                <a:cs typeface="Arial"/>
              </a:rPr>
              <a:t>you </a:t>
            </a:r>
            <a:r>
              <a:rPr sz="2400" spc="-7" dirty="0">
                <a:latin typeface="Arial"/>
                <a:cs typeface="Arial"/>
              </a:rPr>
              <a:t>feel prepared</a:t>
            </a:r>
            <a:r>
              <a:rPr sz="2400" spc="213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–</a:t>
            </a:r>
          </a:p>
          <a:p>
            <a:pPr marL="2311342"/>
            <a:r>
              <a:rPr sz="2400" spc="-13" dirty="0"/>
              <a:t>and </a:t>
            </a:r>
            <a:r>
              <a:rPr sz="2400" dirty="0"/>
              <a:t>if </a:t>
            </a:r>
            <a:r>
              <a:rPr sz="2400" spc="-20" dirty="0"/>
              <a:t>you </a:t>
            </a:r>
            <a:r>
              <a:rPr sz="2400" spc="-7" dirty="0"/>
              <a:t>know </a:t>
            </a:r>
            <a:r>
              <a:rPr sz="2400" spc="-27" dirty="0"/>
              <a:t>what </a:t>
            </a:r>
            <a:r>
              <a:rPr sz="2400" spc="-20" dirty="0"/>
              <a:t>you </a:t>
            </a:r>
            <a:r>
              <a:rPr sz="2400" spc="-7" dirty="0"/>
              <a:t>are talking </a:t>
            </a:r>
            <a:r>
              <a:rPr sz="2400" spc="-13" dirty="0"/>
              <a:t>about</a:t>
            </a:r>
            <a:r>
              <a:rPr sz="2400" spc="272" dirty="0"/>
              <a:t> </a:t>
            </a:r>
            <a:r>
              <a:rPr sz="2400" spc="-13" dirty="0"/>
              <a:t>beforehand!</a:t>
            </a:r>
            <a:endParaRPr sz="2400" dirty="0"/>
          </a:p>
          <a:p>
            <a:pPr marL="1243722"/>
            <a:endParaRPr sz="2400" dirty="0"/>
          </a:p>
          <a:p>
            <a:pPr marL="1701757" indent="-441102">
              <a:spcBef>
                <a:spcPts val="172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1702604" algn="l"/>
                <a:tab pos="1703451" algn="l"/>
              </a:tabLst>
            </a:pPr>
            <a:r>
              <a:rPr dirty="0"/>
              <a:t>Make sure you have everything you need before</a:t>
            </a:r>
            <a:r>
              <a:rPr spc="-267" dirty="0"/>
              <a:t> </a:t>
            </a:r>
            <a:r>
              <a:rPr dirty="0"/>
              <a:t>you</a:t>
            </a:r>
          </a:p>
          <a:p>
            <a:pPr marL="1701757"/>
            <a:r>
              <a:rPr dirty="0"/>
              <a:t>start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866" defTabSz="1219170"/>
            <a:fld id="{81D60167-4931-47E6-BA6A-407CBD079E47}" type="slidenum">
              <a:rPr spc="-7" dirty="0">
                <a:solidFill>
                  <a:prstClr val="white"/>
                </a:solidFill>
              </a:rPr>
              <a:pPr marL="33866" defTabSz="1219170"/>
              <a:t>33</a:t>
            </a:fld>
            <a:endParaRPr spc="-7" dirty="0">
              <a:solidFill>
                <a:prstClr val="white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6377" y="2198725"/>
            <a:ext cx="7020560" cy="3342133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Public speaking is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nerve-wracking!</a:t>
            </a:r>
          </a:p>
          <a:p>
            <a:pPr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4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indent="-440256" defTabSz="1219170"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It is perfectly natural to be</a:t>
            </a:r>
            <a:r>
              <a:rPr sz="2667" spc="-2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nervous</a:t>
            </a:r>
          </a:p>
          <a:p>
            <a:pPr defTabSz="1219170">
              <a:spcBef>
                <a:spcPts val="47"/>
              </a:spcBef>
              <a:buClr>
                <a:srgbClr val="CCCCCC"/>
              </a:buClr>
              <a:buFont typeface="MS Gothic"/>
              <a:buChar char="o"/>
            </a:pPr>
            <a:endParaRPr sz="4133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marL="457189" marR="6773" indent="-440256" algn="just" defTabSz="1219170"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If you follow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previous points, you</a:t>
            </a:r>
            <a:r>
              <a:rPr sz="2667" spc="-18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should  (hopefully) go into your presentation having  alleviated some of your initial</a:t>
            </a:r>
            <a:r>
              <a:rPr sz="2667" spc="-11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nerves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6378" y="2010860"/>
            <a:ext cx="747522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 defTabSz="1219170">
              <a:spcBef>
                <a:spcPts val="133"/>
              </a:spcBef>
              <a:tabLst>
                <a:tab pos="457189" algn="l"/>
              </a:tabLst>
            </a:pPr>
            <a:r>
              <a:rPr sz="2133" spc="-7" dirty="0">
                <a:solidFill>
                  <a:srgbClr val="CCCCCC"/>
                </a:solidFill>
                <a:latin typeface="MS Gothic"/>
                <a:cs typeface="MS Gothic"/>
              </a:rPr>
              <a:t>o	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To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reduce anxiety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on the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day,</a:t>
            </a:r>
            <a:r>
              <a:rPr sz="2400" spc="-33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consider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defTabSz="1219170">
              <a:spcBef>
                <a:spcPts val="7"/>
              </a:spcBef>
            </a:pP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the following: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75880" y="3191649"/>
            <a:ext cx="9754757" cy="2719462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indent="-440256" defTabSz="1219170">
              <a:lnSpc>
                <a:spcPct val="150000"/>
              </a:lnSpc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Cue cards make less noise if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400" spc="-1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are</a:t>
            </a: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shaking than loose A4</a:t>
            </a:r>
            <a:r>
              <a:rPr sz="2400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sheets</a:t>
            </a:r>
          </a:p>
          <a:p>
            <a:pPr marL="457189" indent="-440256" defTabSz="1219170">
              <a:lnSpc>
                <a:spcPct val="150000"/>
              </a:lnSpc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Know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room and the</a:t>
            </a:r>
            <a:r>
              <a:rPr sz="2400" spc="-12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equipment</a:t>
            </a:r>
          </a:p>
          <a:p>
            <a:pPr marL="457189" marR="55879" indent="-440256" defTabSz="1219170">
              <a:lnSpc>
                <a:spcPct val="150000"/>
              </a:lnSpc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Take deep breaths and consciously</a:t>
            </a:r>
            <a:r>
              <a:rPr sz="2400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slow  down your</a:t>
            </a:r>
            <a:r>
              <a:rPr sz="2400" spc="-4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speech</a:t>
            </a:r>
          </a:p>
          <a:p>
            <a:pPr marL="457189" marR="6773" indent="-440256" defTabSz="1219170">
              <a:lnSpc>
                <a:spcPct val="150000"/>
              </a:lnSpc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Arrive on </a:t>
            </a:r>
            <a:r>
              <a:rPr sz="2400" spc="-7" dirty="0">
                <a:solidFill>
                  <a:prstClr val="black"/>
                </a:solidFill>
                <a:latin typeface="Arial"/>
                <a:cs typeface="Arial"/>
              </a:rPr>
              <a:t>time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– do not fluster yourself</a:t>
            </a:r>
            <a:r>
              <a:rPr sz="2400" spc="-2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by  arriving</a:t>
            </a:r>
            <a:r>
              <a:rPr sz="2400" spc="-2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prstClr val="black"/>
                </a:solidFill>
                <a:latin typeface="Arial"/>
                <a:cs typeface="Arial"/>
              </a:rPr>
              <a:t>late</a:t>
            </a:r>
            <a:endParaRPr lang="en-GB" sz="24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lnSpc>
                <a:spcPct val="150000"/>
              </a:lnSpc>
              <a:spcBef>
                <a:spcPts val="7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lang="en-GB" sz="2400" dirty="0">
                <a:solidFill>
                  <a:prstClr val="black"/>
                </a:solidFill>
                <a:latin typeface="Arial"/>
                <a:cs typeface="Arial"/>
              </a:rPr>
              <a:t>Do not be afraid to stop and take a second to compose yourself </a:t>
            </a:r>
            <a:endParaRPr sz="24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36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7723" y="830071"/>
            <a:ext cx="5692140" cy="755762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16933">
              <a:spcBef>
                <a:spcPts val="133"/>
              </a:spcBef>
            </a:pPr>
            <a:r>
              <a:rPr spc="-7" dirty="0"/>
              <a:t>Anxiety </a:t>
            </a:r>
            <a:r>
              <a:rPr dirty="0"/>
              <a:t>and</a:t>
            </a:r>
            <a:r>
              <a:rPr spc="-47" dirty="0"/>
              <a:t> </a:t>
            </a:r>
            <a:r>
              <a:rPr spc="-7" dirty="0"/>
              <a:t>Nerves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3609" y="1780436"/>
            <a:ext cx="10544782" cy="437350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457189" marR="748435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You will feel more nervous than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you</a:t>
            </a:r>
            <a:r>
              <a:rPr sz="2667" spc="-152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actually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appear – so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don’t worry about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audience</a:t>
            </a:r>
            <a:r>
              <a:rPr lang="en-GB" sz="2667" spc="-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noticing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!</a:t>
            </a:r>
          </a:p>
          <a:p>
            <a:pPr marL="457189" marR="748435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endParaRPr lang="en-GB" sz="2133" spc="-7" dirty="0">
              <a:solidFill>
                <a:srgbClr val="CCCCCC"/>
              </a:solidFill>
              <a:latin typeface="MS Gothic"/>
              <a:cs typeface="Arial"/>
            </a:endParaRPr>
          </a:p>
          <a:p>
            <a:pPr marL="457189" marR="748435" indent="-440256" defTabSz="1219170">
              <a:spcBef>
                <a:spcPts val="14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Plus, </a:t>
            </a:r>
            <a:r>
              <a:rPr sz="2667" spc="-7" dirty="0">
                <a:solidFill>
                  <a:prstClr val="black"/>
                </a:solidFill>
                <a:latin typeface="Arial"/>
                <a:cs typeface="Arial"/>
              </a:rPr>
              <a:t>they’ll all be just as</a:t>
            </a:r>
            <a:r>
              <a:rPr sz="2667" spc="-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nervous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 (if they are fellow students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!</a:t>
            </a:r>
            <a:r>
              <a:rPr lang="en-GB" sz="2667" dirty="0">
                <a:solidFill>
                  <a:prstClr val="black"/>
                </a:solidFill>
                <a:latin typeface="Arial"/>
                <a:cs typeface="Arial"/>
              </a:rPr>
              <a:t>)</a:t>
            </a:r>
          </a:p>
          <a:p>
            <a:pPr marL="626518" defTabSz="1219170">
              <a:spcBef>
                <a:spcPts val="7"/>
              </a:spcBef>
              <a:tabLst>
                <a:tab pos="1066773" algn="l"/>
              </a:tabLst>
            </a:pP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Do not be afraid of</a:t>
            </a:r>
            <a:r>
              <a:rPr sz="2667" spc="-107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sz="2667" dirty="0">
                <a:solidFill>
                  <a:prstClr val="black"/>
                </a:solidFill>
                <a:latin typeface="Arial"/>
                <a:cs typeface="Arial"/>
              </a:rPr>
              <a:t>silence</a:t>
            </a:r>
            <a:endParaRPr lang="en-GB"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16933" defTabSz="1219170">
              <a:spcBef>
                <a:spcPts val="800"/>
              </a:spcBef>
              <a:buClr>
                <a:srgbClr val="CCCCCC"/>
              </a:buClr>
              <a:buSzPct val="80000"/>
              <a:tabLst>
                <a:tab pos="457189" algn="l"/>
                <a:tab pos="458035" algn="l"/>
              </a:tabLst>
            </a:pPr>
            <a:endParaRPr sz="2667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189" marR="6773" indent="-440256" defTabSz="1219170">
              <a:spcBef>
                <a:spcPts val="800"/>
              </a:spcBef>
              <a:buClr>
                <a:srgbClr val="CCCCCC"/>
              </a:buClr>
              <a:buSzPct val="80000"/>
              <a:buFont typeface="MS Gothic"/>
              <a:buChar char="o"/>
              <a:tabLst>
                <a:tab pos="457189" algn="l"/>
                <a:tab pos="458035" algn="l"/>
              </a:tabLst>
            </a:pP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TIP: </a:t>
            </a:r>
            <a:r>
              <a:rPr lang="en-GB"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any visual assessments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at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UG 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level don’t last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that 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long</a:t>
            </a:r>
            <a:r>
              <a:rPr lang="en-GB"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,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so think of it as a short performance. 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Even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if 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you’re not feeling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confident, 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pretend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that </a:t>
            </a:r>
            <a:r>
              <a:rPr sz="2667" i="1" spc="-7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you are </a:t>
            </a:r>
            <a:r>
              <a:rPr sz="2667" i="1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confident!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590190" y="6271701"/>
            <a:ext cx="220980" cy="221365"/>
          </a:xfrm>
          <a:prstGeom prst="rect">
            <a:avLst/>
          </a:prstGeom>
        </p:spPr>
        <p:txBody>
          <a:bodyPr vert="horz" wrap="square" lIns="0" tIns="16087" rIns="0" bIns="0" rtlCol="0">
            <a:spAutoFit/>
          </a:bodyPr>
          <a:lstStyle/>
          <a:p>
            <a:pPr marL="16933" defTabSz="1219170">
              <a:spcBef>
                <a:spcPts val="127"/>
              </a:spcBef>
            </a:pPr>
            <a:r>
              <a:rPr sz="1333" b="1" spc="-13" dirty="0">
                <a:solidFill>
                  <a:srgbClr val="FFFFFF"/>
                </a:solidFill>
                <a:latin typeface="Arial"/>
                <a:cs typeface="Arial"/>
              </a:rPr>
              <a:t>37</a:t>
            </a:r>
            <a:endParaRPr sz="1333">
              <a:solidFill>
                <a:prstClr val="black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847A3C9C-38FE-BE69-9E06-D16D220C16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200" y="1871133"/>
            <a:ext cx="4635500" cy="30903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1453A2-BAE3-0CDE-2AB4-7E4047ED8916}"/>
              </a:ext>
            </a:extLst>
          </p:cNvPr>
          <p:cNvSpPr txBox="1"/>
          <p:nvPr/>
        </p:nvSpPr>
        <p:spPr>
          <a:xfrm>
            <a:off x="3911600" y="914400"/>
            <a:ext cx="4279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1234005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1602</Words>
  <Application>Microsoft Office PowerPoint</Application>
  <PresentationFormat>Widescreen</PresentationFormat>
  <Paragraphs>236</Paragraphs>
  <Slides>36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MS Gothic</vt:lpstr>
      <vt:lpstr>Arial</vt:lpstr>
      <vt:lpstr>Calibri</vt:lpstr>
      <vt:lpstr>Courier New</vt:lpstr>
      <vt:lpstr>Segoe UI Symbol</vt:lpstr>
      <vt:lpstr>Times New Roman</vt:lpstr>
      <vt:lpstr>1_Office Theme</vt:lpstr>
      <vt:lpstr>Study Skills: Presentations &amp; Videos</vt:lpstr>
      <vt:lpstr>Aims:</vt:lpstr>
      <vt:lpstr>Why do we assess  you via  Visual methods?</vt:lpstr>
      <vt:lpstr>How to give a  good  visual delivery</vt:lpstr>
      <vt:lpstr>Presenting or representing our work visually doesn’t come  natural to us as humans…</vt:lpstr>
      <vt:lpstr>Preparation:</vt:lpstr>
      <vt:lpstr>PowerPoint Presentation</vt:lpstr>
      <vt:lpstr>PowerPoint Presentation</vt:lpstr>
      <vt:lpstr>1. What will they know of your subject?</vt:lpstr>
      <vt:lpstr>PowerPoint Presentation</vt:lpstr>
      <vt:lpstr>1. Again, consider your audience</vt:lpstr>
      <vt:lpstr>2. The Introduction</vt:lpstr>
      <vt:lpstr>2. The Introduction</vt:lpstr>
      <vt:lpstr>2. The Introduction (not for your Video task)</vt:lpstr>
      <vt:lpstr>2. The Introduction</vt:lpstr>
      <vt:lpstr>2. The Main Body</vt:lpstr>
      <vt:lpstr>2. The Main Body</vt:lpstr>
      <vt:lpstr>2. The Main Body (not for your video)</vt:lpstr>
      <vt:lpstr>2. The Main Body</vt:lpstr>
      <vt:lpstr>3. Conclusion (not for your video)</vt:lpstr>
      <vt:lpstr>3. Conclusion</vt:lpstr>
      <vt:lpstr>4. References</vt:lpstr>
      <vt:lpstr>Do not do this</vt:lpstr>
      <vt:lpstr>PowerPoint Presentation</vt:lpstr>
      <vt:lpstr>Visual Aids (especially important for PPT) </vt:lpstr>
      <vt:lpstr>Visual Aids</vt:lpstr>
      <vt:lpstr>What else are we  going to be looking  for in your visual assessments?</vt:lpstr>
      <vt:lpstr>Eye Contact – particularly if giving a PPT or Poster Presentation</vt:lpstr>
      <vt:lpstr>Pace, Pitch and Power</vt:lpstr>
      <vt:lpstr>PowerPoint Presentation</vt:lpstr>
      <vt:lpstr>Body Language</vt:lpstr>
      <vt:lpstr>Don’t forget to practice…</vt:lpstr>
      <vt:lpstr>Anxiety and Nerves</vt:lpstr>
      <vt:lpstr>Anxiety and Nerves</vt:lpstr>
      <vt:lpstr>Anxiety and Nerves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 Study Skills  for Students</dc:title>
  <dc:creator>Zoe Cooke</dc:creator>
  <cp:lastModifiedBy>Karen EatonThomas</cp:lastModifiedBy>
  <cp:revision>3</cp:revision>
  <dcterms:created xsi:type="dcterms:W3CDTF">2022-12-02T08:28:32Z</dcterms:created>
  <dcterms:modified xsi:type="dcterms:W3CDTF">2026-08-23T09:41:34Z</dcterms:modified>
</cp:coreProperties>
</file>