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8817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76558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203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98623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896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048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002619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1374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99405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62410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0295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673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80819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2868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194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1153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00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605423-89C5-42CD-B572-000D6009F16D}" type="datetimeFigureOut">
              <a:rPr lang="en-PK" smtClean="0"/>
              <a:t>01/02/2026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8B64ADE-67F8-4DC4-9DAA-D363F2B9C9B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56206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4253A-8345-9BCD-ED25-2E2FA037A8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600" dirty="0"/>
              <a:t>Problem Solving and Decision Making: </a:t>
            </a:r>
            <a:br>
              <a:rPr lang="en-US" sz="2600" dirty="0"/>
            </a:br>
            <a:r>
              <a:rPr lang="en-US" sz="2600" dirty="0"/>
              <a:t>Green Haven Florists Case Study</a:t>
            </a:r>
            <a:endParaRPr lang="en-PK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67F90E-68FE-B196-EEA6-DA960361F2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6"/>
            <a:ext cx="6815669" cy="160020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Module: LCLM4004 – Problem Solving and Decision Making</a:t>
            </a:r>
          </a:p>
          <a:p>
            <a:r>
              <a:rPr lang="en-US" dirty="0"/>
              <a:t>Module Leader: Annamarie Dufficy &amp; Anita Nan </a:t>
            </a:r>
          </a:p>
          <a:p>
            <a:r>
              <a:rPr lang="en-US" dirty="0"/>
              <a:t>Assessment: Component 1 – Individual Presentation</a:t>
            </a:r>
          </a:p>
          <a:p>
            <a:r>
              <a:rPr lang="en-US" dirty="0"/>
              <a:t>Student Name: </a:t>
            </a:r>
          </a:p>
          <a:p>
            <a:r>
              <a:rPr lang="en-US" dirty="0"/>
              <a:t>Student ID: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022373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4FEA9-EF13-8504-AF25-A9DD0ECBA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AA2D0-DC2F-874D-FE54-C2237F538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This presentation provides an analysis of the business problems encountered by the Green haven Florists through systematic problem-solving tools. </a:t>
            </a:r>
          </a:p>
          <a:p>
            <a:r>
              <a:rPr lang="en-US" dirty="0"/>
              <a:t>It is devoted to the falling in-store sales and the causes of this problem. </a:t>
            </a:r>
          </a:p>
          <a:p>
            <a:r>
              <a:rPr lang="en-US" dirty="0"/>
              <a:t>The presentation will investigate the character of the problem, the 5W2H model, apply, and use PESTEL and Fishbone analysis. </a:t>
            </a:r>
          </a:p>
          <a:p>
            <a:r>
              <a:rPr lang="en-US" dirty="0"/>
              <a:t>The motivation is to establish the underlying causes and aid rational decision making by the managers.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(McShane &amp; Von Glinow, 2020)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427769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2F688-4CFB-54CE-CEB6-3AAD937AE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Green Haven Florists Case Study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D90B5-CE83-2B35-5D02-D568681B9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Green Haven Florists is a nearby retail florist that is suffering a drop in the in-store sales. </a:t>
            </a:r>
          </a:p>
          <a:p>
            <a:r>
              <a:rPr lang="en-US" dirty="0"/>
              <a:t>The company is in a competitive market that is growing online threats. </a:t>
            </a:r>
          </a:p>
          <a:p>
            <a:r>
              <a:rPr lang="en-US" dirty="0"/>
              <a:t>Purchasing </a:t>
            </a:r>
            <a:r>
              <a:rPr lang="en-US" dirty="0" err="1"/>
              <a:t>behaviour</a:t>
            </a:r>
            <a:r>
              <a:rPr lang="en-US" dirty="0"/>
              <a:t> of customer is becoming more convenience and online focused. </a:t>
            </a:r>
          </a:p>
          <a:p>
            <a:r>
              <a:rPr lang="en-US" dirty="0"/>
              <a:t>Such developments are exerting strain on the conventional brick-and-mortar retailing models.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(McShane &amp; Von Glinow, 2020)</a:t>
            </a:r>
          </a:p>
          <a:p>
            <a:pPr marL="0" indent="0">
              <a:buNone/>
            </a:pP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708446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3D6D-6B75-3458-6913-A4BB55C2F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and Scope of the Problem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66621-7D70-7F22-3288-404247DD3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Sales in Green Haven Florists stores have been experiencing a continuous decrease in the past. </a:t>
            </a:r>
          </a:p>
          <a:p>
            <a:r>
              <a:rPr lang="en-US" dirty="0"/>
              <a:t>The decrease in footfall implies that there is a shift in customer preferences and a decline in store interaction. </a:t>
            </a:r>
          </a:p>
          <a:p>
            <a:r>
              <a:rPr lang="en-US" dirty="0"/>
              <a:t>The problem affects the turnover, the number of staff and sustainability of the business in the long-term. </a:t>
            </a:r>
          </a:p>
          <a:p>
            <a:r>
              <a:rPr lang="en-US" dirty="0"/>
              <a:t>The issue can pose a risk to the competitiveness of the business in case it is not resolved.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(Kotler et al., 2021)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797910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BF9AC-B3D8-A85F-6A5F-0C143DCB1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Key-Issues Impacting In-Store Deals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32D74-0403-5804-AB4D-11DB84B8A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More competition posed by online florists is reducing the number of customers visiting physical stores. </a:t>
            </a:r>
          </a:p>
          <a:p>
            <a:r>
              <a:rPr lang="en-US" dirty="0"/>
              <a:t>The lack of digital presence will limit the potential of Green Haven Florists to get new customers. </a:t>
            </a:r>
          </a:p>
          <a:p>
            <a:r>
              <a:rPr lang="en-US" dirty="0"/>
              <a:t>Shifting consumer demand is in </a:t>
            </a:r>
            <a:r>
              <a:rPr lang="en-US" dirty="0" err="1"/>
              <a:t>favour</a:t>
            </a:r>
            <a:r>
              <a:rPr lang="en-US" dirty="0"/>
              <a:t> of speed, convenience and internet order. </a:t>
            </a:r>
          </a:p>
          <a:p>
            <a:r>
              <a:rPr lang="en-US" dirty="0"/>
              <a:t>The modern customer segments may not be successfully addressed through marketing strategies.</a:t>
            </a:r>
          </a:p>
          <a:p>
            <a:pPr marL="0" indent="0">
              <a:buNone/>
            </a:pPr>
            <a:r>
              <a:rPr lang="en-US" dirty="0"/>
              <a:t>(Slack et al., 2022)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0202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8791A-1763-BFFE-A36C-B881B8A4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5W2H Model: Overview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10ADB-75B6-6D29-8E76-07FF5ACA8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5W2H is a systematic problem-solving model applied in explaining problems with a business. </a:t>
            </a:r>
          </a:p>
          <a:p>
            <a:r>
              <a:rPr lang="en-US" dirty="0"/>
              <a:t>It analyzes the problem with the help of seven questions: What, Why, Where, When, Who, How and How much. </a:t>
            </a:r>
          </a:p>
          <a:p>
            <a:r>
              <a:rPr lang="en-US" dirty="0"/>
              <a:t>The model promotes analytical thinking and sound decision making. </a:t>
            </a:r>
          </a:p>
          <a:p>
            <a:r>
              <a:rPr lang="en-US" dirty="0"/>
              <a:t>The use of such a model is beneficial in that it aids in the identification of the underlying problem cause instead of symptoms.</a:t>
            </a:r>
          </a:p>
          <a:p>
            <a:pPr marL="0" indent="0">
              <a:buNone/>
            </a:pPr>
            <a:r>
              <a:rPr lang="en-US" dirty="0"/>
              <a:t>(Armstrong &amp; Kotler, 2020)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99765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B092-6B8A-7837-B15F-0639BCAD9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5W2H MODEL APPLIED TO GREEN HAVEN FLORISTS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5AE67-54E5-3FD6-1B7C-C93595451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When: Reduction in in-store sales at Green Haven Florists. </a:t>
            </a:r>
          </a:p>
          <a:p>
            <a:r>
              <a:rPr lang="en-US" dirty="0"/>
              <a:t>Why: Greater rivalry on the Internet and evolving customer </a:t>
            </a:r>
            <a:r>
              <a:rPr lang="en-US" dirty="0" err="1"/>
              <a:t>behaviour</a:t>
            </a:r>
            <a:r>
              <a:rPr lang="en-US" dirty="0"/>
              <a:t>. </a:t>
            </a:r>
          </a:p>
          <a:p>
            <a:r>
              <a:rPr lang="en-US" dirty="0"/>
              <a:t>Where: Location of physical retail store. </a:t>
            </a:r>
          </a:p>
          <a:p>
            <a:r>
              <a:rPr lang="en-US" dirty="0"/>
              <a:t>When: There is gradual deterioration witnessed within the past trading periods. </a:t>
            </a:r>
          </a:p>
          <a:p>
            <a:r>
              <a:rPr lang="en-US" dirty="0"/>
              <a:t>Who: It will affect the store personnel, management, and regular customers. </a:t>
            </a:r>
          </a:p>
          <a:p>
            <a:r>
              <a:rPr lang="en-US" dirty="0"/>
              <a:t>How: Fewer people on the streets and less publicity. </a:t>
            </a:r>
          </a:p>
          <a:p>
            <a:r>
              <a:rPr lang="en-US" dirty="0"/>
              <a:t>How Much: Reduction in revenues and profitability.</a:t>
            </a:r>
          </a:p>
          <a:p>
            <a:pPr marL="0" indent="0">
              <a:buNone/>
            </a:pPr>
            <a:r>
              <a:rPr lang="en-US" dirty="0"/>
              <a:t>(Tague, 2005)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4139902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0EC4-9203-3A87-717B-AFC2B4F8B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Analysis: Overview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A46E-1612-406F-7DE7-4DDE1C5B0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846063" cy="331893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PESTEL analysis is applied in analyzing external environmental aspects that influence businesses. </a:t>
            </a:r>
          </a:p>
          <a:p>
            <a:r>
              <a:rPr lang="en-US" dirty="0"/>
              <a:t>It factors in Political, Economic, Social, Technological, Environmental, and Legal factors. </a:t>
            </a:r>
          </a:p>
          <a:p>
            <a:r>
              <a:rPr lang="en-US" dirty="0"/>
              <a:t>The model assists </a:t>
            </a:r>
            <a:r>
              <a:rPr lang="en-US" dirty="0" err="1"/>
              <a:t>organisations</a:t>
            </a:r>
            <a:r>
              <a:rPr lang="en-US" dirty="0"/>
              <a:t> in risk and opportunity predictions. </a:t>
            </a:r>
          </a:p>
          <a:p>
            <a:r>
              <a:rPr lang="en-US" dirty="0"/>
              <a:t>The external factors are not always controlled by the managers but have to be managed strategically.</a:t>
            </a:r>
          </a:p>
          <a:p>
            <a:pPr marL="0" indent="0">
              <a:buNone/>
            </a:pPr>
            <a:r>
              <a:rPr lang="en-US" dirty="0"/>
              <a:t>(Tague, 2005)</a:t>
            </a:r>
            <a:endParaRPr lang="en-PK" dirty="0"/>
          </a:p>
        </p:txBody>
      </p:sp>
      <p:pic>
        <p:nvPicPr>
          <p:cNvPr id="3074" name="Picture 2" descr="PESTLE Analysis: The Macro-Environmental Framework Explained">
            <a:extLst>
              <a:ext uri="{FF2B5EF4-FFF2-40B4-BE49-F238E27FC236}">
                <a16:creationId xmlns:a16="http://schemas.microsoft.com/office/drawing/2014/main" id="{A52E27A2-9169-DD46-A5CA-B69018D88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890" y="2862072"/>
            <a:ext cx="2564321" cy="28803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136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18DAA-BB34-5676-2143-C921C2241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PESTEL ANALYSIS APPLIED TO GREEN HAVEN FLORISTS</a:t>
            </a:r>
            <a:endParaRPr lang="en-PK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2DD07-3C90-971B-0EC5-800BFFB3C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Political: </a:t>
            </a:r>
            <a:r>
              <a:rPr lang="en-US" dirty="0"/>
              <a:t>Local business guidelines and taxation are involved in the costs of running a business. </a:t>
            </a:r>
          </a:p>
          <a:p>
            <a:r>
              <a:rPr lang="en-US" b="1" dirty="0"/>
              <a:t>Economic: </a:t>
            </a:r>
            <a:r>
              <a:rPr lang="en-US" dirty="0"/>
              <a:t>Increasing living expenses decrease the discretionary income on non essential goods. </a:t>
            </a:r>
          </a:p>
          <a:p>
            <a:r>
              <a:rPr lang="en-US" b="1" dirty="0"/>
              <a:t>Social: </a:t>
            </a:r>
            <a:r>
              <a:rPr lang="en-US" dirty="0"/>
              <a:t>Customers are becoming more convenient and buying products online. </a:t>
            </a:r>
          </a:p>
          <a:p>
            <a:r>
              <a:rPr lang="en-US" b="1" dirty="0"/>
              <a:t>Technological: </a:t>
            </a:r>
            <a:r>
              <a:rPr lang="en-US" dirty="0"/>
              <a:t>Expansion of e-commerce sites holds an unfavorable view of physical-only retailers. </a:t>
            </a:r>
          </a:p>
          <a:p>
            <a:r>
              <a:rPr lang="en-US" b="1" dirty="0"/>
              <a:t>Environmental: </a:t>
            </a:r>
            <a:r>
              <a:rPr lang="en-US" dirty="0"/>
              <a:t>There is a growing demand and sustainable and local products. </a:t>
            </a:r>
          </a:p>
          <a:p>
            <a:r>
              <a:rPr lang="en-US" b="1" dirty="0"/>
              <a:t>Legal: </a:t>
            </a:r>
            <a:r>
              <a:rPr lang="en-US" dirty="0"/>
              <a:t>Operation is affected by employment and consumer protection laws.</a:t>
            </a:r>
          </a:p>
          <a:p>
            <a:pPr marL="0" indent="0">
              <a:buNone/>
            </a:pPr>
            <a:r>
              <a:rPr lang="en-US" dirty="0"/>
              <a:t>(Johnson, Scholes &amp; Whittington, 2020)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579518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9FB97-BA7F-2FEF-47BD-990C79D2C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 Diagram: Overview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FBA2E-1834-467F-8D8D-02B7C38EE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352735" cy="331893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 Ishikawa diagram is the Fishbone Diagram that determines the root causes of problems. </a:t>
            </a:r>
          </a:p>
          <a:p>
            <a:r>
              <a:rPr lang="en-US" dirty="0"/>
              <a:t>The reasons are classified as people, processes, technology, and environment. </a:t>
            </a:r>
          </a:p>
          <a:p>
            <a:r>
              <a:rPr lang="en-US" dirty="0"/>
              <a:t>Such an approach promotes the systematic and visual analysis of the problem. </a:t>
            </a:r>
          </a:p>
          <a:p>
            <a:r>
              <a:rPr lang="en-US" dirty="0"/>
              <a:t>It is commonly applied in the business process enhancement and management of quality.</a:t>
            </a:r>
          </a:p>
          <a:p>
            <a:pPr marL="0" indent="0">
              <a:buNone/>
            </a:pPr>
            <a:r>
              <a:rPr lang="en-US" dirty="0"/>
              <a:t>(Ishikawa, 1985)</a:t>
            </a:r>
          </a:p>
        </p:txBody>
      </p:sp>
      <p:pic>
        <p:nvPicPr>
          <p:cNvPr id="4098" name="Picture 2" descr="Fishbone Diagram | Purple Griffon">
            <a:extLst>
              <a:ext uri="{FF2B5EF4-FFF2-40B4-BE49-F238E27FC236}">
                <a16:creationId xmlns:a16="http://schemas.microsoft.com/office/drawing/2014/main" id="{04FF8EBB-D775-EB9C-7F59-490958818F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35"/>
          <a:stretch>
            <a:fillRect/>
          </a:stretch>
        </p:blipFill>
        <p:spPr bwMode="auto">
          <a:xfrm>
            <a:off x="6355528" y="2898648"/>
            <a:ext cx="4800152" cy="244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959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59C27-3B62-2A4F-1DCF-9B9F30BC1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Fishbone diagram applied to green haven florists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BBFE-AC17-F0C0-7469-B08A60D2B9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People: Little employee education on online sales and customer experience. </a:t>
            </a:r>
          </a:p>
          <a:p>
            <a:r>
              <a:rPr lang="en-US" dirty="0"/>
              <a:t>Processes: There are traditional sales processes that are not in line with the current customer expectations. </a:t>
            </a:r>
          </a:p>
          <a:p>
            <a:r>
              <a:rPr lang="en-US" dirty="0"/>
              <a:t>Technology: No online ordering and digital marketing tools. </a:t>
            </a:r>
          </a:p>
          <a:p>
            <a:r>
              <a:rPr lang="en-US" dirty="0"/>
              <a:t>Marketing: Weak brand awareness and </a:t>
            </a:r>
            <a:r>
              <a:rPr lang="en-US" dirty="0" err="1"/>
              <a:t>underpublicity</a:t>
            </a:r>
            <a:r>
              <a:rPr lang="en-US" dirty="0"/>
              <a:t>. </a:t>
            </a:r>
          </a:p>
          <a:p>
            <a:r>
              <a:rPr lang="en-US" dirty="0"/>
              <a:t>Environment: New retail environment and competition.</a:t>
            </a:r>
          </a:p>
          <a:p>
            <a:pPr marL="0" indent="0">
              <a:buNone/>
            </a:pPr>
            <a:r>
              <a:rPr lang="en-US" dirty="0"/>
              <a:t>(Ishikawa, 1985)</a:t>
            </a:r>
          </a:p>
          <a:p>
            <a:pPr marL="0" indent="0">
              <a:buNone/>
            </a:pP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88932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48F79-C526-7E53-07D1-0619C6513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 Summary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31249-77CC-ECC8-12E8-78BDB8BE5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decrease in in-store sales is caused by internal and external factors. </a:t>
            </a:r>
          </a:p>
          <a:p>
            <a:r>
              <a:rPr lang="en-US" dirty="0"/>
              <a:t>The significant contribution is customer </a:t>
            </a:r>
            <a:r>
              <a:rPr lang="en-US" dirty="0" err="1"/>
              <a:t>behaviour</a:t>
            </a:r>
            <a:r>
              <a:rPr lang="en-US" dirty="0"/>
              <a:t> and more competition online. </a:t>
            </a:r>
          </a:p>
          <a:p>
            <a:r>
              <a:rPr lang="en-US" dirty="0"/>
              <a:t>Poor digital presence is one of the biggest flaws of Green Haven Florists. </a:t>
            </a:r>
          </a:p>
          <a:p>
            <a:r>
              <a:rPr lang="en-US" dirty="0"/>
              <a:t>The structured tools, 5W2H, PESTEL and Fishbone analysis can help in making decisions more clearly.</a:t>
            </a:r>
          </a:p>
          <a:p>
            <a:pPr marL="0" indent="0">
              <a:buNone/>
            </a:pPr>
            <a:r>
              <a:rPr lang="en-US" dirty="0"/>
              <a:t>(McShane &amp; Von Glinow, 2020)</a:t>
            </a:r>
          </a:p>
        </p:txBody>
      </p:sp>
    </p:spTree>
    <p:extLst>
      <p:ext uri="{BB962C8B-B14F-4D97-AF65-F5344CB8AC3E}">
        <p14:creationId xmlns:p14="http://schemas.microsoft.com/office/powerpoint/2010/main" val="2868267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E786F-3BA0-4BB9-6557-7F44B15FB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EA85D-DF2A-FA96-5420-3B38978F2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Armstrong, G., &amp; Kotler, P. (2020). Marketing: An Introduction. Pearson.</a:t>
            </a:r>
          </a:p>
          <a:p>
            <a:r>
              <a:rPr lang="en-US" dirty="0"/>
              <a:t>Ishikawa, K. (1985). What Is Total Quality Control?. Prentice Hall.</a:t>
            </a:r>
          </a:p>
          <a:p>
            <a:r>
              <a:rPr lang="en-US" dirty="0"/>
              <a:t>Johnson, G., Scholes, K., &amp; Whittington, R. (2020). Exploring Strategy. Pearson.</a:t>
            </a:r>
          </a:p>
          <a:p>
            <a:r>
              <a:rPr lang="en-US" dirty="0"/>
              <a:t>Kotler, P., Keller, K. L., Goodman, M., &amp; Hansen, T. (2021). Marketing Management. Pearson.</a:t>
            </a:r>
          </a:p>
          <a:p>
            <a:r>
              <a:rPr lang="en-US" dirty="0"/>
              <a:t>McShane, S. L., &amp; Von Glinow, M. A. (2020). </a:t>
            </a:r>
            <a:r>
              <a:rPr lang="en-US" dirty="0" err="1"/>
              <a:t>Organisational</a:t>
            </a:r>
            <a:r>
              <a:rPr lang="en-US" dirty="0"/>
              <a:t> </a:t>
            </a:r>
            <a:r>
              <a:rPr lang="en-US" dirty="0" err="1"/>
              <a:t>Behaviour</a:t>
            </a:r>
            <a:r>
              <a:rPr lang="en-US" dirty="0"/>
              <a:t>. McGraw-Hill.</a:t>
            </a:r>
          </a:p>
          <a:p>
            <a:r>
              <a:rPr lang="en-US" dirty="0"/>
              <a:t>Slack, N., Brandon-Jones, A., &amp; Burgess, N. (2022). Operations Management. Pearson.</a:t>
            </a:r>
          </a:p>
          <a:p>
            <a:r>
              <a:rPr lang="en-US" dirty="0"/>
              <a:t>Tague, N. R. (2005). The Quality Toolbox. ASQ.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714306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22</TotalTime>
  <Words>1036</Words>
  <Application>Microsoft Office PowerPoint</Application>
  <PresentationFormat>Widescreen</PresentationFormat>
  <Paragraphs>89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Problem Solving and Decision Making:  Green Haven Florists Case Study</vt:lpstr>
      <vt:lpstr>Introduction</vt:lpstr>
      <vt:lpstr>Green Haven Florists Case Study</vt:lpstr>
      <vt:lpstr>Nature and Scope of the Problem</vt:lpstr>
      <vt:lpstr>Key-Issues Impacting In-Store Deals</vt:lpstr>
      <vt:lpstr>5W2H Model: Overview</vt:lpstr>
      <vt:lpstr>5W2H MODEL APPLIED TO GREEN HAVEN FLORISTS</vt:lpstr>
      <vt:lpstr>PESTEL Analysis: Overview</vt:lpstr>
      <vt:lpstr>PESTEL ANALYSIS APPLIED TO GREEN HAVEN FLORISTS</vt:lpstr>
      <vt:lpstr>FISHBONE Diagram: Overview</vt:lpstr>
      <vt:lpstr>Fishbone diagram applied to green haven florists</vt:lpstr>
      <vt:lpstr>Key Findings Summary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Raqeeb Ahmad Khan</dc:creator>
  <cp:lastModifiedBy>Raqeeb Ahmad Khan</cp:lastModifiedBy>
  <cp:revision>15</cp:revision>
  <dcterms:created xsi:type="dcterms:W3CDTF">2026-02-01T13:25:54Z</dcterms:created>
  <dcterms:modified xsi:type="dcterms:W3CDTF">2026-02-01T13:48:37Z</dcterms:modified>
</cp:coreProperties>
</file>