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326" r:id="rId3"/>
    <p:sldId id="267" r:id="rId4"/>
    <p:sldId id="257" r:id="rId5"/>
    <p:sldId id="259" r:id="rId6"/>
    <p:sldId id="260" r:id="rId7"/>
    <p:sldId id="261" r:id="rId8"/>
    <p:sldId id="262" r:id="rId9"/>
    <p:sldId id="263" r:id="rId10"/>
    <p:sldId id="264" r:id="rId11"/>
    <p:sldId id="258" r:id="rId12"/>
    <p:sldId id="268" r:id="rId13"/>
    <p:sldId id="328" r:id="rId14"/>
    <p:sldId id="327" r:id="rId15"/>
    <p:sldId id="271" r:id="rId16"/>
    <p:sldId id="266" r:id="rId17"/>
    <p:sldId id="32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3" d="100"/>
          <a:sy n="113" d="100"/>
        </p:scale>
        <p:origin x="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666332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48903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B33689-AD1F-49EB-8A0F-43AC94B313B3}"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84006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B33689-AD1F-49EB-8A0F-43AC94B313B3}"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84656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B33689-AD1F-49EB-8A0F-43AC94B313B3}" type="datetimeFigureOut">
              <a:rPr lang="en-GB" smtClean="0"/>
              <a:t>10/11/2019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1564610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B33689-AD1F-49EB-8A0F-43AC94B313B3}" type="datetimeFigureOut">
              <a:rPr lang="en-GB" smtClean="0"/>
              <a:t>10/11/2019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331713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B33689-AD1F-49EB-8A0F-43AC94B313B3}" type="datetimeFigureOut">
              <a:rPr lang="en-GB" smtClean="0"/>
              <a:t>10/11/2019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436373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B33689-AD1F-49EB-8A0F-43AC94B313B3}"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2980435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B33689-AD1F-49EB-8A0F-43AC94B313B3}"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3453122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1067355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2149541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B33689-AD1F-49EB-8A0F-43AC94B313B3}" type="datetimeFigureOut">
              <a:rPr lang="en-GB" smtClean="0"/>
              <a:t>10/11/2019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B5229-767E-440A-93A3-229D04BF0870}" type="slidenum">
              <a:rPr lang="en-GB" smtClean="0"/>
              <a:t>‹#›</a:t>
            </a:fld>
            <a:endParaRPr lang="en-GB"/>
          </a:p>
        </p:txBody>
      </p:sp>
    </p:spTree>
    <p:extLst>
      <p:ext uri="{BB962C8B-B14F-4D97-AF65-F5344CB8AC3E}">
        <p14:creationId xmlns:p14="http://schemas.microsoft.com/office/powerpoint/2010/main" val="2771445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9C865B3-D0FF-4441-A5B3-FC901235F13F}"/>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p:cNvSpPr>
            <a:spLocks noGrp="1"/>
          </p:cNvSpPr>
          <p:nvPr>
            <p:ph type="ctrTitle"/>
          </p:nvPr>
        </p:nvSpPr>
        <p:spPr>
          <a:xfrm>
            <a:off x="8022021" y="3231931"/>
            <a:ext cx="3852041" cy="1834056"/>
          </a:xfrm>
        </p:spPr>
        <p:txBody>
          <a:bodyPr>
            <a:normAutofit/>
          </a:bodyPr>
          <a:lstStyle/>
          <a:p>
            <a:r>
              <a:rPr lang="en-GB" sz="4000"/>
              <a:t> WRITING A LITERATURE REIVEW:</a:t>
            </a:r>
          </a:p>
        </p:txBody>
      </p:sp>
      <p:sp>
        <p:nvSpPr>
          <p:cNvPr id="5" name="Subtitle 4"/>
          <p:cNvSpPr>
            <a:spLocks noGrp="1"/>
          </p:cNvSpPr>
          <p:nvPr>
            <p:ph type="subTitle" idx="1"/>
          </p:nvPr>
        </p:nvSpPr>
        <p:spPr>
          <a:xfrm>
            <a:off x="7782910" y="5242675"/>
            <a:ext cx="4330262" cy="683284"/>
          </a:xfrm>
        </p:spPr>
        <p:txBody>
          <a:bodyPr>
            <a:normAutofit fontScale="70000" lnSpcReduction="20000"/>
          </a:bodyPr>
          <a:lstStyle/>
          <a:p>
            <a:r>
              <a:rPr lang="en-GB" sz="2000" dirty="0"/>
              <a:t>Writing workshop: How is your writing going??? </a:t>
            </a:r>
          </a:p>
          <a:p>
            <a:r>
              <a:rPr lang="en-GB" sz="2000" dirty="0"/>
              <a:t>Enhancing critique skills and how to present your literature review</a:t>
            </a:r>
          </a:p>
          <a:p>
            <a:endParaRPr lang="en-GB" sz="2000" dirty="0"/>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02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9B6B-87FA-4FEA-AE4D-C145B8C850DD}"/>
              </a:ext>
            </a:extLst>
          </p:cNvPr>
          <p:cNvSpPr>
            <a:spLocks noGrp="1"/>
          </p:cNvSpPr>
          <p:nvPr>
            <p:ph type="title"/>
          </p:nvPr>
        </p:nvSpPr>
        <p:spPr/>
        <p:txBody>
          <a:bodyPr/>
          <a:lstStyle/>
          <a:p>
            <a:r>
              <a:rPr lang="en-GB" dirty="0"/>
              <a:t>THE AIMS OF THIS LESSON ARE TO:</a:t>
            </a:r>
          </a:p>
        </p:txBody>
      </p:sp>
      <p:sp>
        <p:nvSpPr>
          <p:cNvPr id="3" name="Content Placeholder 2">
            <a:extLst>
              <a:ext uri="{FF2B5EF4-FFF2-40B4-BE49-F238E27FC236}">
                <a16:creationId xmlns:a16="http://schemas.microsoft.com/office/drawing/2014/main" id="{56A66654-69F4-4175-B6C9-1B0BD7CBFA7B}"/>
              </a:ext>
            </a:extLst>
          </p:cNvPr>
          <p:cNvSpPr>
            <a:spLocks noGrp="1"/>
          </p:cNvSpPr>
          <p:nvPr>
            <p:ph idx="1"/>
          </p:nvPr>
        </p:nvSpPr>
        <p:spPr/>
        <p:txBody>
          <a:bodyPr>
            <a:normAutofit/>
          </a:bodyPr>
          <a:lstStyle/>
          <a:p>
            <a:r>
              <a:rPr lang="en-GB" sz="4400" dirty="0"/>
              <a:t>Consider the format for your literature review</a:t>
            </a:r>
          </a:p>
          <a:p>
            <a:r>
              <a:rPr lang="en-GB" sz="4400" dirty="0"/>
              <a:t>Review writing and critique skills</a:t>
            </a:r>
          </a:p>
          <a:p>
            <a:r>
              <a:rPr lang="en-GB" sz="4400" dirty="0"/>
              <a:t>Consider commonly seen errors in writing</a:t>
            </a:r>
          </a:p>
          <a:p>
            <a:r>
              <a:rPr lang="en-GB" sz="4400" dirty="0"/>
              <a:t>Work on transitioning within your literature review</a:t>
            </a:r>
          </a:p>
        </p:txBody>
      </p:sp>
    </p:spTree>
    <p:extLst>
      <p:ext uri="{BB962C8B-B14F-4D97-AF65-F5344CB8AC3E}">
        <p14:creationId xmlns:p14="http://schemas.microsoft.com/office/powerpoint/2010/main" val="3143295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‘Background reading’ on Moodle</a:t>
            </a:r>
          </a:p>
        </p:txBody>
      </p:sp>
      <p:sp>
        <p:nvSpPr>
          <p:cNvPr id="3" name="Content Placeholder 2"/>
          <p:cNvSpPr>
            <a:spLocks noGrp="1"/>
          </p:cNvSpPr>
          <p:nvPr>
            <p:ph idx="1"/>
          </p:nvPr>
        </p:nvSpPr>
        <p:spPr>
          <a:xfrm>
            <a:off x="1179226" y="3092970"/>
            <a:ext cx="9833548" cy="2693976"/>
          </a:xfrm>
        </p:spPr>
        <p:txBody>
          <a:bodyPr>
            <a:normAutofit lnSpcReduction="10000"/>
          </a:bodyPr>
          <a:lstStyle/>
          <a:p>
            <a:endParaRPr lang="en-GB" sz="2000" dirty="0">
              <a:solidFill>
                <a:srgbClr val="000000"/>
              </a:solidFill>
            </a:endParaRPr>
          </a:p>
          <a:p>
            <a:endParaRPr lang="en-GB" sz="2000" dirty="0">
              <a:solidFill>
                <a:srgbClr val="000000"/>
              </a:solidFill>
            </a:endParaRPr>
          </a:p>
          <a:p>
            <a:endParaRPr lang="en-GB" sz="2000" dirty="0">
              <a:solidFill>
                <a:srgbClr val="000000"/>
              </a:solidFill>
            </a:endParaRPr>
          </a:p>
          <a:p>
            <a:r>
              <a:rPr lang="en-GB" sz="4000" dirty="0">
                <a:solidFill>
                  <a:srgbClr val="000000"/>
                </a:solidFill>
              </a:rPr>
              <a:t>Check out this tog regularly for valuable information regarding your reading and writing…..</a:t>
            </a:r>
          </a:p>
        </p:txBody>
      </p:sp>
    </p:spTree>
    <p:extLst>
      <p:ext uri="{BB962C8B-B14F-4D97-AF65-F5344CB8AC3E}">
        <p14:creationId xmlns:p14="http://schemas.microsoft.com/office/powerpoint/2010/main" val="294837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of your work: </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04318" y="1918758"/>
            <a:ext cx="4949482" cy="4351338"/>
          </a:xfrm>
          <a:prstGeom prst="rect">
            <a:avLst/>
          </a:prstGeom>
        </p:spPr>
      </p:pic>
      <p:sp>
        <p:nvSpPr>
          <p:cNvPr id="5" name="Rectangle 4"/>
          <p:cNvSpPr/>
          <p:nvPr/>
        </p:nvSpPr>
        <p:spPr>
          <a:xfrm>
            <a:off x="533400" y="2261569"/>
            <a:ext cx="5367867" cy="3170099"/>
          </a:xfrm>
          <a:prstGeom prst="rect">
            <a:avLst/>
          </a:prstGeom>
        </p:spPr>
        <p:txBody>
          <a:bodyPr wrap="square">
            <a:spAutoFit/>
          </a:bodyPr>
          <a:lstStyle/>
          <a:p>
            <a:pPr marL="342900" indent="-342900">
              <a:lnSpc>
                <a:spcPct val="250000"/>
              </a:lnSpc>
              <a:buFont typeface="Wingdings" panose="05000000000000000000" pitchFamily="2" charset="2"/>
              <a:buChar char="v"/>
            </a:pPr>
            <a:r>
              <a:rPr lang="en-GB" sz="2000" dirty="0"/>
              <a:t>The front page will have the title clearly stated </a:t>
            </a:r>
          </a:p>
          <a:p>
            <a:pPr marL="342900" indent="-342900">
              <a:lnSpc>
                <a:spcPct val="250000"/>
              </a:lnSpc>
              <a:buFont typeface="Wingdings" panose="05000000000000000000" pitchFamily="2" charset="2"/>
              <a:buChar char="v"/>
            </a:pPr>
            <a:r>
              <a:rPr lang="en-GB" sz="2000" dirty="0"/>
              <a:t>The work will be in Times New Roman </a:t>
            </a:r>
          </a:p>
          <a:p>
            <a:pPr marL="342900" indent="-342900">
              <a:lnSpc>
                <a:spcPct val="250000"/>
              </a:lnSpc>
              <a:buFont typeface="Wingdings" panose="05000000000000000000" pitchFamily="2" charset="2"/>
              <a:buChar char="v"/>
            </a:pPr>
            <a:r>
              <a:rPr lang="en-GB" sz="2000" dirty="0"/>
              <a:t>The work will be double spaced and .12 font </a:t>
            </a:r>
          </a:p>
          <a:p>
            <a:pPr marL="342900" indent="-342900">
              <a:lnSpc>
                <a:spcPct val="250000"/>
              </a:lnSpc>
              <a:buFont typeface="Wingdings" panose="05000000000000000000" pitchFamily="2" charset="2"/>
              <a:buChar char="v"/>
            </a:pPr>
            <a:r>
              <a:rPr lang="en-GB" sz="2000" dirty="0"/>
              <a:t>A reference list will be included  </a:t>
            </a:r>
          </a:p>
        </p:txBody>
      </p:sp>
    </p:spTree>
    <p:extLst>
      <p:ext uri="{BB962C8B-B14F-4D97-AF65-F5344CB8AC3E}">
        <p14:creationId xmlns:p14="http://schemas.microsoft.com/office/powerpoint/2010/main" val="56771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of your work:</a:t>
            </a:r>
          </a:p>
        </p:txBody>
      </p:sp>
      <p:sp>
        <p:nvSpPr>
          <p:cNvPr id="3" name="Content Placeholder 2"/>
          <p:cNvSpPr>
            <a:spLocks noGrp="1"/>
          </p:cNvSpPr>
          <p:nvPr>
            <p:ph idx="1"/>
          </p:nvPr>
        </p:nvSpPr>
        <p:spPr/>
        <p:txBody>
          <a:bodyPr/>
          <a:lstStyle/>
          <a:p>
            <a:endParaRPr lang="en-GB" dirty="0"/>
          </a:p>
          <a:p>
            <a:pPr>
              <a:lnSpc>
                <a:spcPct val="250000"/>
              </a:lnSpc>
              <a:buFont typeface="Wingdings" panose="05000000000000000000" pitchFamily="2" charset="2"/>
              <a:buChar char="v"/>
            </a:pPr>
            <a:r>
              <a:rPr lang="en-GB" dirty="0"/>
              <a:t> Short introduction – not an abstract</a:t>
            </a:r>
          </a:p>
          <a:p>
            <a:pPr>
              <a:lnSpc>
                <a:spcPct val="250000"/>
              </a:lnSpc>
              <a:buFont typeface="Wingdings" panose="05000000000000000000" pitchFamily="2" charset="2"/>
              <a:buChar char="v"/>
            </a:pPr>
            <a:r>
              <a:rPr lang="en-GB" dirty="0"/>
              <a:t> Your question </a:t>
            </a:r>
          </a:p>
          <a:p>
            <a:pPr>
              <a:lnSpc>
                <a:spcPct val="250000"/>
              </a:lnSpc>
              <a:buFont typeface="Wingdings" panose="05000000000000000000" pitchFamily="2" charset="2"/>
              <a:buChar char="v"/>
            </a:pPr>
            <a:r>
              <a:rPr lang="en-GB" dirty="0"/>
              <a:t>Description of the question/problem you are seeking to address </a:t>
            </a:r>
          </a:p>
          <a:p>
            <a:endParaRPr lang="en-GB" dirty="0"/>
          </a:p>
        </p:txBody>
      </p:sp>
    </p:spTree>
    <p:extLst>
      <p:ext uri="{BB962C8B-B14F-4D97-AF65-F5344CB8AC3E}">
        <p14:creationId xmlns:p14="http://schemas.microsoft.com/office/powerpoint/2010/main" val="1948206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r>
              <a:rPr lang="en-GB" sz="4400"/>
              <a:t>Background: </a:t>
            </a:r>
            <a:br>
              <a:rPr lang="en-GB" sz="4400"/>
            </a:br>
            <a:endParaRPr lang="en-GB" sz="4400"/>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5321" y="2575034"/>
            <a:ext cx="5120113" cy="3462228"/>
          </a:xfrm>
        </p:spPr>
        <p:txBody>
          <a:bodyPr>
            <a:normAutofit fontScale="85000" lnSpcReduction="10000"/>
          </a:bodyPr>
          <a:lstStyle/>
          <a:p>
            <a:endParaRPr lang="en-GB" sz="1800" dirty="0"/>
          </a:p>
          <a:p>
            <a:endParaRPr lang="en-GB" sz="1800" dirty="0"/>
          </a:p>
          <a:p>
            <a:r>
              <a:rPr lang="en-GB" sz="4400" dirty="0"/>
              <a:t>Why this question? </a:t>
            </a:r>
          </a:p>
          <a:p>
            <a:pPr marL="0" indent="0">
              <a:buNone/>
            </a:pPr>
            <a:endParaRPr lang="en-GB" sz="4400" dirty="0"/>
          </a:p>
          <a:p>
            <a:r>
              <a:rPr lang="en-GB" sz="4400" dirty="0"/>
              <a:t>What is the background from which this exploration arises? </a:t>
            </a:r>
          </a:p>
        </p:txBody>
      </p:sp>
      <p:pic>
        <p:nvPicPr>
          <p:cNvPr id="5" name="Picture 4">
            <a:extLst>
              <a:ext uri="{FF2B5EF4-FFF2-40B4-BE49-F238E27FC236}">
                <a16:creationId xmlns:a16="http://schemas.microsoft.com/office/drawing/2014/main" id="{1D354007-6877-491F-A013-8C0827314CF6}"/>
              </a:ext>
            </a:extLst>
          </p:cNvPr>
          <p:cNvPicPr>
            <a:picLocks noChangeAspect="1"/>
          </p:cNvPicPr>
          <p:nvPr/>
        </p:nvPicPr>
        <p:blipFill rotWithShape="1">
          <a:blip r:embed="rId2"/>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84705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and </a:t>
            </a:r>
            <a:r>
              <a:rPr lang="en-GB" b="1" dirty="0"/>
              <a:t>critique : CRITICAL ANALYSIS</a:t>
            </a:r>
          </a:p>
        </p:txBody>
      </p:sp>
      <p:sp>
        <p:nvSpPr>
          <p:cNvPr id="3" name="Content Placeholder 2"/>
          <p:cNvSpPr>
            <a:spLocks noGrp="1"/>
          </p:cNvSpPr>
          <p:nvPr>
            <p:ph idx="1"/>
          </p:nvPr>
        </p:nvSpPr>
        <p:spPr/>
        <p:txBody>
          <a:bodyPr/>
          <a:lstStyle/>
          <a:p>
            <a:pPr>
              <a:buFont typeface="Wingdings" panose="05000000000000000000" pitchFamily="2" charset="2"/>
              <a:buChar char="v"/>
            </a:pPr>
            <a:endParaRPr lang="en-GB" dirty="0"/>
          </a:p>
          <a:p>
            <a:pPr>
              <a:buFont typeface="Wingdings" panose="05000000000000000000" pitchFamily="2" charset="2"/>
              <a:buChar char="v"/>
            </a:pPr>
            <a:r>
              <a:rPr lang="en-GB" dirty="0"/>
              <a:t>What have you found in researching this topic?  Identify some areas or themes and then CRITIQUE them. To do this you need to make reference to authoritative texts.  </a:t>
            </a:r>
          </a:p>
          <a:p>
            <a:pPr>
              <a:buFont typeface="Wingdings" panose="05000000000000000000" pitchFamily="2" charset="2"/>
              <a:buChar char="v"/>
            </a:pPr>
            <a:endParaRPr lang="en-GB" dirty="0"/>
          </a:p>
          <a:p>
            <a:pPr>
              <a:buFont typeface="Wingdings" panose="05000000000000000000" pitchFamily="2" charset="2"/>
              <a:buChar char="v"/>
            </a:pPr>
            <a:r>
              <a:rPr lang="en-GB" dirty="0"/>
              <a:t>To make reference to, literally means that you need to cite a reference in the text to explain how a reader can find the citation to elicit further information. </a:t>
            </a:r>
          </a:p>
          <a:p>
            <a:endParaRPr lang="en-GB" dirty="0"/>
          </a:p>
        </p:txBody>
      </p:sp>
    </p:spTree>
    <p:extLst>
      <p:ext uri="{BB962C8B-B14F-4D97-AF65-F5344CB8AC3E}">
        <p14:creationId xmlns:p14="http://schemas.microsoft.com/office/powerpoint/2010/main" val="313973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Continuous text</a:t>
            </a:r>
          </a:p>
        </p:txBody>
      </p:sp>
      <p:sp>
        <p:nvSpPr>
          <p:cNvPr id="3" name="Content Placeholder 2"/>
          <p:cNvSpPr>
            <a:spLocks noGrp="1"/>
          </p:cNvSpPr>
          <p:nvPr>
            <p:ph idx="1"/>
          </p:nvPr>
        </p:nvSpPr>
        <p:spPr/>
        <p:txBody>
          <a:bodyPr/>
          <a:lstStyle/>
          <a:p>
            <a:r>
              <a:rPr lang="en-GB" dirty="0"/>
              <a:t>N.B. Please note that there are no headings in the completed text, the previous headings are merely guidance for you to help structure the work. </a:t>
            </a:r>
          </a:p>
          <a:p>
            <a:r>
              <a:rPr lang="en-GB" dirty="0"/>
              <a:t>Use paragraphs wisely, </a:t>
            </a:r>
          </a:p>
          <a:p>
            <a:pPr marL="0" indent="0">
              <a:buNone/>
            </a:pPr>
            <a:r>
              <a:rPr lang="en-GB" dirty="0"/>
              <a:t>remember the</a:t>
            </a:r>
          </a:p>
          <a:p>
            <a:pPr marL="0" indent="0">
              <a:buNone/>
            </a:pPr>
            <a:r>
              <a:rPr lang="en-GB" dirty="0"/>
              <a:t>paragraph burger!</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3621" y="2820458"/>
            <a:ext cx="6521979" cy="3715809"/>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4272" y="4851400"/>
            <a:ext cx="3013795" cy="1654556"/>
          </a:xfrm>
          <a:prstGeom prst="rect">
            <a:avLst/>
          </a:prstGeom>
        </p:spPr>
      </p:pic>
    </p:spTree>
    <p:extLst>
      <p:ext uri="{BB962C8B-B14F-4D97-AF65-F5344CB8AC3E}">
        <p14:creationId xmlns:p14="http://schemas.microsoft.com/office/powerpoint/2010/main" val="708591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main body of your literature review…..</a:t>
            </a:r>
          </a:p>
        </p:txBody>
      </p:sp>
      <p:sp>
        <p:nvSpPr>
          <p:cNvPr id="3" name="Content Placeholder 2"/>
          <p:cNvSpPr>
            <a:spLocks noGrp="1"/>
          </p:cNvSpPr>
          <p:nvPr>
            <p:ph idx="1"/>
          </p:nvPr>
        </p:nvSpPr>
        <p:spPr/>
        <p:txBody>
          <a:bodyPr/>
          <a:lstStyle/>
          <a:p>
            <a:endParaRPr lang="en-GB" dirty="0"/>
          </a:p>
          <a:p>
            <a:endParaRPr lang="en-GB" dirty="0"/>
          </a:p>
          <a:p>
            <a:r>
              <a:rPr lang="en-GB" dirty="0"/>
              <a:t>Critique/Analysis: You need to critically reflect upon what you have discussed (i.e. other people’s work), by thinking about what the implications are for your question</a:t>
            </a:r>
          </a:p>
        </p:txBody>
      </p:sp>
    </p:spTree>
    <p:extLst>
      <p:ext uri="{BB962C8B-B14F-4D97-AF65-F5344CB8AC3E}">
        <p14:creationId xmlns:p14="http://schemas.microsoft.com/office/powerpoint/2010/main" val="2144364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endParaRPr lang="en-GB" dirty="0"/>
          </a:p>
          <a:p>
            <a:r>
              <a:rPr lang="en-GB" dirty="0"/>
              <a:t>Your conclusion will make an evaluation of the work by summing up in a concise way the points you have made, and confirming the findings. </a:t>
            </a:r>
          </a:p>
          <a:p>
            <a:r>
              <a:rPr lang="en-GB" dirty="0"/>
              <a:t>You do not introduce any new material into the conclusion. </a:t>
            </a:r>
          </a:p>
          <a:p>
            <a:r>
              <a:rPr lang="en-GB" dirty="0"/>
              <a:t>Red thread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500" y="5139267"/>
            <a:ext cx="10058400" cy="1566332"/>
          </a:xfrm>
          <a:prstGeom prst="rect">
            <a:avLst/>
          </a:prstGeom>
        </p:spPr>
      </p:pic>
    </p:spTree>
    <p:extLst>
      <p:ext uri="{BB962C8B-B14F-4D97-AF65-F5344CB8AC3E}">
        <p14:creationId xmlns:p14="http://schemas.microsoft.com/office/powerpoint/2010/main" val="54580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lesson: Writing workshop</a:t>
            </a:r>
          </a:p>
        </p:txBody>
      </p:sp>
      <p:sp>
        <p:nvSpPr>
          <p:cNvPr id="3" name="Content Placeholder 2"/>
          <p:cNvSpPr>
            <a:spLocks noGrp="1"/>
          </p:cNvSpPr>
          <p:nvPr>
            <p:ph sz="quarter" idx="1"/>
          </p:nvPr>
        </p:nvSpPr>
        <p:spPr/>
        <p:txBody>
          <a:bodyPr/>
          <a:lstStyle/>
          <a:p>
            <a:pPr marL="0" lvl="0" indent="0">
              <a:buNone/>
            </a:pPr>
            <a:endParaRPr lang="en-GB" dirty="0"/>
          </a:p>
          <a:p>
            <a:pPr marL="0" lvl="0" indent="0">
              <a:buNone/>
            </a:pPr>
            <a:endParaRPr lang="en-GB" dirty="0"/>
          </a:p>
          <a:p>
            <a:pPr marL="0" lvl="0" indent="0">
              <a:buNone/>
            </a:pPr>
            <a:r>
              <a:rPr lang="en-GB" dirty="0"/>
              <a:t>Please bring with you an example of a writing problem you are experiencing     </a:t>
            </a:r>
          </a:p>
        </p:txBody>
      </p:sp>
      <p:sp>
        <p:nvSpPr>
          <p:cNvPr id="4" name="Content Placeholder 3"/>
          <p:cNvSpPr>
            <a:spLocks noGrp="1"/>
          </p:cNvSpPr>
          <p:nvPr>
            <p:ph sz="quarter" idx="2"/>
          </p:nvPr>
        </p:nvSpPr>
        <p:spPr/>
        <p:txBody>
          <a:bodyPr/>
          <a:lstStyle/>
          <a:p>
            <a:pPr marL="0" indent="0">
              <a:buNone/>
            </a:pPr>
            <a:r>
              <a:rPr lang="en-GB" dirty="0"/>
              <a:t>A WRITING PROBLEM YOU ARE EXPERIENCING </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1" y="3031067"/>
            <a:ext cx="4986866" cy="3708400"/>
          </a:xfrm>
          <a:prstGeom prst="rect">
            <a:avLst/>
          </a:prstGeom>
        </p:spPr>
      </p:pic>
    </p:spTree>
    <p:extLst>
      <p:ext uri="{BB962C8B-B14F-4D97-AF65-F5344CB8AC3E}">
        <p14:creationId xmlns:p14="http://schemas.microsoft.com/office/powerpoint/2010/main" val="136173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EAC7-D3D9-4E35-9719-C66B854146CA}"/>
              </a:ext>
            </a:extLst>
          </p:cNvPr>
          <p:cNvSpPr>
            <a:spLocks noGrp="1"/>
          </p:cNvSpPr>
          <p:nvPr>
            <p:ph type="title"/>
          </p:nvPr>
        </p:nvSpPr>
        <p:spPr>
          <a:xfrm>
            <a:off x="838200" y="5534025"/>
            <a:ext cx="10515600" cy="822326"/>
          </a:xfrm>
        </p:spPr>
        <p:txBody>
          <a:bodyPr vert="horz" lIns="91440" tIns="45720" rIns="91440" bIns="45720" rtlCol="0" anchor="ctr">
            <a:normAutofit/>
          </a:bodyPr>
          <a:lstStyle/>
          <a:p>
            <a:pPr algn="ctr"/>
            <a:r>
              <a:rPr lang="en-US" sz="2400" kern="1200" dirty="0">
                <a:solidFill>
                  <a:schemeClr val="tx1"/>
                </a:solidFill>
                <a:latin typeface="+mj-lt"/>
                <a:ea typeface="+mj-ea"/>
                <a:cs typeface="+mj-cs"/>
              </a:rPr>
              <a:t>PLEASE BRING WITH YOU A RESEARCH PAPER WHICH IS RELEVANT TO YOUR RESEARCH TO WORK ON DURING THE WORKSHOP</a:t>
            </a:r>
          </a:p>
        </p:txBody>
      </p:sp>
      <p:pic>
        <p:nvPicPr>
          <p:cNvPr id="6" name="Content Placeholder 5" descr="A screenshot of text&#10;&#10;Description automatically generated">
            <a:extLst>
              <a:ext uri="{FF2B5EF4-FFF2-40B4-BE49-F238E27FC236}">
                <a16:creationId xmlns:a16="http://schemas.microsoft.com/office/drawing/2014/main" id="{D3187B86-631E-417B-BCE2-3DB5E8CEDE5E}"/>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87375" y="122238"/>
            <a:ext cx="4022725" cy="5230813"/>
          </a:xfrm>
        </p:spPr>
      </p:pic>
      <p:pic>
        <p:nvPicPr>
          <p:cNvPr id="8" name="Content Placeholder 7" descr="A picture containing person&#10;&#10;Description automatically generated">
            <a:extLst>
              <a:ext uri="{FF2B5EF4-FFF2-40B4-BE49-F238E27FC236}">
                <a16:creationId xmlns:a16="http://schemas.microsoft.com/office/drawing/2014/main" id="{A09D71B7-D52E-40F1-9F90-59468153AA2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94238" y="122238"/>
            <a:ext cx="6908800" cy="5230813"/>
          </a:xfrm>
        </p:spPr>
      </p:pic>
    </p:spTree>
    <p:extLst>
      <p:ext uri="{BB962C8B-B14F-4D97-AF65-F5344CB8AC3E}">
        <p14:creationId xmlns:p14="http://schemas.microsoft.com/office/powerpoint/2010/main" val="3059779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8691-F938-4DBD-837D-46C821D0C3E6}"/>
              </a:ext>
            </a:extLst>
          </p:cNvPr>
          <p:cNvSpPr>
            <a:spLocks noGrp="1"/>
          </p:cNvSpPr>
          <p:nvPr>
            <p:ph type="title"/>
          </p:nvPr>
        </p:nvSpPr>
        <p:spPr/>
        <p:txBody>
          <a:bodyPr/>
          <a:lstStyle/>
          <a:p>
            <a:r>
              <a:rPr lang="en-GB" dirty="0"/>
              <a:t>SOME COMMON WRITING MISTAKES TO CONISDER:</a:t>
            </a:r>
          </a:p>
        </p:txBody>
      </p:sp>
      <p:pic>
        <p:nvPicPr>
          <p:cNvPr id="8" name="Content Placeholder 7" descr="A close up of a newspaper&#10;&#10;Description automatically generated">
            <a:extLst>
              <a:ext uri="{FF2B5EF4-FFF2-40B4-BE49-F238E27FC236}">
                <a16:creationId xmlns:a16="http://schemas.microsoft.com/office/drawing/2014/main" id="{7FB1A657-BD10-49E1-987E-1DE0E589AAA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167562" y="2677319"/>
            <a:ext cx="3552825" cy="2247900"/>
          </a:xfrm>
        </p:spPr>
      </p:pic>
      <p:pic>
        <p:nvPicPr>
          <p:cNvPr id="6" name="Content Placeholder 5" descr="A picture containing fruit&#10;&#10;Description automatically generated">
            <a:extLst>
              <a:ext uri="{FF2B5EF4-FFF2-40B4-BE49-F238E27FC236}">
                <a16:creationId xmlns:a16="http://schemas.microsoft.com/office/drawing/2014/main" id="{2CEAE38B-61F9-4241-A635-6158D33CCD08}"/>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1543050" y="2395760"/>
            <a:ext cx="3048000" cy="3020568"/>
          </a:xfrm>
        </p:spPr>
      </p:pic>
    </p:spTree>
    <p:extLst>
      <p:ext uri="{BB962C8B-B14F-4D97-AF65-F5344CB8AC3E}">
        <p14:creationId xmlns:p14="http://schemas.microsoft.com/office/powerpoint/2010/main" val="3508472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847B6-4589-48B2-8272-B3B0268C3E28}"/>
              </a:ext>
            </a:extLst>
          </p:cNvPr>
          <p:cNvSpPr>
            <a:spLocks noGrp="1"/>
          </p:cNvSpPr>
          <p:nvPr>
            <p:ph type="title"/>
          </p:nvPr>
        </p:nvSpPr>
        <p:spPr/>
        <p:txBody>
          <a:bodyPr/>
          <a:lstStyle/>
          <a:p>
            <a:r>
              <a:rPr lang="en-GB" dirty="0"/>
              <a:t>Transitioning … … …</a:t>
            </a:r>
          </a:p>
        </p:txBody>
      </p:sp>
      <p:sp>
        <p:nvSpPr>
          <p:cNvPr id="3" name="Content Placeholder 2">
            <a:extLst>
              <a:ext uri="{FF2B5EF4-FFF2-40B4-BE49-F238E27FC236}">
                <a16:creationId xmlns:a16="http://schemas.microsoft.com/office/drawing/2014/main" id="{1653AC87-D62C-416A-B379-D7A8DEF105C9}"/>
              </a:ext>
            </a:extLst>
          </p:cNvPr>
          <p:cNvSpPr>
            <a:spLocks noGrp="1"/>
          </p:cNvSpPr>
          <p:nvPr>
            <p:ph idx="1"/>
          </p:nvPr>
        </p:nvSpPr>
        <p:spPr>
          <a:xfrm>
            <a:off x="190500" y="1825625"/>
            <a:ext cx="11811000" cy="4351338"/>
          </a:xfrm>
        </p:spPr>
        <p:txBody>
          <a:bodyPr>
            <a:normAutofit fontScale="92500" lnSpcReduction="10000"/>
          </a:bodyPr>
          <a:lstStyle/>
          <a:p>
            <a:r>
              <a:rPr lang="en-GB" dirty="0"/>
              <a:t>Once you have completed the first draft of your paper, you will need to rewrite some of the introductory sentences at the beginning and the transition statements at the end of each paragraph</a:t>
            </a:r>
          </a:p>
          <a:p>
            <a:endParaRPr lang="en-GB" u="sng" dirty="0"/>
          </a:p>
          <a:p>
            <a:r>
              <a:rPr lang="en-GB" dirty="0"/>
              <a:t>Transitions, which connect one idea to the next, may seem challenging at first, but they get easier once you consider the many possible methods for linking paragraphs together—even if they seem to be unrelated</a:t>
            </a:r>
          </a:p>
          <a:p>
            <a:endParaRPr lang="en-GB" dirty="0"/>
          </a:p>
          <a:p>
            <a:r>
              <a:rPr lang="en-GB" dirty="0"/>
              <a:t>Consider and discuss these options … .. …</a:t>
            </a:r>
          </a:p>
          <a:p>
            <a:endParaRPr lang="en-GB" dirty="0"/>
          </a:p>
          <a:p>
            <a:r>
              <a:rPr lang="en-GB" dirty="0"/>
              <a:t>More on transition words can be found on the Moodle page</a:t>
            </a:r>
          </a:p>
        </p:txBody>
      </p:sp>
    </p:spTree>
    <p:extLst>
      <p:ext uri="{BB962C8B-B14F-4D97-AF65-F5344CB8AC3E}">
        <p14:creationId xmlns:p14="http://schemas.microsoft.com/office/powerpoint/2010/main" val="1184211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DF55B-1C99-4C01-A676-C5F84D9202FC}"/>
              </a:ext>
            </a:extLst>
          </p:cNvPr>
          <p:cNvSpPr>
            <a:spLocks noGrp="1"/>
          </p:cNvSpPr>
          <p:nvPr>
            <p:ph type="title"/>
          </p:nvPr>
        </p:nvSpPr>
        <p:spPr>
          <a:xfrm>
            <a:off x="648929" y="629266"/>
            <a:ext cx="5127031" cy="1676603"/>
          </a:xfrm>
        </p:spPr>
        <p:txBody>
          <a:bodyPr vert="horz" lIns="91440" tIns="45720" rIns="91440" bIns="45720" rtlCol="0" anchor="ctr">
            <a:normAutofit/>
          </a:bodyPr>
          <a:lstStyle/>
          <a:p>
            <a:r>
              <a:rPr lang="en-US" sz="3700" kern="1200">
                <a:solidFill>
                  <a:schemeClr val="tx1"/>
                </a:solidFill>
                <a:latin typeface="+mj-lt"/>
                <a:ea typeface="+mj-ea"/>
                <a:cs typeface="+mj-cs"/>
              </a:rPr>
              <a:t>Suggested reading for this stage of your project:</a:t>
            </a:r>
          </a:p>
        </p:txBody>
      </p:sp>
      <p:sp>
        <p:nvSpPr>
          <p:cNvPr id="4" name="Content Placeholder 3">
            <a:extLst>
              <a:ext uri="{FF2B5EF4-FFF2-40B4-BE49-F238E27FC236}">
                <a16:creationId xmlns:a16="http://schemas.microsoft.com/office/drawing/2014/main" id="{7508226C-2F0C-417D-8FF8-C86F1E59BA2D}"/>
              </a:ext>
            </a:extLst>
          </p:cNvPr>
          <p:cNvSpPr>
            <a:spLocks noGrp="1"/>
          </p:cNvSpPr>
          <p:nvPr>
            <p:ph sz="half" idx="2"/>
          </p:nvPr>
        </p:nvSpPr>
        <p:spPr>
          <a:xfrm>
            <a:off x="648930" y="2438400"/>
            <a:ext cx="5127029" cy="3785419"/>
          </a:xfrm>
        </p:spPr>
        <p:txBody>
          <a:bodyPr vert="horz" lIns="91440" tIns="45720" rIns="91440" bIns="45720" rtlCol="0">
            <a:normAutofit/>
          </a:bodyPr>
          <a:lstStyle/>
          <a:p>
            <a:r>
              <a:rPr lang="en-US" sz="2800" kern="1200">
                <a:solidFill>
                  <a:schemeClr val="tx1"/>
                </a:solidFill>
                <a:latin typeface="+mn-lt"/>
                <a:ea typeface="+mn-ea"/>
                <a:cs typeface="+mn-cs"/>
              </a:rPr>
              <a:t>2008 edition in library:</a:t>
            </a:r>
          </a:p>
          <a:p>
            <a:endParaRPr lang="en-US" sz="2800" kern="1200">
              <a:solidFill>
                <a:schemeClr val="tx1"/>
              </a:solidFill>
              <a:latin typeface="+mn-lt"/>
              <a:ea typeface="+mn-ea"/>
              <a:cs typeface="+mn-cs"/>
            </a:endParaRPr>
          </a:p>
          <a:p>
            <a:r>
              <a:rPr lang="en-US" sz="2800" kern="1200">
                <a:solidFill>
                  <a:schemeClr val="tx1"/>
                </a:solidFill>
                <a:latin typeface="+mn-lt"/>
                <a:ea typeface="+mn-ea"/>
                <a:cs typeface="+mn-cs"/>
              </a:rPr>
              <a:t>Chapters 8 and 9</a:t>
            </a:r>
          </a:p>
          <a:p>
            <a:r>
              <a:rPr lang="en-US" sz="2800" kern="1200">
                <a:solidFill>
                  <a:schemeClr val="tx1"/>
                </a:solidFill>
                <a:latin typeface="+mn-lt"/>
                <a:ea typeface="+mn-ea"/>
                <a:cs typeface="+mn-cs"/>
              </a:rPr>
              <a:t>Pages 117 -148</a:t>
            </a:r>
          </a:p>
        </p:txBody>
      </p:sp>
      <p:pic>
        <p:nvPicPr>
          <p:cNvPr id="8" name="Content Placeholder 5">
            <a:extLst>
              <a:ext uri="{FF2B5EF4-FFF2-40B4-BE49-F238E27FC236}">
                <a16:creationId xmlns:a16="http://schemas.microsoft.com/office/drawing/2014/main" id="{0B60C237-B7E8-4A5E-B1E1-CE6F70E052B5}"/>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213" r="869"/>
          <a:stretch/>
        </p:blipFill>
        <p:spPr>
          <a:xfrm>
            <a:off x="6090613" y="640082"/>
            <a:ext cx="5461724" cy="5577837"/>
          </a:xfrm>
          <a:prstGeom prst="rect">
            <a:avLst/>
          </a:prstGeom>
          <a:effectLst/>
        </p:spPr>
      </p:pic>
    </p:spTree>
    <p:extLst>
      <p:ext uri="{BB962C8B-B14F-4D97-AF65-F5344CB8AC3E}">
        <p14:creationId xmlns:p14="http://schemas.microsoft.com/office/powerpoint/2010/main" val="2855694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AND ANSWER SESSION: </a:t>
            </a:r>
          </a:p>
        </p:txBody>
      </p:sp>
      <p:sp>
        <p:nvSpPr>
          <p:cNvPr id="3" name="Content Placeholder 2"/>
          <p:cNvSpPr>
            <a:spLocks noGrp="1"/>
          </p:cNvSpPr>
          <p:nvPr>
            <p:ph sz="half" idx="1"/>
          </p:nvPr>
        </p:nvSpPr>
        <p:spPr/>
        <p:txBody>
          <a:bodyPr/>
          <a:lstStyle/>
          <a:p>
            <a:endParaRPr lang="en-GB" dirty="0"/>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3589292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9B6B-87FA-4FEA-AE4D-C145B8C850DD}"/>
              </a:ext>
            </a:extLst>
          </p:cNvPr>
          <p:cNvSpPr>
            <a:spLocks noGrp="1"/>
          </p:cNvSpPr>
          <p:nvPr>
            <p:ph type="title"/>
          </p:nvPr>
        </p:nvSpPr>
        <p:spPr/>
        <p:txBody>
          <a:bodyPr/>
          <a:lstStyle/>
          <a:p>
            <a:r>
              <a:rPr lang="en-GB" dirty="0"/>
              <a:t>HAVE WE MET THE AIMS OF THIS LESSON:</a:t>
            </a:r>
          </a:p>
        </p:txBody>
      </p:sp>
      <p:sp>
        <p:nvSpPr>
          <p:cNvPr id="3" name="Content Placeholder 2">
            <a:extLst>
              <a:ext uri="{FF2B5EF4-FFF2-40B4-BE49-F238E27FC236}">
                <a16:creationId xmlns:a16="http://schemas.microsoft.com/office/drawing/2014/main" id="{56A66654-69F4-4175-B6C9-1B0BD7CBFA7B}"/>
              </a:ext>
            </a:extLst>
          </p:cNvPr>
          <p:cNvSpPr>
            <a:spLocks noGrp="1"/>
          </p:cNvSpPr>
          <p:nvPr>
            <p:ph idx="1"/>
          </p:nvPr>
        </p:nvSpPr>
        <p:spPr/>
        <p:txBody>
          <a:bodyPr>
            <a:normAutofit/>
          </a:bodyPr>
          <a:lstStyle/>
          <a:p>
            <a:r>
              <a:rPr lang="en-GB" sz="4400" dirty="0"/>
              <a:t>Consider the format for your literature review</a:t>
            </a:r>
          </a:p>
          <a:p>
            <a:r>
              <a:rPr lang="en-GB" sz="4400" dirty="0"/>
              <a:t>Review writing and critique skills</a:t>
            </a:r>
          </a:p>
          <a:p>
            <a:r>
              <a:rPr lang="en-GB" sz="4400" dirty="0"/>
              <a:t>Consider commonly seen errors in writing</a:t>
            </a:r>
          </a:p>
          <a:p>
            <a:r>
              <a:rPr lang="en-GB" sz="4400" dirty="0"/>
              <a:t>Work on transitioning within your literature review</a:t>
            </a:r>
          </a:p>
        </p:txBody>
      </p:sp>
    </p:spTree>
    <p:extLst>
      <p:ext uri="{BB962C8B-B14F-4D97-AF65-F5344CB8AC3E}">
        <p14:creationId xmlns:p14="http://schemas.microsoft.com/office/powerpoint/2010/main" val="614568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559</Words>
  <Application>Microsoft Office PowerPoint</Application>
  <PresentationFormat>Widescreen</PresentationFormat>
  <Paragraphs>75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 WRITING A LITERATURE REIVEW:</vt:lpstr>
      <vt:lpstr>THE AIMS OF THIS LESSON ARE TO:</vt:lpstr>
      <vt:lpstr>‘Background reading’ on Moodle</vt:lpstr>
      <vt:lpstr>Presentation of your work:  </vt:lpstr>
      <vt:lpstr>Presentation of your work:</vt:lpstr>
      <vt:lpstr>Background:  </vt:lpstr>
      <vt:lpstr>Discussion and critique : CRITICAL ANALYSIS</vt:lpstr>
      <vt:lpstr>Continuous text</vt:lpstr>
      <vt:lpstr>The main body of your literature review…..</vt:lpstr>
      <vt:lpstr>Conclusion:</vt:lpstr>
      <vt:lpstr>Supplementary lesson: Writing workshop</vt:lpstr>
      <vt:lpstr>PLEASE BRING WITH YOU A RESEARCH PAPER WHICH IS RELEVANT TO YOUR RESEARCH TO WORK ON DURING THE WORKSHOP</vt:lpstr>
      <vt:lpstr>SOME COMMON WRITING MISTAKES TO CONISDER:</vt:lpstr>
      <vt:lpstr>Transitioning … … …</vt:lpstr>
      <vt:lpstr>Suggested reading for this stage of your project:</vt:lpstr>
      <vt:lpstr>QUESTION AND ANSWER SESSION: </vt:lpstr>
      <vt:lpstr>HAVE WE MET THE AIMS OF THIS LESSON: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literature review…</dc:title>
  <dc:creator>Beverly Cole</dc:creator>
  <cp:lastModifiedBy>Beverly Cole</cp:lastModifiedBy>
  <cp:revision>6</cp:revision>
  <dcterms:created xsi:type="dcterms:W3CDTF">2019-10-27T22:18:50Z</dcterms:created>
  <dcterms:modified xsi:type="dcterms:W3CDTF">2019-11-10T16:09:17Z</dcterms:modified>
</cp:coreProperties>
</file>