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7" r:id="rId1"/>
  </p:sldMasterIdLst>
  <p:notesMasterIdLst>
    <p:notesMasterId r:id="rId56"/>
  </p:notesMasterIdLst>
  <p:sldIdLst>
    <p:sldId id="306" r:id="rId2"/>
    <p:sldId id="307" r:id="rId3"/>
    <p:sldId id="309" r:id="rId4"/>
    <p:sldId id="310" r:id="rId5"/>
    <p:sldId id="311" r:id="rId6"/>
    <p:sldId id="312" r:id="rId7"/>
    <p:sldId id="313" r:id="rId8"/>
    <p:sldId id="314" r:id="rId9"/>
    <p:sldId id="315" r:id="rId10"/>
    <p:sldId id="316" r:id="rId11"/>
    <p:sldId id="359" r:id="rId12"/>
    <p:sldId id="317" r:id="rId13"/>
    <p:sldId id="318" r:id="rId14"/>
    <p:sldId id="319" r:id="rId15"/>
    <p:sldId id="320" r:id="rId16"/>
    <p:sldId id="321" r:id="rId17"/>
    <p:sldId id="322" r:id="rId18"/>
    <p:sldId id="323" r:id="rId19"/>
    <p:sldId id="324" r:id="rId20"/>
    <p:sldId id="325" r:id="rId21"/>
    <p:sldId id="326" r:id="rId22"/>
    <p:sldId id="328" r:id="rId23"/>
    <p:sldId id="329" r:id="rId24"/>
    <p:sldId id="330" r:id="rId25"/>
    <p:sldId id="331" r:id="rId26"/>
    <p:sldId id="332" r:id="rId27"/>
    <p:sldId id="333" r:id="rId28"/>
    <p:sldId id="360" r:id="rId29"/>
    <p:sldId id="361" r:id="rId30"/>
    <p:sldId id="362" r:id="rId31"/>
    <p:sldId id="334" r:id="rId32"/>
    <p:sldId id="335" r:id="rId33"/>
    <p:sldId id="336" r:id="rId34"/>
    <p:sldId id="337" r:id="rId35"/>
    <p:sldId id="338" r:id="rId36"/>
    <p:sldId id="339" r:id="rId37"/>
    <p:sldId id="340" r:id="rId38"/>
    <p:sldId id="341" r:id="rId39"/>
    <p:sldId id="342" r:id="rId40"/>
    <p:sldId id="343" r:id="rId41"/>
    <p:sldId id="344" r:id="rId42"/>
    <p:sldId id="345" r:id="rId43"/>
    <p:sldId id="346" r:id="rId44"/>
    <p:sldId id="347" r:id="rId45"/>
    <p:sldId id="348" r:id="rId46"/>
    <p:sldId id="349" r:id="rId47"/>
    <p:sldId id="350" r:id="rId48"/>
    <p:sldId id="352" r:id="rId49"/>
    <p:sldId id="353" r:id="rId50"/>
    <p:sldId id="354" r:id="rId51"/>
    <p:sldId id="355" r:id="rId52"/>
    <p:sldId id="356" r:id="rId53"/>
    <p:sldId id="358" r:id="rId54"/>
    <p:sldId id="303" r:id="rId55"/>
  </p:sldIdLst>
  <p:sldSz cx="9144000" cy="6858000" type="screen4x3"/>
  <p:notesSz cx="68580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35153"/>
    <a:srgbClr val="8A8A8A"/>
    <a:srgbClr val="6B6B6B"/>
    <a:srgbClr val="264DAE"/>
    <a:srgbClr val="4ADAD7"/>
    <a:srgbClr val="90A3A6"/>
    <a:srgbClr val="EDDFF5"/>
    <a:srgbClr val="493B93"/>
    <a:srgbClr val="808080"/>
    <a:srgbClr val="96969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80" autoAdjust="0"/>
    <p:restoredTop sz="70909" autoAdjust="0"/>
  </p:normalViewPr>
  <p:slideViewPr>
    <p:cSldViewPr snapToGrid="0">
      <p:cViewPr varScale="1">
        <p:scale>
          <a:sx n="63" d="100"/>
          <a:sy n="63" d="100"/>
        </p:scale>
        <p:origin x="2270" y="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D33006-993C-46CE-BE81-A42F2D8A6269}" type="datetimeFigureOut">
              <a:rPr lang="en-US" smtClean="0"/>
              <a:t>3/2/2016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04900" y="696913"/>
            <a:ext cx="46482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16425"/>
            <a:ext cx="5486400" cy="41830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675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829675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72CD79-D36A-4E01-AE1C-064887FE95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272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3835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70EE284-7961-42D5-9E4B-29540E276A78}" type="slidenum">
              <a:rPr lang="en-US" smtClean="0"/>
              <a:pPr/>
              <a:t>2</a:t>
            </a:fld>
            <a:endParaRPr lang="en-US" dirty="0" smtClean="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Chapter 2</a:t>
            </a:r>
          </a:p>
        </p:txBody>
      </p:sp>
    </p:spTree>
    <p:extLst>
      <p:ext uri="{BB962C8B-B14F-4D97-AF65-F5344CB8AC3E}">
        <p14:creationId xmlns:p14="http://schemas.microsoft.com/office/powerpoint/2010/main" val="38306062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2.1.1.1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Switch Boot Sequence</a:t>
            </a:r>
          </a:p>
          <a:p>
            <a:pPr marL="228600" indent="-228600">
              <a:buAutoNum type="arabicPeriod"/>
            </a:pP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First, the switch loads a power-on self-test 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(POST)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program stored in ROM. POST 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checks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CPU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subsystem. It tests the CPU, 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DRAM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and the portion of the flash device that makes up the 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flash file system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228600" indent="-228600">
              <a:buAutoNum type="arabicPeriod"/>
            </a:pP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Next, the 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switch loads the boot loader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software. The boot loader is a small program stored in ROM and is run 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immediately after POST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successfully completes.</a:t>
            </a:r>
          </a:p>
          <a:p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3. The boot loader performs 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low-level CPU initialization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It 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initializes the CPU registers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which control where physical memory is mapped, the quantity of memory, and its speed.</a:t>
            </a:r>
          </a:p>
          <a:p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4. The boot loader 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initializes the flash file system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 the system board.</a:t>
            </a:r>
          </a:p>
          <a:p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5. Finally, the boot loader 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locates and loads a default IOS operating system software image into memory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hands control of the switch over to the IOS.</a:t>
            </a:r>
          </a:p>
          <a:p>
            <a:pPr>
              <a:buFontTx/>
              <a:buNone/>
            </a:pP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41932827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2.1.1.1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Switch Boot Sequence</a:t>
            </a:r>
          </a:p>
          <a:p>
            <a:pPr>
              <a:buFontTx/>
              <a:buNone/>
            </a:pPr>
            <a:endParaRPr lang="en-US" b="1" dirty="0" smtClean="0"/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Note: </a:t>
            </a:r>
            <a:r>
              <a:rPr lang="en-US" dirty="0" smtClean="0"/>
              <a:t>the BOOT environment variable is set using the</a:t>
            </a:r>
            <a:r>
              <a:rPr lang="en-US" b="1" dirty="0" smtClean="0"/>
              <a:t> boot system </a:t>
            </a:r>
            <a:r>
              <a:rPr lang="en-US" dirty="0" smtClean="0"/>
              <a:t>global configuration mode command. Use the </a:t>
            </a:r>
            <a:r>
              <a:rPr lang="en-US" b="1" dirty="0" smtClean="0"/>
              <a:t>show </a:t>
            </a:r>
            <a:r>
              <a:rPr lang="en-US" b="1" dirty="0" err="1" smtClean="0"/>
              <a:t>bootvar</a:t>
            </a:r>
            <a:r>
              <a:rPr lang="en-US" b="1" dirty="0" smtClean="0"/>
              <a:t> </a:t>
            </a:r>
            <a:r>
              <a:rPr lang="en-US" dirty="0" smtClean="0"/>
              <a:t>command to see to what the current </a:t>
            </a:r>
            <a:r>
              <a:rPr lang="en-US" dirty="0" err="1" smtClean="0"/>
              <a:t>IOS</a:t>
            </a:r>
            <a:r>
              <a:rPr lang="en-US" dirty="0" smtClean="0"/>
              <a:t> boot file is set.</a:t>
            </a:r>
          </a:p>
          <a:p>
            <a:pPr>
              <a:buFontTx/>
              <a:buNone/>
            </a:pP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6774234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2.1.1.2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Recovering</a:t>
            </a:r>
            <a:r>
              <a:rPr lang="en-US" sz="1200" b="1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From a System Crash</a:t>
            </a: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1377405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2.1.1.3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Switch LED Indicators</a:t>
            </a: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40189844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2.1.1.3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Switch LED Indicators</a:t>
            </a: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2615090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indent="0" fontAlgn="base">
              <a:buNone/>
            </a:pPr>
            <a:r>
              <a:rPr lang="en-US" b="1" dirty="0" smtClean="0"/>
              <a:t>2.1.1.4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Preparing for Basic Switch Management</a:t>
            </a:r>
          </a:p>
        </p:txBody>
      </p:sp>
    </p:spTree>
    <p:extLst>
      <p:ext uri="{BB962C8B-B14F-4D97-AF65-F5344CB8AC3E}">
        <p14:creationId xmlns:p14="http://schemas.microsoft.com/office/powerpoint/2010/main" val="24106018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indent="0" fontAlgn="base">
              <a:buNone/>
            </a:pPr>
            <a:r>
              <a:rPr lang="en-US" b="1" dirty="0" smtClean="0"/>
              <a:t>2.1.1.4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Preparing for Basic Switch Management</a:t>
            </a:r>
          </a:p>
        </p:txBody>
      </p:sp>
    </p:spTree>
    <p:extLst>
      <p:ext uri="{BB962C8B-B14F-4D97-AF65-F5344CB8AC3E}">
        <p14:creationId xmlns:p14="http://schemas.microsoft.com/office/powerpoint/2010/main" val="1391982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indent="0" fontAlgn="base">
              <a:buNone/>
            </a:pPr>
            <a:r>
              <a:rPr lang="en-US" b="1" dirty="0" smtClean="0"/>
              <a:t>2.1.1.4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Preparing for Basic Switch Management</a:t>
            </a:r>
          </a:p>
        </p:txBody>
      </p:sp>
    </p:spTree>
    <p:extLst>
      <p:ext uri="{BB962C8B-B14F-4D97-AF65-F5344CB8AC3E}">
        <p14:creationId xmlns:p14="http://schemas.microsoft.com/office/powerpoint/2010/main" val="26042738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indent="0" fontAlgn="base">
              <a:buNone/>
            </a:pPr>
            <a:r>
              <a:rPr lang="en-US" b="1" dirty="0" smtClean="0"/>
              <a:t>2.1.1.4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Preparing for Basic Switch Management</a:t>
            </a:r>
          </a:p>
        </p:txBody>
      </p:sp>
    </p:spTree>
    <p:extLst>
      <p:ext uri="{BB962C8B-B14F-4D97-AF65-F5344CB8AC3E}">
        <p14:creationId xmlns:p14="http://schemas.microsoft.com/office/powerpoint/2010/main" val="12544887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indent="0" fontAlgn="base">
              <a:buNone/>
            </a:pPr>
            <a:r>
              <a:rPr lang="en-US" b="1" dirty="0" smtClean="0"/>
              <a:t>2.1.2.1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Duplex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4909320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2.1.2.2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Configuring Switch Ports at the Physical Layer</a:t>
            </a:r>
          </a:p>
        </p:txBody>
      </p:sp>
    </p:spTree>
    <p:extLst>
      <p:ext uri="{BB962C8B-B14F-4D97-AF65-F5344CB8AC3E}">
        <p14:creationId xmlns:p14="http://schemas.microsoft.com/office/powerpoint/2010/main" val="7252830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2.1.2.3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Auto-MDIX Feature</a:t>
            </a:r>
          </a:p>
        </p:txBody>
      </p:sp>
    </p:spTree>
    <p:extLst>
      <p:ext uri="{BB962C8B-B14F-4D97-AF65-F5344CB8AC3E}">
        <p14:creationId xmlns:p14="http://schemas.microsoft.com/office/powerpoint/2010/main" val="40763600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2.1.2.3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Auto-MDIX Feature</a:t>
            </a:r>
          </a:p>
        </p:txBody>
      </p:sp>
    </p:spTree>
    <p:extLst>
      <p:ext uri="{BB962C8B-B14F-4D97-AF65-F5344CB8AC3E}">
        <p14:creationId xmlns:p14="http://schemas.microsoft.com/office/powerpoint/2010/main" val="147344644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2.1.2.3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Auto-MDIX Feature</a:t>
            </a:r>
          </a:p>
        </p:txBody>
      </p:sp>
    </p:spTree>
    <p:extLst>
      <p:ext uri="{BB962C8B-B14F-4D97-AF65-F5344CB8AC3E}">
        <p14:creationId xmlns:p14="http://schemas.microsoft.com/office/powerpoint/2010/main" val="391080655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2.1.2.4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Verifying Switch Port Configuration</a:t>
            </a:r>
          </a:p>
        </p:txBody>
      </p:sp>
    </p:spTree>
    <p:extLst>
      <p:ext uri="{BB962C8B-B14F-4D97-AF65-F5344CB8AC3E}">
        <p14:creationId xmlns:p14="http://schemas.microsoft.com/office/powerpoint/2010/main" val="397895931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2.1.2.5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Network Access Layer Issues</a:t>
            </a:r>
          </a:p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Displaying interface status and statistics</a:t>
            </a:r>
          </a:p>
        </p:txBody>
      </p:sp>
    </p:spTree>
    <p:extLst>
      <p:ext uri="{BB962C8B-B14F-4D97-AF65-F5344CB8AC3E}">
        <p14:creationId xmlns:p14="http://schemas.microsoft.com/office/powerpoint/2010/main" val="283459883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2.1.2.5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Network Access Layer Issues</a:t>
            </a:r>
          </a:p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late collision refers to a collision that occurs after 512 bits of the frame have been transmitted. Excessive cable lengths are the most common cause of late collisions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421243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2.1.2.6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Troubleshooting Network Access Layer Issues</a:t>
            </a:r>
          </a:p>
        </p:txBody>
      </p:sp>
    </p:spTree>
    <p:extLst>
      <p:ext uri="{BB962C8B-B14F-4D97-AF65-F5344CB8AC3E}">
        <p14:creationId xmlns:p14="http://schemas.microsoft.com/office/powerpoint/2010/main" val="403717670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2.2.1.1 </a:t>
            </a:r>
            <a:r>
              <a:rPr lang="en-US" sz="1200" b="1" i="0" kern="1200" dirty="0" err="1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SSH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Operation</a:t>
            </a:r>
          </a:p>
        </p:txBody>
      </p:sp>
    </p:spTree>
    <p:extLst>
      <p:ext uri="{BB962C8B-B14F-4D97-AF65-F5344CB8AC3E}">
        <p14:creationId xmlns:p14="http://schemas.microsoft.com/office/powerpoint/2010/main" val="425161874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2.2.1.2 Configuring </a:t>
            </a:r>
            <a:r>
              <a:rPr lang="en-US" sz="1200" b="1" i="0" kern="1200" dirty="0" err="1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SSH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45424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2.2.1.2 Verifying </a:t>
            </a:r>
            <a:r>
              <a:rPr lang="en-US" sz="1200" b="1" i="0" kern="1200" dirty="0" err="1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SSH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873855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2.2.2.1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MAC Address Flooding</a:t>
            </a:r>
          </a:p>
        </p:txBody>
      </p:sp>
    </p:spTree>
    <p:extLst>
      <p:ext uri="{BB962C8B-B14F-4D97-AF65-F5344CB8AC3E}">
        <p14:creationId xmlns:p14="http://schemas.microsoft.com/office/powerpoint/2010/main" val="189712858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2.2.2.1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MAC Address Flooding</a:t>
            </a:r>
          </a:p>
        </p:txBody>
      </p:sp>
    </p:spTree>
    <p:extLst>
      <p:ext uri="{BB962C8B-B14F-4D97-AF65-F5344CB8AC3E}">
        <p14:creationId xmlns:p14="http://schemas.microsoft.com/office/powerpoint/2010/main" val="179385726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2.2.2.1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MAC Address Flooding</a:t>
            </a: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A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  <a:sym typeface="Wingdings" panose="05000000000000000000" pitchFamily="2" charset="2"/>
              </a:rPr>
              <a:t> B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052089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2.2.2.1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MAC Address Flooding</a:t>
            </a: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B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  <a:sym typeface="Wingdings" panose="05000000000000000000" pitchFamily="2" charset="2"/>
              </a:rPr>
              <a:t> A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873514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2.2.2.1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MAC Address Flooding</a:t>
            </a: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Usual operation.</a:t>
            </a:r>
          </a:p>
        </p:txBody>
      </p:sp>
    </p:spTree>
    <p:extLst>
      <p:ext uri="{BB962C8B-B14F-4D97-AF65-F5344CB8AC3E}">
        <p14:creationId xmlns:p14="http://schemas.microsoft.com/office/powerpoint/2010/main" val="344772013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2.2.2.1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MAC Address Flooding</a:t>
            </a:r>
          </a:p>
        </p:txBody>
      </p:sp>
    </p:spTree>
    <p:extLst>
      <p:ext uri="{BB962C8B-B14F-4D97-AF65-F5344CB8AC3E}">
        <p14:creationId xmlns:p14="http://schemas.microsoft.com/office/powerpoint/2010/main" val="207615333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2.2.2.1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MAC Address Flooding</a:t>
            </a:r>
          </a:p>
        </p:txBody>
      </p:sp>
    </p:spTree>
    <p:extLst>
      <p:ext uri="{BB962C8B-B14F-4D97-AF65-F5344CB8AC3E}">
        <p14:creationId xmlns:p14="http://schemas.microsoft.com/office/powerpoint/2010/main" val="299723242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2.2.2.2</a:t>
            </a:r>
            <a:r>
              <a:rPr lang="en-US" b="1" baseline="0" dirty="0" smtClean="0"/>
              <a:t>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DHCP Spoofing</a:t>
            </a:r>
          </a:p>
        </p:txBody>
      </p:sp>
    </p:spTree>
    <p:extLst>
      <p:ext uri="{BB962C8B-B14F-4D97-AF65-F5344CB8AC3E}">
        <p14:creationId xmlns:p14="http://schemas.microsoft.com/office/powerpoint/2010/main" val="97450205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2.2.2.2</a:t>
            </a:r>
            <a:r>
              <a:rPr lang="en-US" b="1" baseline="0" dirty="0" smtClean="0"/>
              <a:t>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DHCP Spoof Attack</a:t>
            </a:r>
          </a:p>
        </p:txBody>
      </p:sp>
    </p:spTree>
    <p:extLst>
      <p:ext uri="{BB962C8B-B14F-4D97-AF65-F5344CB8AC3E}">
        <p14:creationId xmlns:p14="http://schemas.microsoft.com/office/powerpoint/2010/main" val="228385216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2.2.2.3</a:t>
            </a:r>
            <a:r>
              <a:rPr lang="en-US" b="1" baseline="0" dirty="0" smtClean="0"/>
              <a:t>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Leveraging Cisco Discovery</a:t>
            </a:r>
            <a:r>
              <a:rPr lang="en-US" sz="1200" b="1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Protocol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940338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2.2.2.4</a:t>
            </a:r>
            <a:r>
              <a:rPr lang="en-US" b="1" baseline="0" dirty="0" smtClean="0"/>
              <a:t>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Leveraging Telnet</a:t>
            </a:r>
          </a:p>
        </p:txBody>
      </p:sp>
    </p:spTree>
    <p:extLst>
      <p:ext uri="{BB962C8B-B14F-4D97-AF65-F5344CB8AC3E}">
        <p14:creationId xmlns:p14="http://schemas.microsoft.com/office/powerpoint/2010/main" val="289029906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2.2.2.4</a:t>
            </a:r>
            <a:r>
              <a:rPr lang="en-US" b="1" baseline="0" dirty="0" smtClean="0"/>
              <a:t>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Leveraging Telnet</a:t>
            </a:r>
          </a:p>
        </p:txBody>
      </p:sp>
    </p:spTree>
    <p:extLst>
      <p:ext uri="{BB962C8B-B14F-4D97-AF65-F5344CB8AC3E}">
        <p14:creationId xmlns:p14="http://schemas.microsoft.com/office/powerpoint/2010/main" val="337496942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2.2.3.1</a:t>
            </a:r>
            <a:r>
              <a:rPr lang="en-US" b="1" baseline="0" dirty="0" smtClean="0"/>
              <a:t>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10 Best Practices</a:t>
            </a:r>
          </a:p>
        </p:txBody>
      </p:sp>
    </p:spTree>
    <p:extLst>
      <p:ext uri="{BB962C8B-B14F-4D97-AF65-F5344CB8AC3E}">
        <p14:creationId xmlns:p14="http://schemas.microsoft.com/office/powerpoint/2010/main" val="387255370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2.2.3.2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Network</a:t>
            </a:r>
            <a:r>
              <a:rPr lang="en-US" sz="1200" b="1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Security Tools: Options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070571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2.2.3.3</a:t>
            </a:r>
            <a:r>
              <a:rPr lang="en-US" b="1" baseline="0" dirty="0" smtClean="0"/>
              <a:t>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Network</a:t>
            </a:r>
            <a:r>
              <a:rPr lang="en-US" sz="1200" b="1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Security Tools: Audits</a:t>
            </a: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What type of info can attacker see? &gt;&gt;&gt;&gt;&gt;&gt;&gt;&gt;&gt;&gt; Simulate attacks (Penetration Testing) &gt;&gt;&gt;&gt;&gt;&gt;&gt;&gt;&gt;&gt; Identify weakness in your </a:t>
            </a:r>
            <a:r>
              <a:rPr lang="en-US" sz="1200" b="0" i="0" kern="1200" baseline="0" dirty="0" err="1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configs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based on </a:t>
            </a:r>
            <a:r>
              <a:rPr lang="en-US" sz="1200" b="0" i="0" kern="1200" baseline="0" dirty="0" err="1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pentests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&gt;&gt;&gt;&gt;&gt;&gt;&gt;&gt;&gt;&gt; Make changes &gt;&gt;&gt;&gt;&gt;&gt;&gt;&gt;&gt;&gt; Tests to be carried out under controlled conditions &gt;&gt;&gt;&gt;&gt;&gt;&gt;&gt;&gt;&gt; Offline Test-Bed that mimics the production network.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537475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2.2.4.1</a:t>
            </a:r>
            <a:r>
              <a:rPr lang="en-US" b="1" baseline="0" dirty="0" smtClean="0"/>
              <a:t>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Secure Unused Ports</a:t>
            </a:r>
          </a:p>
        </p:txBody>
      </p:sp>
    </p:spTree>
    <p:extLst>
      <p:ext uri="{BB962C8B-B14F-4D97-AF65-F5344CB8AC3E}">
        <p14:creationId xmlns:p14="http://schemas.microsoft.com/office/powerpoint/2010/main" val="409548332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2.2.4.2</a:t>
            </a:r>
            <a:r>
              <a:rPr lang="en-US" b="1" baseline="0" dirty="0" smtClean="0"/>
              <a:t>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DHCP Snooping</a:t>
            </a: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dirty="0" smtClean="0"/>
              <a:t>DHCP Snooping specifies which switch ports can respond to DHCP requests</a:t>
            </a: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Limit the rate at which an attacker can continually send bogus DHCP requests through untrusted ports to the DHCP server using the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GB" sz="1200" b="1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ip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dhcp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snooping limit rate </a:t>
            </a:r>
            <a:r>
              <a:rPr lang="en-GB" sz="1200" b="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rate</a:t>
            </a:r>
            <a:r>
              <a:rPr lang="en-GB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command.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072985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2.2.4.3</a:t>
            </a:r>
            <a:r>
              <a:rPr lang="en-US" b="1" baseline="0" dirty="0" smtClean="0"/>
              <a:t> </a:t>
            </a:r>
            <a:r>
              <a:rPr lang="en-US" b="1" dirty="0" smtClean="0"/>
              <a:t>Port Security: Operation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Static  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MAC addresses manually configured on port: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</a:t>
            </a:r>
            <a:r>
              <a:rPr lang="en-GB" sz="1200" b="1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config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-if)#</a:t>
            </a:r>
            <a:r>
              <a:rPr lang="en-GB" sz="1200" b="1" i="0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switchport</a:t>
            </a:r>
            <a:r>
              <a:rPr lang="en-GB" sz="1200" b="1" i="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port-security mac-address </a:t>
            </a:r>
            <a:r>
              <a:rPr lang="en-GB" sz="1200" b="0" i="1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mac-address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stored in address table and added to running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config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Dynamic  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MAC addresses are dynamically learned and stored only in address table. removed when switch restarts.</a:t>
            </a:r>
          </a:p>
          <a:p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Sticky  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MAC addresses dynamically learned or manually configured, then stored in address table and added to the running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config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b="1" i="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en-GB" sz="1200" b="1" i="0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config</a:t>
            </a:r>
            <a:r>
              <a:rPr lang="en-GB" sz="1200" b="1" i="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-if)#</a:t>
            </a:r>
            <a:r>
              <a:rPr lang="en-GB" sz="1200" b="1" i="0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switchport</a:t>
            </a:r>
            <a:r>
              <a:rPr lang="en-GB" sz="1200" b="1" i="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port-security mac-address sticky</a:t>
            </a:r>
            <a:endParaRPr lang="en-GB" sz="1200" b="0" i="0" u="sng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GB" sz="1200" b="1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switchport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port-security mac-address sticky </a:t>
            </a:r>
            <a:r>
              <a:rPr lang="en-GB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mac-address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580696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2.2.4.4</a:t>
            </a:r>
            <a:r>
              <a:rPr lang="en-US" b="1" baseline="0" dirty="0" smtClean="0"/>
              <a:t> </a:t>
            </a:r>
            <a:r>
              <a:rPr lang="en-US" b="1" dirty="0" smtClean="0"/>
              <a:t>Port Security: Violation Modes</a:t>
            </a: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PROTECT: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Packets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with unknown source addresses are dropped until a sufficient number of secure MAC addresses are removed or number of allowable MAC addresses is increased.</a:t>
            </a: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RESTRICT: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Same as protect but there is a notification and a violation counter.</a:t>
            </a: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SHUTDOWN: 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Default. &gt;&gt;&gt;&gt;&gt;&gt;&gt;&gt;&gt;&gt; Interface becomes error-disabled. Increments the violation counter. You have to shutdown and no shutdown.</a:t>
            </a: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b="0" i="0" kern="1200" baseline="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change the violation mode on a switch port, use the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GB" sz="1200" b="1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switchport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port-security violation 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{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protect 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|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restrict 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|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shutdown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}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329662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2.2.4.5</a:t>
            </a:r>
            <a:r>
              <a:rPr lang="en-US" b="1" baseline="0" dirty="0" smtClean="0"/>
              <a:t> </a:t>
            </a:r>
            <a:r>
              <a:rPr lang="en-US" b="1" dirty="0" smtClean="0"/>
              <a:t>Dynamic</a:t>
            </a:r>
            <a:r>
              <a:rPr lang="en-US" b="1" baseline="0" dirty="0" smtClean="0"/>
              <a:t> Port Security Defaults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475045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2.2.4.5</a:t>
            </a:r>
            <a:r>
              <a:rPr lang="en-US" b="1" baseline="0" dirty="0" smtClean="0"/>
              <a:t> </a:t>
            </a:r>
            <a:r>
              <a:rPr lang="en-US" b="1" dirty="0" smtClean="0"/>
              <a:t>Configuring Dynamic Port Security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8753482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2.2.4.5</a:t>
            </a:r>
            <a:r>
              <a:rPr lang="en-US" b="1" baseline="0" dirty="0" smtClean="0"/>
              <a:t> </a:t>
            </a:r>
            <a:r>
              <a:rPr lang="en-US" b="1" dirty="0" smtClean="0"/>
              <a:t>Configuring Port Security Sticky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8674043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2.2.4.6</a:t>
            </a:r>
            <a:r>
              <a:rPr lang="en-US" b="1" baseline="0" dirty="0" smtClean="0"/>
              <a:t> </a:t>
            </a:r>
            <a:r>
              <a:rPr lang="en-US" b="1" dirty="0" smtClean="0"/>
              <a:t>Port Security: Verifying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205444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2.2.4.6</a:t>
            </a:r>
            <a:r>
              <a:rPr lang="en-US" b="1" baseline="0" dirty="0" smtClean="0"/>
              <a:t> </a:t>
            </a:r>
            <a:r>
              <a:rPr lang="en-US" b="1" dirty="0" smtClean="0"/>
              <a:t>Verifying Port Security Stick – Running Configuration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213806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2.2.4.7</a:t>
            </a:r>
            <a:r>
              <a:rPr lang="en-US" b="1" baseline="0" dirty="0" smtClean="0"/>
              <a:t> </a:t>
            </a:r>
            <a:r>
              <a:rPr lang="en-US" b="1" dirty="0" smtClean="0"/>
              <a:t>Ports in Error Disabled</a:t>
            </a:r>
            <a:r>
              <a:rPr lang="en-US" b="1" baseline="0" dirty="0" smtClean="0"/>
              <a:t> State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24987565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2.2.4.7</a:t>
            </a:r>
            <a:r>
              <a:rPr lang="en-US" b="1" baseline="0" dirty="0" smtClean="0"/>
              <a:t> </a:t>
            </a:r>
            <a:r>
              <a:rPr lang="en-US" b="1" dirty="0" smtClean="0"/>
              <a:t>Ports In Error Disabled</a:t>
            </a:r>
            <a:r>
              <a:rPr lang="en-US" b="1" baseline="0" dirty="0" smtClean="0"/>
              <a:t> State</a:t>
            </a: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b="1" i="0" kern="1200" baseline="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THIRD LINE: ERR-DISABLED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8598880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2.2.4.7</a:t>
            </a:r>
            <a:r>
              <a:rPr lang="en-US" b="1" baseline="0" dirty="0" smtClean="0"/>
              <a:t> </a:t>
            </a:r>
            <a:r>
              <a:rPr lang="en-US" b="1" dirty="0" smtClean="0"/>
              <a:t>Ports In Error Disabled</a:t>
            </a:r>
            <a:r>
              <a:rPr lang="en-US" b="1" baseline="0" dirty="0" smtClean="0"/>
              <a:t> State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9606496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2.2.4.8</a:t>
            </a:r>
            <a:r>
              <a:rPr lang="en-US" b="1" baseline="0" dirty="0" smtClean="0"/>
              <a:t> </a:t>
            </a:r>
            <a:r>
              <a:rPr lang="en-US" b="1" dirty="0" smtClean="0"/>
              <a:t>Network Time Protocol (</a:t>
            </a:r>
            <a:r>
              <a:rPr lang="en-US" b="1" dirty="0" err="1" smtClean="0"/>
              <a:t>NTP</a:t>
            </a:r>
            <a:r>
              <a:rPr lang="en-US" b="1" dirty="0" smtClean="0"/>
              <a:t>)</a:t>
            </a: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b="1" dirty="0" smtClean="0"/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More info can be found at:</a:t>
            </a: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 smtClean="0">
                <a:solidFill>
                  <a:schemeClr val="tx1"/>
                </a:solidFill>
              </a:rPr>
              <a:t>http://tools.ietf.org/html/rfc5905</a:t>
            </a: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 smtClean="0"/>
              <a:t>http://en.wikipedia.org/wiki/Network_Time_Protocol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7197587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2.2.4.8</a:t>
            </a:r>
            <a:r>
              <a:rPr lang="en-US" b="1" baseline="0" dirty="0" smtClean="0"/>
              <a:t> </a:t>
            </a:r>
            <a:r>
              <a:rPr lang="en-US" b="1" dirty="0" smtClean="0"/>
              <a:t>Configuring NTP</a:t>
            </a: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More info can be found at:</a:t>
            </a: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 smtClean="0">
                <a:solidFill>
                  <a:schemeClr val="tx1"/>
                </a:solidFill>
              </a:rPr>
              <a:t>http://tools.ietf.org/html/rfc5905</a:t>
            </a: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 smtClean="0"/>
              <a:t>http://en.wikipedia.org/wiki/Network_Time_Protocol</a:t>
            </a: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VERIFY: show </a:t>
            </a:r>
            <a:r>
              <a:rPr lang="en-US" sz="1200" b="1" i="0" kern="1200" dirty="0" err="1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ntp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association.</a:t>
            </a:r>
          </a:p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SHOW NTP STATUS: more details.</a:t>
            </a:r>
          </a:p>
        </p:txBody>
      </p:sp>
    </p:spTree>
    <p:extLst>
      <p:ext uri="{BB962C8B-B14F-4D97-AF65-F5344CB8AC3E}">
        <p14:creationId xmlns:p14="http://schemas.microsoft.com/office/powerpoint/2010/main" val="402239564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5F77EF-9F5D-4805-BD17-79024BE7C85C}" type="slidenum">
              <a:rPr lang="en-US" smtClean="0"/>
              <a:pPr/>
              <a:t>53</a:t>
            </a:fld>
            <a:endParaRPr lang="en-US" dirty="0" smtClean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Chapter 2 Summary</a:t>
            </a:r>
          </a:p>
        </p:txBody>
      </p:sp>
    </p:spTree>
    <p:extLst>
      <p:ext uri="{BB962C8B-B14F-4D97-AF65-F5344CB8AC3E}">
        <p14:creationId xmlns:p14="http://schemas.microsoft.com/office/powerpoint/2010/main" val="1233846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464066"/>
            <a:ext cx="3657600" cy="384721"/>
          </a:xfrm>
        </p:spPr>
        <p:txBody>
          <a:bodyPr wrap="square">
            <a:spAutoFit/>
          </a:bodyPr>
          <a:lstStyle>
            <a:lvl1pPr marL="0" marR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/>
            </a:pPr>
            <a:r>
              <a:rPr lang="en-US" dirty="0" smtClean="0"/>
              <a:t>Speaker Name</a:t>
            </a:r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algn="l" defTabSz="914400" rtl="0" eaLnBrk="1" latinLnBrk="0" hangingPunct="1">
              <a:lnSpc>
                <a:spcPts val="6200"/>
              </a:lnSpc>
              <a:spcBef>
                <a:spcPct val="0"/>
              </a:spcBef>
              <a:buNone/>
              <a:defRPr lang="en-US" sz="5400" b="0" kern="1200" dirty="0">
                <a:solidFill>
                  <a:schemeClr val="bg1"/>
                </a:soli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Title Goes Here</a:t>
            </a:r>
            <a:endParaRPr lang="en-US" dirty="0"/>
          </a:p>
        </p:txBody>
      </p:sp>
      <p:pic>
        <p:nvPicPr>
          <p:cNvPr id="44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12068" y="330200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3" y="4862154"/>
            <a:ext cx="3657600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2" y="5231003"/>
            <a:ext cx="3657600" cy="297004"/>
          </a:xfrm>
        </p:spPr>
        <p:txBody>
          <a:bodyPr>
            <a:spAutoFit/>
          </a:bodyPr>
          <a:lstStyle>
            <a:lvl1pPr marL="0" indent="0">
              <a:buFontTx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2" y="4464066"/>
            <a:ext cx="3657600" cy="384721"/>
          </a:xfrm>
        </p:spPr>
        <p:txBody>
          <a:bodyPr>
            <a:spAutoFit/>
          </a:bodyPr>
          <a:lstStyle>
            <a:lvl1pPr marL="0" marR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/>
            </a:pPr>
            <a:r>
              <a:rPr lang="en-US" dirty="0" smtClean="0"/>
              <a:t>Speaker Name</a:t>
            </a:r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algn="l" defTabSz="914400" rtl="0" eaLnBrk="1" latinLnBrk="0" hangingPunct="1">
              <a:lnSpc>
                <a:spcPts val="6200"/>
              </a:lnSpc>
              <a:spcBef>
                <a:spcPct val="0"/>
              </a:spcBef>
              <a:buNone/>
              <a:defRPr lang="en-US" sz="5400" b="0" kern="1200" dirty="0">
                <a:solidFill>
                  <a:schemeClr val="bg1"/>
                </a:soli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Title Goes Here</a:t>
            </a:r>
            <a:endParaRPr lang="en-US" dirty="0"/>
          </a:p>
        </p:txBody>
      </p:sp>
      <p:pic>
        <p:nvPicPr>
          <p:cNvPr id="44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12068" y="330200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3" y="4862154"/>
            <a:ext cx="3657600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8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2" y="5231003"/>
            <a:ext cx="3657600" cy="297004"/>
          </a:xfrm>
        </p:spPr>
        <p:txBody>
          <a:bodyPr>
            <a:spAutoFit/>
          </a:bodyPr>
          <a:lstStyle>
            <a:lvl1pPr marL="0" indent="0">
              <a:buFontTx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47723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464066"/>
            <a:ext cx="8110728" cy="384175"/>
          </a:xfr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>
            <a:normAutofit/>
          </a:bodyPr>
          <a:lstStyle>
            <a:lvl1pPr marL="0" indent="0" algn="l">
              <a:buNone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Presenter Name</a:t>
            </a:r>
            <a:endParaRPr lang="en-US" dirty="0"/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</a:t>
            </a:r>
            <a:br>
              <a:rPr lang="en-US" dirty="0" smtClean="0"/>
            </a:br>
            <a:r>
              <a:rPr lang="en-US" dirty="0" smtClean="0"/>
              <a:t>Title Goes Here</a:t>
            </a:r>
            <a:endParaRPr lang="en-US" dirty="0"/>
          </a:p>
        </p:txBody>
      </p:sp>
      <p:pic>
        <p:nvPicPr>
          <p:cNvPr id="51" name="Picture 4"/>
          <p:cNvPicPr>
            <a:picLocks noChangeAspect="1" noChangeArrowheads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3053" y="325971"/>
            <a:ext cx="2920207" cy="485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2" y="4862154"/>
            <a:ext cx="8110728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rgbClr val="493B93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1" y="5231003"/>
            <a:ext cx="8110728" cy="297004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400">
                <a:solidFill>
                  <a:srgbClr val="493B93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ternate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</a:t>
            </a:r>
            <a:br>
              <a:rPr lang="en-US" dirty="0" smtClean="0"/>
            </a:br>
            <a:r>
              <a:rPr lang="en-US" dirty="0" smtClean="0"/>
              <a:t>Title Goes Here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93137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6" y="4712451"/>
            <a:ext cx="8477250" cy="1828800"/>
          </a:xfrm>
          <a:prstGeom prst="rect">
            <a:avLst/>
          </a:prstGeom>
        </p:spPr>
      </p:pic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9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gu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6" y="4696378"/>
            <a:ext cx="8477250" cy="1844873"/>
          </a:xfrm>
          <a:prstGeom prst="rect">
            <a:avLst/>
          </a:prstGeom>
        </p:spPr>
      </p:pic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6571527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 Segu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  <p:sp>
        <p:nvSpPr>
          <p:cNvPr id="9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8724397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432215"/>
            <a:ext cx="8588861" cy="8382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28600" y="1344168"/>
            <a:ext cx="8577072" cy="4965192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sz="2000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 smtClean="0"/>
              <a:t>Body text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554809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Heavy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4706781" y="1339745"/>
            <a:ext cx="4122425" cy="496570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ts val="1480"/>
              </a:spcBef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spcBef>
                <a:spcPts val="600"/>
              </a:spcBef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6" name="Title Placeholder 1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  <a:prstGeom prst="rect">
            <a:avLst/>
          </a:prstGeom>
        </p:spPr>
        <p:txBody>
          <a:bodyPr vert="horz" lIns="82296" tIns="45720" rIns="82296" bIns="45720" rtlCol="0" anchor="b" anchorCtr="0">
            <a:noAutofit/>
          </a:bodyPr>
          <a:lstStyle/>
          <a:p>
            <a:pPr lvl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</a:pPr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quarter" idx="12"/>
          </p:nvPr>
        </p:nvSpPr>
        <p:spPr>
          <a:xfrm>
            <a:off x="229702" y="1339745"/>
            <a:ext cx="4122425" cy="496570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ts val="1480"/>
              </a:spcBef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spcBef>
                <a:spcPts val="600"/>
              </a:spcBef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with pull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239713" y="1339745"/>
            <a:ext cx="4103687" cy="4965700"/>
          </a:xfrm>
        </p:spPr>
        <p:txBody>
          <a:bodyPr/>
          <a:lstStyle>
            <a:lvl1pPr>
              <a:lnSpc>
                <a:spcPct val="95000"/>
              </a:lnSpc>
              <a:spcBef>
                <a:spcPts val="1480"/>
              </a:spcBef>
              <a:defRPr sz="2200">
                <a:solidFill>
                  <a:srgbClr val="435153"/>
                </a:solidFill>
                <a:latin typeface="+mj-lt"/>
              </a:defRPr>
            </a:lvl1pPr>
            <a:lvl2pPr>
              <a:lnSpc>
                <a:spcPct val="95000"/>
              </a:lnSpc>
              <a:spcBef>
                <a:spcPts val="600"/>
              </a:spcBef>
              <a:defRPr>
                <a:solidFill>
                  <a:srgbClr val="435153"/>
                </a:solidFill>
                <a:latin typeface="+mj-lt"/>
              </a:defRPr>
            </a:lvl2pPr>
            <a:lvl3pPr>
              <a:defRPr>
                <a:solidFill>
                  <a:srgbClr val="435153"/>
                </a:solidFill>
                <a:latin typeface="+mj-lt"/>
              </a:defRPr>
            </a:lvl3pPr>
            <a:lvl4pPr>
              <a:defRPr>
                <a:solidFill>
                  <a:srgbClr val="435153"/>
                </a:solidFill>
                <a:latin typeface="+mj-lt"/>
              </a:defRPr>
            </a:lvl4pPr>
            <a:lvl5pPr>
              <a:defRPr>
                <a:solidFill>
                  <a:srgbClr val="435153"/>
                </a:solidFill>
                <a:latin typeface="+mj-l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Rounded Rectangle 9"/>
          <p:cNvSpPr/>
          <p:nvPr userDrawn="1"/>
        </p:nvSpPr>
        <p:spPr>
          <a:xfrm>
            <a:off x="4984231" y="1416140"/>
            <a:ext cx="3759720" cy="4599033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tx1">
                  <a:lumMod val="20000"/>
                  <a:lumOff val="80000"/>
                </a:schemeClr>
              </a:gs>
              <a:gs pos="47000">
                <a:schemeClr val="bg1"/>
              </a:gs>
              <a:gs pos="100000">
                <a:srgbClr val="EDDFF5"/>
              </a:gs>
            </a:gsLst>
            <a:lin ang="2700000" scaled="1"/>
            <a:tileRect/>
          </a:gradFill>
          <a:ln>
            <a:noFill/>
          </a:ln>
          <a:effectLst>
            <a:outerShdw blurRad="1143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+mj-lt"/>
            </a:endParaRPr>
          </a:p>
        </p:txBody>
      </p:sp>
      <p:sp>
        <p:nvSpPr>
          <p:cNvPr id="15" name="Text Placeholder 3"/>
          <p:cNvSpPr>
            <a:spLocks noGrp="1"/>
          </p:cNvSpPr>
          <p:nvPr>
            <p:ph type="body" sz="quarter" idx="15"/>
          </p:nvPr>
        </p:nvSpPr>
        <p:spPr>
          <a:xfrm>
            <a:off x="5221224" y="1747683"/>
            <a:ext cx="3236976" cy="1900292"/>
          </a:xfrm>
        </p:spPr>
        <p:txBody>
          <a:bodyPr/>
          <a:lstStyle>
            <a:lvl1pPr marL="114300" indent="-114300">
              <a:buFontTx/>
              <a:buNone/>
              <a:defRPr sz="20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7" name="Text Placeholder 21"/>
          <p:cNvSpPr>
            <a:spLocks noGrp="1"/>
          </p:cNvSpPr>
          <p:nvPr>
            <p:ph type="body" sz="quarter" idx="16"/>
          </p:nvPr>
        </p:nvSpPr>
        <p:spPr>
          <a:xfrm>
            <a:off x="5310124" y="4876800"/>
            <a:ext cx="3044497" cy="326243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600"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 userDrawn="1"/>
        </p:nvCxnSpPr>
        <p:spPr>
          <a:xfrm flipH="1">
            <a:off x="4990141" y="1335313"/>
            <a:ext cx="1" cy="4760687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3259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2-Colum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301752"/>
            <a:ext cx="4123944" cy="838200"/>
          </a:xfrm>
        </p:spPr>
        <p:txBody>
          <a:bodyPr vert="horz" lIns="82296" tIns="45720" rIns="82296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Two Column</a:t>
            </a:r>
            <a:br>
              <a:rPr lang="en-US" dirty="0" smtClean="0"/>
            </a:br>
            <a:r>
              <a:rPr lang="en-US" dirty="0" smtClean="0"/>
              <a:t>Title Left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219455" y="1600200"/>
            <a:ext cx="4142232" cy="4526280"/>
          </a:xfrm>
        </p:spPr>
        <p:txBody>
          <a:bodyPr/>
          <a:lstStyle>
            <a:lvl1pPr marL="0" indent="0">
              <a:buNone/>
              <a:defRPr>
                <a:solidFill>
                  <a:schemeClr val="tx2"/>
                </a:solidFill>
                <a:latin typeface="+mj-lt"/>
              </a:defRPr>
            </a:lvl1pPr>
            <a:lvl2pPr marL="406400" indent="0">
              <a:buClr>
                <a:schemeClr val="accent5"/>
              </a:buClr>
              <a:buFontTx/>
              <a:buNone/>
              <a:tabLst/>
              <a:defRPr>
                <a:solidFill>
                  <a:schemeClr val="tx2"/>
                </a:solidFill>
                <a:latin typeface="+mj-lt"/>
              </a:defRPr>
            </a:lvl2pPr>
          </a:lstStyle>
          <a:p>
            <a:pPr lvl="0"/>
            <a:r>
              <a:rPr lang="en-US" dirty="0" smtClean="0"/>
              <a:t>Body copy uses sentence capital letters only, size 20, left aligned</a:t>
            </a:r>
          </a:p>
          <a:p>
            <a:pPr lvl="1"/>
            <a:r>
              <a:rPr lang="en-US" dirty="0" smtClean="0"/>
              <a:t>Sub-bullets are size 18 </a:t>
            </a:r>
            <a:br>
              <a:rPr lang="en-US" dirty="0" smtClean="0"/>
            </a:br>
            <a:r>
              <a:rPr lang="en-US" dirty="0" smtClean="0"/>
              <a:t>and indented</a:t>
            </a:r>
          </a:p>
          <a:p>
            <a:pPr lvl="1"/>
            <a:r>
              <a:rPr lang="en-US" dirty="0" smtClean="0"/>
              <a:t>Hyperlink: www.cisco.com </a:t>
            </a:r>
          </a:p>
          <a:p>
            <a:pPr lvl="0"/>
            <a:r>
              <a:rPr lang="en-US" dirty="0" smtClean="0"/>
              <a:t>Use Cisco highlight color, bold, or both when emphasizing words, </a:t>
            </a:r>
            <a:br>
              <a:rPr lang="en-US" dirty="0" smtClean="0"/>
            </a:br>
            <a:r>
              <a:rPr lang="en-US" dirty="0" smtClean="0"/>
              <a:t>do not italicize; use yellow on the </a:t>
            </a:r>
            <a:br>
              <a:rPr lang="en-US" dirty="0" smtClean="0"/>
            </a:br>
            <a:r>
              <a:rPr lang="en-US" dirty="0" smtClean="0"/>
              <a:t>black template and red for the white template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 hasCustomPrompt="1"/>
          </p:nvPr>
        </p:nvSpPr>
        <p:spPr>
          <a:xfrm>
            <a:off x="4818888" y="1600200"/>
            <a:ext cx="4005072" cy="4526280"/>
          </a:xfrm>
        </p:spPr>
        <p:txBody>
          <a:bodyPr/>
          <a:lstStyle>
            <a:lvl1pPr marL="0" indent="0">
              <a:buFontTx/>
              <a:buNone/>
              <a:defRPr>
                <a:solidFill>
                  <a:schemeClr val="tx1"/>
                </a:solidFill>
                <a:latin typeface="+mj-lt"/>
              </a:defRPr>
            </a:lvl1pPr>
            <a:lvl2pPr marL="406400" indent="0"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None/>
              <a:defRPr>
                <a:solidFill>
                  <a:schemeClr val="tx1"/>
                </a:solidFill>
                <a:latin typeface="+mj-lt"/>
              </a:defRPr>
            </a:lvl2pPr>
          </a:lstStyle>
          <a:p>
            <a:pPr lvl="0"/>
            <a:r>
              <a:rPr lang="en-US" dirty="0" smtClean="0"/>
              <a:t>Body copy uses sentence capital letters only, size 20, left aligned</a:t>
            </a:r>
          </a:p>
          <a:p>
            <a:pPr lvl="1"/>
            <a:r>
              <a:rPr lang="en-US" dirty="0" smtClean="0"/>
              <a:t>Sub-bullets are size 18 </a:t>
            </a:r>
            <a:br>
              <a:rPr lang="en-US" dirty="0" smtClean="0"/>
            </a:br>
            <a:r>
              <a:rPr lang="en-US" dirty="0" smtClean="0"/>
              <a:t>and indented</a:t>
            </a:r>
          </a:p>
          <a:p>
            <a:pPr lvl="1"/>
            <a:r>
              <a:rPr lang="en-US" dirty="0" smtClean="0"/>
              <a:t>Hyperlink: www.cisco.com </a:t>
            </a:r>
          </a:p>
          <a:p>
            <a:pPr lvl="0"/>
            <a:r>
              <a:rPr lang="en-US" dirty="0" smtClean="0"/>
              <a:t>Use Cisco highlight color, bold, or both when emphasizing words, do not italicize; use yellow on the black template and red for the white template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 hasCustomPrompt="1"/>
          </p:nvPr>
        </p:nvSpPr>
        <p:spPr>
          <a:xfrm>
            <a:off x="4818887" y="301752"/>
            <a:ext cx="3951308" cy="838200"/>
          </a:xfr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600" b="0" i="0" u="none" strike="noStrike" kern="1200" cap="none" spc="0" normalizeH="0" baseline="0" noProof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>Two Column</a:t>
            </a:r>
            <a:b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</a:b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>Title Right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gradFill flip="none" rotWithShape="1">
                <a:gsLst>
                  <a:gs pos="16000">
                    <a:schemeClr val="tx2"/>
                  </a:gs>
                  <a:gs pos="100000">
                    <a:srgbClr val="28A7DF"/>
                  </a:gs>
                </a:gsLst>
                <a:lin ang="1800000" scaled="0"/>
                <a:tileRect/>
              </a:gradFill>
              <a:effectLst/>
              <a:uLnTx/>
              <a:uFillTx/>
              <a:latin typeface="+mj-lt"/>
              <a:ea typeface="+mj-ea"/>
              <a:cs typeface="Arial" pitchFamily="34" charset="0"/>
            </a:endParaRPr>
          </a:p>
        </p:txBody>
      </p:sp>
      <p:cxnSp>
        <p:nvCxnSpPr>
          <p:cNvPr id="14" name="Straight Connector 13"/>
          <p:cNvCxnSpPr/>
          <p:nvPr userDrawn="1"/>
        </p:nvCxnSpPr>
        <p:spPr>
          <a:xfrm>
            <a:off x="4486587" y="777667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3-Column Layout No Bottom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4"/>
          </p:nvPr>
        </p:nvSpPr>
        <p:spPr>
          <a:xfrm>
            <a:off x="244475" y="1866900"/>
            <a:ext cx="2622550" cy="4391025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4" name="Text Placeholder 12"/>
          <p:cNvSpPr>
            <a:spLocks noGrp="1"/>
          </p:cNvSpPr>
          <p:nvPr>
            <p:ph type="body" sz="quarter" idx="15"/>
          </p:nvPr>
        </p:nvSpPr>
        <p:spPr>
          <a:xfrm>
            <a:off x="3292474" y="1866900"/>
            <a:ext cx="2593975" cy="4362450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Text Placeholder 12"/>
          <p:cNvSpPr>
            <a:spLocks noGrp="1"/>
          </p:cNvSpPr>
          <p:nvPr>
            <p:ph type="body" sz="quarter" idx="16"/>
          </p:nvPr>
        </p:nvSpPr>
        <p:spPr>
          <a:xfrm>
            <a:off x="6275388" y="1866900"/>
            <a:ext cx="2633662" cy="4333875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1" name="Text Placeholder 20"/>
          <p:cNvSpPr>
            <a:spLocks noGrp="1" noChangeAspect="1"/>
          </p:cNvSpPr>
          <p:nvPr>
            <p:ph type="body" sz="quarter" idx="17"/>
          </p:nvPr>
        </p:nvSpPr>
        <p:spPr>
          <a:xfrm>
            <a:off x="219456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22" name="Text Placeholder 20"/>
          <p:cNvSpPr>
            <a:spLocks noGrp="1"/>
          </p:cNvSpPr>
          <p:nvPr>
            <p:ph type="body" sz="quarter" idx="18"/>
          </p:nvPr>
        </p:nvSpPr>
        <p:spPr>
          <a:xfrm>
            <a:off x="3255264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Click to edit Master text styles</a:t>
            </a:r>
          </a:p>
        </p:txBody>
      </p:sp>
      <p:sp>
        <p:nvSpPr>
          <p:cNvPr id="24" name="Text Placeholder 20"/>
          <p:cNvSpPr>
            <a:spLocks noGrp="1" noChangeAspect="1"/>
          </p:cNvSpPr>
          <p:nvPr>
            <p:ph type="body" sz="quarter" idx="19"/>
          </p:nvPr>
        </p:nvSpPr>
        <p:spPr>
          <a:xfrm>
            <a:off x="6247902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Click to edit Master text styles</a:t>
            </a:r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3082817" y="869003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 userDrawn="1"/>
        </p:nvCxnSpPr>
        <p:spPr>
          <a:xfrm>
            <a:off x="6083084" y="869003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itle 1"/>
          <p:cNvSpPr>
            <a:spLocks noGrp="1"/>
          </p:cNvSpPr>
          <p:nvPr>
            <p:ph type="title" hasCustomPrompt="1"/>
          </p:nvPr>
        </p:nvSpPr>
        <p:spPr>
          <a:xfrm>
            <a:off x="246972" y="439710"/>
            <a:ext cx="8567244" cy="838200"/>
          </a:xfr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36" name="Chart Placeholder 35"/>
          <p:cNvSpPr>
            <a:spLocks noGrp="1"/>
          </p:cNvSpPr>
          <p:nvPr>
            <p:ph type="chart" sz="quarter" idx="10"/>
          </p:nvPr>
        </p:nvSpPr>
        <p:spPr>
          <a:xfrm>
            <a:off x="359764" y="1476375"/>
            <a:ext cx="8439461" cy="4305300"/>
          </a:xfrm>
        </p:spPr>
        <p:txBody>
          <a:bodyPr anchor="ctr" anchorCtr="1"/>
          <a:lstStyle>
            <a:lvl1pPr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Click icon to add chart</a:t>
            </a:r>
            <a:endParaRPr lang="en-US" dirty="0"/>
          </a:p>
        </p:txBody>
      </p:sp>
      <p:sp>
        <p:nvSpPr>
          <p:cNvPr id="4" name="Text Placeholder 9"/>
          <p:cNvSpPr>
            <a:spLocks noGrp="1"/>
          </p:cNvSpPr>
          <p:nvPr>
            <p:ph type="body" sz="quarter" idx="11" hasCustomPrompt="1"/>
          </p:nvPr>
        </p:nvSpPr>
        <p:spPr>
          <a:xfrm>
            <a:off x="249466" y="6062114"/>
            <a:ext cx="7461250" cy="276999"/>
          </a:xfrm>
        </p:spPr>
        <p:txBody>
          <a:bodyPr wrap="square" anchor="b" anchorCtr="0">
            <a:spAutoFit/>
          </a:bodyPr>
          <a:lstStyle>
            <a:lvl1pPr algn="l" defTabSz="804863">
              <a:lnSpc>
                <a:spcPct val="100000"/>
              </a:lnSpc>
              <a:spcBef>
                <a:spcPct val="50000"/>
              </a:spcBef>
              <a:buNone/>
              <a:defRPr sz="1200">
                <a:solidFill>
                  <a:srgbClr val="435153"/>
                </a:solidFill>
                <a:latin typeface="+mj-lt"/>
              </a:defRPr>
            </a:lvl1pPr>
            <a:lvl2pPr>
              <a:buFont typeface="Arial" pitchFamily="34" charset="0"/>
              <a:buNone/>
              <a:defRPr sz="1400"/>
            </a:lvl2pPr>
            <a:lvl3pPr>
              <a:buFont typeface="Arial" pitchFamily="34" charset="0"/>
              <a:buNone/>
              <a:defRPr sz="1400"/>
            </a:lvl3pPr>
            <a:lvl4pPr>
              <a:buFont typeface="Arial" pitchFamily="34" charset="0"/>
              <a:buNone/>
              <a:defRPr sz="1400"/>
            </a:lvl4pPr>
            <a:lvl5pPr>
              <a:buFont typeface="Arial" pitchFamily="34" charset="0"/>
              <a:buNone/>
              <a:defRPr sz="1400"/>
            </a:lvl5pPr>
          </a:lstStyle>
          <a:p>
            <a:pPr lvl="0"/>
            <a:r>
              <a:rPr lang="en-US" dirty="0" smtClean="0"/>
              <a:t>Source: Placeholder for Notes Is 12 Points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ttom title_photo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5430244"/>
            <a:ext cx="8558698" cy="838200"/>
          </a:xfrm>
        </p:spPr>
        <p:txBody>
          <a:bodyPr vert="horz" lIns="82296" tIns="45720" rIns="82296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46888" y="1600200"/>
            <a:ext cx="4005072" cy="3749040"/>
          </a:xfrm>
        </p:spPr>
        <p:txBody>
          <a:bodyPr anchor="ctr" anchorCtr="0">
            <a:normAutofit/>
          </a:bodyPr>
          <a:lstStyle>
            <a:lvl1pPr marL="0" indent="0">
              <a:buFontTx/>
              <a:buNone/>
              <a:defRPr sz="2400" baseline="0">
                <a:solidFill>
                  <a:schemeClr val="tx1">
                    <a:lumMod val="75000"/>
                  </a:schemeClr>
                </a:solidFill>
                <a:latin typeface="+mj-lt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 smtClean="0"/>
              <a:t>Simple text goes here and can wrap to accommodate more lines of information</a:t>
            </a:r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1" hasCustomPrompt="1"/>
          </p:nvPr>
        </p:nvSpPr>
        <p:spPr>
          <a:xfrm>
            <a:off x="4873752" y="1947672"/>
            <a:ext cx="3429000" cy="2990088"/>
          </a:xfrm>
        </p:spPr>
        <p:txBody>
          <a:bodyPr anchor="ctr" anchorCtr="1"/>
          <a:lstStyle>
            <a:lvl1pPr algn="ctr">
              <a:buFontTx/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ttom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5430244"/>
            <a:ext cx="8558698" cy="838200"/>
          </a:xfrm>
        </p:spPr>
        <p:txBody>
          <a:bodyPr vert="horz" lIns="82296" tIns="45720" rIns="82296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493776" y="5852160"/>
            <a:ext cx="8112126" cy="384175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 dirty="0" smtClean="0"/>
              <a:t>Presenter Name and Title Go Here</a:t>
            </a:r>
            <a:endParaRPr lang="en-US" dirty="0"/>
          </a:p>
        </p:txBody>
      </p:sp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19456" y="649224"/>
            <a:ext cx="8112125" cy="4480560"/>
          </a:xfrm>
        </p:spPr>
        <p:txBody>
          <a:bodyPr/>
          <a:lstStyle>
            <a:lvl1pPr marL="236538" indent="-236538" algn="l" defTabSz="914400" rtl="0" eaLnBrk="1" latinLnBrk="0" hangingPunct="1">
              <a:lnSpc>
                <a:spcPts val="5200"/>
              </a:lnSpc>
              <a:spcBef>
                <a:spcPct val="20000"/>
              </a:spcBef>
              <a:buClr>
                <a:schemeClr val="tx1"/>
              </a:buClr>
              <a:buFont typeface="Arial" pitchFamily="34" charset="0"/>
              <a:buNone/>
              <a:defRPr kumimoji="0" lang="en-US" sz="54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“Format large quotes using this slide layout. Be sure to cite your source below.”</a:t>
            </a:r>
            <a:endParaRPr lang="en-US" dirty="0"/>
          </a:p>
        </p:txBody>
      </p:sp>
      <p:sp>
        <p:nvSpPr>
          <p:cNvPr id="49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37744" y="484632"/>
            <a:ext cx="8755128" cy="4372131"/>
          </a:xfrm>
        </p:spPr>
        <p:txBody>
          <a:bodyPr anchor="b" anchorCtr="0"/>
          <a:lstStyle>
            <a:lvl1pPr marL="228600" indent="-228600">
              <a:buFont typeface="Arial" pitchFamily="34" charset="0"/>
              <a:buChar char="“"/>
              <a:defRPr sz="6000" spc="-2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Format large quotes using this slide layout. Be sure to cite your source below.”</a:t>
            </a:r>
            <a:endParaRPr lang="en-US" dirty="0"/>
          </a:p>
        </p:txBody>
      </p:sp>
      <p:sp>
        <p:nvSpPr>
          <p:cNvPr id="28" name="Rectangle 5"/>
          <p:cNvSpPr>
            <a:spLocks noChangeArrowheads="1"/>
          </p:cNvSpPr>
          <p:nvPr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460248" y="5358903"/>
            <a:ext cx="8574685" cy="61436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4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Source</a:t>
            </a:r>
            <a:endParaRPr lang="en-US" dirty="0"/>
          </a:p>
        </p:txBody>
      </p:sp>
      <p:sp>
        <p:nvSpPr>
          <p:cNvPr id="21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2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orytell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1918741"/>
            <a:ext cx="4117446" cy="3020518"/>
          </a:xfrm>
        </p:spPr>
        <p:txBody>
          <a:bodyPr vert="horz" lIns="82296" tIns="45720" rIns="82296" bIns="4572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kumimoji="0" lang="en-US" sz="54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Telling Shared Experiences</a:t>
            </a:r>
            <a:endParaRPr lang="en-US" dirty="0"/>
          </a:p>
        </p:txBody>
      </p:sp>
      <p:sp>
        <p:nvSpPr>
          <p:cNvPr id="9" name="Text Placeholder 3"/>
          <p:cNvSpPr>
            <a:spLocks noGrp="1"/>
          </p:cNvSpPr>
          <p:nvPr>
            <p:ph type="body" sz="quarter" idx="11" hasCustomPrompt="1"/>
          </p:nvPr>
        </p:nvSpPr>
        <p:spPr>
          <a:xfrm>
            <a:off x="4922519" y="777667"/>
            <a:ext cx="3895344" cy="5287676"/>
          </a:xfrm>
        </p:spPr>
        <p:txBody>
          <a:bodyPr anchor="ctr" anchorCtr="0">
            <a:normAutofit/>
          </a:bodyPr>
          <a:lstStyle>
            <a:lvl1pPr marL="0" indent="0">
              <a:buFontTx/>
              <a:buNone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+mn-cs"/>
              </a:defRPr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marL="0" lvl="0" indent="0" algn="l" defTabSz="914400" rtl="0" eaLnBrk="1" latinLnBrk="0" hangingPunct="1">
              <a:lnSpc>
                <a:spcPts val="2400"/>
              </a:lnSpc>
              <a:spcBef>
                <a:spcPts val="0"/>
              </a:spcBef>
              <a:buClr>
                <a:srgbClr val="435153"/>
              </a:buClr>
              <a:buFont typeface="Arial" pitchFamily="34" charset="0"/>
              <a:buNone/>
            </a:pPr>
            <a:r>
              <a:rPr lang="en-US" dirty="0" smtClean="0"/>
              <a:t>Tell your story here</a:t>
            </a:r>
            <a:endParaRPr lang="en-US" dirty="0"/>
          </a:p>
        </p:txBody>
      </p:sp>
      <p:cxnSp>
        <p:nvCxnSpPr>
          <p:cNvPr id="5" name="Straight Connector 4"/>
          <p:cNvCxnSpPr/>
          <p:nvPr userDrawn="1"/>
        </p:nvCxnSpPr>
        <p:spPr>
          <a:xfrm>
            <a:off x="4486587" y="777667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1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build="p">
        <p:tmplLst>
          <p:tmpl lvl="1">
            <p:tnLst>
              <p:par>
                <p:cTn presetID="10" presetClass="entr" presetSubtype="0" fill="hold" nodeType="withEffect">
                  <p:stCondLst>
                    <p:cond delay="4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100"/>
                        <p:tgtEl>
                          <p:spTgt spid="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m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279392"/>
            <a:ext cx="4684867" cy="384175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ct val="2000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kumimoji="0" lang="en-US" sz="2000" b="0" i="0" u="none" strike="noStrike" kern="1200" cap="none" spc="0" normalizeH="0" baseline="0" dirty="0">
                <a:ln>
                  <a:noFill/>
                </a:ln>
                <a:solidFill>
                  <a:srgbClr val="493B93"/>
                </a:solidFill>
                <a:effectLst/>
                <a:uLnTx/>
                <a:uFillTx/>
                <a:latin typeface="+mj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Presenter Name and Title Go Here</a:t>
            </a:r>
            <a:endParaRPr lang="en-US" dirty="0"/>
          </a:p>
        </p:txBody>
      </p:sp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08693" y="3282696"/>
            <a:ext cx="4712557" cy="1022350"/>
          </a:xfrm>
        </p:spPr>
        <p:txBody>
          <a:bodyPr vert="horz" lIns="82296" tIns="45720" rIns="82296" bIns="4572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Demo Title</a:t>
            </a:r>
            <a:endParaRPr lang="en-US" dirty="0"/>
          </a:p>
        </p:txBody>
      </p:sp>
      <p:sp>
        <p:nvSpPr>
          <p:cNvPr id="49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31" name="Picture Placeholder 30"/>
          <p:cNvSpPr>
            <a:spLocks noGrp="1"/>
          </p:cNvSpPr>
          <p:nvPr>
            <p:ph type="pic" sz="quarter" idx="10" hasCustomPrompt="1"/>
          </p:nvPr>
        </p:nvSpPr>
        <p:spPr>
          <a:xfrm>
            <a:off x="5540375" y="1917700"/>
            <a:ext cx="2676525" cy="2889250"/>
          </a:xfrm>
        </p:spPr>
        <p:txBody>
          <a:bodyPr anchor="ctr" anchorCtr="1"/>
          <a:lstStyle>
            <a:lvl1pPr algn="ctr">
              <a:buFontTx/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ingle photo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9" name="Rectangle 28"/>
          <p:cNvSpPr/>
          <p:nvPr/>
        </p:nvSpPr>
        <p:spPr>
          <a:xfrm>
            <a:off x="1891875" y="795528"/>
            <a:ext cx="5349240" cy="400507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3" name="Rectangle 22"/>
          <p:cNvSpPr/>
          <p:nvPr userDrawn="1"/>
        </p:nvSpPr>
        <p:spPr>
          <a:xfrm>
            <a:off x="1891874" y="4794352"/>
            <a:ext cx="5347552" cy="99637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143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1900238" y="795528"/>
            <a:ext cx="5329238" cy="400507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</p:spPr>
        <p:txBody>
          <a:bodyPr anchor="ctr" anchorCtr="0"/>
          <a:lstStyle>
            <a:lvl1pPr algn="ctr">
              <a:buFontTx/>
              <a:buNone/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2065871" y="4873438"/>
            <a:ext cx="5074070" cy="838200"/>
          </a:xfrm>
        </p:spPr>
        <p:txBody>
          <a:bodyPr anchor="ctr"/>
          <a:lstStyle>
            <a:lvl1pPr>
              <a:defRPr sz="260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mall phot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2" name="Rectangle 31"/>
          <p:cNvSpPr/>
          <p:nvPr/>
        </p:nvSpPr>
        <p:spPr>
          <a:xfrm>
            <a:off x="338328" y="310896"/>
            <a:ext cx="3273552" cy="2459736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338328" y="310896"/>
            <a:ext cx="3273552" cy="2459736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 hasCustomPrompt="1"/>
          </p:nvPr>
        </p:nvSpPr>
        <p:spPr>
          <a:xfrm>
            <a:off x="229703" y="3429000"/>
            <a:ext cx="7009298" cy="1421928"/>
          </a:xfrm>
        </p:spPr>
        <p:txBody>
          <a:bodyPr anchor="t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4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Large photo </a:t>
            </a:r>
            <a:br>
              <a:rPr lang="en-US" dirty="0" smtClean="0"/>
            </a:br>
            <a:r>
              <a:rPr lang="en-US" dirty="0" smtClean="0"/>
              <a:t>caption here.</a:t>
            </a:r>
          </a:p>
        </p:txBody>
      </p:sp>
      <p:sp>
        <p:nvSpPr>
          <p:cNvPr id="7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ortrait photo_right s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0" name="Rectangle 39"/>
          <p:cNvSpPr/>
          <p:nvPr/>
        </p:nvSpPr>
        <p:spPr>
          <a:xfrm>
            <a:off x="4992624" y="859536"/>
            <a:ext cx="3630168" cy="50292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4992624" y="859536"/>
            <a:ext cx="3630168" cy="5029200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anchor="ctr" anchorCtr="0"/>
          <a:lstStyle>
            <a:lvl1pPr algn="ctr">
              <a:buFontTx/>
              <a:buNone/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229703" y="728972"/>
            <a:ext cx="4349918" cy="1089529"/>
          </a:xfrm>
        </p:spPr>
        <p:txBody>
          <a:bodyPr anchor="t">
            <a:spAutoFit/>
          </a:bodyPr>
          <a:lstStyle>
            <a:lvl1pPr>
              <a:lnSpc>
                <a:spcPct val="90000"/>
              </a:lnSpc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Multipl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Rectangle 47"/>
          <p:cNvSpPr/>
          <p:nvPr/>
        </p:nvSpPr>
        <p:spPr>
          <a:xfrm>
            <a:off x="3668713" y="311149"/>
            <a:ext cx="3268136" cy="266065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49" name="Picture Placeholder 25"/>
          <p:cNvSpPr>
            <a:spLocks noGrp="1"/>
          </p:cNvSpPr>
          <p:nvPr>
            <p:ph type="pic" sz="quarter" idx="11" hasCustomPrompt="1"/>
          </p:nvPr>
        </p:nvSpPr>
        <p:spPr>
          <a:xfrm>
            <a:off x="3668989" y="311149"/>
            <a:ext cx="3267861" cy="266065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>
            <a:off x="334963" y="311149"/>
            <a:ext cx="3258612" cy="266065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320824" y="311149"/>
            <a:ext cx="3272751" cy="266065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0" name="Rectangle 49"/>
          <p:cNvSpPr/>
          <p:nvPr/>
        </p:nvSpPr>
        <p:spPr>
          <a:xfrm>
            <a:off x="7011988" y="311149"/>
            <a:ext cx="1806574" cy="1308101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1" name="Picture Placeholder 25"/>
          <p:cNvSpPr>
            <a:spLocks noGrp="1"/>
          </p:cNvSpPr>
          <p:nvPr>
            <p:ph type="pic" sz="quarter" idx="12" hasCustomPrompt="1"/>
          </p:nvPr>
        </p:nvSpPr>
        <p:spPr>
          <a:xfrm>
            <a:off x="7011988" y="311149"/>
            <a:ext cx="1806573" cy="1308101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2" name="Rectangle 51"/>
          <p:cNvSpPr/>
          <p:nvPr/>
        </p:nvSpPr>
        <p:spPr>
          <a:xfrm>
            <a:off x="334963" y="3028951"/>
            <a:ext cx="2501965" cy="345893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3" name="Picture Placeholder 25"/>
          <p:cNvSpPr>
            <a:spLocks noGrp="1"/>
          </p:cNvSpPr>
          <p:nvPr>
            <p:ph type="pic" sz="quarter" idx="13" hasCustomPrompt="1"/>
          </p:nvPr>
        </p:nvSpPr>
        <p:spPr>
          <a:xfrm>
            <a:off x="320824" y="3028951"/>
            <a:ext cx="2516104" cy="3458934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4" name="Rectangle 53"/>
          <p:cNvSpPr/>
          <p:nvPr/>
        </p:nvSpPr>
        <p:spPr>
          <a:xfrm>
            <a:off x="2911476" y="3028951"/>
            <a:ext cx="4025374" cy="345893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5" name="Picture Placeholder 25"/>
          <p:cNvSpPr>
            <a:spLocks noGrp="1"/>
          </p:cNvSpPr>
          <p:nvPr>
            <p:ph type="pic" sz="quarter" idx="14" hasCustomPrompt="1"/>
          </p:nvPr>
        </p:nvSpPr>
        <p:spPr>
          <a:xfrm>
            <a:off x="2908334" y="3028951"/>
            <a:ext cx="4028516" cy="3458934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6" name="Rectangle 55"/>
          <p:cNvSpPr/>
          <p:nvPr/>
        </p:nvSpPr>
        <p:spPr>
          <a:xfrm>
            <a:off x="7011988" y="1683657"/>
            <a:ext cx="1806574" cy="3442153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7" name="Picture Placeholder 25"/>
          <p:cNvSpPr>
            <a:spLocks noGrp="1"/>
          </p:cNvSpPr>
          <p:nvPr>
            <p:ph type="pic" sz="quarter" idx="15" hasCustomPrompt="1"/>
          </p:nvPr>
        </p:nvSpPr>
        <p:spPr>
          <a:xfrm>
            <a:off x="7011988" y="1676400"/>
            <a:ext cx="1806573" cy="3449410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8" name="Rectangle 57"/>
          <p:cNvSpPr/>
          <p:nvPr/>
        </p:nvSpPr>
        <p:spPr>
          <a:xfrm>
            <a:off x="7011988" y="5182960"/>
            <a:ext cx="1806574" cy="1304925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9" name="Picture Placeholder 25"/>
          <p:cNvSpPr>
            <a:spLocks noGrp="1"/>
          </p:cNvSpPr>
          <p:nvPr>
            <p:ph type="pic" sz="quarter" idx="16" hasCustomPrompt="1"/>
          </p:nvPr>
        </p:nvSpPr>
        <p:spPr>
          <a:xfrm>
            <a:off x="7011988" y="5182960"/>
            <a:ext cx="1806573" cy="1304925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18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2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arge photo with bottom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38328" y="310896"/>
            <a:ext cx="8476488" cy="6075390"/>
          </a:xfrm>
          <a:prstGeom prst="rect">
            <a:avLst/>
          </a:prstGeom>
          <a:solidFill>
            <a:schemeClr val="bg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n-lt"/>
            </a:endParaRPr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 hasCustomPrompt="1"/>
          </p:nvPr>
        </p:nvSpPr>
        <p:spPr>
          <a:xfrm>
            <a:off x="333375" y="339924"/>
            <a:ext cx="8474869" cy="6054185"/>
          </a:xfrm>
          <a:ln>
            <a:solidFill>
              <a:srgbClr val="FFFFFF"/>
            </a:solidFill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baseline="0" dirty="0">
                <a:solidFill>
                  <a:srgbClr val="546568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 smtClean="0"/>
              <a:t>Photo placeholder</a:t>
            </a:r>
            <a:endParaRPr lang="en-US" dirty="0"/>
          </a:p>
        </p:txBody>
      </p:sp>
      <p:sp>
        <p:nvSpPr>
          <p:cNvPr id="11" name="Rectangle 5"/>
          <p:cNvSpPr>
            <a:spLocks noChangeArrowheads="1"/>
          </p:cNvSpPr>
          <p:nvPr userDrawn="1"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r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8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10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Full bleed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-91440" y="-91440"/>
            <a:ext cx="9326880" cy="7040880"/>
          </a:xfrm>
        </p:spPr>
        <p:txBody>
          <a:bodyPr anchor="ctr" anchorCtr="1">
            <a:noAutofit/>
          </a:bodyPr>
          <a:lstStyle>
            <a:lvl1pPr algn="ctr"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Full bleed image placeholder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ndard 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1" name="Media Placeholder 20"/>
          <p:cNvSpPr>
            <a:spLocks noGrp="1"/>
          </p:cNvSpPr>
          <p:nvPr>
            <p:ph type="media" sz="quarter" idx="10" hasCustomPrompt="1"/>
          </p:nvPr>
        </p:nvSpPr>
        <p:spPr>
          <a:xfrm>
            <a:off x="2642616" y="777240"/>
            <a:ext cx="5897880" cy="4425696"/>
          </a:xfrm>
          <a:solidFill>
            <a:srgbClr val="000000"/>
          </a:solidFill>
          <a:ln>
            <a:noFill/>
          </a:ln>
          <a:effectLst>
            <a:innerShdw blurRad="419100">
              <a:prstClr val="black">
                <a:alpha val="47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1800" kern="1200">
                <a:solidFill>
                  <a:schemeClr val="lt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Click icon to add video</a:t>
            </a:r>
            <a:endParaRPr lang="en-US" dirty="0"/>
          </a:p>
        </p:txBody>
      </p:sp>
      <p:pic>
        <p:nvPicPr>
          <p:cNvPr id="23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6148" y="6042098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Blank_gradient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236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5"/>
          <p:cNvSpPr>
            <a:spLocks noChangeArrowheads="1"/>
          </p:cNvSpPr>
          <p:nvPr userDrawn="1"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r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5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6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_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  <p:sp>
        <p:nvSpPr>
          <p:cNvPr id="20" name="Rectangle 19"/>
          <p:cNvSpPr>
            <a:spLocks noChangeArrowheads="1"/>
          </p:cNvSpPr>
          <p:nvPr/>
        </p:nvSpPr>
        <p:spPr bwMode="black">
          <a:xfrm>
            <a:off x="4373702" y="5844550"/>
            <a:ext cx="41443" cy="15701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1" name="Freeform 20"/>
          <p:cNvSpPr>
            <a:spLocks/>
          </p:cNvSpPr>
          <p:nvPr/>
        </p:nvSpPr>
        <p:spPr bwMode="black">
          <a:xfrm>
            <a:off x="4615130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1" y="80"/>
              </a:cxn>
              <a:cxn ang="0">
                <a:pos x="0" y="40"/>
              </a:cxn>
              <a:cxn ang="0">
                <a:pos x="41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8" y="23"/>
                  <a:pt x="51" y="20"/>
                  <a:pt x="42" y="20"/>
                </a:cubicBezTo>
                <a:cubicBezTo>
                  <a:pt x="30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1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1" y="0"/>
                </a:cubicBezTo>
                <a:cubicBezTo>
                  <a:pt x="50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2" name="Freeform 21"/>
          <p:cNvSpPr>
            <a:spLocks/>
          </p:cNvSpPr>
          <p:nvPr/>
        </p:nvSpPr>
        <p:spPr bwMode="black">
          <a:xfrm>
            <a:off x="4200221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7" y="23"/>
                  <a:pt x="51" y="20"/>
                  <a:pt x="42" y="20"/>
                </a:cubicBezTo>
                <a:cubicBezTo>
                  <a:pt x="29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0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0" y="0"/>
                </a:cubicBezTo>
                <a:cubicBezTo>
                  <a:pt x="49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3" name="Freeform 22"/>
          <p:cNvSpPr>
            <a:spLocks noEditPoints="1"/>
          </p:cNvSpPr>
          <p:nvPr userDrawn="1"/>
        </p:nvSpPr>
        <p:spPr bwMode="black">
          <a:xfrm>
            <a:off x="4778491" y="5840202"/>
            <a:ext cx="164807" cy="165712"/>
          </a:xfrm>
          <a:custGeom>
            <a:avLst/>
            <a:gdLst/>
            <a:ahLst/>
            <a:cxnLst>
              <a:cxn ang="0">
                <a:pos x="80" y="40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80" y="40"/>
              </a:cxn>
              <a:cxn ang="0">
                <a:pos x="40" y="20"/>
              </a:cxn>
              <a:cxn ang="0">
                <a:pos x="20" y="40"/>
              </a:cxn>
              <a:cxn ang="0">
                <a:pos x="40" y="60"/>
              </a:cxn>
              <a:cxn ang="0">
                <a:pos x="60" y="40"/>
              </a:cxn>
              <a:cxn ang="0">
                <a:pos x="40" y="20"/>
              </a:cxn>
            </a:cxnLst>
            <a:rect l="0" t="0" r="r" b="b"/>
            <a:pathLst>
              <a:path w="80" h="80">
                <a:moveTo>
                  <a:pt x="80" y="40"/>
                </a:moveTo>
                <a:cubicBezTo>
                  <a:pt x="80" y="62"/>
                  <a:pt x="64" y="80"/>
                  <a:pt x="40" y="80"/>
                </a:cubicBezTo>
                <a:cubicBezTo>
                  <a:pt x="16" y="80"/>
                  <a:pt x="0" y="62"/>
                  <a:pt x="0" y="40"/>
                </a:cubicBezTo>
                <a:cubicBezTo>
                  <a:pt x="0" y="18"/>
                  <a:pt x="16" y="0"/>
                  <a:pt x="40" y="0"/>
                </a:cubicBezTo>
                <a:cubicBezTo>
                  <a:pt x="64" y="0"/>
                  <a:pt x="80" y="18"/>
                  <a:pt x="80" y="40"/>
                </a:cubicBezTo>
                <a:moveTo>
                  <a:pt x="40" y="20"/>
                </a:moveTo>
                <a:cubicBezTo>
                  <a:pt x="29" y="20"/>
                  <a:pt x="20" y="29"/>
                  <a:pt x="20" y="40"/>
                </a:cubicBezTo>
                <a:cubicBezTo>
                  <a:pt x="20" y="51"/>
                  <a:pt x="29" y="60"/>
                  <a:pt x="40" y="60"/>
                </a:cubicBezTo>
                <a:cubicBezTo>
                  <a:pt x="51" y="60"/>
                  <a:pt x="60" y="51"/>
                  <a:pt x="60" y="40"/>
                </a:cubicBezTo>
                <a:cubicBezTo>
                  <a:pt x="60" y="29"/>
                  <a:pt x="51" y="20"/>
                  <a:pt x="40" y="20"/>
                </a:cubicBezTo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4" name="Freeform 23"/>
          <p:cNvSpPr>
            <a:spLocks/>
          </p:cNvSpPr>
          <p:nvPr/>
        </p:nvSpPr>
        <p:spPr bwMode="black">
          <a:xfrm>
            <a:off x="4468634" y="5840202"/>
            <a:ext cx="107462" cy="165712"/>
          </a:xfrm>
          <a:custGeom>
            <a:avLst/>
            <a:gdLst/>
            <a:ahLst/>
            <a:cxnLst>
              <a:cxn ang="0">
                <a:pos x="47" y="19"/>
              </a:cxn>
              <a:cxn ang="0">
                <a:pos x="32" y="17"/>
              </a:cxn>
              <a:cxn ang="0">
                <a:pos x="20" y="23"/>
              </a:cxn>
              <a:cxn ang="0">
                <a:pos x="29" y="30"/>
              </a:cxn>
              <a:cxn ang="0">
                <a:pos x="34" y="32"/>
              </a:cxn>
              <a:cxn ang="0">
                <a:pos x="52" y="54"/>
              </a:cxn>
              <a:cxn ang="0">
                <a:pos x="21" y="80"/>
              </a:cxn>
              <a:cxn ang="0">
                <a:pos x="0" y="77"/>
              </a:cxn>
              <a:cxn ang="0">
                <a:pos x="0" y="60"/>
              </a:cxn>
              <a:cxn ang="0">
                <a:pos x="18" y="63"/>
              </a:cxn>
              <a:cxn ang="0">
                <a:pos x="32" y="56"/>
              </a:cxn>
              <a:cxn ang="0">
                <a:pos x="23" y="48"/>
              </a:cxn>
              <a:cxn ang="0">
                <a:pos x="19" y="47"/>
              </a:cxn>
              <a:cxn ang="0">
                <a:pos x="0" y="24"/>
              </a:cxn>
              <a:cxn ang="0">
                <a:pos x="28" y="0"/>
              </a:cxn>
              <a:cxn ang="0">
                <a:pos x="47" y="3"/>
              </a:cxn>
              <a:cxn ang="0">
                <a:pos x="47" y="19"/>
              </a:cxn>
            </a:cxnLst>
            <a:rect l="0" t="0" r="r" b="b"/>
            <a:pathLst>
              <a:path w="52" h="80">
                <a:moveTo>
                  <a:pt x="47" y="19"/>
                </a:moveTo>
                <a:cubicBezTo>
                  <a:pt x="47" y="19"/>
                  <a:pt x="38" y="17"/>
                  <a:pt x="32" y="17"/>
                </a:cubicBezTo>
                <a:cubicBezTo>
                  <a:pt x="24" y="17"/>
                  <a:pt x="20" y="19"/>
                  <a:pt x="20" y="23"/>
                </a:cubicBezTo>
                <a:cubicBezTo>
                  <a:pt x="20" y="28"/>
                  <a:pt x="26" y="29"/>
                  <a:pt x="29" y="30"/>
                </a:cubicBezTo>
                <a:cubicBezTo>
                  <a:pt x="34" y="32"/>
                  <a:pt x="34" y="32"/>
                  <a:pt x="34" y="32"/>
                </a:cubicBezTo>
                <a:cubicBezTo>
                  <a:pt x="47" y="36"/>
                  <a:pt x="52" y="45"/>
                  <a:pt x="52" y="54"/>
                </a:cubicBezTo>
                <a:cubicBezTo>
                  <a:pt x="52" y="73"/>
                  <a:pt x="35" y="80"/>
                  <a:pt x="21" y="80"/>
                </a:cubicBezTo>
                <a:cubicBezTo>
                  <a:pt x="10" y="80"/>
                  <a:pt x="1" y="78"/>
                  <a:pt x="0" y="77"/>
                </a:cubicBezTo>
                <a:cubicBezTo>
                  <a:pt x="0" y="60"/>
                  <a:pt x="0" y="60"/>
                  <a:pt x="0" y="60"/>
                </a:cubicBezTo>
                <a:cubicBezTo>
                  <a:pt x="2" y="60"/>
                  <a:pt x="10" y="63"/>
                  <a:pt x="18" y="63"/>
                </a:cubicBezTo>
                <a:cubicBezTo>
                  <a:pt x="28" y="63"/>
                  <a:pt x="32" y="60"/>
                  <a:pt x="32" y="56"/>
                </a:cubicBezTo>
                <a:cubicBezTo>
                  <a:pt x="32" y="52"/>
                  <a:pt x="28" y="49"/>
                  <a:pt x="23" y="48"/>
                </a:cubicBezTo>
                <a:cubicBezTo>
                  <a:pt x="22" y="48"/>
                  <a:pt x="21" y="47"/>
                  <a:pt x="19" y="47"/>
                </a:cubicBezTo>
                <a:cubicBezTo>
                  <a:pt x="9" y="43"/>
                  <a:pt x="0" y="37"/>
                  <a:pt x="0" y="24"/>
                </a:cubicBezTo>
                <a:cubicBezTo>
                  <a:pt x="0" y="10"/>
                  <a:pt x="10" y="0"/>
                  <a:pt x="28" y="0"/>
                </a:cubicBezTo>
                <a:cubicBezTo>
                  <a:pt x="37" y="0"/>
                  <a:pt x="46" y="3"/>
                  <a:pt x="47" y="3"/>
                </a:cubicBezTo>
                <a:lnTo>
                  <a:pt x="47" y="1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5" name="Freeform 24"/>
          <p:cNvSpPr>
            <a:spLocks/>
          </p:cNvSpPr>
          <p:nvPr/>
        </p:nvSpPr>
        <p:spPr bwMode="black">
          <a:xfrm>
            <a:off x="4117817" y="5654198"/>
            <a:ext cx="39033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10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6" name="Freeform 25"/>
          <p:cNvSpPr>
            <a:spLocks/>
          </p:cNvSpPr>
          <p:nvPr/>
        </p:nvSpPr>
        <p:spPr bwMode="black">
          <a:xfrm>
            <a:off x="4227206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4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4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7" name="Freeform 26"/>
          <p:cNvSpPr>
            <a:spLocks/>
          </p:cNvSpPr>
          <p:nvPr/>
        </p:nvSpPr>
        <p:spPr bwMode="black">
          <a:xfrm>
            <a:off x="4334669" y="5525687"/>
            <a:ext cx="39033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111"/>
              </a:cxn>
              <a:cxn ang="0">
                <a:pos x="10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5" y="120"/>
                  <a:pt x="10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8" name="Freeform 27"/>
          <p:cNvSpPr>
            <a:spLocks/>
          </p:cNvSpPr>
          <p:nvPr/>
        </p:nvSpPr>
        <p:spPr bwMode="black">
          <a:xfrm>
            <a:off x="4444058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9" name="Freeform 28"/>
          <p:cNvSpPr>
            <a:spLocks/>
          </p:cNvSpPr>
          <p:nvPr/>
        </p:nvSpPr>
        <p:spPr bwMode="black">
          <a:xfrm>
            <a:off x="4551038" y="5654198"/>
            <a:ext cx="41443" cy="80682"/>
          </a:xfrm>
          <a:custGeom>
            <a:avLst/>
            <a:gdLst/>
            <a:ahLst/>
            <a:cxnLst>
              <a:cxn ang="0">
                <a:pos x="20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20" y="30"/>
              </a:cxn>
              <a:cxn ang="0">
                <a:pos x="20" y="10"/>
              </a:cxn>
            </a:cxnLst>
            <a:rect l="0" t="0" r="r" b="b"/>
            <a:pathLst>
              <a:path w="20" h="39">
                <a:moveTo>
                  <a:pt x="20" y="10"/>
                </a:moveTo>
                <a:cubicBezTo>
                  <a:pt x="20" y="4"/>
                  <a:pt x="15" y="0"/>
                  <a:pt x="10" y="0"/>
                </a:cubicBezTo>
                <a:cubicBezTo>
                  <a:pt x="5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5" y="39"/>
                  <a:pt x="10" y="39"/>
                </a:cubicBezTo>
                <a:cubicBezTo>
                  <a:pt x="15" y="39"/>
                  <a:pt x="20" y="35"/>
                  <a:pt x="20" y="30"/>
                </a:cubicBezTo>
                <a:lnTo>
                  <a:pt x="20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0" name="Freeform 29"/>
          <p:cNvSpPr>
            <a:spLocks/>
          </p:cNvSpPr>
          <p:nvPr/>
        </p:nvSpPr>
        <p:spPr bwMode="black">
          <a:xfrm>
            <a:off x="4660428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1" name="Freeform 30"/>
          <p:cNvSpPr>
            <a:spLocks/>
          </p:cNvSpPr>
          <p:nvPr/>
        </p:nvSpPr>
        <p:spPr bwMode="black">
          <a:xfrm>
            <a:off x="4769818" y="5525687"/>
            <a:ext cx="39515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111"/>
              </a:cxn>
              <a:cxn ang="0">
                <a:pos x="9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4" y="120"/>
                  <a:pt x="9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2" name="Freeform 31"/>
          <p:cNvSpPr>
            <a:spLocks/>
          </p:cNvSpPr>
          <p:nvPr/>
        </p:nvSpPr>
        <p:spPr bwMode="black">
          <a:xfrm>
            <a:off x="4877279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5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3" name="Freeform 32"/>
          <p:cNvSpPr>
            <a:spLocks/>
          </p:cNvSpPr>
          <p:nvPr/>
        </p:nvSpPr>
        <p:spPr bwMode="black">
          <a:xfrm>
            <a:off x="4986669" y="5654198"/>
            <a:ext cx="39515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9" y="0"/>
              </a:cxn>
              <a:cxn ang="0">
                <a:pos x="0" y="10"/>
              </a:cxn>
              <a:cxn ang="0">
                <a:pos x="0" y="30"/>
              </a:cxn>
              <a:cxn ang="0">
                <a:pos x="9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9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91391E-6 L -5.55556E-7 0.02314 " pathEditMode="relative" rAng="0" ptsTypes="AA">
                                      <p:cBhvr>
                                        <p:cTn id="33" dur="700" spd="-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93242E-6 L 4.72222E-6 0.02962 " pathEditMode="relative" rAng="0" ptsTypes="AA">
                                      <p:cBhvr>
                                        <p:cTn id="35" dur="700" spd="-100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1391E-6 L 0 0.02314 " pathEditMode="relative" rAng="0" ptsTypes="AA">
                                      <p:cBhvr>
                                        <p:cTn id="37" dur="700" spd="-100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93242E-6 L -4.72222E-6 0.02962 " pathEditMode="relative" rAng="0" ptsTypes="AA">
                                      <p:cBhvr>
                                        <p:cTn id="39" dur="700" spd="-100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91391E-6 L 4.16667E-6 0.02314 " pathEditMode="relative" rAng="0" ptsTypes="AA">
                                      <p:cBhvr>
                                        <p:cTn id="41" dur="700" spd="-100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36056E-6 L 2.77778E-7 -0.02338 " pathEditMode="relative" rAng="0" ptsTypes="AA">
                                      <p:cBhvr>
                                        <p:cTn id="43" dur="700" spd="-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36056E-6 L -8.33333E-7 -0.02338 " pathEditMode="relative" rAng="0" ptsTypes="AA">
                                      <p:cBhvr>
                                        <p:cTn id="45" dur="700" spd="-100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36056E-6 L 4.44444E-6 -0.02338 " pathEditMode="relative" rAng="0" ptsTypes="AA">
                                      <p:cBhvr>
                                        <p:cTn id="47" dur="700" spd="-10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36056E-6 L 3.33333E-6 -0.02338 " pathEditMode="relative" rAng="0" ptsTypes="AA">
                                      <p:cBhvr>
                                        <p:cTn id="49" dur="700" spd="-100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7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7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blue 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  <p:sp>
        <p:nvSpPr>
          <p:cNvPr id="34" name="TextBox 33"/>
          <p:cNvSpPr txBox="1"/>
          <p:nvPr userDrawn="1"/>
        </p:nvSpPr>
        <p:spPr>
          <a:xfrm>
            <a:off x="644691" y="3060488"/>
            <a:ext cx="24372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FFFFFF"/>
                </a:solidFill>
                <a:latin typeface="+mj-lt"/>
              </a:rPr>
              <a:t>Thank you.</a:t>
            </a:r>
            <a:endParaRPr lang="en-US" sz="36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18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9746" y="3078070"/>
            <a:ext cx="3669899" cy="61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625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r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Rectangle 3"/>
          <p:cNvSpPr>
            <a:spLocks noChangeArrowheads="1"/>
          </p:cNvSpPr>
          <p:nvPr/>
        </p:nvSpPr>
        <p:spPr bwMode="black">
          <a:xfrm>
            <a:off x="4373702" y="5844550"/>
            <a:ext cx="41443" cy="15701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5" name="Freeform 4"/>
          <p:cNvSpPr>
            <a:spLocks/>
          </p:cNvSpPr>
          <p:nvPr/>
        </p:nvSpPr>
        <p:spPr bwMode="black">
          <a:xfrm>
            <a:off x="4615130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1" y="80"/>
              </a:cxn>
              <a:cxn ang="0">
                <a:pos x="0" y="40"/>
              </a:cxn>
              <a:cxn ang="0">
                <a:pos x="41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8" y="23"/>
                  <a:pt x="51" y="20"/>
                  <a:pt x="42" y="20"/>
                </a:cubicBezTo>
                <a:cubicBezTo>
                  <a:pt x="30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1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1" y="0"/>
                </a:cubicBezTo>
                <a:cubicBezTo>
                  <a:pt x="50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6" name="Freeform 5"/>
          <p:cNvSpPr>
            <a:spLocks/>
          </p:cNvSpPr>
          <p:nvPr/>
        </p:nvSpPr>
        <p:spPr bwMode="black">
          <a:xfrm>
            <a:off x="4200221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7" y="23"/>
                  <a:pt x="51" y="20"/>
                  <a:pt x="42" y="20"/>
                </a:cubicBezTo>
                <a:cubicBezTo>
                  <a:pt x="29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0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0" y="0"/>
                </a:cubicBezTo>
                <a:cubicBezTo>
                  <a:pt x="49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7" name="Freeform 6"/>
          <p:cNvSpPr>
            <a:spLocks noEditPoints="1"/>
          </p:cNvSpPr>
          <p:nvPr userDrawn="1"/>
        </p:nvSpPr>
        <p:spPr bwMode="black">
          <a:xfrm>
            <a:off x="4778491" y="5840202"/>
            <a:ext cx="164807" cy="165712"/>
          </a:xfrm>
          <a:custGeom>
            <a:avLst/>
            <a:gdLst/>
            <a:ahLst/>
            <a:cxnLst>
              <a:cxn ang="0">
                <a:pos x="80" y="40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80" y="40"/>
              </a:cxn>
              <a:cxn ang="0">
                <a:pos x="40" y="20"/>
              </a:cxn>
              <a:cxn ang="0">
                <a:pos x="20" y="40"/>
              </a:cxn>
              <a:cxn ang="0">
                <a:pos x="40" y="60"/>
              </a:cxn>
              <a:cxn ang="0">
                <a:pos x="60" y="40"/>
              </a:cxn>
              <a:cxn ang="0">
                <a:pos x="40" y="20"/>
              </a:cxn>
            </a:cxnLst>
            <a:rect l="0" t="0" r="r" b="b"/>
            <a:pathLst>
              <a:path w="80" h="80">
                <a:moveTo>
                  <a:pt x="80" y="40"/>
                </a:moveTo>
                <a:cubicBezTo>
                  <a:pt x="80" y="62"/>
                  <a:pt x="64" y="80"/>
                  <a:pt x="40" y="80"/>
                </a:cubicBezTo>
                <a:cubicBezTo>
                  <a:pt x="16" y="80"/>
                  <a:pt x="0" y="62"/>
                  <a:pt x="0" y="40"/>
                </a:cubicBezTo>
                <a:cubicBezTo>
                  <a:pt x="0" y="18"/>
                  <a:pt x="16" y="0"/>
                  <a:pt x="40" y="0"/>
                </a:cubicBezTo>
                <a:cubicBezTo>
                  <a:pt x="64" y="0"/>
                  <a:pt x="80" y="18"/>
                  <a:pt x="80" y="40"/>
                </a:cubicBezTo>
                <a:moveTo>
                  <a:pt x="40" y="20"/>
                </a:moveTo>
                <a:cubicBezTo>
                  <a:pt x="29" y="20"/>
                  <a:pt x="20" y="29"/>
                  <a:pt x="20" y="40"/>
                </a:cubicBezTo>
                <a:cubicBezTo>
                  <a:pt x="20" y="51"/>
                  <a:pt x="29" y="60"/>
                  <a:pt x="40" y="60"/>
                </a:cubicBezTo>
                <a:cubicBezTo>
                  <a:pt x="51" y="60"/>
                  <a:pt x="60" y="51"/>
                  <a:pt x="60" y="40"/>
                </a:cubicBezTo>
                <a:cubicBezTo>
                  <a:pt x="60" y="29"/>
                  <a:pt x="51" y="20"/>
                  <a:pt x="40" y="20"/>
                </a:cubicBezTo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black">
          <a:xfrm>
            <a:off x="4468634" y="5840202"/>
            <a:ext cx="107462" cy="165712"/>
          </a:xfrm>
          <a:custGeom>
            <a:avLst/>
            <a:gdLst/>
            <a:ahLst/>
            <a:cxnLst>
              <a:cxn ang="0">
                <a:pos x="47" y="19"/>
              </a:cxn>
              <a:cxn ang="0">
                <a:pos x="32" y="17"/>
              </a:cxn>
              <a:cxn ang="0">
                <a:pos x="20" y="23"/>
              </a:cxn>
              <a:cxn ang="0">
                <a:pos x="29" y="30"/>
              </a:cxn>
              <a:cxn ang="0">
                <a:pos x="34" y="32"/>
              </a:cxn>
              <a:cxn ang="0">
                <a:pos x="52" y="54"/>
              </a:cxn>
              <a:cxn ang="0">
                <a:pos x="21" y="80"/>
              </a:cxn>
              <a:cxn ang="0">
                <a:pos x="0" y="77"/>
              </a:cxn>
              <a:cxn ang="0">
                <a:pos x="0" y="60"/>
              </a:cxn>
              <a:cxn ang="0">
                <a:pos x="18" y="63"/>
              </a:cxn>
              <a:cxn ang="0">
                <a:pos x="32" y="56"/>
              </a:cxn>
              <a:cxn ang="0">
                <a:pos x="23" y="48"/>
              </a:cxn>
              <a:cxn ang="0">
                <a:pos x="19" y="47"/>
              </a:cxn>
              <a:cxn ang="0">
                <a:pos x="0" y="24"/>
              </a:cxn>
              <a:cxn ang="0">
                <a:pos x="28" y="0"/>
              </a:cxn>
              <a:cxn ang="0">
                <a:pos x="47" y="3"/>
              </a:cxn>
              <a:cxn ang="0">
                <a:pos x="47" y="19"/>
              </a:cxn>
            </a:cxnLst>
            <a:rect l="0" t="0" r="r" b="b"/>
            <a:pathLst>
              <a:path w="52" h="80">
                <a:moveTo>
                  <a:pt x="47" y="19"/>
                </a:moveTo>
                <a:cubicBezTo>
                  <a:pt x="47" y="19"/>
                  <a:pt x="38" y="17"/>
                  <a:pt x="32" y="17"/>
                </a:cubicBezTo>
                <a:cubicBezTo>
                  <a:pt x="24" y="17"/>
                  <a:pt x="20" y="19"/>
                  <a:pt x="20" y="23"/>
                </a:cubicBezTo>
                <a:cubicBezTo>
                  <a:pt x="20" y="28"/>
                  <a:pt x="26" y="29"/>
                  <a:pt x="29" y="30"/>
                </a:cubicBezTo>
                <a:cubicBezTo>
                  <a:pt x="34" y="32"/>
                  <a:pt x="34" y="32"/>
                  <a:pt x="34" y="32"/>
                </a:cubicBezTo>
                <a:cubicBezTo>
                  <a:pt x="47" y="36"/>
                  <a:pt x="52" y="45"/>
                  <a:pt x="52" y="54"/>
                </a:cubicBezTo>
                <a:cubicBezTo>
                  <a:pt x="52" y="73"/>
                  <a:pt x="35" y="80"/>
                  <a:pt x="21" y="80"/>
                </a:cubicBezTo>
                <a:cubicBezTo>
                  <a:pt x="10" y="80"/>
                  <a:pt x="1" y="78"/>
                  <a:pt x="0" y="77"/>
                </a:cubicBezTo>
                <a:cubicBezTo>
                  <a:pt x="0" y="60"/>
                  <a:pt x="0" y="60"/>
                  <a:pt x="0" y="60"/>
                </a:cubicBezTo>
                <a:cubicBezTo>
                  <a:pt x="2" y="60"/>
                  <a:pt x="10" y="63"/>
                  <a:pt x="18" y="63"/>
                </a:cubicBezTo>
                <a:cubicBezTo>
                  <a:pt x="28" y="63"/>
                  <a:pt x="32" y="60"/>
                  <a:pt x="32" y="56"/>
                </a:cubicBezTo>
                <a:cubicBezTo>
                  <a:pt x="32" y="52"/>
                  <a:pt x="28" y="49"/>
                  <a:pt x="23" y="48"/>
                </a:cubicBezTo>
                <a:cubicBezTo>
                  <a:pt x="22" y="48"/>
                  <a:pt x="21" y="47"/>
                  <a:pt x="19" y="47"/>
                </a:cubicBezTo>
                <a:cubicBezTo>
                  <a:pt x="9" y="43"/>
                  <a:pt x="0" y="37"/>
                  <a:pt x="0" y="24"/>
                </a:cubicBezTo>
                <a:cubicBezTo>
                  <a:pt x="0" y="10"/>
                  <a:pt x="10" y="0"/>
                  <a:pt x="28" y="0"/>
                </a:cubicBezTo>
                <a:cubicBezTo>
                  <a:pt x="37" y="0"/>
                  <a:pt x="46" y="3"/>
                  <a:pt x="47" y="3"/>
                </a:cubicBezTo>
                <a:lnTo>
                  <a:pt x="47" y="1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9" name="Freeform 8"/>
          <p:cNvSpPr>
            <a:spLocks/>
          </p:cNvSpPr>
          <p:nvPr/>
        </p:nvSpPr>
        <p:spPr bwMode="black">
          <a:xfrm>
            <a:off x="4117817" y="5654198"/>
            <a:ext cx="39033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10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0" name="Freeform 9"/>
          <p:cNvSpPr>
            <a:spLocks/>
          </p:cNvSpPr>
          <p:nvPr/>
        </p:nvSpPr>
        <p:spPr bwMode="black">
          <a:xfrm>
            <a:off x="4227206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4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4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black">
          <a:xfrm>
            <a:off x="4334669" y="5525687"/>
            <a:ext cx="39033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111"/>
              </a:cxn>
              <a:cxn ang="0">
                <a:pos x="10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5" y="120"/>
                  <a:pt x="10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black">
          <a:xfrm>
            <a:off x="4444058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4" name="Freeform 13"/>
          <p:cNvSpPr>
            <a:spLocks/>
          </p:cNvSpPr>
          <p:nvPr/>
        </p:nvSpPr>
        <p:spPr bwMode="black">
          <a:xfrm>
            <a:off x="4551038" y="5654198"/>
            <a:ext cx="41443" cy="80682"/>
          </a:xfrm>
          <a:custGeom>
            <a:avLst/>
            <a:gdLst/>
            <a:ahLst/>
            <a:cxnLst>
              <a:cxn ang="0">
                <a:pos x="20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20" y="30"/>
              </a:cxn>
              <a:cxn ang="0">
                <a:pos x="20" y="10"/>
              </a:cxn>
            </a:cxnLst>
            <a:rect l="0" t="0" r="r" b="b"/>
            <a:pathLst>
              <a:path w="20" h="39">
                <a:moveTo>
                  <a:pt x="20" y="10"/>
                </a:moveTo>
                <a:cubicBezTo>
                  <a:pt x="20" y="4"/>
                  <a:pt x="15" y="0"/>
                  <a:pt x="10" y="0"/>
                </a:cubicBezTo>
                <a:cubicBezTo>
                  <a:pt x="5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5" y="39"/>
                  <a:pt x="10" y="39"/>
                </a:cubicBezTo>
                <a:cubicBezTo>
                  <a:pt x="15" y="39"/>
                  <a:pt x="20" y="35"/>
                  <a:pt x="20" y="30"/>
                </a:cubicBezTo>
                <a:lnTo>
                  <a:pt x="20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5" name="Freeform 14"/>
          <p:cNvSpPr>
            <a:spLocks/>
          </p:cNvSpPr>
          <p:nvPr/>
        </p:nvSpPr>
        <p:spPr bwMode="black">
          <a:xfrm>
            <a:off x="4660428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6" name="Freeform 15"/>
          <p:cNvSpPr>
            <a:spLocks/>
          </p:cNvSpPr>
          <p:nvPr/>
        </p:nvSpPr>
        <p:spPr bwMode="black">
          <a:xfrm>
            <a:off x="4769818" y="5525687"/>
            <a:ext cx="39515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111"/>
              </a:cxn>
              <a:cxn ang="0">
                <a:pos x="9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4" y="120"/>
                  <a:pt x="9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7" name="Freeform 16"/>
          <p:cNvSpPr>
            <a:spLocks/>
          </p:cNvSpPr>
          <p:nvPr/>
        </p:nvSpPr>
        <p:spPr bwMode="black">
          <a:xfrm>
            <a:off x="4877279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5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8" name="Freeform 17"/>
          <p:cNvSpPr>
            <a:spLocks/>
          </p:cNvSpPr>
          <p:nvPr/>
        </p:nvSpPr>
        <p:spPr bwMode="black">
          <a:xfrm>
            <a:off x="4986669" y="5654198"/>
            <a:ext cx="39515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9" y="0"/>
              </a:cxn>
              <a:cxn ang="0">
                <a:pos x="0" y="10"/>
              </a:cxn>
              <a:cxn ang="0">
                <a:pos x="0" y="30"/>
              </a:cxn>
              <a:cxn ang="0">
                <a:pos x="9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9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91391E-6 L -5.55556E-7 0.02314 " pathEditMode="relative" rAng="0" ptsTypes="AA">
                                      <p:cBhvr>
                                        <p:cTn id="33" dur="700" spd="-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93242E-6 L 4.72222E-6 0.02962 " pathEditMode="relative" rAng="0" ptsTypes="AA">
                                      <p:cBhvr>
                                        <p:cTn id="35" dur="700" spd="-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1391E-6 L 0 0.02314 " pathEditMode="relative" rAng="0" ptsTypes="AA">
                                      <p:cBhvr>
                                        <p:cTn id="37" dur="700" spd="-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93242E-6 L -4.72222E-6 0.02962 " pathEditMode="relative" rAng="0" ptsTypes="AA">
                                      <p:cBhvr>
                                        <p:cTn id="39" dur="700" spd="-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91391E-6 L 4.16667E-6 0.02314 " pathEditMode="relative" rAng="0" ptsTypes="AA">
                                      <p:cBhvr>
                                        <p:cTn id="41" dur="700" spd="-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36056E-6 L 2.77778E-7 -0.02338 " pathEditMode="relative" rAng="0" ptsTypes="AA">
                                      <p:cBhvr>
                                        <p:cTn id="43" dur="700" spd="-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36056E-6 L -8.33333E-7 -0.02338 " pathEditMode="relative" rAng="0" ptsTypes="AA">
                                      <p:cBhvr>
                                        <p:cTn id="45" dur="700" spd="-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36056E-6 L 4.44444E-6 -0.02338 " pathEditMode="relative" rAng="0" ptsTypes="AA">
                                      <p:cBhvr>
                                        <p:cTn id="47" dur="700" spd="-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36056E-6 L 3.33333E-6 -0.02338 " pathEditMode="relative" rAng="0" ptsTypes="AA">
                                      <p:cBhvr>
                                        <p:cTn id="49" dur="700" spd="-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red 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4" name="TextBox 33"/>
          <p:cNvSpPr txBox="1"/>
          <p:nvPr userDrawn="1"/>
        </p:nvSpPr>
        <p:spPr>
          <a:xfrm>
            <a:off x="644691" y="3060488"/>
            <a:ext cx="24372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FFFFFF"/>
                </a:solidFill>
                <a:latin typeface="+mj-lt"/>
              </a:rPr>
              <a:t>Thank you.</a:t>
            </a:r>
            <a:endParaRPr lang="en-US" sz="36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21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9746" y="3078070"/>
            <a:ext cx="3669899" cy="61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625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212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  <a:prstGeom prst="rect">
            <a:avLst/>
          </a:prstGeom>
        </p:spPr>
        <p:txBody>
          <a:bodyPr vert="horz" lIns="82296" tIns="45720" rIns="82296" bIns="45720" rtlCol="0" anchor="b" anchorCtr="0">
            <a:noAutofit/>
          </a:bodyPr>
          <a:lstStyle/>
          <a:p>
            <a:pPr lvl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</a:pPr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9702" y="1339745"/>
            <a:ext cx="8577072" cy="496569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 smtClean="0"/>
              <a:t>Body text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rgbClr val="808080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Public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930" r:id="rId2"/>
    <p:sldLayoutId id="2147483929" r:id="rId3"/>
    <p:sldLayoutId id="2147483937" r:id="rId4"/>
    <p:sldLayoutId id="2147483900" r:id="rId5"/>
    <p:sldLayoutId id="2147483931" r:id="rId6"/>
    <p:sldLayoutId id="2147483932" r:id="rId7"/>
    <p:sldLayoutId id="2147483933" r:id="rId8"/>
    <p:sldLayoutId id="2147483902" r:id="rId9"/>
    <p:sldLayoutId id="2147483903" r:id="rId10"/>
    <p:sldLayoutId id="2147483935" r:id="rId11"/>
    <p:sldLayoutId id="2147483905" r:id="rId12"/>
    <p:sldLayoutId id="2147483906" r:id="rId13"/>
    <p:sldLayoutId id="2147483907" r:id="rId14"/>
    <p:sldLayoutId id="2147483908" r:id="rId15"/>
    <p:sldLayoutId id="2147483909" r:id="rId16"/>
    <p:sldLayoutId id="2147483910" r:id="rId17"/>
    <p:sldLayoutId id="2147483913" r:id="rId18"/>
    <p:sldLayoutId id="2147483911" r:id="rId19"/>
    <p:sldLayoutId id="2147483912" r:id="rId20"/>
    <p:sldLayoutId id="2147483914" r:id="rId21"/>
    <p:sldLayoutId id="2147483915" r:id="rId22"/>
    <p:sldLayoutId id="2147483916" r:id="rId23"/>
    <p:sldLayoutId id="2147483917" r:id="rId24"/>
    <p:sldLayoutId id="2147483918" r:id="rId25"/>
    <p:sldLayoutId id="2147483919" r:id="rId26"/>
    <p:sldLayoutId id="2147483921" r:id="rId27"/>
    <p:sldLayoutId id="2147483922" r:id="rId28"/>
    <p:sldLayoutId id="2147483936" r:id="rId29"/>
    <p:sldLayoutId id="2147483923" r:id="rId30"/>
    <p:sldLayoutId id="2147483924" r:id="rId31"/>
    <p:sldLayoutId id="2147483925" r:id="rId32"/>
    <p:sldLayoutId id="2147483926" r:id="rId33"/>
    <p:sldLayoutId id="2147483927" r:id="rId34"/>
    <p:sldLayoutId id="2147483938" r:id="rId35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kumimoji="0" lang="en-US" sz="3600" b="0" i="0" u="none" strike="noStrike" kern="1200" cap="none" spc="0" normalizeH="0" baseline="0" dirty="0">
          <a:ln>
            <a:noFill/>
          </a:ln>
          <a:gradFill flip="none" rotWithShape="1">
            <a:gsLst>
              <a:gs pos="16000">
                <a:schemeClr val="tx2"/>
              </a:gs>
              <a:gs pos="100000">
                <a:srgbClr val="28A7DF"/>
              </a:gs>
            </a:gsLst>
            <a:lin ang="1800000" scaled="0"/>
            <a:tileRect/>
          </a:gradFill>
          <a:effectLst/>
          <a:uLnTx/>
          <a:uFillTx/>
          <a:latin typeface="+mj-lt"/>
          <a:ea typeface="+mj-ea"/>
          <a:cs typeface="Arial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5000"/>
        </a:lnSpc>
        <a:spcBef>
          <a:spcPts val="1440"/>
        </a:spcBef>
        <a:buClr>
          <a:srgbClr val="493B93"/>
        </a:buClr>
        <a:buSzPct val="90000"/>
        <a:buFont typeface="Arial" pitchFamily="34" charset="0"/>
        <a:buChar char="•"/>
        <a:tabLst/>
        <a:defRPr lang="en-US" sz="2200" kern="1200" dirty="0" smtClean="0">
          <a:solidFill>
            <a:srgbClr val="435153"/>
          </a:solidFill>
          <a:latin typeface="+mj-lt"/>
          <a:ea typeface="+mn-ea"/>
          <a:cs typeface="+mn-cs"/>
        </a:defRPr>
      </a:lvl1pPr>
      <a:lvl2pPr marL="406400" indent="0" algn="l" defTabSz="914400" rtl="0" eaLnBrk="1" latinLnBrk="0" hangingPunct="1">
        <a:lnSpc>
          <a:spcPct val="95000"/>
        </a:lnSpc>
        <a:spcBef>
          <a:spcPts val="840"/>
        </a:spcBef>
        <a:buClr>
          <a:schemeClr val="tx2"/>
        </a:buClr>
        <a:buFontTx/>
        <a:buNone/>
        <a:defRPr lang="en-US" sz="1800" kern="1200" dirty="0" smtClean="0">
          <a:solidFill>
            <a:srgbClr val="435153"/>
          </a:solidFill>
          <a:latin typeface="+mj-lt"/>
          <a:ea typeface="+mn-ea"/>
          <a:cs typeface="+mn-cs"/>
        </a:defRPr>
      </a:lvl2pPr>
      <a:lvl3pPr marL="571500" indent="-1588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600" kern="1200" dirty="0" smtClean="0">
          <a:solidFill>
            <a:srgbClr val="435153"/>
          </a:solidFill>
          <a:latin typeface="+mj-lt"/>
          <a:ea typeface="+mn-ea"/>
          <a:cs typeface="+mn-cs"/>
        </a:defRPr>
      </a:lvl3pPr>
      <a:lvl4pPr marL="688975" indent="0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400" kern="1200" dirty="0" smtClean="0">
          <a:solidFill>
            <a:srgbClr val="435153"/>
          </a:solidFill>
          <a:latin typeface="+mj-lt"/>
          <a:ea typeface="+mn-ea"/>
          <a:cs typeface="+mn-cs"/>
        </a:defRPr>
      </a:lvl4pPr>
      <a:lvl5pPr marL="801688" indent="0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400" kern="1200" dirty="0">
          <a:solidFill>
            <a:srgbClr val="435153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3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7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3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3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3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3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3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35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3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35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35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35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35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35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381" y="4114800"/>
            <a:ext cx="3954619" cy="384721"/>
          </a:xfrm>
        </p:spPr>
        <p:txBody>
          <a:bodyPr/>
          <a:lstStyle/>
          <a:p>
            <a:r>
              <a:rPr lang="en-US" dirty="0" smtClean="0"/>
              <a:t>Arya Sedigh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1393" y="722449"/>
            <a:ext cx="8112125" cy="2907239"/>
          </a:xfrm>
        </p:spPr>
        <p:txBody>
          <a:bodyPr/>
          <a:lstStyle/>
          <a:p>
            <a:r>
              <a:rPr lang="en-US" sz="4000" dirty="0" smtClean="0"/>
              <a:t>Chapter 2:</a:t>
            </a:r>
            <a:br>
              <a:rPr lang="en-US" sz="4000" dirty="0" smtClean="0"/>
            </a:br>
            <a:r>
              <a:rPr lang="en-US" sz="4000" dirty="0" smtClean="0"/>
              <a:t>Basic Switching Concepts and Configuration</a:t>
            </a:r>
            <a:endParaRPr lang="en-US" sz="40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 smtClean="0"/>
              <a:t>03/03/2016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74638" y="493713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>
                <a:ea typeface="ＭＳ Ｐゴシック" pitchFamily="34" charset="-128"/>
              </a:rPr>
              <a:t>Chapter 2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747713" y="1601788"/>
            <a:ext cx="8131175" cy="4437062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en-US" sz="2000" dirty="0" smtClean="0">
                <a:cs typeface="Arial" charset="0"/>
              </a:rPr>
              <a:t>Introduction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en-US" sz="2000" dirty="0" smtClean="0">
                <a:cs typeface="Arial" charset="0"/>
              </a:rPr>
              <a:t>Basic Switch Configuration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en-US" sz="2000" dirty="0" smtClean="0">
                <a:cs typeface="Arial" charset="0"/>
              </a:rPr>
              <a:t>Switch Security: Management and Implementation</a:t>
            </a:r>
          </a:p>
        </p:txBody>
      </p:sp>
    </p:spTree>
    <p:extLst>
      <p:ext uri="{BB962C8B-B14F-4D97-AF65-F5344CB8AC3E}">
        <p14:creationId xmlns:p14="http://schemas.microsoft.com/office/powerpoint/2010/main" val="1174658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Basic Switch Configuration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Cisco Switch </a:t>
            </a:r>
            <a:r>
              <a:rPr lang="en-US" dirty="0" smtClean="0"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  <a:tileRect/>
                </a:gradFill>
                <a:ea typeface="ＭＳ Ｐゴシック" pitchFamily="34" charset="-128"/>
              </a:rPr>
              <a:t>Boot Sequence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55638" y="1651688"/>
            <a:ext cx="7940675" cy="3571875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sz="2000" dirty="0" smtClean="0"/>
              <a:t>Power-on self test (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POST</a:t>
            </a:r>
            <a:r>
              <a:rPr lang="en-US" sz="2000" dirty="0" smtClean="0"/>
              <a:t>).</a:t>
            </a:r>
          </a:p>
          <a:p>
            <a:pPr marL="635000" lvl="1" indent="-457200">
              <a:buFont typeface="Arial" panose="020B0604020202020204" pitchFamily="34" charset="0"/>
              <a:buChar char="•"/>
            </a:pPr>
            <a:r>
              <a:rPr lang="en-US" sz="1600" dirty="0" smtClean="0"/>
              <a:t>Stored in ROM, Checks CPU + DRAM + flash file system</a:t>
            </a:r>
            <a:endParaRPr lang="en-US" sz="1600" dirty="0"/>
          </a:p>
          <a:p>
            <a:pPr marL="457200" indent="-457200">
              <a:buFont typeface="+mj-lt"/>
              <a:buAutoNum type="arabicPeriod"/>
            </a:pPr>
            <a:r>
              <a:rPr lang="en-US" sz="2000" dirty="0" smtClean="0"/>
              <a:t>Run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boot </a:t>
            </a:r>
            <a:r>
              <a:rPr lang="en-US" sz="2000" dirty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loader </a:t>
            </a:r>
            <a:r>
              <a:rPr lang="en-US" sz="2000" dirty="0" smtClean="0"/>
              <a:t>software.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smtClean="0"/>
              <a:t>Boot loader performs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low-level </a:t>
            </a:r>
            <a:r>
              <a:rPr lang="en-US" sz="2000" dirty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CPU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initialization</a:t>
            </a:r>
            <a:r>
              <a:rPr lang="en-US" sz="2000" dirty="0" smtClean="0"/>
              <a:t>.</a:t>
            </a:r>
          </a:p>
          <a:p>
            <a:pPr marL="635000" lvl="1" indent="-457200">
              <a:buFont typeface="Arial" panose="020B0604020202020204" pitchFamily="34" charset="0"/>
              <a:buChar char="•"/>
            </a:pPr>
            <a:r>
              <a:rPr lang="en-US" sz="1600" dirty="0" smtClean="0"/>
              <a:t>How memory is mapped and …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smtClean="0"/>
              <a:t>Boot loader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initializes the flash file system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smtClean="0"/>
              <a:t>Boot </a:t>
            </a:r>
            <a:r>
              <a:rPr lang="en-US" sz="2000" dirty="0"/>
              <a:t>loader </a:t>
            </a:r>
            <a:r>
              <a:rPr lang="en-US" sz="2000" dirty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locates and loads a default IOS </a:t>
            </a:r>
            <a:r>
              <a:rPr lang="en-US" sz="2000" dirty="0"/>
              <a:t>operating system software image </a:t>
            </a:r>
            <a:r>
              <a:rPr lang="en-US" sz="2000" dirty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into memory </a:t>
            </a:r>
            <a:r>
              <a:rPr lang="en-US" sz="2000" dirty="0"/>
              <a:t>and 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b="1" dirty="0" smtClean="0">
                <a:solidFill>
                  <a:schemeClr val="bg2"/>
                </a:solidFill>
              </a:rPr>
              <a:t>	passes control </a:t>
            </a:r>
            <a:r>
              <a:rPr lang="en-US" sz="2000" b="1" dirty="0">
                <a:solidFill>
                  <a:schemeClr val="bg2"/>
                </a:solidFill>
              </a:rPr>
              <a:t>of the switch over to the IOS</a:t>
            </a:r>
            <a:r>
              <a:rPr lang="en-US" sz="2000" dirty="0" smtClean="0"/>
              <a:t>.</a:t>
            </a:r>
            <a:endParaRPr lang="en-US" sz="2000" dirty="0"/>
          </a:p>
        </p:txBody>
      </p:sp>
      <p:pic>
        <p:nvPicPr>
          <p:cNvPr id="1026" name="Picture 2" descr="http://fileinfo.com/img/icons/files/128/config-101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5414" y="4791975"/>
            <a:ext cx="1219200" cy="121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3352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Basic Switch Configuration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Switch Boot Sequence (cont.)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55638" y="1419464"/>
            <a:ext cx="7940675" cy="3571875"/>
          </a:xfrm>
        </p:spPr>
        <p:txBody>
          <a:bodyPr/>
          <a:lstStyle/>
          <a:p>
            <a:pPr marL="0" indent="0">
              <a:buNone/>
            </a:pPr>
            <a:endParaRPr lang="en-US" sz="2000" dirty="0" smtClean="0">
              <a:gradFill>
                <a:gsLst>
                  <a:gs pos="16000">
                    <a:schemeClr val="tx2"/>
                  </a:gs>
                  <a:gs pos="100000">
                    <a:srgbClr val="FF0000"/>
                  </a:gs>
                </a:gsLst>
                <a:lin ang="1800000" scaled="0"/>
              </a:gradFill>
            </a:endParaRPr>
          </a:p>
          <a:p>
            <a:pPr marL="0" indent="0">
              <a:buNone/>
            </a:pP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Boot loader can help you recover from an IOS crash:</a:t>
            </a:r>
          </a:p>
          <a:p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Provides access into the switch if the IOS system has problems serious enough that it cannot be used.</a:t>
            </a:r>
          </a:p>
          <a:p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Provides access to the files stored on flash before the IOS is loaded.</a:t>
            </a:r>
          </a:p>
          <a:p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Use the boot loader command line to perform recovery operations.</a:t>
            </a:r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1212541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Basic Switch Configuration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Recovering from a System Crash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70390" y="1419464"/>
            <a:ext cx="8225923" cy="3951189"/>
          </a:xfrm>
        </p:spPr>
        <p:txBody>
          <a:bodyPr/>
          <a:lstStyle/>
          <a:p>
            <a:endParaRPr lang="en-US" sz="2000" dirty="0" smtClean="0"/>
          </a:p>
          <a:p>
            <a:r>
              <a:rPr lang="en-US" sz="2000" dirty="0" smtClean="0"/>
              <a:t>The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boot loader can be accessed through a console connection </a:t>
            </a:r>
            <a:r>
              <a:rPr lang="en-US" sz="2000" dirty="0" smtClean="0"/>
              <a:t>by:</a:t>
            </a:r>
          </a:p>
          <a:p>
            <a:pPr marL="795337" lvl="1" indent="-457200">
              <a:buFont typeface="+mj-lt"/>
              <a:buAutoNum type="arabicPeriod"/>
            </a:pPr>
            <a:r>
              <a:rPr lang="en-US" dirty="0" smtClean="0"/>
              <a:t>Connecting </a:t>
            </a:r>
            <a:r>
              <a:rPr lang="en-US" dirty="0"/>
              <a:t>a PC by </a:t>
            </a:r>
            <a:r>
              <a:rPr lang="en-US" dirty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console cable </a:t>
            </a:r>
            <a:r>
              <a:rPr lang="en-US" dirty="0"/>
              <a:t>to the switch console port. </a:t>
            </a:r>
            <a:r>
              <a:rPr lang="en-US" dirty="0" smtClean="0"/>
              <a:t>Unplug </a:t>
            </a:r>
            <a:r>
              <a:rPr lang="en-US" dirty="0"/>
              <a:t>the switch power cord.</a:t>
            </a:r>
          </a:p>
          <a:p>
            <a:pPr marL="795337" lvl="1" indent="-457200">
              <a:buFont typeface="+mj-lt"/>
              <a:buAutoNum type="arabicPeriod"/>
            </a:pPr>
            <a:r>
              <a:rPr lang="en-US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Reconnecting </a:t>
            </a:r>
            <a:r>
              <a:rPr lang="en-US" dirty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the power cord </a:t>
            </a:r>
            <a:r>
              <a:rPr lang="en-US" dirty="0"/>
              <a:t>to the switch </a:t>
            </a:r>
            <a:r>
              <a:rPr lang="en-US" dirty="0" smtClean="0"/>
              <a:t>and </a:t>
            </a:r>
            <a:r>
              <a:rPr lang="en-US" dirty="0"/>
              <a:t>press and </a:t>
            </a:r>
            <a:r>
              <a:rPr lang="en-US" dirty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hold </a:t>
            </a:r>
            <a:r>
              <a:rPr lang="en-US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the</a:t>
            </a:r>
            <a:r>
              <a:rPr lang="en-US" dirty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 </a:t>
            </a:r>
            <a:r>
              <a:rPr lang="en-US" b="1" dirty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Mode</a:t>
            </a:r>
            <a:r>
              <a:rPr lang="en-US" dirty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 </a:t>
            </a:r>
            <a:r>
              <a:rPr lang="en-US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button</a:t>
            </a:r>
            <a:r>
              <a:rPr lang="en-US" dirty="0" smtClean="0"/>
              <a:t>.</a:t>
            </a:r>
            <a:endParaRPr lang="en-US" dirty="0"/>
          </a:p>
          <a:p>
            <a:pPr marL="795337" lvl="1" indent="-457200">
              <a:buFont typeface="+mj-lt"/>
              <a:buAutoNum type="arabicPeriod"/>
            </a:pPr>
            <a:r>
              <a:rPr lang="en-US" dirty="0" smtClean="0"/>
              <a:t>The </a:t>
            </a:r>
            <a:r>
              <a:rPr lang="en-US" dirty="0"/>
              <a:t>System </a:t>
            </a:r>
            <a:r>
              <a:rPr lang="en-US" dirty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LED turns briefly amber </a:t>
            </a:r>
            <a:r>
              <a:rPr lang="en-US" dirty="0"/>
              <a:t>and then </a:t>
            </a:r>
            <a:r>
              <a:rPr lang="en-US" dirty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solid </a:t>
            </a:r>
            <a:r>
              <a:rPr lang="en-US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green</a:t>
            </a:r>
            <a:r>
              <a:rPr lang="en-US" dirty="0" smtClean="0"/>
              <a:t>. </a:t>
            </a:r>
            <a:r>
              <a:rPr lang="en-US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Release </a:t>
            </a:r>
            <a:r>
              <a:rPr lang="en-US" dirty="0" smtClean="0"/>
              <a:t>the </a:t>
            </a:r>
            <a:r>
              <a:rPr lang="en-US" b="1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Mode</a:t>
            </a:r>
            <a:r>
              <a:rPr lang="en-US" dirty="0"/>
              <a:t> </a:t>
            </a:r>
            <a:r>
              <a:rPr lang="en-US" dirty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button</a:t>
            </a:r>
            <a:r>
              <a:rPr lang="en-US" dirty="0"/>
              <a:t>.</a:t>
            </a:r>
          </a:p>
          <a:p>
            <a:r>
              <a:rPr lang="en-US" sz="2000" dirty="0" smtClean="0"/>
              <a:t>The </a:t>
            </a:r>
            <a:r>
              <a:rPr lang="en-US" sz="2000" dirty="0"/>
              <a:t>boot </a:t>
            </a:r>
            <a:r>
              <a:rPr lang="en-US" sz="2000" dirty="0" smtClean="0"/>
              <a:t>loader</a:t>
            </a:r>
            <a:r>
              <a:rPr lang="en-US" sz="2000" dirty="0" smtClean="0">
                <a:latin typeface="Courier New" pitchFamily="49" charset="0"/>
                <a:cs typeface="Courier New" pitchFamily="49" charset="0"/>
              </a:rPr>
              <a:t> </a:t>
            </a:r>
            <a:r>
              <a:rPr lang="en-US" sz="2000" b="1" dirty="0" smtClean="0">
                <a:solidFill>
                  <a:srgbClr val="00B050"/>
                </a:solidFill>
                <a:latin typeface="Courier New" pitchFamily="49" charset="0"/>
                <a:cs typeface="Courier New" pitchFamily="49" charset="0"/>
              </a:rPr>
              <a:t>switch: </a:t>
            </a:r>
            <a:r>
              <a:rPr lang="en-US" sz="2000" dirty="0" smtClean="0">
                <a:cs typeface="Courier New" pitchFamily="49" charset="0"/>
              </a:rPr>
              <a:t>prompt </a:t>
            </a:r>
            <a:r>
              <a:rPr lang="en-US" sz="2000" dirty="0" smtClean="0"/>
              <a:t>appears </a:t>
            </a:r>
            <a:r>
              <a:rPr lang="en-US" sz="2000" dirty="0"/>
              <a:t>in the terminal emulation software on the PC.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759079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Basic Switch Configuration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Switch LED Indicators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55638" y="1419464"/>
            <a:ext cx="7940675" cy="3571875"/>
          </a:xfrm>
        </p:spPr>
        <p:txBody>
          <a:bodyPr/>
          <a:lstStyle/>
          <a:p>
            <a:r>
              <a:rPr lang="en-US" sz="2000" dirty="0" smtClean="0"/>
              <a:t>S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tatus </a:t>
            </a:r>
            <a:r>
              <a:rPr lang="en-US" sz="2000" dirty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LED indicator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light</a:t>
            </a:r>
            <a:r>
              <a:rPr lang="en-US" sz="2000" dirty="0" smtClean="0"/>
              <a:t>.</a:t>
            </a:r>
          </a:p>
          <a:p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Default: port activity</a:t>
            </a:r>
            <a:r>
              <a:rPr lang="en-US" sz="2000" dirty="0" smtClean="0"/>
              <a:t>, </a:t>
            </a:r>
          </a:p>
          <a:p>
            <a:r>
              <a:rPr lang="en-US" sz="2000" dirty="0" smtClean="0"/>
              <a:t>Other info obtained by using </a:t>
            </a:r>
            <a:r>
              <a:rPr lang="en-US" sz="2000" b="1" dirty="0" smtClean="0">
                <a:gradFill>
                  <a:gsLst>
                    <a:gs pos="16000">
                      <a:schemeClr val="tx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Mode </a:t>
            </a:r>
            <a:r>
              <a:rPr lang="en-US" sz="2000" dirty="0" smtClean="0"/>
              <a:t>button.</a:t>
            </a:r>
          </a:p>
          <a:p>
            <a:r>
              <a:rPr lang="en-US" sz="2000" dirty="0" smtClean="0"/>
              <a:t>Available modes on Cisco Catalyst 2960: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>
                <a:solidFill>
                  <a:srgbClr val="00B050"/>
                </a:solidFill>
              </a:rPr>
              <a:t>System</a:t>
            </a:r>
            <a:r>
              <a:rPr lang="en-US" dirty="0" smtClean="0"/>
              <a:t> LED</a:t>
            </a:r>
            <a:endParaRPr lang="en-US" dirty="0"/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>
                <a:solidFill>
                  <a:schemeClr val="accent2"/>
                </a:solidFill>
              </a:rPr>
              <a:t>Redundant Power System (</a:t>
            </a:r>
            <a:r>
              <a:rPr lang="en-US" dirty="0" err="1">
                <a:solidFill>
                  <a:schemeClr val="accent2"/>
                </a:solidFill>
              </a:rPr>
              <a:t>RPS</a:t>
            </a:r>
            <a:r>
              <a:rPr lang="en-US" dirty="0">
                <a:solidFill>
                  <a:schemeClr val="accent2"/>
                </a:solidFill>
              </a:rPr>
              <a:t>)</a:t>
            </a:r>
            <a:r>
              <a:rPr lang="en-US" dirty="0"/>
              <a:t> </a:t>
            </a:r>
            <a:r>
              <a:rPr lang="en-US" dirty="0" smtClean="0"/>
              <a:t>LED</a:t>
            </a:r>
            <a:endParaRPr lang="en-US" dirty="0"/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>
                <a:solidFill>
                  <a:srgbClr val="00B050"/>
                </a:solidFill>
              </a:rPr>
              <a:t>Port Status </a:t>
            </a:r>
            <a:r>
              <a:rPr lang="en-US" dirty="0" smtClean="0"/>
              <a:t>LED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>
                <a:solidFill>
                  <a:srgbClr val="00B050"/>
                </a:solidFill>
              </a:rPr>
              <a:t>Port </a:t>
            </a:r>
            <a:r>
              <a:rPr lang="en-US" dirty="0">
                <a:solidFill>
                  <a:srgbClr val="00B050"/>
                </a:solidFill>
              </a:rPr>
              <a:t>Duplex </a:t>
            </a:r>
            <a:r>
              <a:rPr lang="en-US" dirty="0" smtClean="0"/>
              <a:t>LED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>
                <a:solidFill>
                  <a:srgbClr val="00B050"/>
                </a:solidFill>
              </a:rPr>
              <a:t>Port </a:t>
            </a:r>
            <a:r>
              <a:rPr lang="en-US" dirty="0">
                <a:solidFill>
                  <a:srgbClr val="00B050"/>
                </a:solidFill>
              </a:rPr>
              <a:t>Speed </a:t>
            </a:r>
            <a:r>
              <a:rPr lang="en-US" dirty="0" smtClean="0"/>
              <a:t>LED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>
                <a:solidFill>
                  <a:srgbClr val="00B050"/>
                </a:solidFill>
              </a:rPr>
              <a:t>Power </a:t>
            </a:r>
            <a:r>
              <a:rPr lang="en-US" dirty="0">
                <a:solidFill>
                  <a:srgbClr val="00B050"/>
                </a:solidFill>
              </a:rPr>
              <a:t>over Ethernet (</a:t>
            </a:r>
            <a:r>
              <a:rPr lang="en-US" dirty="0" err="1">
                <a:solidFill>
                  <a:srgbClr val="00B050"/>
                </a:solidFill>
              </a:rPr>
              <a:t>PoE</a:t>
            </a:r>
            <a:r>
              <a:rPr lang="en-US" dirty="0">
                <a:solidFill>
                  <a:srgbClr val="00B050"/>
                </a:solidFill>
              </a:rPr>
              <a:t>) </a:t>
            </a:r>
            <a:r>
              <a:rPr lang="en-US" dirty="0"/>
              <a:t>Mode </a:t>
            </a:r>
            <a:r>
              <a:rPr lang="en-US" dirty="0" smtClean="0"/>
              <a:t>LED</a:t>
            </a:r>
            <a:endParaRPr lang="en-US" dirty="0"/>
          </a:p>
        </p:txBody>
      </p:sp>
      <p:pic>
        <p:nvPicPr>
          <p:cNvPr id="2050" name="Picture 2" descr="http://blog.nhireland.com/wp-content/uploads/2014/10/Cisco-switch-300x20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4073" y="3205401"/>
            <a:ext cx="2857500" cy="199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3925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Basic Switch Configuration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Cisco Catalyst 2960 Switch Modes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7486" y="1360941"/>
            <a:ext cx="6288794" cy="455064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80053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Basic Switch Configuration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Preparing </a:t>
            </a:r>
            <a:r>
              <a:rPr lang="en-US" dirty="0"/>
              <a:t>for Basic Switch </a:t>
            </a:r>
            <a:r>
              <a:rPr lang="en-US" dirty="0" smtClean="0"/>
              <a:t>Management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55638" y="1419464"/>
            <a:ext cx="7940675" cy="5111965"/>
          </a:xfrm>
        </p:spPr>
        <p:txBody>
          <a:bodyPr/>
          <a:lstStyle/>
          <a:p>
            <a:r>
              <a:rPr lang="en-US" sz="2000" dirty="0" smtClean="0">
                <a:gradFill>
                  <a:gsLst>
                    <a:gs pos="16000">
                      <a:schemeClr val="accent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To remotely manage a Cisco switch</a:t>
            </a:r>
            <a:r>
              <a:rPr lang="en-US" sz="2000" dirty="0" smtClean="0"/>
              <a:t>, it must be configured to access the network.</a:t>
            </a:r>
          </a:p>
          <a:p>
            <a:r>
              <a:rPr lang="en-US" sz="2000" dirty="0" smtClean="0"/>
              <a:t>An </a:t>
            </a:r>
            <a:r>
              <a:rPr lang="en-US" sz="2000" dirty="0" smtClean="0">
                <a:gradFill>
                  <a:gsLst>
                    <a:gs pos="16000">
                      <a:schemeClr val="accent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IP address and a subnet mask </a:t>
            </a:r>
            <a:r>
              <a:rPr lang="en-US" sz="2000" dirty="0" smtClean="0"/>
              <a:t>must be configured.</a:t>
            </a:r>
          </a:p>
          <a:p>
            <a:r>
              <a:rPr lang="en-US" sz="2000" u="sng" dirty="0" smtClean="0"/>
              <a:t>If managing the switch from a remote network</a:t>
            </a:r>
            <a:r>
              <a:rPr lang="en-US" sz="2000" dirty="0" smtClean="0"/>
              <a:t>, a </a:t>
            </a:r>
            <a:r>
              <a:rPr lang="en-US" sz="2000" dirty="0" smtClean="0">
                <a:gradFill>
                  <a:gsLst>
                    <a:gs pos="16000">
                      <a:schemeClr val="accent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default gateway</a:t>
            </a:r>
            <a:r>
              <a:rPr lang="en-US" sz="2000" dirty="0" smtClean="0"/>
              <a:t> must also be configured.</a:t>
            </a:r>
          </a:p>
          <a:p>
            <a:r>
              <a:rPr lang="en-US" sz="2000" dirty="0" smtClean="0"/>
              <a:t>The IP information (address, subnet mask, gateway) is to be </a:t>
            </a:r>
            <a:r>
              <a:rPr lang="en-US" sz="2000" dirty="0" smtClean="0">
                <a:gradFill>
                  <a:gsLst>
                    <a:gs pos="16000">
                      <a:schemeClr val="accent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assigned to a switch (SVI).</a:t>
            </a:r>
          </a:p>
          <a:p>
            <a:r>
              <a:rPr lang="en-US" sz="2000" dirty="0" smtClean="0"/>
              <a:t>Although these </a:t>
            </a:r>
            <a:r>
              <a:rPr lang="en-US" sz="2000" dirty="0"/>
              <a:t>IP settings </a:t>
            </a:r>
            <a:r>
              <a:rPr lang="en-US" sz="2000" dirty="0" smtClean="0"/>
              <a:t>allow </a:t>
            </a:r>
            <a:r>
              <a:rPr lang="en-US" sz="2000" dirty="0">
                <a:gradFill>
                  <a:gsLst>
                    <a:gs pos="16000">
                      <a:schemeClr val="accent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remote management </a:t>
            </a:r>
            <a:r>
              <a:rPr lang="en-US" sz="2000" dirty="0" smtClean="0"/>
              <a:t>and remote access </a:t>
            </a:r>
            <a:r>
              <a:rPr lang="en-US" sz="2000" dirty="0"/>
              <a:t>to the </a:t>
            </a:r>
            <a:r>
              <a:rPr lang="en-US" sz="2000" dirty="0" smtClean="0"/>
              <a:t>switch, they </a:t>
            </a:r>
            <a:r>
              <a:rPr lang="en-US" sz="2000" dirty="0">
                <a:gradFill>
                  <a:gsLst>
                    <a:gs pos="16000">
                      <a:schemeClr val="accent2"/>
                    </a:gs>
                    <a:gs pos="100000">
                      <a:srgbClr val="FF0000"/>
                    </a:gs>
                  </a:gsLst>
                  <a:lin ang="1800000" scaled="0"/>
                </a:gradFill>
              </a:rPr>
              <a:t>do not allow the switch to route Layer 3 packets</a:t>
            </a:r>
            <a:r>
              <a:rPr lang="en-US" sz="20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3225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64548" y="758448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Basic Switch Configuration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Preparing </a:t>
            </a:r>
            <a:r>
              <a:rPr lang="en-US" dirty="0"/>
              <a:t>for Basic Switch </a:t>
            </a:r>
            <a:r>
              <a:rPr lang="en-US" dirty="0" smtClean="0"/>
              <a:t>Management (cont.)</a:t>
            </a:r>
            <a:endParaRPr lang="en-US" dirty="0" smtClean="0">
              <a:ea typeface="ＭＳ Ｐゴシック" pitchFamily="34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054" y="1596648"/>
            <a:ext cx="7410450" cy="4010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609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64548" y="758448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Basic Switch Configuration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Preparing </a:t>
            </a:r>
            <a:r>
              <a:rPr lang="en-US" dirty="0"/>
              <a:t>for Basic Switch </a:t>
            </a:r>
            <a:r>
              <a:rPr lang="en-US" dirty="0" smtClean="0"/>
              <a:t>Management (cont.)</a:t>
            </a:r>
            <a:endParaRPr lang="en-US" dirty="0" smtClean="0">
              <a:ea typeface="ＭＳ Ｐゴシック" pitchFamily="34" charset="-128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054" y="1596648"/>
            <a:ext cx="7410450" cy="28860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8754" y="4482723"/>
            <a:ext cx="6877050" cy="1838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39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64548" y="758448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Basic Switch Configuration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Preparing </a:t>
            </a:r>
            <a:r>
              <a:rPr lang="en-US" dirty="0"/>
              <a:t>for Basic Switch </a:t>
            </a:r>
            <a:r>
              <a:rPr lang="en-US" dirty="0" smtClean="0"/>
              <a:t>Management (cont.)</a:t>
            </a:r>
            <a:endParaRPr lang="en-US" dirty="0" smtClean="0">
              <a:ea typeface="ＭＳ Ｐゴシック" pitchFamily="34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441" y="1596648"/>
            <a:ext cx="7305675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192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464867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Configuring </a:t>
            </a:r>
            <a:r>
              <a:rPr lang="en-US" sz="1800" dirty="0"/>
              <a:t>Switch </a:t>
            </a:r>
            <a:r>
              <a:rPr lang="en-US" sz="1800" dirty="0" smtClean="0"/>
              <a:t>Ports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Duplex Communication</a:t>
            </a:r>
            <a:endParaRPr lang="en-US" dirty="0" smtClean="0">
              <a:ea typeface="ＭＳ Ｐゴシック" pitchFamily="34" charset="-128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8140" y="1616808"/>
            <a:ext cx="6518946" cy="45583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667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00727" y="802636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Configuring </a:t>
            </a:r>
            <a:r>
              <a:rPr lang="en-US" sz="1800" dirty="0"/>
              <a:t>Switch </a:t>
            </a:r>
            <a:r>
              <a:rPr lang="en-US" sz="1800" dirty="0" smtClean="0"/>
              <a:t>Ports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Configuring Switch Ports at the Physical Layer</a:t>
            </a:r>
            <a:endParaRPr lang="en-US" dirty="0" smtClean="0">
              <a:ea typeface="ＭＳ Ｐゴシック" pitchFamily="34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8320" y="1640836"/>
            <a:ext cx="6010275" cy="4162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346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Configuring </a:t>
            </a:r>
            <a:r>
              <a:rPr lang="en-US" sz="1800" dirty="0"/>
              <a:t>Switch </a:t>
            </a:r>
            <a:r>
              <a:rPr lang="en-US" sz="1800" dirty="0" smtClean="0"/>
              <a:t>Ports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Auto-MDIX Feature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r>
              <a:rPr lang="en-US" sz="2000" dirty="0"/>
              <a:t>C</a:t>
            </a:r>
            <a:r>
              <a:rPr lang="en-US" sz="2000" dirty="0" smtClean="0"/>
              <a:t>ertain </a:t>
            </a:r>
            <a:r>
              <a:rPr lang="en-US" sz="2000" dirty="0"/>
              <a:t>cable types (straight-through or crossover) </a:t>
            </a:r>
            <a:r>
              <a:rPr lang="en-US" sz="2000" dirty="0" smtClean="0"/>
              <a:t>were historically required </a:t>
            </a:r>
            <a:r>
              <a:rPr lang="en-US" sz="2000" dirty="0"/>
              <a:t>when connecting </a:t>
            </a:r>
            <a:r>
              <a:rPr lang="en-US" sz="2000" dirty="0" smtClean="0"/>
              <a:t>devices.</a:t>
            </a:r>
          </a:p>
          <a:p>
            <a:r>
              <a:rPr lang="en-US" sz="2000" dirty="0" smtClean="0"/>
              <a:t>The </a:t>
            </a:r>
            <a:r>
              <a:rPr lang="en-US" sz="2000" dirty="0"/>
              <a:t>automatic </a:t>
            </a:r>
            <a:r>
              <a:rPr lang="en-US" sz="2000" dirty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medium-dependent interface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crossover </a:t>
            </a:r>
            <a:r>
              <a:rPr lang="en-US" sz="2000" dirty="0"/>
              <a:t>(auto-MDIX) feature </a:t>
            </a:r>
            <a:r>
              <a:rPr lang="en-US" sz="2000" dirty="0" smtClean="0"/>
              <a:t>eliminates </a:t>
            </a:r>
            <a:r>
              <a:rPr lang="en-US" sz="2000" dirty="0"/>
              <a:t>this </a:t>
            </a:r>
            <a:r>
              <a:rPr lang="en-US" sz="2000" dirty="0" smtClean="0"/>
              <a:t>problem.</a:t>
            </a:r>
          </a:p>
          <a:p>
            <a:r>
              <a:rPr lang="en-US" sz="2000" dirty="0"/>
              <a:t>When auto-MDIX is enabled, the interface automatically detects </a:t>
            </a:r>
            <a:r>
              <a:rPr lang="en-US" sz="2000" dirty="0" smtClean="0"/>
              <a:t>and appropriately configures </a:t>
            </a:r>
            <a:r>
              <a:rPr lang="en-US" sz="2000" dirty="0"/>
              <a:t>the </a:t>
            </a:r>
            <a:r>
              <a:rPr lang="en-US" sz="2000" dirty="0" smtClean="0"/>
              <a:t>connection.</a:t>
            </a:r>
          </a:p>
          <a:p>
            <a:r>
              <a:rPr lang="en-US" sz="2000" dirty="0"/>
              <a:t>When using auto-MDIX on an interface, the interface speed and duplex must be set </a:t>
            </a:r>
            <a:r>
              <a:rPr lang="en-US" sz="2000" dirty="0" smtClean="0"/>
              <a:t>to </a:t>
            </a:r>
            <a:r>
              <a:rPr lang="en-US" sz="2000" b="1" dirty="0" smtClean="0"/>
              <a:t>auto</a:t>
            </a:r>
            <a:r>
              <a:rPr lang="en-US" sz="2000" dirty="0" smtClean="0"/>
              <a:t>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852673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Configuring </a:t>
            </a:r>
            <a:r>
              <a:rPr lang="en-US" sz="1800" dirty="0"/>
              <a:t>Switch </a:t>
            </a:r>
            <a:r>
              <a:rPr lang="en-US" sz="1800" dirty="0" smtClean="0"/>
              <a:t>Ports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Auto-MDIX Feature (cont.)</a:t>
            </a:r>
            <a:endParaRPr lang="en-US" dirty="0" smtClean="0">
              <a:ea typeface="ＭＳ Ｐゴシック" pitchFamily="34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2933" y="1360941"/>
            <a:ext cx="6057900" cy="461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304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Configuring </a:t>
            </a:r>
            <a:r>
              <a:rPr lang="en-US" sz="1800" dirty="0"/>
              <a:t>Switch </a:t>
            </a:r>
            <a:r>
              <a:rPr lang="en-US" sz="1800" dirty="0" smtClean="0"/>
              <a:t>Ports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Auto-MDIX Feature (cont.)</a:t>
            </a:r>
            <a:endParaRPr lang="en-US" dirty="0" smtClean="0">
              <a:ea typeface="ＭＳ Ｐゴシック" pitchFamily="34" charset="-128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143" y="2466814"/>
            <a:ext cx="7826738" cy="2756221"/>
          </a:xfr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389288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Configuring </a:t>
            </a:r>
            <a:r>
              <a:rPr lang="en-US" sz="1800" dirty="0"/>
              <a:t>Switch </a:t>
            </a:r>
            <a:r>
              <a:rPr lang="en-US" sz="1800" dirty="0" smtClean="0"/>
              <a:t>Ports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Verifying Switch Port Configuration</a:t>
            </a:r>
            <a:endParaRPr lang="en-US" dirty="0" smtClean="0">
              <a:ea typeface="ＭＳ Ｐゴシック" pitchFamily="34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7722" y="1360941"/>
            <a:ext cx="6708322" cy="4960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790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Configuring </a:t>
            </a:r>
            <a:r>
              <a:rPr lang="en-US" sz="1800" dirty="0"/>
              <a:t>Switch </a:t>
            </a:r>
            <a:r>
              <a:rPr lang="en-US" sz="1800" dirty="0" smtClean="0"/>
              <a:t>Ports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Network Access Layer Issues</a:t>
            </a:r>
            <a:endParaRPr lang="en-US" dirty="0" smtClean="0">
              <a:ea typeface="ＭＳ Ｐゴシック" pitchFamily="34" charset="-128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1360941"/>
            <a:ext cx="7172325" cy="4191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89152" y="5661764"/>
            <a:ext cx="85041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chemeClr val="bg2"/>
                </a:solidFill>
              </a:rPr>
              <a:t>Runts: Frames shorter than the minimum (64-byte) allowed.</a:t>
            </a:r>
          </a:p>
          <a:p>
            <a:r>
              <a:rPr lang="en-GB" sz="1600" dirty="0" smtClean="0">
                <a:solidFill>
                  <a:schemeClr val="bg2"/>
                </a:solidFill>
              </a:rPr>
              <a:t>Giants: Frames longer than the maximum allowed length.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176923" y="1578279"/>
            <a:ext cx="1915909" cy="338554"/>
          </a:xfrm>
          <a:prstGeom prst="rect">
            <a:avLst/>
          </a:prstGeom>
          <a:noFill/>
          <a:ln w="3175">
            <a:solidFill>
              <a:schemeClr val="bg2"/>
            </a:solidFill>
          </a:ln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2"/>
                </a:solidFill>
              </a:rPr>
              <a:t>Malfunctioning NIC</a:t>
            </a:r>
            <a:endParaRPr lang="en-GB" sz="1600" dirty="0">
              <a:solidFill>
                <a:schemeClr val="bg2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543300" y="2937510"/>
            <a:ext cx="2030730" cy="243840"/>
          </a:xfrm>
          <a:prstGeom prst="rect">
            <a:avLst/>
          </a:prstGeom>
          <a:noFill/>
          <a:ln>
            <a:solidFill>
              <a:schemeClr val="bg2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cxnSp>
        <p:nvCxnSpPr>
          <p:cNvPr id="7" name="Straight Arrow Connector 6"/>
          <p:cNvCxnSpPr>
            <a:stCxn id="5" idx="3"/>
            <a:endCxn id="3" idx="1"/>
          </p:cNvCxnSpPr>
          <p:nvPr/>
        </p:nvCxnSpPr>
        <p:spPr>
          <a:xfrm flipV="1">
            <a:off x="5574030" y="1747556"/>
            <a:ext cx="1602893" cy="1311874"/>
          </a:xfrm>
          <a:prstGeom prst="straightConnector1">
            <a:avLst/>
          </a:prstGeom>
          <a:ln>
            <a:solidFill>
              <a:schemeClr val="bg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7172325" y="2948610"/>
            <a:ext cx="1920507" cy="338554"/>
          </a:xfrm>
          <a:prstGeom prst="rect">
            <a:avLst/>
          </a:prstGeom>
          <a:noFill/>
          <a:ln w="3175"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chemeClr val="bg2"/>
                </a:solidFill>
              </a:rPr>
              <a:t>Media/Cable Error</a:t>
            </a:r>
            <a:endParaRPr lang="en-GB" sz="1600" dirty="0">
              <a:solidFill>
                <a:schemeClr val="bg2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100580" y="3413759"/>
            <a:ext cx="734060" cy="241205"/>
          </a:xfrm>
          <a:prstGeom prst="rect">
            <a:avLst/>
          </a:prstGeom>
          <a:noFill/>
          <a:ln>
            <a:solidFill>
              <a:schemeClr val="bg2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cxnSp>
        <p:nvCxnSpPr>
          <p:cNvPr id="11" name="Straight Arrow Connector 10"/>
          <p:cNvCxnSpPr>
            <a:stCxn id="10" idx="0"/>
            <a:endCxn id="9" idx="1"/>
          </p:cNvCxnSpPr>
          <p:nvPr/>
        </p:nvCxnSpPr>
        <p:spPr>
          <a:xfrm flipV="1">
            <a:off x="2467610" y="3117887"/>
            <a:ext cx="4704715" cy="295872"/>
          </a:xfrm>
          <a:prstGeom prst="straightConnector1">
            <a:avLst/>
          </a:prstGeom>
          <a:ln>
            <a:solidFill>
              <a:schemeClr val="bg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2577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11" y="1360941"/>
            <a:ext cx="7625344" cy="4605290"/>
          </a:xfr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Configuring </a:t>
            </a:r>
            <a:r>
              <a:rPr lang="en-US" sz="1800" dirty="0"/>
              <a:t>Switch </a:t>
            </a:r>
            <a:r>
              <a:rPr lang="en-US" sz="1800" dirty="0" smtClean="0"/>
              <a:t>Ports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Network Access Layer Issues (cont.)</a:t>
            </a:r>
            <a:endParaRPr 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84195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77577" y="696362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Configuring </a:t>
            </a:r>
            <a:r>
              <a:rPr lang="en-US" sz="1800" dirty="0"/>
              <a:t>Switch </a:t>
            </a:r>
            <a:r>
              <a:rPr lang="en-US" sz="1800" dirty="0" smtClean="0"/>
              <a:t>Ports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Troubleshooting Switch Media (Connection) Issues</a:t>
            </a:r>
            <a:endParaRPr lang="en-US" dirty="0" smtClean="0">
              <a:ea typeface="ＭＳ Ｐゴシック" pitchFamily="34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6529" y="1534562"/>
            <a:ext cx="5967558" cy="4768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154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s://www.exavault.com/docs/_media/newsletters/2015-05/ssh-ke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0"/>
            <a:ext cx="3810000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Secure Remote Access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err="1" smtClean="0"/>
              <a:t>SSH</a:t>
            </a:r>
            <a:r>
              <a:rPr lang="en-US" dirty="0" smtClean="0"/>
              <a:t> Operation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endParaRPr lang="en-US" sz="2000" dirty="0" smtClean="0">
              <a:gradFill>
                <a:gsLst>
                  <a:gs pos="16000">
                    <a:schemeClr val="tx2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  <a:p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Secure </a:t>
            </a:r>
            <a:r>
              <a:rPr lang="en-US" sz="2000" dirty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Shell </a:t>
            </a:r>
            <a:r>
              <a:rPr lang="en-US" sz="2000" dirty="0"/>
              <a:t>(SSH) is a protocol that provides a secure (encrypted</a:t>
            </a:r>
            <a:r>
              <a:rPr lang="en-US" sz="2000" dirty="0" smtClean="0"/>
              <a:t>), command-line based connection </a:t>
            </a:r>
            <a:r>
              <a:rPr lang="en-US" sz="2000" dirty="0"/>
              <a:t>to a remote </a:t>
            </a:r>
            <a:r>
              <a:rPr lang="en-US" sz="2000" dirty="0" smtClean="0"/>
              <a:t>device.</a:t>
            </a:r>
          </a:p>
          <a:p>
            <a:r>
              <a:rPr lang="en-US" sz="2000" dirty="0" smtClean="0">
                <a:solidFill>
                  <a:srgbClr val="00B050"/>
                </a:solidFill>
              </a:rPr>
              <a:t>Commonly used in UNIX-based systems</a:t>
            </a:r>
            <a:r>
              <a:rPr lang="en-US" sz="2000" dirty="0" smtClean="0"/>
              <a:t>.</a:t>
            </a:r>
          </a:p>
          <a:p>
            <a:r>
              <a:rPr lang="en-US" sz="2000" dirty="0" smtClean="0"/>
              <a:t>The Cisco IOS software also supports SSH.</a:t>
            </a:r>
          </a:p>
          <a:p>
            <a:r>
              <a:rPr lang="en-US" sz="2000" dirty="0" smtClean="0"/>
              <a:t>A </a:t>
            </a:r>
            <a:r>
              <a:rPr lang="en-US" sz="2000" dirty="0"/>
              <a:t>version of the IOS </a:t>
            </a:r>
            <a:r>
              <a:rPr lang="en-US" sz="2000" dirty="0" smtClean="0"/>
              <a:t>software, </a:t>
            </a:r>
            <a:r>
              <a:rPr lang="en-US" sz="2000" dirty="0"/>
              <a:t>including cryptographic (encrypted) features and </a:t>
            </a:r>
            <a:r>
              <a:rPr lang="en-US" sz="2000" dirty="0" smtClean="0"/>
              <a:t>capabilities, </a:t>
            </a:r>
            <a:r>
              <a:rPr lang="en-US" sz="2000" dirty="0"/>
              <a:t>is required </a:t>
            </a:r>
            <a:r>
              <a:rPr lang="en-US" sz="2000" dirty="0" smtClean="0"/>
              <a:t>to </a:t>
            </a:r>
            <a:r>
              <a:rPr lang="en-US" sz="2000" dirty="0"/>
              <a:t>enable SSH on Catalyst 2960 </a:t>
            </a:r>
            <a:r>
              <a:rPr lang="en-US" sz="2000" dirty="0" smtClean="0"/>
              <a:t>switches.</a:t>
            </a:r>
          </a:p>
          <a:p>
            <a:r>
              <a:rPr lang="en-US" sz="2000" dirty="0" smtClean="0"/>
              <a:t>Because its strong encryption features, </a:t>
            </a:r>
            <a:r>
              <a:rPr lang="en-US" sz="2000" b="1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SSH </a:t>
            </a:r>
            <a:r>
              <a:rPr lang="en-US" sz="2000" b="1" dirty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should replace Telnet </a:t>
            </a:r>
            <a:r>
              <a:rPr lang="en-US" sz="2000" dirty="0"/>
              <a:t>for </a:t>
            </a:r>
            <a:r>
              <a:rPr lang="en-US" sz="2000" dirty="0" smtClean="0"/>
              <a:t>management connections.</a:t>
            </a:r>
          </a:p>
          <a:p>
            <a:r>
              <a:rPr lang="en-US" sz="2000" dirty="0" smtClean="0"/>
              <a:t>SSH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uses TCP </a:t>
            </a:r>
            <a:r>
              <a:rPr lang="en-US" sz="2000" dirty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port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22</a:t>
            </a:r>
            <a:r>
              <a:rPr lang="en-US" sz="2000" dirty="0" smtClean="0"/>
              <a:t>, by default. </a:t>
            </a:r>
            <a:r>
              <a:rPr lang="en-US" sz="2000" dirty="0"/>
              <a:t>Telnet </a:t>
            </a:r>
            <a:r>
              <a:rPr lang="en-US" sz="2000" dirty="0" smtClean="0"/>
              <a:t>uses TCP </a:t>
            </a:r>
            <a:r>
              <a:rPr lang="en-US" sz="2000" dirty="0"/>
              <a:t>port </a:t>
            </a:r>
            <a:r>
              <a:rPr lang="en-US" sz="2000" dirty="0" smtClean="0"/>
              <a:t>23.</a:t>
            </a:r>
          </a:p>
        </p:txBody>
      </p:sp>
    </p:spTree>
    <p:extLst>
      <p:ext uri="{BB962C8B-B14F-4D97-AF65-F5344CB8AC3E}">
        <p14:creationId xmlns:p14="http://schemas.microsoft.com/office/powerpoint/2010/main" val="2647431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Secure Remote Access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Configuring </a:t>
            </a:r>
            <a:r>
              <a:rPr lang="en-US" dirty="0" err="1" smtClean="0"/>
              <a:t>SSH</a:t>
            </a:r>
            <a:endParaRPr lang="en-US" dirty="0" smtClean="0">
              <a:ea typeface="ＭＳ Ｐゴシック" pitchFamily="34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7042" y="1404938"/>
            <a:ext cx="5767581" cy="468733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260068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Secure Remote Access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Verifying </a:t>
            </a:r>
            <a:r>
              <a:rPr lang="en-US" dirty="0" err="1" smtClean="0"/>
              <a:t>SSH</a:t>
            </a:r>
            <a:endParaRPr lang="en-US" dirty="0" smtClean="0">
              <a:ea typeface="ＭＳ Ｐゴシック" pitchFamily="34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32" y="1360941"/>
            <a:ext cx="5932501" cy="487783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79891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solidFill>
                  <a:srgbClr val="00B050"/>
                </a:solidFill>
              </a:rPr>
              <a:t>Security Concerns </a:t>
            </a:r>
            <a:r>
              <a:rPr lang="en-US" sz="1800" dirty="0" smtClean="0"/>
              <a:t>in LANs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MAC Address Flooding 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408253" y="1470523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 smtClean="0">
                <a:solidFill>
                  <a:schemeClr val="bg2"/>
                </a:solidFill>
              </a:rPr>
              <a:t>Switches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automatically populate their CAM tables </a:t>
            </a:r>
            <a:r>
              <a:rPr lang="en-US" sz="2000" dirty="0" smtClean="0">
                <a:solidFill>
                  <a:schemeClr val="bg2"/>
                </a:solidFill>
              </a:rPr>
              <a:t>by watching traffic entering their ports.</a:t>
            </a:r>
          </a:p>
          <a:p>
            <a:r>
              <a:rPr lang="en-US" sz="2000" dirty="0" smtClean="0">
                <a:solidFill>
                  <a:schemeClr val="bg2"/>
                </a:solidFill>
              </a:rPr>
              <a:t>Switches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forward traffic trough all ports if it cannot find the destination </a:t>
            </a:r>
            <a:r>
              <a:rPr lang="en-US" sz="2000" dirty="0" smtClean="0">
                <a:solidFill>
                  <a:schemeClr val="bg2"/>
                </a:solidFill>
              </a:rPr>
              <a:t>MAC in its CAM table.</a:t>
            </a:r>
          </a:p>
          <a:p>
            <a:r>
              <a:rPr lang="en-US" sz="2000" dirty="0" smtClean="0">
                <a:solidFill>
                  <a:schemeClr val="bg2"/>
                </a:solidFill>
              </a:rPr>
              <a:t>Under such circumstances, the switch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acts as a hub</a:t>
            </a:r>
            <a:r>
              <a:rPr lang="en-US" sz="2000" dirty="0" smtClean="0">
                <a:solidFill>
                  <a:schemeClr val="bg2"/>
                </a:solidFill>
              </a:rPr>
              <a:t>. Unicast traffic can be seen by all devices connected to the switch.</a:t>
            </a:r>
          </a:p>
          <a:p>
            <a:r>
              <a:rPr lang="en-US" sz="2000" dirty="0" smtClean="0">
                <a:solidFill>
                  <a:schemeClr val="bg2"/>
                </a:solidFill>
              </a:rPr>
              <a:t>An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attacker could exploit this behavior </a:t>
            </a:r>
            <a:r>
              <a:rPr lang="en-US" sz="2000" dirty="0" smtClean="0">
                <a:solidFill>
                  <a:schemeClr val="bg2"/>
                </a:solidFill>
              </a:rPr>
              <a:t>to gain access to traffic normally controlled by the switch by using </a:t>
            </a:r>
            <a:r>
              <a:rPr lang="en-US" sz="2000" dirty="0">
                <a:solidFill>
                  <a:schemeClr val="bg2"/>
                </a:solidFill>
              </a:rPr>
              <a:t>a PC to </a:t>
            </a:r>
            <a:r>
              <a:rPr lang="en-US" sz="2000" dirty="0">
                <a:solidFill>
                  <a:srgbClr val="FF0000"/>
                </a:solidFill>
              </a:rPr>
              <a:t>run a MAC flooding tool</a:t>
            </a:r>
            <a:r>
              <a:rPr lang="en-US" sz="2000" dirty="0" smtClean="0">
                <a:solidFill>
                  <a:schemeClr val="bg2"/>
                </a:solidFill>
              </a:rPr>
              <a:t>.</a:t>
            </a:r>
          </a:p>
          <a:p>
            <a:r>
              <a:rPr lang="en-US" sz="2000" dirty="0">
                <a:solidFill>
                  <a:schemeClr val="bg2"/>
                </a:solidFill>
              </a:rPr>
              <a:t>Such tool is a program created to </a:t>
            </a:r>
            <a:r>
              <a:rPr lang="en-US" sz="2000" dirty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generate and send out frames with bogus source MAC addresses to the switch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port</a:t>
            </a:r>
            <a:r>
              <a:rPr lang="en-US" sz="2000" dirty="0" smtClean="0">
                <a:solidFill>
                  <a:schemeClr val="bg2"/>
                </a:solidFill>
              </a:rPr>
              <a:t>. </a:t>
            </a:r>
          </a:p>
          <a:p>
            <a:r>
              <a:rPr lang="en-US" sz="2000" dirty="0">
                <a:solidFill>
                  <a:schemeClr val="bg2"/>
                </a:solidFill>
              </a:rPr>
              <a:t>As these frames reach the switch, it adds the bogus MAC address to its CAM table, taking note of the port the frames </a:t>
            </a:r>
            <a:r>
              <a:rPr lang="en-US" sz="2000" dirty="0" smtClean="0">
                <a:solidFill>
                  <a:schemeClr val="bg2"/>
                </a:solidFill>
              </a:rPr>
              <a:t>arrived.</a:t>
            </a:r>
            <a:endParaRPr lang="en-US" sz="2000" dirty="0">
              <a:solidFill>
                <a:schemeClr val="bg2"/>
              </a:solidFill>
            </a:endParaRPr>
          </a:p>
          <a:p>
            <a:endParaRPr lang="en-US" sz="2000" dirty="0"/>
          </a:p>
          <a:p>
            <a:endParaRPr lang="en-US" sz="2000" dirty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840105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Security Concerns in LANs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MAC Address Flooding (cont.) 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396678" y="1441130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 smtClean="0">
                <a:solidFill>
                  <a:schemeClr val="bg2"/>
                </a:solidFill>
              </a:rPr>
              <a:t>Eventually the </a:t>
            </a:r>
            <a:r>
              <a:rPr lang="en-US" sz="2000" dirty="0" smtClean="0">
                <a:solidFill>
                  <a:srgbClr val="FF0000"/>
                </a:solidFill>
              </a:rPr>
              <a:t>CAM table fills up</a:t>
            </a:r>
            <a:r>
              <a:rPr lang="en-US" sz="2000" dirty="0" smtClean="0">
                <a:solidFill>
                  <a:schemeClr val="bg2"/>
                </a:solidFill>
              </a:rPr>
              <a:t> with bogus MAC addresses.</a:t>
            </a:r>
          </a:p>
          <a:p>
            <a:r>
              <a:rPr lang="en-US" sz="2000" dirty="0" smtClean="0">
                <a:solidFill>
                  <a:schemeClr val="bg2"/>
                </a:solidFill>
              </a:rPr>
              <a:t>The CAM table now has </a:t>
            </a:r>
            <a:r>
              <a:rPr lang="en-US" sz="2000" dirty="0" smtClean="0">
                <a:solidFill>
                  <a:srgbClr val="FF0000"/>
                </a:solidFill>
              </a:rPr>
              <a:t>no room for legit devices </a:t>
            </a:r>
            <a:r>
              <a:rPr lang="en-US" sz="2000" dirty="0" smtClean="0">
                <a:solidFill>
                  <a:schemeClr val="bg2"/>
                </a:solidFill>
              </a:rPr>
              <a:t>present in the network and, therefore, never finds their MAC addresses in the CAM table.</a:t>
            </a:r>
          </a:p>
          <a:p>
            <a:r>
              <a:rPr lang="en-US" sz="2000" dirty="0" smtClean="0">
                <a:solidFill>
                  <a:schemeClr val="bg2"/>
                </a:solidFill>
              </a:rPr>
              <a:t>All </a:t>
            </a:r>
            <a:r>
              <a:rPr lang="en-US" sz="2000" dirty="0" smtClean="0">
                <a:solidFill>
                  <a:srgbClr val="FF0000"/>
                </a:solidFill>
              </a:rPr>
              <a:t>frames are now forwarded to all ports</a:t>
            </a:r>
            <a:r>
              <a:rPr lang="en-US" sz="2000" dirty="0" smtClean="0">
                <a:solidFill>
                  <a:schemeClr val="bg2"/>
                </a:solidFill>
              </a:rPr>
              <a:t>, allowing the attacker to access traffic to other hosts.</a:t>
            </a:r>
          </a:p>
        </p:txBody>
      </p:sp>
    </p:spTree>
    <p:extLst>
      <p:ext uri="{BB962C8B-B14F-4D97-AF65-F5344CB8AC3E}">
        <p14:creationId xmlns:p14="http://schemas.microsoft.com/office/powerpoint/2010/main" val="51542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Security Concerns in LANs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MAC Address Flooding (cont.) 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420" y="1360941"/>
            <a:ext cx="7362825" cy="4819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883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Security Concerns in LANs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MAC Address Flooding (cont.) 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buNone/>
            </a:pPr>
            <a:endParaRPr lang="en-US" sz="2000" b="1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0254" y="1360941"/>
            <a:ext cx="6853917" cy="4862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420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Security Concerns in LANs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MAC Address Flooding (cont.) 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buNone/>
            </a:pPr>
            <a:endParaRPr lang="en-US" sz="2000" b="1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183" y="1360941"/>
            <a:ext cx="7353300" cy="483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622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Security Concerns in LANs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MAC Address Flooding (cont.) 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buNone/>
            </a:pPr>
            <a:endParaRPr lang="en-US" sz="2000" b="1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905" y="1360941"/>
            <a:ext cx="6585856" cy="4896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3707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Security Concerns in LANs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MAC Address Flooding (cont.) 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buNone/>
            </a:pPr>
            <a:endParaRPr lang="en-US" sz="2000" b="1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297" y="1341962"/>
            <a:ext cx="6651171" cy="5005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609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Security Concerns in LANs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err="1" smtClean="0"/>
              <a:t>DHCP</a:t>
            </a:r>
            <a:r>
              <a:rPr lang="en-US" dirty="0" smtClean="0"/>
              <a:t> Spoofing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373529" y="1528675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 smtClean="0">
                <a:solidFill>
                  <a:schemeClr val="bg2"/>
                </a:solidFill>
              </a:rPr>
              <a:t>DHCP is a network protocol used to automatically assign IP information.</a:t>
            </a:r>
          </a:p>
          <a:p>
            <a:r>
              <a:rPr lang="en-US" sz="2000" dirty="0">
                <a:solidFill>
                  <a:schemeClr val="bg2"/>
                </a:solidFill>
              </a:rPr>
              <a:t>Two types of </a:t>
            </a:r>
            <a:r>
              <a:rPr lang="en-US" sz="2000" dirty="0" err="1">
                <a:solidFill>
                  <a:schemeClr val="bg2"/>
                </a:solidFill>
              </a:rPr>
              <a:t>DHCP</a:t>
            </a:r>
            <a:r>
              <a:rPr lang="en-US" sz="2000" dirty="0">
                <a:solidFill>
                  <a:schemeClr val="bg2"/>
                </a:solidFill>
              </a:rPr>
              <a:t> attacks </a:t>
            </a:r>
            <a:r>
              <a:rPr lang="en-US" sz="2000" dirty="0" smtClean="0">
                <a:solidFill>
                  <a:schemeClr val="bg2"/>
                </a:solidFill>
              </a:rPr>
              <a:t>are:</a:t>
            </a:r>
          </a:p>
          <a:p>
            <a:pPr marL="682625" lvl="1" indent="-225425">
              <a:buFont typeface="Arial" pitchFamily="34" charset="0"/>
              <a:buChar char="•"/>
            </a:pPr>
            <a:r>
              <a:rPr lang="en-US" dirty="0" err="1">
                <a:solidFill>
                  <a:schemeClr val="accent2"/>
                </a:solidFill>
              </a:rPr>
              <a:t>DHCP</a:t>
            </a:r>
            <a:r>
              <a:rPr lang="en-US" dirty="0">
                <a:solidFill>
                  <a:schemeClr val="accent2"/>
                </a:solidFill>
              </a:rPr>
              <a:t> spoofing</a:t>
            </a:r>
          </a:p>
          <a:p>
            <a:pPr marL="682625" lvl="1" indent="-225425">
              <a:buFont typeface="Arial" pitchFamily="34" charset="0"/>
              <a:buChar char="•"/>
            </a:pPr>
            <a:r>
              <a:rPr lang="en-US" dirty="0" err="1" smtClean="0">
                <a:solidFill>
                  <a:schemeClr val="accent2"/>
                </a:solidFill>
              </a:rPr>
              <a:t>DHCP</a:t>
            </a:r>
            <a:r>
              <a:rPr lang="en-US" dirty="0" smtClean="0">
                <a:solidFill>
                  <a:schemeClr val="accent2"/>
                </a:solidFill>
              </a:rPr>
              <a:t> starvation</a:t>
            </a:r>
          </a:p>
          <a:p>
            <a:r>
              <a:rPr lang="en-US" sz="2000" dirty="0">
                <a:solidFill>
                  <a:schemeClr val="bg2"/>
                </a:solidFill>
              </a:rPr>
              <a:t>In </a:t>
            </a:r>
            <a:r>
              <a:rPr lang="en-US" sz="2000" dirty="0" err="1">
                <a:solidFill>
                  <a:schemeClr val="bg2"/>
                </a:solidFill>
              </a:rPr>
              <a:t>DHCP</a:t>
            </a:r>
            <a:r>
              <a:rPr lang="en-US" sz="2000" dirty="0">
                <a:solidFill>
                  <a:schemeClr val="bg2"/>
                </a:solidFill>
              </a:rPr>
              <a:t> spoofing attacks, </a:t>
            </a:r>
            <a:r>
              <a:rPr lang="en-US" sz="2000" dirty="0" smtClean="0">
                <a:solidFill>
                  <a:schemeClr val="bg2"/>
                </a:solidFill>
              </a:rPr>
              <a:t>a </a:t>
            </a:r>
            <a:r>
              <a:rPr lang="en-US" sz="2000" dirty="0">
                <a:solidFill>
                  <a:schemeClr val="bg2"/>
                </a:solidFill>
              </a:rPr>
              <a:t>fake </a:t>
            </a:r>
            <a:r>
              <a:rPr lang="en-US" sz="2000" dirty="0" err="1">
                <a:solidFill>
                  <a:schemeClr val="bg2"/>
                </a:solidFill>
              </a:rPr>
              <a:t>DHCP</a:t>
            </a:r>
            <a:r>
              <a:rPr lang="en-US" sz="2000" dirty="0">
                <a:solidFill>
                  <a:schemeClr val="bg2"/>
                </a:solidFill>
              </a:rPr>
              <a:t> server </a:t>
            </a:r>
            <a:r>
              <a:rPr lang="en-US" sz="2000" dirty="0" smtClean="0">
                <a:solidFill>
                  <a:schemeClr val="bg2"/>
                </a:solidFill>
              </a:rPr>
              <a:t>is placed in the network to issue </a:t>
            </a:r>
            <a:r>
              <a:rPr lang="en-US" sz="2000" dirty="0" err="1" smtClean="0">
                <a:solidFill>
                  <a:schemeClr val="bg2"/>
                </a:solidFill>
              </a:rPr>
              <a:t>DHCP</a:t>
            </a:r>
            <a:r>
              <a:rPr lang="en-US" sz="2000" dirty="0" smtClean="0">
                <a:solidFill>
                  <a:schemeClr val="bg2"/>
                </a:solidFill>
              </a:rPr>
              <a:t> addresses to clients.</a:t>
            </a:r>
          </a:p>
          <a:p>
            <a:r>
              <a:rPr lang="en-US" sz="2000" dirty="0">
                <a:solidFill>
                  <a:schemeClr val="bg2"/>
                </a:solidFill>
              </a:rPr>
              <a:t>DHCP starvation is often used before a DHCP spoofing attack to deny service to the legitimate DHCP </a:t>
            </a:r>
            <a:r>
              <a:rPr lang="en-US" sz="2000" dirty="0" smtClean="0">
                <a:solidFill>
                  <a:schemeClr val="bg2"/>
                </a:solidFill>
              </a:rPr>
              <a:t>server.</a:t>
            </a:r>
          </a:p>
        </p:txBody>
      </p:sp>
    </p:spTree>
    <p:extLst>
      <p:ext uri="{BB962C8B-B14F-4D97-AF65-F5344CB8AC3E}">
        <p14:creationId xmlns:p14="http://schemas.microsoft.com/office/powerpoint/2010/main" val="3409846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943" y="1360941"/>
            <a:ext cx="7083779" cy="4918222"/>
          </a:xfrm>
          <a:prstGeom prst="rect">
            <a:avLst/>
          </a:prstGeo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Security Concerns in LANs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DHCP Spoof Attack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7951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Security Concerns in LANs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Leveraging </a:t>
            </a:r>
            <a:r>
              <a:rPr lang="en-US" dirty="0" smtClean="0">
                <a:solidFill>
                  <a:srgbClr val="FF0000"/>
                </a:solidFill>
              </a:rPr>
              <a:t>Cisco Discovery Protocol</a:t>
            </a:r>
            <a:endParaRPr lang="en-US" dirty="0" smtClean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 smtClean="0">
                <a:solidFill>
                  <a:schemeClr val="bg2"/>
                </a:solidFill>
              </a:rPr>
              <a:t>The Cisco Discovery Protocol is </a:t>
            </a:r>
            <a:r>
              <a:rPr lang="en-US" sz="2000" dirty="0">
                <a:solidFill>
                  <a:schemeClr val="bg2"/>
                </a:solidFill>
              </a:rPr>
              <a:t>a </a:t>
            </a:r>
            <a:r>
              <a:rPr lang="en-US" sz="2000" dirty="0">
                <a:solidFill>
                  <a:srgbClr val="FF0000"/>
                </a:solidFill>
              </a:rPr>
              <a:t>L</a:t>
            </a:r>
            <a:r>
              <a:rPr lang="en-US" sz="2000" dirty="0" smtClean="0">
                <a:solidFill>
                  <a:srgbClr val="FF0000"/>
                </a:solidFill>
              </a:rPr>
              <a:t>ayer 2 Cisco proprietary protocol</a:t>
            </a:r>
            <a:r>
              <a:rPr lang="en-US" sz="2000" dirty="0" smtClean="0">
                <a:solidFill>
                  <a:schemeClr val="bg2"/>
                </a:solidFill>
              </a:rPr>
              <a:t> used to discover other directly connected </a:t>
            </a:r>
            <a:r>
              <a:rPr lang="en-US" sz="2000" dirty="0">
                <a:solidFill>
                  <a:schemeClr val="bg2"/>
                </a:solidFill>
              </a:rPr>
              <a:t>Cisco </a:t>
            </a:r>
            <a:r>
              <a:rPr lang="en-US" sz="2000" dirty="0" smtClean="0">
                <a:solidFill>
                  <a:schemeClr val="bg2"/>
                </a:solidFill>
              </a:rPr>
              <a:t>devices.</a:t>
            </a:r>
          </a:p>
          <a:p>
            <a:r>
              <a:rPr lang="en-US" sz="2000" dirty="0">
                <a:solidFill>
                  <a:schemeClr val="bg2"/>
                </a:solidFill>
              </a:rPr>
              <a:t>The Cisco Discovery Protocol </a:t>
            </a:r>
            <a:r>
              <a:rPr lang="en-US" sz="2000" dirty="0" smtClean="0">
                <a:solidFill>
                  <a:schemeClr val="bg2"/>
                </a:solidFill>
              </a:rPr>
              <a:t>is designed </a:t>
            </a:r>
            <a:r>
              <a:rPr lang="en-US" sz="2000" dirty="0" smtClean="0">
                <a:solidFill>
                  <a:srgbClr val="FF0000"/>
                </a:solidFill>
              </a:rPr>
              <a:t>to allow </a:t>
            </a:r>
            <a:r>
              <a:rPr lang="en-US" sz="2000" dirty="0">
                <a:solidFill>
                  <a:srgbClr val="FF0000"/>
                </a:solidFill>
              </a:rPr>
              <a:t>the devices to auto-configure their </a:t>
            </a:r>
            <a:r>
              <a:rPr lang="en-US" sz="2000" dirty="0" smtClean="0">
                <a:solidFill>
                  <a:srgbClr val="FF0000"/>
                </a:solidFill>
              </a:rPr>
              <a:t>connections</a:t>
            </a:r>
            <a:r>
              <a:rPr lang="en-US" sz="2000" dirty="0" smtClean="0">
                <a:solidFill>
                  <a:schemeClr val="bg2"/>
                </a:solidFill>
              </a:rPr>
              <a:t>.</a:t>
            </a:r>
          </a:p>
          <a:p>
            <a:r>
              <a:rPr lang="en-US" sz="2000" dirty="0" smtClean="0">
                <a:solidFill>
                  <a:schemeClr val="bg2"/>
                </a:solidFill>
              </a:rPr>
              <a:t>If an attacker is listening to Cisco </a:t>
            </a:r>
            <a:r>
              <a:rPr lang="en-US" sz="2000" dirty="0">
                <a:solidFill>
                  <a:schemeClr val="bg2"/>
                </a:solidFill>
              </a:rPr>
              <a:t>Discovery Protocol messages</a:t>
            </a:r>
            <a:r>
              <a:rPr lang="en-US" sz="2000" dirty="0" smtClean="0">
                <a:solidFill>
                  <a:schemeClr val="bg2"/>
                </a:solidFill>
              </a:rPr>
              <a:t>, it could </a:t>
            </a:r>
            <a:r>
              <a:rPr lang="en-US" sz="2000" dirty="0" smtClean="0">
                <a:solidFill>
                  <a:srgbClr val="FF0000"/>
                </a:solidFill>
              </a:rPr>
              <a:t>learn important information about the device model and running software version</a:t>
            </a:r>
            <a:r>
              <a:rPr lang="en-US" sz="2000" dirty="0" smtClean="0">
                <a:solidFill>
                  <a:schemeClr val="bg2"/>
                </a:solidFill>
              </a:rPr>
              <a:t>.</a:t>
            </a:r>
          </a:p>
          <a:p>
            <a:pPr marL="0" indent="0">
              <a:buNone/>
            </a:pPr>
            <a:r>
              <a:rPr lang="en-US" sz="2000" b="1" dirty="0" smtClean="0">
                <a:solidFill>
                  <a:schemeClr val="bg2"/>
                </a:solidFill>
              </a:rPr>
              <a:t>Note</a:t>
            </a:r>
            <a:r>
              <a:rPr lang="en-US" sz="2000" dirty="0" smtClean="0">
                <a:solidFill>
                  <a:schemeClr val="bg2"/>
                </a:solidFill>
              </a:rPr>
              <a:t>: Cisco recommends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disabling CDP when not in use</a:t>
            </a:r>
            <a:r>
              <a:rPr lang="en-US" sz="2000" dirty="0" smtClean="0">
                <a:solidFill>
                  <a:schemeClr val="bg2"/>
                </a:solidFill>
              </a:rPr>
              <a:t>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942912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Security Concerns in LANs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Leveraging Telnet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439838" y="1397684"/>
            <a:ext cx="8163733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 smtClean="0">
                <a:solidFill>
                  <a:schemeClr val="bg2"/>
                </a:solidFill>
              </a:rPr>
              <a:t>The </a:t>
            </a:r>
            <a:r>
              <a:rPr lang="en-US" sz="2000" dirty="0" smtClean="0">
                <a:solidFill>
                  <a:srgbClr val="FF0000"/>
                </a:solidFill>
              </a:rPr>
              <a:t>Telnet </a:t>
            </a:r>
            <a:r>
              <a:rPr lang="en-US" sz="2000" dirty="0">
                <a:solidFill>
                  <a:srgbClr val="FF0000"/>
                </a:solidFill>
              </a:rPr>
              <a:t>protocol is </a:t>
            </a:r>
            <a:r>
              <a:rPr lang="en-US" sz="2000" dirty="0" smtClean="0">
                <a:solidFill>
                  <a:srgbClr val="FF0000"/>
                </a:solidFill>
              </a:rPr>
              <a:t>insecure </a:t>
            </a:r>
            <a:r>
              <a:rPr lang="en-US" sz="2000" dirty="0" smtClean="0">
                <a:solidFill>
                  <a:schemeClr val="bg2"/>
                </a:solidFill>
              </a:rPr>
              <a:t>and should be replaced by SSH.</a:t>
            </a:r>
          </a:p>
          <a:p>
            <a:r>
              <a:rPr lang="en-US" sz="2000" dirty="0" smtClean="0">
                <a:solidFill>
                  <a:schemeClr val="bg2"/>
                </a:solidFill>
              </a:rPr>
              <a:t>An attacker can use Telnet as part of other attacks: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dirty="0" smtClean="0">
                <a:solidFill>
                  <a:srgbClr val="FF0000"/>
                </a:solidFill>
              </a:rPr>
              <a:t>Brute force password attack 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dirty="0" smtClean="0">
                <a:solidFill>
                  <a:schemeClr val="bg2"/>
                </a:solidFill>
              </a:rPr>
              <a:t>Telnet </a:t>
            </a:r>
            <a:r>
              <a:rPr lang="en-US" dirty="0" smtClean="0">
                <a:solidFill>
                  <a:srgbClr val="FF0000"/>
                </a:solidFill>
              </a:rPr>
              <a:t>DOS attack</a:t>
            </a:r>
          </a:p>
          <a:p>
            <a:r>
              <a:rPr lang="en-US" sz="2000" dirty="0" smtClean="0">
                <a:solidFill>
                  <a:schemeClr val="bg2"/>
                </a:solidFill>
              </a:rPr>
              <a:t>When passwords cannot be captured, attackers will try as many combinations of characters as possible. This attempt to guess the password is known as brute force password attack.</a:t>
            </a:r>
          </a:p>
          <a:p>
            <a:r>
              <a:rPr lang="en-US" sz="2000" dirty="0" smtClean="0">
                <a:solidFill>
                  <a:schemeClr val="bg2"/>
                </a:solidFill>
              </a:rPr>
              <a:t>Telnet can be used to test the guessed password against the system.</a:t>
            </a:r>
          </a:p>
          <a:p>
            <a:pPr marL="800100" lvl="1" indent="-342900">
              <a:buFont typeface="Arial" pitchFamily="34" charset="0"/>
              <a:buChar char="•"/>
            </a:pPr>
            <a:endParaRPr lang="en-US" dirty="0" smtClean="0">
              <a:solidFill>
                <a:schemeClr val="bg2"/>
              </a:solidFill>
            </a:endParaRPr>
          </a:p>
          <a:p>
            <a:endParaRPr lang="en-US" dirty="0" smtClean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3859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Security Concerns in LANs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Leveraging Telnet (cont.)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454552" y="139768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 smtClean="0">
                <a:solidFill>
                  <a:schemeClr val="bg2"/>
                </a:solidFill>
              </a:rPr>
              <a:t>In </a:t>
            </a:r>
            <a:r>
              <a:rPr lang="en-US" sz="2000" dirty="0">
                <a:solidFill>
                  <a:schemeClr val="bg2"/>
                </a:solidFill>
              </a:rPr>
              <a:t>a Telnet </a:t>
            </a:r>
            <a:r>
              <a:rPr lang="en-US" sz="2000" dirty="0" err="1">
                <a:solidFill>
                  <a:schemeClr val="bg2"/>
                </a:solidFill>
              </a:rPr>
              <a:t>DoS</a:t>
            </a:r>
            <a:r>
              <a:rPr lang="en-US" sz="2000" dirty="0">
                <a:solidFill>
                  <a:schemeClr val="bg2"/>
                </a:solidFill>
              </a:rPr>
              <a:t> attack, the </a:t>
            </a:r>
            <a:r>
              <a:rPr lang="en-US" sz="2000" dirty="0">
                <a:solidFill>
                  <a:schemeClr val="accent1"/>
                </a:solidFill>
              </a:rPr>
              <a:t>attacker exploits a flaw in the Telnet server software running on the switch </a:t>
            </a:r>
            <a:r>
              <a:rPr lang="en-US" sz="2000" dirty="0">
                <a:solidFill>
                  <a:schemeClr val="bg2"/>
                </a:solidFill>
              </a:rPr>
              <a:t>that renders the Telnet service </a:t>
            </a:r>
            <a:r>
              <a:rPr lang="en-US" sz="2000" dirty="0" smtClean="0">
                <a:solidFill>
                  <a:schemeClr val="bg2"/>
                </a:solidFill>
              </a:rPr>
              <a:t>unavailable.</a:t>
            </a:r>
          </a:p>
          <a:p>
            <a:r>
              <a:rPr lang="en-US" sz="2000" dirty="0" smtClean="0">
                <a:solidFill>
                  <a:schemeClr val="bg2"/>
                </a:solidFill>
              </a:rPr>
              <a:t>This </a:t>
            </a:r>
            <a:r>
              <a:rPr lang="en-US" sz="2000" dirty="0">
                <a:solidFill>
                  <a:schemeClr val="bg2"/>
                </a:solidFill>
              </a:rPr>
              <a:t>sort of attack prevents an administrator from remotely accessing switch management </a:t>
            </a:r>
            <a:r>
              <a:rPr lang="en-US" sz="2000" dirty="0" smtClean="0">
                <a:solidFill>
                  <a:schemeClr val="bg2"/>
                </a:solidFill>
              </a:rPr>
              <a:t>functions.</a:t>
            </a:r>
          </a:p>
          <a:p>
            <a:r>
              <a:rPr lang="en-US" sz="2000" dirty="0" smtClean="0">
                <a:solidFill>
                  <a:schemeClr val="bg2"/>
                </a:solidFill>
              </a:rPr>
              <a:t>This </a:t>
            </a:r>
            <a:r>
              <a:rPr lang="en-US" sz="2000" dirty="0">
                <a:solidFill>
                  <a:schemeClr val="bg2"/>
                </a:solidFill>
              </a:rPr>
              <a:t>can be combined with other direct attacks on the network as part of a </a:t>
            </a:r>
            <a:r>
              <a:rPr lang="en-US" sz="2000" dirty="0">
                <a:solidFill>
                  <a:srgbClr val="FF0000"/>
                </a:solidFill>
              </a:rPr>
              <a:t>coordinated attempt to prevent the network administrator from accessing core devices during the breach</a:t>
            </a:r>
            <a:r>
              <a:rPr lang="en-US" sz="2000" dirty="0">
                <a:solidFill>
                  <a:schemeClr val="bg2"/>
                </a:solidFill>
              </a:rPr>
              <a:t>.</a:t>
            </a:r>
          </a:p>
          <a:p>
            <a:r>
              <a:rPr lang="en-US" sz="2000" dirty="0">
                <a:solidFill>
                  <a:srgbClr val="FF0000"/>
                </a:solidFill>
              </a:rPr>
              <a:t>Vulnerabilities </a:t>
            </a:r>
            <a:r>
              <a:rPr lang="en-US" sz="2000" dirty="0">
                <a:solidFill>
                  <a:schemeClr val="bg2"/>
                </a:solidFill>
              </a:rPr>
              <a:t>in the Telnet service that permit </a:t>
            </a:r>
            <a:r>
              <a:rPr lang="en-US" sz="2000" dirty="0" err="1">
                <a:solidFill>
                  <a:schemeClr val="bg2"/>
                </a:solidFill>
              </a:rPr>
              <a:t>DoS</a:t>
            </a:r>
            <a:r>
              <a:rPr lang="en-US" sz="2000" dirty="0">
                <a:solidFill>
                  <a:schemeClr val="bg2"/>
                </a:solidFill>
              </a:rPr>
              <a:t> attacks to occur are usually </a:t>
            </a:r>
            <a:r>
              <a:rPr lang="en-US" sz="2000" dirty="0">
                <a:solidFill>
                  <a:srgbClr val="FF0000"/>
                </a:solidFill>
              </a:rPr>
              <a:t>addressed in security patches </a:t>
            </a:r>
            <a:r>
              <a:rPr lang="en-US" sz="2000" dirty="0">
                <a:solidFill>
                  <a:schemeClr val="bg2"/>
                </a:solidFill>
              </a:rPr>
              <a:t>that are included in </a:t>
            </a:r>
            <a:r>
              <a:rPr lang="en-US" sz="2000" dirty="0">
                <a:solidFill>
                  <a:srgbClr val="FF0000"/>
                </a:solidFill>
              </a:rPr>
              <a:t>newer Cisco </a:t>
            </a:r>
            <a:r>
              <a:rPr lang="en-US" sz="2000" dirty="0" err="1">
                <a:solidFill>
                  <a:srgbClr val="FF0000"/>
                </a:solidFill>
              </a:rPr>
              <a:t>IOS</a:t>
            </a:r>
            <a:r>
              <a:rPr lang="en-US" sz="2000" dirty="0">
                <a:solidFill>
                  <a:srgbClr val="FF0000"/>
                </a:solidFill>
              </a:rPr>
              <a:t> revisions</a:t>
            </a:r>
            <a:r>
              <a:rPr lang="en-US" sz="2000" dirty="0">
                <a:solidFill>
                  <a:schemeClr val="bg2"/>
                </a:solidFill>
              </a:rPr>
              <a:t>.</a:t>
            </a:r>
          </a:p>
          <a:p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44176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Security Best Practices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10 </a:t>
            </a:r>
            <a:r>
              <a:rPr lang="en-US" b="1" u="sng" dirty="0" smtClean="0"/>
              <a:t>Best Practices</a:t>
            </a:r>
            <a:endParaRPr lang="en-US" b="1" u="sng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442977" y="1406406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>
                <a:solidFill>
                  <a:schemeClr val="bg2"/>
                </a:solidFill>
              </a:rPr>
              <a:t>Develop a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written security policy </a:t>
            </a:r>
            <a:r>
              <a:rPr lang="en-US" sz="2000" dirty="0">
                <a:solidFill>
                  <a:schemeClr val="bg2"/>
                </a:solidFill>
              </a:rPr>
              <a:t>for the </a:t>
            </a:r>
            <a:r>
              <a:rPr lang="en-US" sz="2000" dirty="0" smtClean="0">
                <a:solidFill>
                  <a:schemeClr val="bg2"/>
                </a:solidFill>
              </a:rPr>
              <a:t>organization.</a:t>
            </a:r>
            <a:endParaRPr lang="en-US" sz="2000" dirty="0">
              <a:solidFill>
                <a:schemeClr val="bg2"/>
              </a:solidFill>
            </a:endParaRPr>
          </a:p>
          <a:p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Shut down unused services </a:t>
            </a:r>
            <a:r>
              <a:rPr lang="en-US" sz="2000" dirty="0">
                <a:solidFill>
                  <a:schemeClr val="bg2"/>
                </a:solidFill>
              </a:rPr>
              <a:t>and </a:t>
            </a:r>
            <a:r>
              <a:rPr lang="en-US" sz="2000" dirty="0" smtClean="0">
                <a:solidFill>
                  <a:schemeClr val="bg2"/>
                </a:solidFill>
              </a:rPr>
              <a:t>ports.</a:t>
            </a:r>
            <a:endParaRPr lang="en-US" sz="2000" dirty="0">
              <a:solidFill>
                <a:schemeClr val="bg2"/>
              </a:solidFill>
            </a:endParaRPr>
          </a:p>
          <a:p>
            <a:r>
              <a:rPr lang="en-US" sz="2000" dirty="0">
                <a:solidFill>
                  <a:schemeClr val="bg2"/>
                </a:solidFill>
              </a:rPr>
              <a:t>Use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strong passwords</a:t>
            </a:r>
            <a:r>
              <a:rPr lang="en-US" sz="2000" dirty="0">
                <a:solidFill>
                  <a:schemeClr val="bg2"/>
                </a:solidFill>
              </a:rPr>
              <a:t> and change them </a:t>
            </a:r>
            <a:r>
              <a:rPr lang="en-US" sz="2000" dirty="0" smtClean="0">
                <a:solidFill>
                  <a:schemeClr val="bg2"/>
                </a:solidFill>
              </a:rPr>
              <a:t>often.</a:t>
            </a:r>
            <a:endParaRPr lang="en-US" sz="2000" dirty="0">
              <a:solidFill>
                <a:schemeClr val="bg2"/>
              </a:solidFill>
            </a:endParaRPr>
          </a:p>
          <a:p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Control physical access </a:t>
            </a:r>
            <a:r>
              <a:rPr lang="en-US" sz="2000" dirty="0">
                <a:solidFill>
                  <a:schemeClr val="bg2"/>
                </a:solidFill>
              </a:rPr>
              <a:t>to </a:t>
            </a:r>
            <a:r>
              <a:rPr lang="en-US" sz="2000" dirty="0" smtClean="0">
                <a:solidFill>
                  <a:schemeClr val="bg2"/>
                </a:solidFill>
              </a:rPr>
              <a:t>devices.</a:t>
            </a:r>
            <a:endParaRPr lang="en-US" sz="2000" dirty="0">
              <a:solidFill>
                <a:schemeClr val="bg2"/>
              </a:solidFill>
            </a:endParaRPr>
          </a:p>
          <a:p>
            <a:r>
              <a:rPr lang="en-US" sz="2000" dirty="0" smtClean="0">
                <a:solidFill>
                  <a:schemeClr val="bg2"/>
                </a:solidFill>
              </a:rPr>
              <a:t>Use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HTTPS instead of HTTP</a:t>
            </a:r>
            <a:r>
              <a:rPr lang="en-US" sz="2000" dirty="0" smtClean="0">
                <a:solidFill>
                  <a:schemeClr val="bg2"/>
                </a:solidFill>
              </a:rPr>
              <a:t>.</a:t>
            </a:r>
            <a:endParaRPr lang="en-US" sz="2000" dirty="0">
              <a:solidFill>
                <a:schemeClr val="bg2"/>
              </a:solidFill>
            </a:endParaRPr>
          </a:p>
          <a:p>
            <a:r>
              <a:rPr lang="en-US" sz="2000" dirty="0">
                <a:solidFill>
                  <a:schemeClr val="bg2"/>
                </a:solidFill>
              </a:rPr>
              <a:t>Perform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backup</a:t>
            </a:r>
            <a:r>
              <a:rPr lang="en-US" sz="2000" dirty="0" smtClean="0">
                <a:solidFill>
                  <a:schemeClr val="bg2"/>
                </a:solidFill>
              </a:rPr>
              <a:t> operations on </a:t>
            </a:r>
            <a:r>
              <a:rPr lang="en-US" sz="2000" dirty="0">
                <a:solidFill>
                  <a:schemeClr val="bg2"/>
                </a:solidFill>
              </a:rPr>
              <a:t>a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regular</a:t>
            </a:r>
            <a:r>
              <a:rPr lang="en-US" sz="2000" dirty="0">
                <a:solidFill>
                  <a:schemeClr val="bg2"/>
                </a:solidFill>
              </a:rPr>
              <a:t>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basis</a:t>
            </a:r>
            <a:r>
              <a:rPr lang="en-US" sz="2000" dirty="0">
                <a:solidFill>
                  <a:schemeClr val="bg2"/>
                </a:solidFill>
              </a:rPr>
              <a:t>.</a:t>
            </a:r>
          </a:p>
          <a:p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Educate employees </a:t>
            </a:r>
            <a:r>
              <a:rPr lang="en-US" sz="2000" dirty="0">
                <a:solidFill>
                  <a:schemeClr val="bg2"/>
                </a:solidFill>
              </a:rPr>
              <a:t>about social engineering </a:t>
            </a:r>
            <a:r>
              <a:rPr lang="en-US" sz="2000" dirty="0" smtClean="0">
                <a:solidFill>
                  <a:schemeClr val="bg2"/>
                </a:solidFill>
              </a:rPr>
              <a:t>attacks.</a:t>
            </a:r>
            <a:endParaRPr lang="en-US" sz="2000" dirty="0">
              <a:solidFill>
                <a:schemeClr val="bg2"/>
              </a:solidFill>
            </a:endParaRPr>
          </a:p>
          <a:p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Encrypt</a:t>
            </a:r>
            <a:r>
              <a:rPr lang="en-US" sz="2000" dirty="0">
                <a:solidFill>
                  <a:schemeClr val="bg2"/>
                </a:solidFill>
              </a:rPr>
              <a:t> and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password-protect </a:t>
            </a:r>
            <a:r>
              <a:rPr lang="en-US" sz="2000" dirty="0">
                <a:solidFill>
                  <a:schemeClr val="bg2"/>
                </a:solidFill>
              </a:rPr>
              <a:t>sensitive </a:t>
            </a:r>
            <a:r>
              <a:rPr lang="en-US" sz="2000" dirty="0" smtClean="0">
                <a:solidFill>
                  <a:schemeClr val="bg2"/>
                </a:solidFill>
              </a:rPr>
              <a:t>data.</a:t>
            </a:r>
            <a:endParaRPr lang="en-US" sz="2000" dirty="0">
              <a:solidFill>
                <a:schemeClr val="bg2"/>
              </a:solidFill>
            </a:endParaRPr>
          </a:p>
          <a:p>
            <a:r>
              <a:rPr lang="en-US" sz="2000" dirty="0">
                <a:solidFill>
                  <a:schemeClr val="bg2"/>
                </a:solidFill>
              </a:rPr>
              <a:t>Implement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firewalls</a:t>
            </a:r>
            <a:r>
              <a:rPr lang="en-US" sz="2000" dirty="0">
                <a:solidFill>
                  <a:schemeClr val="bg2"/>
                </a:solidFill>
              </a:rPr>
              <a:t>.</a:t>
            </a:r>
          </a:p>
          <a:p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Keep software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up-to-date</a:t>
            </a:r>
            <a:r>
              <a:rPr lang="en-US" sz="2000" dirty="0" smtClean="0">
                <a:solidFill>
                  <a:schemeClr val="bg2"/>
                </a:solidFill>
              </a:rPr>
              <a:t>.</a:t>
            </a:r>
            <a:endParaRPr lang="en-US" sz="2000" dirty="0">
              <a:solidFill>
                <a:schemeClr val="bg2"/>
              </a:solidFill>
            </a:endParaRPr>
          </a:p>
          <a:p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898333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Security Best Practices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Network Security Tools: Options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396678" y="1406406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 smtClean="0">
                <a:solidFill>
                  <a:schemeClr val="bg2"/>
                </a:solidFill>
              </a:rPr>
              <a:t>Network security tools allow an administrator to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test the strength of the security measures </a:t>
            </a:r>
            <a:r>
              <a:rPr lang="en-US" sz="2000" dirty="0" smtClean="0">
                <a:solidFill>
                  <a:schemeClr val="bg2"/>
                </a:solidFill>
              </a:rPr>
              <a:t>implemented.</a:t>
            </a:r>
          </a:p>
          <a:p>
            <a:r>
              <a:rPr lang="en-US" sz="2000" dirty="0" smtClean="0">
                <a:solidFill>
                  <a:schemeClr val="bg2"/>
                </a:solidFill>
              </a:rPr>
              <a:t>Security </a:t>
            </a:r>
            <a:r>
              <a:rPr lang="en-US" sz="2000" dirty="0">
                <a:solidFill>
                  <a:schemeClr val="bg2"/>
                </a:solidFill>
              </a:rPr>
              <a:t>auditing </a:t>
            </a:r>
            <a:endParaRPr lang="en-US" sz="2000" dirty="0" smtClean="0">
              <a:solidFill>
                <a:schemeClr val="bg2"/>
              </a:solidFill>
            </a:endParaRPr>
          </a:p>
          <a:p>
            <a:r>
              <a:rPr lang="en-US" sz="2000" dirty="0" smtClean="0">
                <a:solidFill>
                  <a:schemeClr val="bg2"/>
                </a:solidFill>
              </a:rPr>
              <a:t>Penetration testing</a:t>
            </a:r>
          </a:p>
        </p:txBody>
      </p:sp>
    </p:spTree>
    <p:extLst>
      <p:ext uri="{BB962C8B-B14F-4D97-AF65-F5344CB8AC3E}">
        <p14:creationId xmlns:p14="http://schemas.microsoft.com/office/powerpoint/2010/main" val="2628132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Security Best Practices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Network Security Tools: Audits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5220" y="1360941"/>
            <a:ext cx="5991225" cy="464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316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Switch Port Security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Secure Unused Ports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62388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740" y="1360941"/>
            <a:ext cx="6778285" cy="4990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965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Switch Port Security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err="1" smtClean="0"/>
              <a:t>DHCP</a:t>
            </a:r>
            <a:r>
              <a:rPr lang="en-US" dirty="0" smtClean="0"/>
              <a:t> Snooping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415" y="1404938"/>
            <a:ext cx="5172756" cy="428943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152" y="4028092"/>
            <a:ext cx="4217535" cy="1666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422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Switch Port Security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Port Security: Operation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454552" y="139768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 smtClean="0">
                <a:solidFill>
                  <a:schemeClr val="bg2"/>
                </a:solidFill>
              </a:rPr>
              <a:t>Specify a single MAC address or a group of them to be allowed on a port.</a:t>
            </a:r>
          </a:p>
          <a:p>
            <a:r>
              <a:rPr lang="en-US" sz="2000" dirty="0" smtClean="0">
                <a:solidFill>
                  <a:schemeClr val="bg2"/>
                </a:solidFill>
              </a:rPr>
              <a:t>Port can automatically shut down if unauthorized MAC addresses are detected.</a:t>
            </a:r>
          </a:p>
          <a:p>
            <a:endParaRPr lang="en-US" sz="2000" dirty="0" smtClean="0">
              <a:solidFill>
                <a:schemeClr val="bg2"/>
              </a:solidFill>
            </a:endParaRPr>
          </a:p>
          <a:p>
            <a:r>
              <a:rPr lang="en-US" sz="2000" dirty="0" smtClean="0">
                <a:solidFill>
                  <a:schemeClr val="bg2"/>
                </a:solidFill>
              </a:rPr>
              <a:t>Can be configured in a number of ways: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Static</a:t>
            </a:r>
            <a:r>
              <a:rPr lang="en-US" dirty="0">
                <a:solidFill>
                  <a:schemeClr val="bg2"/>
                </a:solidFill>
              </a:rPr>
              <a:t> secure MAC </a:t>
            </a:r>
            <a:r>
              <a:rPr lang="en-US" dirty="0" smtClean="0">
                <a:solidFill>
                  <a:schemeClr val="bg2"/>
                </a:solidFill>
              </a:rPr>
              <a:t>addresses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Dynamic</a:t>
            </a:r>
            <a:r>
              <a:rPr lang="en-US" dirty="0" smtClean="0">
                <a:solidFill>
                  <a:schemeClr val="bg2"/>
                </a:solidFill>
              </a:rPr>
              <a:t> </a:t>
            </a:r>
            <a:r>
              <a:rPr lang="en-US" dirty="0">
                <a:solidFill>
                  <a:schemeClr val="bg2"/>
                </a:solidFill>
              </a:rPr>
              <a:t>secure MAC </a:t>
            </a:r>
            <a:r>
              <a:rPr lang="en-US" dirty="0" smtClean="0">
                <a:solidFill>
                  <a:schemeClr val="bg2"/>
                </a:solidFill>
              </a:rPr>
              <a:t>addresses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Sticky</a:t>
            </a:r>
            <a:r>
              <a:rPr lang="en-US" dirty="0" smtClean="0">
                <a:solidFill>
                  <a:schemeClr val="bg2"/>
                </a:solidFill>
              </a:rPr>
              <a:t> </a:t>
            </a:r>
            <a:r>
              <a:rPr lang="en-US" dirty="0">
                <a:solidFill>
                  <a:schemeClr val="bg2"/>
                </a:solidFill>
              </a:rPr>
              <a:t>secure MAC </a:t>
            </a:r>
            <a:r>
              <a:rPr lang="en-US" dirty="0" smtClean="0">
                <a:solidFill>
                  <a:schemeClr val="bg2"/>
                </a:solidFill>
              </a:rPr>
              <a:t>addresses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1450" y="3599218"/>
            <a:ext cx="3003777" cy="2678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417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Switch Port Security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Port Security: Violation Modes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489275" y="139768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 smtClean="0">
                <a:solidFill>
                  <a:schemeClr val="bg2"/>
                </a:solidFill>
              </a:rPr>
              <a:t>Situations that dictate a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security violation</a:t>
            </a:r>
            <a:r>
              <a:rPr lang="en-US" sz="2000" dirty="0" smtClean="0">
                <a:solidFill>
                  <a:schemeClr val="bg2"/>
                </a:solidFill>
              </a:rPr>
              <a:t>:</a:t>
            </a:r>
            <a:endParaRPr lang="en-US" sz="2000" dirty="0">
              <a:solidFill>
                <a:schemeClr val="bg2"/>
              </a:solidFill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>
                <a:solidFill>
                  <a:schemeClr val="bg2"/>
                </a:solidFill>
              </a:rPr>
              <a:t>Maximum number of MAC addresses have been added and a station with an </a:t>
            </a:r>
            <a:r>
              <a:rPr lang="en-US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unknown MAC address </a:t>
            </a:r>
            <a:r>
              <a:rPr lang="en-US" dirty="0" smtClean="0">
                <a:solidFill>
                  <a:schemeClr val="bg2"/>
                </a:solidFill>
              </a:rPr>
              <a:t>attempts to access the interface.</a:t>
            </a:r>
            <a:endParaRPr lang="en-US" dirty="0">
              <a:solidFill>
                <a:schemeClr val="bg2"/>
              </a:solidFill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>
                <a:solidFill>
                  <a:schemeClr val="bg2"/>
                </a:solidFill>
              </a:rPr>
              <a:t>An address </a:t>
            </a:r>
            <a:r>
              <a:rPr lang="en-US" dirty="0" smtClean="0">
                <a:solidFill>
                  <a:schemeClr val="bg2"/>
                </a:solidFill>
              </a:rPr>
              <a:t>learned </a:t>
            </a:r>
            <a:r>
              <a:rPr lang="en-US" dirty="0">
                <a:solidFill>
                  <a:schemeClr val="bg2"/>
                </a:solidFill>
              </a:rPr>
              <a:t>or </a:t>
            </a:r>
            <a:r>
              <a:rPr lang="en-US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configured on one secure interface </a:t>
            </a:r>
            <a:r>
              <a:rPr lang="en-US" dirty="0">
                <a:solidFill>
                  <a:schemeClr val="bg2"/>
                </a:solidFill>
              </a:rPr>
              <a:t>is seen on another secure interface in the same VLAN</a:t>
            </a:r>
            <a:r>
              <a:rPr lang="en-US" dirty="0" smtClean="0">
                <a:solidFill>
                  <a:schemeClr val="bg2"/>
                </a:solidFill>
              </a:rPr>
              <a:t>.</a:t>
            </a:r>
          </a:p>
          <a:p>
            <a:r>
              <a:rPr lang="en-US" sz="2000" dirty="0" smtClean="0">
                <a:solidFill>
                  <a:schemeClr val="bg2"/>
                </a:solidFill>
              </a:rPr>
              <a:t>There are three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possible actions </a:t>
            </a:r>
            <a:r>
              <a:rPr lang="en-US" sz="2000" dirty="0" smtClean="0">
                <a:solidFill>
                  <a:schemeClr val="bg2"/>
                </a:solidFill>
              </a:rPr>
              <a:t>to take if violation is detected: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496" y="3844812"/>
            <a:ext cx="8119264" cy="2432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73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Switch Port Security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Dynamic Port Security </a:t>
            </a:r>
            <a:r>
              <a:rPr lang="en-US" dirty="0" smtClean="0">
                <a:solidFill>
                  <a:srgbClr val="FF0000"/>
                </a:solidFill>
              </a:rPr>
              <a:t>Defaults</a:t>
            </a:r>
            <a:endParaRPr lang="en-US" dirty="0" smtClean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60" y="2172945"/>
            <a:ext cx="8685489" cy="3065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3372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Switch Port Security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Configuring </a:t>
            </a:r>
            <a:r>
              <a:rPr lang="en-US" dirty="0" smtClean="0">
                <a:solidFill>
                  <a:srgbClr val="FF0000"/>
                </a:solidFill>
              </a:rPr>
              <a:t>Dynamic Port Security</a:t>
            </a:r>
            <a:endParaRPr lang="en-US" dirty="0" smtClean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545" y="1360941"/>
            <a:ext cx="7191375" cy="462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792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Switch Port Security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Configuring </a:t>
            </a:r>
            <a:r>
              <a:rPr lang="en-US" dirty="0" smtClean="0">
                <a:solidFill>
                  <a:srgbClr val="FF0000"/>
                </a:solidFill>
              </a:rPr>
              <a:t>Port Security Sticky</a:t>
            </a:r>
            <a:endParaRPr lang="en-US" dirty="0" smtClean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4123" y="1360941"/>
            <a:ext cx="5815520" cy="4791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745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Switch Port Security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solidFill>
                  <a:srgbClr val="FF0000"/>
                </a:solidFill>
              </a:rPr>
              <a:t>Verifying</a:t>
            </a:r>
            <a:r>
              <a:rPr lang="en-US" dirty="0" smtClean="0"/>
              <a:t> Port Security Sticky</a:t>
            </a:r>
            <a:endParaRPr lang="en-US" dirty="0" smtClean="0">
              <a:ea typeface="ＭＳ Ｐゴシック" pitchFamily="34" charset="-128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820" y="1787978"/>
            <a:ext cx="7400925" cy="354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797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70618" y="69553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Switch Port Security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Verifying Secure MAC Addresses</a:t>
            </a:r>
            <a:endParaRPr lang="en-US" dirty="0" smtClean="0">
              <a:ea typeface="ＭＳ Ｐゴシック" pitchFamily="34" charset="-128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012" y="2152650"/>
            <a:ext cx="7419975" cy="255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266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Switch Port Security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Ports in Error Disabled State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3007405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5"/>
            <a:ext cx="7940675" cy="2645774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 smtClean="0">
                <a:solidFill>
                  <a:schemeClr val="bg2"/>
                </a:solidFill>
              </a:rPr>
              <a:t>A port security violation can put a switch in error disabled state.</a:t>
            </a:r>
          </a:p>
          <a:p>
            <a:r>
              <a:rPr lang="en-US" sz="2000" dirty="0" smtClean="0">
                <a:solidFill>
                  <a:schemeClr val="bg2"/>
                </a:solidFill>
              </a:rPr>
              <a:t>A port in error disabled is effectively shutdown.</a:t>
            </a:r>
          </a:p>
          <a:p>
            <a:r>
              <a:rPr lang="en-US" sz="2000" dirty="0" smtClean="0">
                <a:solidFill>
                  <a:schemeClr val="bg2"/>
                </a:solidFill>
              </a:rPr>
              <a:t>The switch communicates these events through console messages.</a:t>
            </a:r>
            <a:endParaRPr lang="en-US" sz="2000" dirty="0">
              <a:solidFill>
                <a:schemeClr val="bg2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283" y="3051402"/>
            <a:ext cx="7315200" cy="280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197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Switch Port Security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Ports in Error Disabled State (cont.)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3007405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183" y="1404938"/>
            <a:ext cx="7353300" cy="4391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2874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Switch Port Security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Ports in Error Disabled State (cont.)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3007405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925" y="2043112"/>
            <a:ext cx="7296150" cy="2771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46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Switch Port Security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Network Time Protocol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5"/>
            <a:ext cx="7940675" cy="4796286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 smtClean="0">
                <a:solidFill>
                  <a:schemeClr val="bg2"/>
                </a:solidFill>
              </a:rPr>
              <a:t>The Network Time Protocol (NTP) </a:t>
            </a:r>
            <a:r>
              <a:rPr lang="en-US" sz="2000" dirty="0">
                <a:solidFill>
                  <a:schemeClr val="bg2"/>
                </a:solidFill>
              </a:rPr>
              <a:t>is </a:t>
            </a:r>
            <a:r>
              <a:rPr lang="en-US" sz="2000" dirty="0" smtClean="0">
                <a:solidFill>
                  <a:srgbClr val="FF0000"/>
                </a:solidFill>
              </a:rPr>
              <a:t>used </a:t>
            </a:r>
            <a:r>
              <a:rPr lang="en-US" sz="2000" dirty="0">
                <a:solidFill>
                  <a:srgbClr val="FF0000"/>
                </a:solidFill>
              </a:rPr>
              <a:t>to synchronize the clocks</a:t>
            </a:r>
            <a:r>
              <a:rPr lang="en-US" sz="2000" dirty="0">
                <a:solidFill>
                  <a:schemeClr val="bg2"/>
                </a:solidFill>
              </a:rPr>
              <a:t> of computer systems </a:t>
            </a:r>
            <a:r>
              <a:rPr lang="en-US" sz="2000" dirty="0" smtClean="0">
                <a:solidFill>
                  <a:schemeClr val="bg2"/>
                </a:solidFill>
              </a:rPr>
              <a:t>data networks.</a:t>
            </a:r>
          </a:p>
          <a:p>
            <a:r>
              <a:rPr lang="en-US" sz="2000" dirty="0">
                <a:solidFill>
                  <a:schemeClr val="bg2"/>
                </a:solidFill>
              </a:rPr>
              <a:t>NTP can </a:t>
            </a:r>
            <a:r>
              <a:rPr lang="en-US" sz="2000" dirty="0">
                <a:solidFill>
                  <a:srgbClr val="FF0000"/>
                </a:solidFill>
              </a:rPr>
              <a:t>get the correct time </a:t>
            </a:r>
            <a:r>
              <a:rPr lang="en-US" sz="2000" dirty="0">
                <a:solidFill>
                  <a:schemeClr val="bg2"/>
                </a:solidFill>
              </a:rPr>
              <a:t>from an </a:t>
            </a:r>
            <a:r>
              <a:rPr lang="en-US" sz="2000" dirty="0">
                <a:solidFill>
                  <a:srgbClr val="FF0000"/>
                </a:solidFill>
              </a:rPr>
              <a:t>internal or external </a:t>
            </a:r>
            <a:r>
              <a:rPr lang="en-US" sz="2000" dirty="0">
                <a:solidFill>
                  <a:schemeClr val="bg2"/>
                </a:solidFill>
              </a:rPr>
              <a:t>time </a:t>
            </a:r>
            <a:r>
              <a:rPr lang="en-US" sz="2000" dirty="0" smtClean="0">
                <a:solidFill>
                  <a:schemeClr val="bg2"/>
                </a:solidFill>
              </a:rPr>
              <a:t>source.</a:t>
            </a:r>
          </a:p>
          <a:p>
            <a:r>
              <a:rPr lang="en-US" sz="2000" dirty="0" smtClean="0">
                <a:solidFill>
                  <a:srgbClr val="FF0000"/>
                </a:solidFill>
              </a:rPr>
              <a:t>Time sources</a:t>
            </a:r>
            <a:r>
              <a:rPr lang="en-US" sz="2000" dirty="0" smtClean="0">
                <a:solidFill>
                  <a:schemeClr val="bg2"/>
                </a:solidFill>
              </a:rPr>
              <a:t> can be: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Local master clock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Master clock on the Internet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GPS or atomic </a:t>
            </a:r>
            <a:r>
              <a:rPr lang="en-US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clock</a:t>
            </a:r>
          </a:p>
          <a:p>
            <a:r>
              <a:rPr lang="en-US" sz="2000" dirty="0">
                <a:solidFill>
                  <a:schemeClr val="bg2"/>
                </a:solidFill>
              </a:rPr>
              <a:t>A network device can be configured as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either an NTP server </a:t>
            </a:r>
            <a:r>
              <a:rPr lang="en-US" sz="2000" dirty="0">
                <a:solidFill>
                  <a:schemeClr val="bg2"/>
                </a:solidFill>
              </a:rPr>
              <a:t>or an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NTP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client</a:t>
            </a:r>
            <a:r>
              <a:rPr lang="en-US" sz="2000" dirty="0" smtClean="0">
                <a:solidFill>
                  <a:schemeClr val="bg2"/>
                </a:solidFill>
              </a:rPr>
              <a:t>.</a:t>
            </a:r>
          </a:p>
          <a:p>
            <a:endParaRPr lang="en-US" sz="2000" dirty="0">
              <a:solidFill>
                <a:schemeClr val="bg2"/>
              </a:solidFill>
            </a:endParaRPr>
          </a:p>
          <a:p>
            <a:r>
              <a:rPr lang="en-US" sz="2000" dirty="0" smtClean="0">
                <a:solidFill>
                  <a:schemeClr val="bg2"/>
                </a:solidFill>
              </a:rPr>
              <a:t>MORE INFO:	</a:t>
            </a:r>
            <a:r>
              <a:rPr lang="en-US" sz="2000" dirty="0" smtClean="0"/>
              <a:t>http</a:t>
            </a:r>
            <a:r>
              <a:rPr lang="en-US" sz="2000" dirty="0"/>
              <a:t>://tools.ietf.org/html/rfc5905</a:t>
            </a:r>
          </a:p>
          <a:p>
            <a:endParaRPr lang="en-US" sz="2000" dirty="0" smtClean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083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/>
              <a:t>Switch Port Security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Configuring NTP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5"/>
            <a:ext cx="7940675" cy="14535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endParaRPr 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527" y="1800591"/>
            <a:ext cx="8609412" cy="466607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4898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274638" y="493713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>
                <a:ea typeface="ＭＳ Ｐゴシック" pitchFamily="34" charset="-128"/>
              </a:rPr>
              <a:t>Chapter 2: Summary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719138" y="1471613"/>
            <a:ext cx="8131175" cy="4437062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 smtClean="0"/>
              <a:t>In this chapter, you learned: </a:t>
            </a:r>
          </a:p>
          <a:p>
            <a:r>
              <a:rPr lang="en-US" sz="2000" dirty="0" smtClean="0"/>
              <a:t>Cisco LAN switch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boot sequence</a:t>
            </a:r>
            <a:r>
              <a:rPr lang="en-US" sz="2000" dirty="0" smtClean="0"/>
              <a:t>.</a:t>
            </a:r>
          </a:p>
          <a:p>
            <a:r>
              <a:rPr lang="en-US" sz="2000" dirty="0"/>
              <a:t>Cisco LAN </a:t>
            </a:r>
            <a:r>
              <a:rPr lang="en-US" sz="2000" dirty="0" smtClean="0"/>
              <a:t>switch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LED modes</a:t>
            </a:r>
            <a:r>
              <a:rPr lang="en-US" sz="2000" dirty="0" smtClean="0"/>
              <a:t>.</a:t>
            </a:r>
            <a:endParaRPr lang="en-US" sz="2000" dirty="0"/>
          </a:p>
          <a:p>
            <a:r>
              <a:rPr lang="en-US" sz="2000" dirty="0" smtClean="0"/>
              <a:t>How to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remotely access and manage a Cisco LAN switch </a:t>
            </a:r>
            <a:r>
              <a:rPr lang="en-US" sz="2000" dirty="0" smtClean="0"/>
              <a:t>through a secure connection.</a:t>
            </a:r>
            <a:endParaRPr lang="en-US" sz="2000" dirty="0"/>
          </a:p>
          <a:p>
            <a:r>
              <a:rPr lang="en-US" sz="2000" dirty="0" smtClean="0"/>
              <a:t>Cisco LAN switch port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duplex modes</a:t>
            </a:r>
            <a:r>
              <a:rPr lang="en-US" sz="2000" dirty="0" smtClean="0"/>
              <a:t>.</a:t>
            </a:r>
            <a:endParaRPr lang="en-US" sz="2000" dirty="0"/>
          </a:p>
          <a:p>
            <a:r>
              <a:rPr lang="en-US" sz="2000" dirty="0" smtClean="0"/>
              <a:t>Cisco LAN switch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port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security</a:t>
            </a:r>
            <a:r>
              <a:rPr lang="en-US" sz="2000" dirty="0" smtClean="0"/>
              <a:t>,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violation modes</a:t>
            </a:r>
            <a:r>
              <a:rPr lang="en-US" sz="2000" dirty="0" smtClean="0"/>
              <a:t>, and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actions</a:t>
            </a:r>
            <a:r>
              <a:rPr lang="en-US" sz="2000" dirty="0" smtClean="0"/>
              <a:t>.</a:t>
            </a:r>
          </a:p>
          <a:p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Best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practices </a:t>
            </a:r>
            <a:r>
              <a:rPr lang="en-US" sz="2000" dirty="0" smtClean="0"/>
              <a:t>for switched networks.</a:t>
            </a:r>
            <a:endParaRPr lang="en-US" sz="20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US" dirty="0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843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NetAcad_White_PPT_Template 05Oct12">
  <a:themeElements>
    <a:clrScheme name="Cisco NetAcad">
      <a:dk1>
        <a:srgbClr val="2AA7DF"/>
      </a:dk1>
      <a:lt1>
        <a:srgbClr val="FFFFFF"/>
      </a:lt1>
      <a:dk2>
        <a:srgbClr val="6B308E"/>
      </a:dk2>
      <a:lt2>
        <a:srgbClr val="000000"/>
      </a:lt2>
      <a:accent1>
        <a:srgbClr val="00938E"/>
      </a:accent1>
      <a:accent2>
        <a:srgbClr val="3EB549"/>
      </a:accent2>
      <a:accent3>
        <a:srgbClr val="D81673"/>
      </a:accent3>
      <a:accent4>
        <a:srgbClr val="234493"/>
      </a:accent4>
      <a:accent5>
        <a:srgbClr val="ED2D28"/>
      </a:accent5>
      <a:accent6>
        <a:srgbClr val="F68B21"/>
      </a:accent6>
      <a:hlink>
        <a:srgbClr val="2AA7DF"/>
      </a:hlink>
      <a:folHlink>
        <a:srgbClr val="ACB2C2"/>
      </a:folHlink>
    </a:clrScheme>
    <a:fontScheme name="Cisco 2010_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tx2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NetAcad_White_PPT_Template 05Oct12</Template>
  <TotalTime>11630</TotalTime>
  <Words>2227</Words>
  <Application>Microsoft Office PowerPoint</Application>
  <PresentationFormat>On-screen Show (4:3)</PresentationFormat>
  <Paragraphs>357</Paragraphs>
  <Slides>54</Slides>
  <Notes>53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1" baseType="lpstr">
      <vt:lpstr>ＭＳ Ｐゴシック</vt:lpstr>
      <vt:lpstr>Arial</vt:lpstr>
      <vt:lpstr>Calibri</vt:lpstr>
      <vt:lpstr>Ciscolight</vt:lpstr>
      <vt:lpstr>Courier New</vt:lpstr>
      <vt:lpstr>Wingdings</vt:lpstr>
      <vt:lpstr>NetAcad_White_PPT_Template 05Oct12</vt:lpstr>
      <vt:lpstr>Chapter 2: Basic Switching Concepts and Configuration</vt:lpstr>
      <vt:lpstr>Chapter 2</vt:lpstr>
      <vt:lpstr>Basic Switch Configuration Cisco Switch Boot Sequence</vt:lpstr>
      <vt:lpstr>Basic Switch Configuration Switch Boot Sequence (cont.)</vt:lpstr>
      <vt:lpstr>Basic Switch Configuration Recovering from a System Crash</vt:lpstr>
      <vt:lpstr>Basic Switch Configuration Switch LED Indicators</vt:lpstr>
      <vt:lpstr>Basic Switch Configuration Cisco Catalyst 2960 Switch Modes</vt:lpstr>
      <vt:lpstr>Basic Switch Configuration Preparing for Basic Switch Management</vt:lpstr>
      <vt:lpstr>Basic Switch Configuration Preparing for Basic Switch Management (cont.)</vt:lpstr>
      <vt:lpstr>Basic Switch Configuration Preparing for Basic Switch Management (cont.)</vt:lpstr>
      <vt:lpstr>Basic Switch Configuration Preparing for Basic Switch Management (cont.)</vt:lpstr>
      <vt:lpstr>Configuring Switch Ports Duplex Communication</vt:lpstr>
      <vt:lpstr>Configuring Switch Ports Configuring Switch Ports at the Physical Layer</vt:lpstr>
      <vt:lpstr>Configuring Switch Ports Auto-MDIX Feature</vt:lpstr>
      <vt:lpstr>Configuring Switch Ports Auto-MDIX Feature (cont.)</vt:lpstr>
      <vt:lpstr>Configuring Switch Ports Auto-MDIX Feature (cont.)</vt:lpstr>
      <vt:lpstr>Configuring Switch Ports Verifying Switch Port Configuration</vt:lpstr>
      <vt:lpstr>Configuring Switch Ports Network Access Layer Issues</vt:lpstr>
      <vt:lpstr>Configuring Switch Ports Network Access Layer Issues (cont.)</vt:lpstr>
      <vt:lpstr>Configuring Switch Ports Troubleshooting Switch Media (Connection) Issues</vt:lpstr>
      <vt:lpstr>Secure Remote Access SSH Operation</vt:lpstr>
      <vt:lpstr>Secure Remote Access Configuring SSH</vt:lpstr>
      <vt:lpstr>Secure Remote Access Verifying SSH</vt:lpstr>
      <vt:lpstr>Security Concerns in LANs MAC Address Flooding </vt:lpstr>
      <vt:lpstr>Security Concerns in LANs MAC Address Flooding (cont.) </vt:lpstr>
      <vt:lpstr>Security Concerns in LANs MAC Address Flooding (cont.) </vt:lpstr>
      <vt:lpstr>Security Concerns in LANs MAC Address Flooding (cont.) </vt:lpstr>
      <vt:lpstr>Security Concerns in LANs MAC Address Flooding (cont.) </vt:lpstr>
      <vt:lpstr>Security Concerns in LANs MAC Address Flooding (cont.) </vt:lpstr>
      <vt:lpstr>Security Concerns in LANs MAC Address Flooding (cont.) </vt:lpstr>
      <vt:lpstr>Security Concerns in LANs DHCP Spoofing</vt:lpstr>
      <vt:lpstr>Security Concerns in LANs DHCP Spoof Attack</vt:lpstr>
      <vt:lpstr>Security Concerns in LANs Leveraging Cisco Discovery Protocol</vt:lpstr>
      <vt:lpstr>Security Concerns in LANs Leveraging Telnet</vt:lpstr>
      <vt:lpstr>Security Concerns in LANs Leveraging Telnet (cont.)</vt:lpstr>
      <vt:lpstr>Security Best Practices 10 Best Practices</vt:lpstr>
      <vt:lpstr>Security Best Practices Network Security Tools: Options</vt:lpstr>
      <vt:lpstr>Security Best Practices Network Security Tools: Audits</vt:lpstr>
      <vt:lpstr>Switch Port Security Secure Unused Ports</vt:lpstr>
      <vt:lpstr>Switch Port Security DHCP Snooping</vt:lpstr>
      <vt:lpstr>Switch Port Security Port Security: Operation</vt:lpstr>
      <vt:lpstr>Switch Port Security Port Security: Violation Modes</vt:lpstr>
      <vt:lpstr>Switch Port Security Dynamic Port Security Defaults</vt:lpstr>
      <vt:lpstr>Switch Port Security Configuring Dynamic Port Security</vt:lpstr>
      <vt:lpstr>Switch Port Security Configuring Port Security Sticky</vt:lpstr>
      <vt:lpstr>Switch Port Security Verifying Port Security Sticky</vt:lpstr>
      <vt:lpstr>Switch Port Security Verifying Secure MAC Addresses</vt:lpstr>
      <vt:lpstr>Switch Port Security Ports in Error Disabled State</vt:lpstr>
      <vt:lpstr>Switch Port Security Ports in Error Disabled State (cont.)</vt:lpstr>
      <vt:lpstr>Switch Port Security Ports in Error Disabled State (cont.)</vt:lpstr>
      <vt:lpstr>Switch Port Security Network Time Protocol</vt:lpstr>
      <vt:lpstr>Switch Port Security Configuring NTP</vt:lpstr>
      <vt:lpstr>Chapter 2: Summary</vt:lpstr>
      <vt:lpstr>PowerPoint Presentation</vt:lpstr>
    </vt:vector>
  </TitlesOfParts>
  <Company>Cisco Systems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Real, Relevant,  Surprising and Fresh: Cisco Brand</dc:title>
  <dc:creator>Melissa Gabriel</dc:creator>
  <cp:lastModifiedBy>arya sedigh</cp:lastModifiedBy>
  <cp:revision>295</cp:revision>
  <dcterms:created xsi:type="dcterms:W3CDTF">2012-10-09T16:58:47Z</dcterms:created>
  <dcterms:modified xsi:type="dcterms:W3CDTF">2016-03-02T19:51:24Z</dcterms:modified>
</cp:coreProperties>
</file>