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handoutMasterIdLst>
    <p:handoutMasterId r:id="rId23"/>
  </p:handoutMasterIdLst>
  <p:sldIdLst>
    <p:sldId id="280" r:id="rId2"/>
    <p:sldId id="257" r:id="rId3"/>
    <p:sldId id="258" r:id="rId4"/>
    <p:sldId id="267" r:id="rId5"/>
    <p:sldId id="273" r:id="rId6"/>
    <p:sldId id="286" r:id="rId7"/>
    <p:sldId id="275" r:id="rId8"/>
    <p:sldId id="285" r:id="rId9"/>
    <p:sldId id="276" r:id="rId10"/>
    <p:sldId id="287" r:id="rId11"/>
    <p:sldId id="265" r:id="rId12"/>
    <p:sldId id="272" r:id="rId13"/>
    <p:sldId id="274" r:id="rId14"/>
    <p:sldId id="260" r:id="rId15"/>
    <p:sldId id="288" r:id="rId16"/>
    <p:sldId id="263" r:id="rId17"/>
    <p:sldId id="289" r:id="rId18"/>
    <p:sldId id="261" r:id="rId19"/>
    <p:sldId id="271" r:id="rId20"/>
    <p:sldId id="262" r:id="rId21"/>
    <p:sldId id="284" r:id="rId22"/>
  </p:sldIdLst>
  <p:sldSz cx="9144000" cy="6858000" type="screen4x3"/>
  <p:notesSz cx="6669088" cy="97536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92F33"/>
    <a:srgbClr val="4C1900"/>
    <a:srgbClr val="800000"/>
    <a:srgbClr val="FF33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237" autoAdjust="0"/>
    <p:restoredTop sz="94681" autoAdjust="0"/>
  </p:normalViewPr>
  <p:slideViewPr>
    <p:cSldViewPr>
      <p:cViewPr varScale="1">
        <p:scale>
          <a:sx n="82" d="100"/>
          <a:sy n="82" d="100"/>
        </p:scale>
        <p:origin x="744"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130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06" name="Rectangle 2"/>
          <p:cNvSpPr>
            <a:spLocks noGrp="1" noChangeArrowheads="1"/>
          </p:cNvSpPr>
          <p:nvPr>
            <p:ph type="hdr" sz="quarter"/>
          </p:nvPr>
        </p:nvSpPr>
        <p:spPr bwMode="auto">
          <a:xfrm>
            <a:off x="1" y="0"/>
            <a:ext cx="2890349" cy="487522"/>
          </a:xfrm>
          <a:prstGeom prst="rect">
            <a:avLst/>
          </a:prstGeom>
          <a:noFill/>
          <a:ln w="9525">
            <a:noFill/>
            <a:miter lim="800000"/>
            <a:headEnd/>
            <a:tailEnd/>
          </a:ln>
          <a:effectLst/>
        </p:spPr>
        <p:txBody>
          <a:bodyPr vert="horz" wrap="square" lIns="94933" tIns="47467" rIns="94933" bIns="47467" numCol="1" anchor="t" anchorCtr="0" compatLnSpc="1">
            <a:prstTxWarp prst="textNoShape">
              <a:avLst/>
            </a:prstTxWarp>
          </a:bodyPr>
          <a:lstStyle>
            <a:lvl1pPr defTabSz="949325">
              <a:defRPr sz="1200" smtClean="0"/>
            </a:lvl1pPr>
          </a:lstStyle>
          <a:p>
            <a:pPr>
              <a:defRPr/>
            </a:pPr>
            <a:endParaRPr lang="en-GB"/>
          </a:p>
        </p:txBody>
      </p:sp>
      <p:sp>
        <p:nvSpPr>
          <p:cNvPr id="21507" name="Rectangle 3"/>
          <p:cNvSpPr>
            <a:spLocks noGrp="1" noChangeArrowheads="1"/>
          </p:cNvSpPr>
          <p:nvPr>
            <p:ph type="dt" sz="quarter" idx="1"/>
          </p:nvPr>
        </p:nvSpPr>
        <p:spPr bwMode="auto">
          <a:xfrm>
            <a:off x="3777197" y="0"/>
            <a:ext cx="2890349" cy="487522"/>
          </a:xfrm>
          <a:prstGeom prst="rect">
            <a:avLst/>
          </a:prstGeom>
          <a:noFill/>
          <a:ln w="9525">
            <a:noFill/>
            <a:miter lim="800000"/>
            <a:headEnd/>
            <a:tailEnd/>
          </a:ln>
          <a:effectLst/>
        </p:spPr>
        <p:txBody>
          <a:bodyPr vert="horz" wrap="square" lIns="94933" tIns="47467" rIns="94933" bIns="47467" numCol="1" anchor="t" anchorCtr="0" compatLnSpc="1">
            <a:prstTxWarp prst="textNoShape">
              <a:avLst/>
            </a:prstTxWarp>
          </a:bodyPr>
          <a:lstStyle>
            <a:lvl1pPr algn="r" defTabSz="949325">
              <a:defRPr sz="1200" smtClean="0"/>
            </a:lvl1pPr>
          </a:lstStyle>
          <a:p>
            <a:pPr>
              <a:defRPr/>
            </a:pPr>
            <a:endParaRPr lang="en-GB"/>
          </a:p>
        </p:txBody>
      </p:sp>
      <p:sp>
        <p:nvSpPr>
          <p:cNvPr id="21508" name="Rectangle 4"/>
          <p:cNvSpPr>
            <a:spLocks noGrp="1" noChangeArrowheads="1"/>
          </p:cNvSpPr>
          <p:nvPr>
            <p:ph type="ftr" sz="quarter" idx="2"/>
          </p:nvPr>
        </p:nvSpPr>
        <p:spPr bwMode="auto">
          <a:xfrm>
            <a:off x="1" y="9264491"/>
            <a:ext cx="2890349" cy="487522"/>
          </a:xfrm>
          <a:prstGeom prst="rect">
            <a:avLst/>
          </a:prstGeom>
          <a:noFill/>
          <a:ln w="9525">
            <a:noFill/>
            <a:miter lim="800000"/>
            <a:headEnd/>
            <a:tailEnd/>
          </a:ln>
          <a:effectLst/>
        </p:spPr>
        <p:txBody>
          <a:bodyPr vert="horz" wrap="square" lIns="94933" tIns="47467" rIns="94933" bIns="47467" numCol="1" anchor="b" anchorCtr="0" compatLnSpc="1">
            <a:prstTxWarp prst="textNoShape">
              <a:avLst/>
            </a:prstTxWarp>
          </a:bodyPr>
          <a:lstStyle>
            <a:lvl1pPr defTabSz="949325">
              <a:defRPr sz="1200" smtClean="0"/>
            </a:lvl1pPr>
          </a:lstStyle>
          <a:p>
            <a:pPr>
              <a:defRPr/>
            </a:pPr>
            <a:endParaRPr lang="en-GB"/>
          </a:p>
        </p:txBody>
      </p:sp>
      <p:sp>
        <p:nvSpPr>
          <p:cNvPr id="21509" name="Rectangle 5"/>
          <p:cNvSpPr>
            <a:spLocks noGrp="1" noChangeArrowheads="1"/>
          </p:cNvSpPr>
          <p:nvPr>
            <p:ph type="sldNum" sz="quarter" idx="3"/>
          </p:nvPr>
        </p:nvSpPr>
        <p:spPr bwMode="auto">
          <a:xfrm>
            <a:off x="3777197" y="9264491"/>
            <a:ext cx="2890349" cy="487522"/>
          </a:xfrm>
          <a:prstGeom prst="rect">
            <a:avLst/>
          </a:prstGeom>
          <a:noFill/>
          <a:ln w="9525">
            <a:noFill/>
            <a:miter lim="800000"/>
            <a:headEnd/>
            <a:tailEnd/>
          </a:ln>
          <a:effectLst/>
        </p:spPr>
        <p:txBody>
          <a:bodyPr vert="horz" wrap="square" lIns="94933" tIns="47467" rIns="94933" bIns="47467" numCol="1" anchor="b" anchorCtr="0" compatLnSpc="1">
            <a:prstTxWarp prst="textNoShape">
              <a:avLst/>
            </a:prstTxWarp>
          </a:bodyPr>
          <a:lstStyle>
            <a:lvl1pPr algn="r" defTabSz="949325">
              <a:defRPr sz="1200" smtClean="0"/>
            </a:lvl1pPr>
          </a:lstStyle>
          <a:p>
            <a:pPr>
              <a:defRPr/>
            </a:pPr>
            <a:fld id="{8C13ABA9-7EA3-45AB-AF3D-0B2158C0F03B}" type="slidenum">
              <a:rPr lang="en-GB"/>
              <a:pPr>
                <a:defRPr/>
              </a:pPr>
              <a:t>‹#›</a:t>
            </a:fld>
            <a:endParaRPr lang="en-GB"/>
          </a:p>
        </p:txBody>
      </p:sp>
    </p:spTree>
    <p:extLst>
      <p:ext uri="{BB962C8B-B14F-4D97-AF65-F5344CB8AC3E}">
        <p14:creationId xmlns:p14="http://schemas.microsoft.com/office/powerpoint/2010/main" val="3121551766"/>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extBox 7"/>
          <p:cNvSpPr txBox="1"/>
          <p:nvPr/>
        </p:nvSpPr>
        <p:spPr>
          <a:xfrm>
            <a:off x="1828800" y="3159760"/>
            <a:ext cx="457200" cy="1034129"/>
          </a:xfrm>
          <a:prstGeom prst="rect">
            <a:avLst/>
          </a:prstGeom>
          <a:noFill/>
        </p:spPr>
        <p:txBody>
          <a:bodyPr wrap="square" lIns="0" tIns="9144" rIns="0" bIns="9144" rtlCol="0" anchor="ctr" anchorCtr="0">
            <a:spAutoFit/>
          </a:bodyPr>
          <a:lstStyle/>
          <a:p>
            <a:r>
              <a:rPr lang="en-US" sz="6600" dirty="0">
                <a:effectLst>
                  <a:outerShdw blurRad="38100" dist="38100" dir="2700000" algn="tl">
                    <a:srgbClr val="000000">
                      <a:alpha val="43137"/>
                    </a:srgbClr>
                  </a:outerShdw>
                </a:effectLst>
                <a:latin typeface="+mn-lt"/>
              </a:rPr>
              <a:t>{</a:t>
            </a:r>
          </a:p>
        </p:txBody>
      </p:sp>
      <p:sp>
        <p:nvSpPr>
          <p:cNvPr id="2" name="Title 1"/>
          <p:cNvSpPr>
            <a:spLocks noGrp="1"/>
          </p:cNvSpPr>
          <p:nvPr>
            <p:ph type="ctrTitle"/>
          </p:nvPr>
        </p:nvSpPr>
        <p:spPr>
          <a:xfrm>
            <a:off x="777240" y="1219200"/>
            <a:ext cx="7543800" cy="2152650"/>
          </a:xfrm>
        </p:spPr>
        <p:txBody>
          <a:bodyPr>
            <a:noAutofit/>
          </a:bodyPr>
          <a:lstStyle>
            <a:lvl1pPr>
              <a:defRPr sz="600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2133600" y="3375491"/>
            <a:ext cx="6172200" cy="685800"/>
          </a:xfrm>
        </p:spPr>
        <p:txBody>
          <a:bodyPr anchor="ctr"/>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5" name="Date Placeholder 14"/>
          <p:cNvSpPr>
            <a:spLocks noGrp="1"/>
          </p:cNvSpPr>
          <p:nvPr>
            <p:ph type="dt" sz="half" idx="10"/>
          </p:nvPr>
        </p:nvSpPr>
        <p:spPr/>
        <p:txBody>
          <a:bodyPr/>
          <a:lstStyle/>
          <a:p>
            <a:pPr>
              <a:defRPr/>
            </a:pPr>
            <a:endParaRPr lang="en-GB"/>
          </a:p>
        </p:txBody>
      </p:sp>
      <p:sp>
        <p:nvSpPr>
          <p:cNvPr id="16" name="Slide Number Placeholder 15"/>
          <p:cNvSpPr>
            <a:spLocks noGrp="1"/>
          </p:cNvSpPr>
          <p:nvPr>
            <p:ph type="sldNum" sz="quarter" idx="11"/>
          </p:nvPr>
        </p:nvSpPr>
        <p:spPr/>
        <p:txBody>
          <a:bodyPr/>
          <a:lstStyle/>
          <a:p>
            <a:pPr>
              <a:defRPr/>
            </a:pPr>
            <a:fld id="{FD2523F9-E3B5-47F5-B127-D187598327BB}" type="slidenum">
              <a:rPr lang="en-GB" smtClean="0"/>
              <a:pPr>
                <a:defRPr/>
              </a:pPr>
              <a:t>‹#›</a:t>
            </a:fld>
            <a:endParaRPr lang="en-GB"/>
          </a:p>
        </p:txBody>
      </p:sp>
      <p:sp>
        <p:nvSpPr>
          <p:cNvPr id="17" name="Footer Placeholder 16"/>
          <p:cNvSpPr>
            <a:spLocks noGrp="1"/>
          </p:cNvSpPr>
          <p:nvPr>
            <p:ph type="ftr" sz="quarter" idx="12"/>
          </p:nvPr>
        </p:nvSpPr>
        <p:spPr/>
        <p:txBody>
          <a:bodyPr/>
          <a:lstStyle/>
          <a:p>
            <a:pPr>
              <a:defRPr/>
            </a:pPr>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itle 12"/>
          <p:cNvSpPr>
            <a:spLocks noGrp="1"/>
          </p:cNvSpPr>
          <p:nvPr>
            <p:ph type="title"/>
          </p:nvPr>
        </p:nvSpPr>
        <p:spPr/>
        <p:txBody>
          <a:bodyPr/>
          <a:lstStyle/>
          <a:p>
            <a:r>
              <a:rPr lang="en-US"/>
              <a:t>Click to edit Master title style</a:t>
            </a:r>
          </a:p>
        </p:txBody>
      </p:sp>
      <p:sp>
        <p:nvSpPr>
          <p:cNvPr id="14" name="Date Placeholder 13"/>
          <p:cNvSpPr>
            <a:spLocks noGrp="1"/>
          </p:cNvSpPr>
          <p:nvPr>
            <p:ph type="dt" sz="half" idx="10"/>
          </p:nvPr>
        </p:nvSpPr>
        <p:spPr/>
        <p:txBody>
          <a:bodyPr/>
          <a:lstStyle/>
          <a:p>
            <a:pPr>
              <a:defRPr/>
            </a:pPr>
            <a:endParaRPr lang="en-GB"/>
          </a:p>
        </p:txBody>
      </p:sp>
      <p:sp>
        <p:nvSpPr>
          <p:cNvPr id="15" name="Slide Number Placeholder 14"/>
          <p:cNvSpPr>
            <a:spLocks noGrp="1"/>
          </p:cNvSpPr>
          <p:nvPr>
            <p:ph type="sldNum" sz="quarter" idx="11"/>
          </p:nvPr>
        </p:nvSpPr>
        <p:spPr/>
        <p:txBody>
          <a:bodyPr/>
          <a:lstStyle/>
          <a:p>
            <a:pPr>
              <a:defRPr/>
            </a:pPr>
            <a:fld id="{F0657A1A-A1D6-41CA-BD3D-3E1E34EA574B}" type="slidenum">
              <a:rPr lang="en-GB" smtClean="0"/>
              <a:pPr>
                <a:defRPr/>
              </a:pPr>
              <a:t>‹#›</a:t>
            </a:fld>
            <a:endParaRPr lang="en-GB"/>
          </a:p>
        </p:txBody>
      </p:sp>
      <p:sp>
        <p:nvSpPr>
          <p:cNvPr id="16" name="Footer Placeholder 15"/>
          <p:cNvSpPr>
            <a:spLocks noGrp="1"/>
          </p:cNvSpPr>
          <p:nvPr>
            <p:ph type="ftr" sz="quarter" idx="12"/>
          </p:nvPr>
        </p:nvSpPr>
        <p:spPr/>
        <p:txBody>
          <a:bodyPr/>
          <a:lstStyle/>
          <a:p>
            <a:pPr>
              <a:defRPr/>
            </a:pPr>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TextBox 7"/>
          <p:cNvSpPr txBox="1"/>
          <p:nvPr/>
        </p:nvSpPr>
        <p:spPr>
          <a:xfrm>
            <a:off x="4267200" y="4074497"/>
            <a:ext cx="457200" cy="1015663"/>
          </a:xfrm>
          <a:prstGeom prst="rect">
            <a:avLst/>
          </a:prstGeom>
          <a:noFill/>
        </p:spPr>
        <p:txBody>
          <a:bodyPr wrap="square" lIns="0" tIns="0" rIns="0" bIns="0" rtlCol="0" anchor="t" anchorCtr="0">
            <a:spAutoFit/>
          </a:bodyPr>
          <a:lstStyle/>
          <a:p>
            <a:r>
              <a:rPr lang="en-US" sz="6600" dirty="0">
                <a:effectLst>
                  <a:outerShdw blurRad="38100" dist="38100" dir="2700000" algn="tl">
                    <a:srgbClr val="000000">
                      <a:alpha val="43137"/>
                    </a:srgbClr>
                  </a:outerShdw>
                </a:effectLst>
                <a:latin typeface="+mn-lt"/>
              </a:rPr>
              <a:t>{</a:t>
            </a:r>
          </a:p>
        </p:txBody>
      </p:sp>
      <p:sp>
        <p:nvSpPr>
          <p:cNvPr id="3" name="Text Placeholder 2"/>
          <p:cNvSpPr>
            <a:spLocks noGrp="1"/>
          </p:cNvSpPr>
          <p:nvPr>
            <p:ph type="body" idx="1"/>
          </p:nvPr>
        </p:nvSpPr>
        <p:spPr>
          <a:xfrm>
            <a:off x="4572000" y="4267368"/>
            <a:ext cx="3733800" cy="731520"/>
          </a:xfrm>
        </p:spPr>
        <p:txBody>
          <a:bodyPr anchor="ctr">
            <a:normAutofit/>
          </a:bodyPr>
          <a:lstStyle>
            <a:lvl1pPr marL="0" indent="0">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2" name="Date Placeholder 11"/>
          <p:cNvSpPr>
            <a:spLocks noGrp="1"/>
          </p:cNvSpPr>
          <p:nvPr>
            <p:ph type="dt" sz="half" idx="10"/>
          </p:nvPr>
        </p:nvSpPr>
        <p:spPr/>
        <p:txBody>
          <a:bodyPr/>
          <a:lstStyle/>
          <a:p>
            <a:pPr>
              <a:defRPr/>
            </a:pPr>
            <a:endParaRPr lang="en-GB"/>
          </a:p>
        </p:txBody>
      </p:sp>
      <p:sp>
        <p:nvSpPr>
          <p:cNvPr id="13" name="Slide Number Placeholder 12"/>
          <p:cNvSpPr>
            <a:spLocks noGrp="1"/>
          </p:cNvSpPr>
          <p:nvPr>
            <p:ph type="sldNum" sz="quarter" idx="11"/>
          </p:nvPr>
        </p:nvSpPr>
        <p:spPr/>
        <p:txBody>
          <a:bodyPr/>
          <a:lstStyle/>
          <a:p>
            <a:pPr>
              <a:defRPr/>
            </a:pPr>
            <a:fld id="{189F6005-0331-4667-B6F7-356983A8F147}" type="slidenum">
              <a:rPr lang="en-GB" smtClean="0"/>
              <a:pPr>
                <a:defRPr/>
              </a:pPr>
              <a:t>‹#›</a:t>
            </a:fld>
            <a:endParaRPr lang="en-GB"/>
          </a:p>
        </p:txBody>
      </p:sp>
      <p:sp>
        <p:nvSpPr>
          <p:cNvPr id="14" name="Footer Placeholder 13"/>
          <p:cNvSpPr>
            <a:spLocks noGrp="1"/>
          </p:cNvSpPr>
          <p:nvPr>
            <p:ph type="ftr" sz="quarter" idx="12"/>
          </p:nvPr>
        </p:nvSpPr>
        <p:spPr/>
        <p:txBody>
          <a:bodyPr/>
          <a:lstStyle/>
          <a:p>
            <a:pPr>
              <a:defRPr/>
            </a:pPr>
            <a:endParaRPr lang="en-GB"/>
          </a:p>
        </p:txBody>
      </p:sp>
      <p:sp>
        <p:nvSpPr>
          <p:cNvPr id="4" name="Title 3"/>
          <p:cNvSpPr>
            <a:spLocks noGrp="1"/>
          </p:cNvSpPr>
          <p:nvPr>
            <p:ph type="title"/>
          </p:nvPr>
        </p:nvSpPr>
        <p:spPr>
          <a:xfrm>
            <a:off x="2286000" y="1905000"/>
            <a:ext cx="6035040" cy="2350008"/>
          </a:xfrm>
        </p:spPr>
        <p:txBody>
          <a:bodyPr/>
          <a:lstStyle>
            <a:lvl1pPr marL="0" algn="l" defTabSz="914400" rtl="0" eaLnBrk="1" latinLnBrk="0" hangingPunct="1">
              <a:spcBef>
                <a:spcPct val="0"/>
              </a:spcBef>
              <a:buNone/>
              <a:defRPr lang="en-US" sz="5400" b="0" kern="1200" cap="none" dirty="0" smtClean="0">
                <a:solidFill>
                  <a:schemeClr val="tx1"/>
                </a:solidFill>
                <a:effectLst>
                  <a:outerShdw blurRad="38100" dist="38100" dir="2700000" algn="tl">
                    <a:srgbClr val="000000">
                      <a:alpha val="43137"/>
                    </a:srgbClr>
                  </a:outerShdw>
                </a:effectLst>
                <a:latin typeface="+mj-lt"/>
                <a:ea typeface="+mj-ea"/>
                <a:cs typeface="+mj-cs"/>
              </a:defRPr>
            </a:lvl1pPr>
          </a:lstStyle>
          <a:p>
            <a:r>
              <a:rPr lang="en-US"/>
              <a:t>Click to edit Master title style</a:t>
            </a: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8" name="Date Placeholder 7"/>
          <p:cNvSpPr>
            <a:spLocks noGrp="1"/>
          </p:cNvSpPr>
          <p:nvPr>
            <p:ph type="dt" sz="half" idx="10"/>
          </p:nvPr>
        </p:nvSpPr>
        <p:spPr/>
        <p:txBody>
          <a:bodyPr/>
          <a:lstStyle/>
          <a:p>
            <a:pPr>
              <a:defRPr/>
            </a:pPr>
            <a:endParaRPr lang="en-GB"/>
          </a:p>
        </p:txBody>
      </p:sp>
      <p:sp>
        <p:nvSpPr>
          <p:cNvPr id="9" name="Slide Number Placeholder 8"/>
          <p:cNvSpPr>
            <a:spLocks noGrp="1"/>
          </p:cNvSpPr>
          <p:nvPr>
            <p:ph type="sldNum" sz="quarter" idx="11"/>
          </p:nvPr>
        </p:nvSpPr>
        <p:spPr/>
        <p:txBody>
          <a:bodyPr/>
          <a:lstStyle/>
          <a:p>
            <a:pPr>
              <a:defRPr/>
            </a:pPr>
            <a:fld id="{489D320C-6801-4BF1-99F0-99C13C67D040}" type="slidenum">
              <a:rPr lang="en-GB" smtClean="0"/>
              <a:pPr>
                <a:defRPr/>
              </a:pPr>
              <a:t>‹#›</a:t>
            </a:fld>
            <a:endParaRPr lang="en-GB"/>
          </a:p>
        </p:txBody>
      </p:sp>
      <p:sp>
        <p:nvSpPr>
          <p:cNvPr id="10" name="Footer Placeholder 9"/>
          <p:cNvSpPr>
            <a:spLocks noGrp="1"/>
          </p:cNvSpPr>
          <p:nvPr>
            <p:ph type="ftr" sz="quarter" idx="12"/>
          </p:nvPr>
        </p:nvSpPr>
        <p:spPr/>
        <p:txBody>
          <a:bodyPr/>
          <a:lstStyle/>
          <a:p>
            <a:pPr>
              <a:defRPr/>
            </a:pPr>
            <a:endParaRPr lang="en-GB"/>
          </a:p>
        </p:txBody>
      </p:sp>
      <p:sp>
        <p:nvSpPr>
          <p:cNvPr id="11" name="Title 10"/>
          <p:cNvSpPr>
            <a:spLocks noGrp="1"/>
          </p:cNvSpPr>
          <p:nvPr>
            <p:ph type="title"/>
          </p:nvPr>
        </p:nvSpPr>
        <p:spPr/>
        <p:txBody>
          <a:bodyPr/>
          <a:lstStyle/>
          <a:p>
            <a:r>
              <a:rPr lang="en-US"/>
              <a:t>Click to edit Master title style</a:t>
            </a:r>
            <a:endParaRPr lang="en-US" dirty="0"/>
          </a:p>
        </p:txBody>
      </p:sp>
      <p:sp>
        <p:nvSpPr>
          <p:cNvPr id="5" name="Content Placeholder 4"/>
          <p:cNvSpPr>
            <a:spLocks noGrp="1"/>
          </p:cNvSpPr>
          <p:nvPr>
            <p:ph sz="quarter" idx="13"/>
          </p:nvPr>
        </p:nvSpPr>
        <p:spPr>
          <a:xfrm>
            <a:off x="1344168" y="658368"/>
            <a:ext cx="3273552" cy="3429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Content Placeholder 6"/>
          <p:cNvSpPr>
            <a:spLocks noGrp="1"/>
          </p:cNvSpPr>
          <p:nvPr>
            <p:ph sz="quarter" idx="14"/>
          </p:nvPr>
        </p:nvSpPr>
        <p:spPr>
          <a:xfrm>
            <a:off x="5029200" y="658368"/>
            <a:ext cx="3273552" cy="34321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4112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44168" y="1371600"/>
            <a:ext cx="3276600"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2920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29200" y="1371600"/>
            <a:ext cx="3273552"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TextBox 12"/>
          <p:cNvSpPr txBox="1"/>
          <p:nvPr/>
        </p:nvSpPr>
        <p:spPr>
          <a:xfrm>
            <a:off x="1056640" y="520192"/>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8" name="TextBox 17"/>
          <p:cNvSpPr txBox="1"/>
          <p:nvPr/>
        </p:nvSpPr>
        <p:spPr>
          <a:xfrm>
            <a:off x="4780280" y="520192"/>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2" name="Title 11"/>
          <p:cNvSpPr>
            <a:spLocks noGrp="1"/>
          </p:cNvSpPr>
          <p:nvPr>
            <p:ph type="title"/>
          </p:nvPr>
        </p:nvSpPr>
        <p:spPr/>
        <p:txBody>
          <a:bodyPr/>
          <a:lstStyle/>
          <a:p>
            <a:r>
              <a:rPr lang="en-US"/>
              <a:t>Click to edit Master title style</a:t>
            </a:r>
            <a:endParaRPr lang="en-US" dirty="0"/>
          </a:p>
        </p:txBody>
      </p:sp>
      <p:sp>
        <p:nvSpPr>
          <p:cNvPr id="14" name="Date Placeholder 13"/>
          <p:cNvSpPr>
            <a:spLocks noGrp="1"/>
          </p:cNvSpPr>
          <p:nvPr>
            <p:ph type="dt" sz="half" idx="10"/>
          </p:nvPr>
        </p:nvSpPr>
        <p:spPr/>
        <p:txBody>
          <a:bodyPr/>
          <a:lstStyle/>
          <a:p>
            <a:pPr>
              <a:defRPr/>
            </a:pPr>
            <a:endParaRPr lang="en-GB"/>
          </a:p>
        </p:txBody>
      </p:sp>
      <p:sp>
        <p:nvSpPr>
          <p:cNvPr id="15" name="Slide Number Placeholder 14"/>
          <p:cNvSpPr>
            <a:spLocks noGrp="1"/>
          </p:cNvSpPr>
          <p:nvPr>
            <p:ph type="sldNum" sz="quarter" idx="11"/>
          </p:nvPr>
        </p:nvSpPr>
        <p:spPr/>
        <p:txBody>
          <a:bodyPr/>
          <a:lstStyle/>
          <a:p>
            <a:pPr>
              <a:defRPr/>
            </a:pPr>
            <a:fld id="{456D080C-03B9-4290-BF72-35F15F6030BE}" type="slidenum">
              <a:rPr lang="en-GB" smtClean="0"/>
              <a:pPr>
                <a:defRPr/>
              </a:pPr>
              <a:t>‹#›</a:t>
            </a:fld>
            <a:endParaRPr lang="en-GB"/>
          </a:p>
        </p:txBody>
      </p:sp>
      <p:sp>
        <p:nvSpPr>
          <p:cNvPr id="16" name="Footer Placeholder 15"/>
          <p:cNvSpPr>
            <a:spLocks noGrp="1"/>
          </p:cNvSpPr>
          <p:nvPr>
            <p:ph type="ftr" sz="quarter" idx="12"/>
          </p:nvPr>
        </p:nvSpPr>
        <p:spPr/>
        <p:txBody>
          <a:bodyPr/>
          <a:lstStyle/>
          <a:p>
            <a:pPr>
              <a:defRPr/>
            </a:pPr>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7" name="Date Placeholder 6"/>
          <p:cNvSpPr>
            <a:spLocks noGrp="1"/>
          </p:cNvSpPr>
          <p:nvPr>
            <p:ph type="dt" sz="half" idx="10"/>
          </p:nvPr>
        </p:nvSpPr>
        <p:spPr/>
        <p:txBody>
          <a:bodyPr/>
          <a:lstStyle/>
          <a:p>
            <a:pPr>
              <a:defRPr/>
            </a:pPr>
            <a:endParaRPr lang="en-GB"/>
          </a:p>
        </p:txBody>
      </p:sp>
      <p:sp>
        <p:nvSpPr>
          <p:cNvPr id="8" name="Slide Number Placeholder 7"/>
          <p:cNvSpPr>
            <a:spLocks noGrp="1"/>
          </p:cNvSpPr>
          <p:nvPr>
            <p:ph type="sldNum" sz="quarter" idx="11"/>
          </p:nvPr>
        </p:nvSpPr>
        <p:spPr/>
        <p:txBody>
          <a:bodyPr/>
          <a:lstStyle/>
          <a:p>
            <a:pPr>
              <a:defRPr/>
            </a:pPr>
            <a:fld id="{EA6000AC-B9A5-4D44-B74C-361E5731C98F}" type="slidenum">
              <a:rPr lang="en-GB" smtClean="0"/>
              <a:pPr>
                <a:defRPr/>
              </a:pPr>
              <a:t>‹#›</a:t>
            </a:fld>
            <a:endParaRPr lang="en-GB"/>
          </a:p>
        </p:txBody>
      </p:sp>
      <p:sp>
        <p:nvSpPr>
          <p:cNvPr id="9" name="Footer Placeholder 8"/>
          <p:cNvSpPr>
            <a:spLocks noGrp="1"/>
          </p:cNvSpPr>
          <p:nvPr>
            <p:ph type="ftr" sz="quarter" idx="12"/>
          </p:nvPr>
        </p:nvSpPr>
        <p:spPr/>
        <p:txBody>
          <a:bodyPr/>
          <a:lstStyle/>
          <a:p>
            <a:pPr>
              <a:defRPr/>
            </a:pPr>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pPr>
              <a:defRPr/>
            </a:pPr>
            <a:endParaRPr lang="en-GB"/>
          </a:p>
        </p:txBody>
      </p:sp>
      <p:sp>
        <p:nvSpPr>
          <p:cNvPr id="6" name="Slide Number Placeholder 5"/>
          <p:cNvSpPr>
            <a:spLocks noGrp="1"/>
          </p:cNvSpPr>
          <p:nvPr>
            <p:ph type="sldNum" sz="quarter" idx="11"/>
          </p:nvPr>
        </p:nvSpPr>
        <p:spPr/>
        <p:txBody>
          <a:bodyPr/>
          <a:lstStyle/>
          <a:p>
            <a:pPr>
              <a:defRPr/>
            </a:pPr>
            <a:fld id="{314BC4E1-749A-4305-94B4-E69CD90496EC}" type="slidenum">
              <a:rPr lang="en-GB" smtClean="0"/>
              <a:pPr>
                <a:defRPr/>
              </a:pPr>
              <a:t>‹#›</a:t>
            </a:fld>
            <a:endParaRPr lang="en-GB"/>
          </a:p>
        </p:txBody>
      </p:sp>
      <p:sp>
        <p:nvSpPr>
          <p:cNvPr id="7" name="Footer Placeholder 6"/>
          <p:cNvSpPr>
            <a:spLocks noGrp="1"/>
          </p:cNvSpPr>
          <p:nvPr>
            <p:ph type="ftr" sz="quarter" idx="12"/>
          </p:nvPr>
        </p:nvSpPr>
        <p:spPr/>
        <p:txBody>
          <a:bodyPr/>
          <a:lstStyle/>
          <a:p>
            <a:pPr>
              <a:defRPr/>
            </a:pPr>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9" name="TextBox 8"/>
          <p:cNvSpPr txBox="1"/>
          <p:nvPr/>
        </p:nvSpPr>
        <p:spPr>
          <a:xfrm>
            <a:off x="5328920" y="1774588"/>
            <a:ext cx="457200" cy="1231106"/>
          </a:xfrm>
          <a:prstGeom prst="rect">
            <a:avLst/>
          </a:prstGeom>
          <a:noFill/>
        </p:spPr>
        <p:txBody>
          <a:bodyPr wrap="square" lIns="0" tIns="0" rIns="0" bIns="0" rtlCol="0" anchor="t" anchorCtr="0">
            <a:spAutoFit/>
          </a:bodyPr>
          <a:lstStyle/>
          <a:p>
            <a:r>
              <a:rPr lang="en-US" sz="8000" dirty="0">
                <a:effectLst>
                  <a:outerShdw blurRad="38100" dist="38100" dir="2700000" algn="tl">
                    <a:srgbClr val="000000">
                      <a:alpha val="43137"/>
                    </a:srgbClr>
                  </a:outerShdw>
                </a:effectLst>
                <a:latin typeface="+mn-lt"/>
              </a:rPr>
              <a:t>{</a:t>
            </a:r>
          </a:p>
        </p:txBody>
      </p:sp>
      <p:sp>
        <p:nvSpPr>
          <p:cNvPr id="3" name="Content Placeholder 2"/>
          <p:cNvSpPr>
            <a:spLocks noGrp="1"/>
          </p:cNvSpPr>
          <p:nvPr>
            <p:ph idx="1"/>
          </p:nvPr>
        </p:nvSpPr>
        <p:spPr>
          <a:xfrm>
            <a:off x="838200" y="685801"/>
            <a:ext cx="4343400" cy="3429000"/>
          </a:xfrm>
        </p:spPr>
        <p:txBody>
          <a:bodyPr anchor="ct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15000" y="685801"/>
            <a:ext cx="2590800" cy="3429000"/>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5" name="Date Placeholder 14"/>
          <p:cNvSpPr>
            <a:spLocks noGrp="1"/>
          </p:cNvSpPr>
          <p:nvPr>
            <p:ph type="dt" sz="half" idx="10"/>
          </p:nvPr>
        </p:nvSpPr>
        <p:spPr/>
        <p:txBody>
          <a:bodyPr/>
          <a:lstStyle/>
          <a:p>
            <a:pPr>
              <a:defRPr/>
            </a:pPr>
            <a:endParaRPr lang="en-GB"/>
          </a:p>
        </p:txBody>
      </p:sp>
      <p:sp>
        <p:nvSpPr>
          <p:cNvPr id="16" name="Slide Number Placeholder 15"/>
          <p:cNvSpPr>
            <a:spLocks noGrp="1"/>
          </p:cNvSpPr>
          <p:nvPr>
            <p:ph type="sldNum" sz="quarter" idx="11"/>
          </p:nvPr>
        </p:nvSpPr>
        <p:spPr/>
        <p:txBody>
          <a:bodyPr/>
          <a:lstStyle/>
          <a:p>
            <a:pPr>
              <a:defRPr/>
            </a:pPr>
            <a:fld id="{A4F8FFF7-897D-46A5-826A-EC5E2567BA9A}" type="slidenum">
              <a:rPr lang="en-GB" smtClean="0"/>
              <a:pPr>
                <a:defRPr/>
              </a:pPr>
              <a:t>‹#›</a:t>
            </a:fld>
            <a:endParaRPr lang="en-GB"/>
          </a:p>
        </p:txBody>
      </p:sp>
      <p:sp>
        <p:nvSpPr>
          <p:cNvPr id="17" name="Footer Placeholder 16"/>
          <p:cNvSpPr>
            <a:spLocks noGrp="1"/>
          </p:cNvSpPr>
          <p:nvPr>
            <p:ph type="ftr" sz="quarter" idx="12"/>
          </p:nvPr>
        </p:nvSpPr>
        <p:spPr/>
        <p:txBody>
          <a:bodyPr/>
          <a:lstStyle/>
          <a:p>
            <a:pPr>
              <a:defRPr/>
            </a:pPr>
            <a:endParaRPr lang="en-GB"/>
          </a:p>
        </p:txBody>
      </p:sp>
      <p:sp>
        <p:nvSpPr>
          <p:cNvPr id="18" name="Title 17"/>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219200" y="612775"/>
            <a:ext cx="6705600" cy="2546985"/>
          </a:xfrm>
          <a:effectLst>
            <a:outerShdw blurRad="152400" dist="317500" dir="5400000" sx="90000" sy="-19000" rotWithShape="0">
              <a:prstClr val="black">
                <a:alpha val="15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2743200" y="3453047"/>
            <a:ext cx="5029200" cy="720804"/>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Box 8"/>
          <p:cNvSpPr txBox="1"/>
          <p:nvPr/>
        </p:nvSpPr>
        <p:spPr>
          <a:xfrm>
            <a:off x="2435352" y="3331464"/>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1" name="Title 10"/>
          <p:cNvSpPr>
            <a:spLocks noGrp="1"/>
          </p:cNvSpPr>
          <p:nvPr>
            <p:ph type="title"/>
          </p:nvPr>
        </p:nvSpPr>
        <p:spPr/>
        <p:txBody>
          <a:bodyPr/>
          <a:lstStyle/>
          <a:p>
            <a:r>
              <a:rPr lang="en-US"/>
              <a:t>Click to edit Master title style</a:t>
            </a:r>
          </a:p>
        </p:txBody>
      </p:sp>
      <p:sp>
        <p:nvSpPr>
          <p:cNvPr id="13" name="Date Placeholder 12"/>
          <p:cNvSpPr>
            <a:spLocks noGrp="1"/>
          </p:cNvSpPr>
          <p:nvPr>
            <p:ph type="dt" sz="half" idx="10"/>
          </p:nvPr>
        </p:nvSpPr>
        <p:spPr/>
        <p:txBody>
          <a:bodyPr/>
          <a:lstStyle/>
          <a:p>
            <a:pPr>
              <a:defRPr/>
            </a:pPr>
            <a:endParaRPr lang="en-GB"/>
          </a:p>
        </p:txBody>
      </p:sp>
      <p:sp>
        <p:nvSpPr>
          <p:cNvPr id="14" name="Slide Number Placeholder 13"/>
          <p:cNvSpPr>
            <a:spLocks noGrp="1"/>
          </p:cNvSpPr>
          <p:nvPr>
            <p:ph type="sldNum" sz="quarter" idx="11"/>
          </p:nvPr>
        </p:nvSpPr>
        <p:spPr/>
        <p:txBody>
          <a:bodyPr/>
          <a:lstStyle/>
          <a:p>
            <a:pPr>
              <a:defRPr/>
            </a:pPr>
            <a:fld id="{7C28C9EE-7D59-48BF-A118-CE8CE4593A55}" type="slidenum">
              <a:rPr lang="en-GB" smtClean="0"/>
              <a:pPr>
                <a:defRPr/>
              </a:pPr>
              <a:t>‹#›</a:t>
            </a:fld>
            <a:endParaRPr lang="en-GB"/>
          </a:p>
        </p:txBody>
      </p:sp>
      <p:sp>
        <p:nvSpPr>
          <p:cNvPr id="15" name="Footer Placeholder 14"/>
          <p:cNvSpPr>
            <a:spLocks noGrp="1"/>
          </p:cNvSpPr>
          <p:nvPr>
            <p:ph type="ftr" sz="quarter" idx="12"/>
          </p:nvPr>
        </p:nvSpPr>
        <p:spPr/>
        <p:txBody>
          <a:bodyPr/>
          <a:lstStyle/>
          <a:p>
            <a:pPr>
              <a:defRPr/>
            </a:pPr>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2133600" y="685801"/>
            <a:ext cx="5791200" cy="3505199"/>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69CB39DF-533D-4EB7-8AD8-050ABAED996F}"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09600" y="609601"/>
            <a:ext cx="2133600" cy="5181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895600" y="685801"/>
            <a:ext cx="5029200" cy="45720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6A5D63F6-E8EB-4AE8-9050-9C0271B7BEB9}" type="slidenum">
              <a:rPr lang="en-GB" smtClean="0"/>
              <a:pPr>
                <a:defRPr/>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3031D93F-CF0D-4753-A2E0-16028EFBE700}" type="slidenum">
              <a:rPr lang="en-GB"/>
              <a:pPr>
                <a:defRPr/>
              </a:pPr>
              <a:t>‹#›</a:t>
            </a:fld>
            <a:endParaRPr lang="en-GB"/>
          </a:p>
        </p:txBody>
      </p:sp>
    </p:spTree>
    <p:extLst>
      <p:ext uri="{BB962C8B-B14F-4D97-AF65-F5344CB8AC3E}">
        <p14:creationId xmlns:p14="http://schemas.microsoft.com/office/powerpoint/2010/main" val="28704825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192F33"/>
        </a:solidFill>
        <a:effectLst/>
      </p:bgPr>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a:gsLst>
              <a:gs pos="0">
                <a:schemeClr val="accent6">
                  <a:lumMod val="50000"/>
                  <a:alpha val="36000"/>
                </a:schemeClr>
              </a:gs>
              <a:gs pos="100000">
                <a:schemeClr val="bg2">
                  <a:alpha val="1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rot="19724275">
            <a:off x="1373221" y="1038440"/>
            <a:ext cx="7240620" cy="5706987"/>
          </a:xfrm>
          <a:prstGeom prst="ellipse">
            <a:avLst/>
          </a:prstGeom>
          <a:gradFill flip="none" rotWithShape="1">
            <a:gsLst>
              <a:gs pos="0">
                <a:schemeClr val="accent6">
                  <a:lumMod val="60000"/>
                  <a:lumOff val="40000"/>
                  <a:alpha val="7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rot="17656910">
            <a:off x="-274211" y="1165875"/>
            <a:ext cx="5538472" cy="4480459"/>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rot="19724275">
            <a:off x="3277955" y="116854"/>
            <a:ext cx="6479362" cy="4754757"/>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77240" y="4876800"/>
            <a:ext cx="7543800" cy="914400"/>
          </a:xfrm>
          <a:prstGeom prst="rect">
            <a:avLst/>
          </a:prstGeom>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2133600" y="685801"/>
            <a:ext cx="6096000" cy="3657599"/>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172200" y="6154738"/>
            <a:ext cx="2133600" cy="365125"/>
          </a:xfrm>
          <a:prstGeom prst="rect">
            <a:avLst/>
          </a:prstGeom>
        </p:spPr>
        <p:txBody>
          <a:bodyPr vert="horz" lIns="91440" tIns="45720" rIns="91440" bIns="45720" rtlCol="0" anchor="t"/>
          <a:lstStyle>
            <a:lvl1pPr algn="r">
              <a:defRPr sz="1100">
                <a:solidFill>
                  <a:schemeClr val="tx1">
                    <a:alpha val="60000"/>
                  </a:schemeClr>
                </a:solidFill>
                <a:effectLst/>
              </a:defRPr>
            </a:lvl1pPr>
          </a:lstStyle>
          <a:p>
            <a:pPr>
              <a:defRPr/>
            </a:pPr>
            <a:endParaRPr lang="en-GB"/>
          </a:p>
        </p:txBody>
      </p:sp>
      <p:sp>
        <p:nvSpPr>
          <p:cNvPr id="5" name="Footer Placeholder 4"/>
          <p:cNvSpPr>
            <a:spLocks noGrp="1"/>
          </p:cNvSpPr>
          <p:nvPr>
            <p:ph type="ftr" sz="quarter" idx="3"/>
          </p:nvPr>
        </p:nvSpPr>
        <p:spPr>
          <a:xfrm>
            <a:off x="822960" y="6154738"/>
            <a:ext cx="4572000" cy="365125"/>
          </a:xfrm>
          <a:prstGeom prst="rect">
            <a:avLst/>
          </a:prstGeom>
        </p:spPr>
        <p:txBody>
          <a:bodyPr vert="horz" lIns="91440" tIns="45720" rIns="91440" bIns="45720" rtlCol="0" anchor="t"/>
          <a:lstStyle>
            <a:lvl1pPr algn="l">
              <a:defRPr sz="1100">
                <a:solidFill>
                  <a:schemeClr val="tx1">
                    <a:alpha val="60000"/>
                  </a:schemeClr>
                </a:solidFill>
                <a:effectLst/>
              </a:defRPr>
            </a:lvl1pPr>
          </a:lstStyle>
          <a:p>
            <a:pPr>
              <a:defRPr/>
            </a:pPr>
            <a:endParaRPr lang="en-GB"/>
          </a:p>
        </p:txBody>
      </p:sp>
      <p:sp>
        <p:nvSpPr>
          <p:cNvPr id="6" name="Slide Number Placeholder 5"/>
          <p:cNvSpPr>
            <a:spLocks noGrp="1"/>
          </p:cNvSpPr>
          <p:nvPr>
            <p:ph type="sldNum" sz="quarter" idx="4"/>
          </p:nvPr>
        </p:nvSpPr>
        <p:spPr>
          <a:xfrm>
            <a:off x="822960" y="5842000"/>
            <a:ext cx="2133600" cy="304800"/>
          </a:xfrm>
          <a:prstGeom prst="rect">
            <a:avLst/>
          </a:prstGeom>
        </p:spPr>
        <p:txBody>
          <a:bodyPr vert="horz" lIns="91440" tIns="45720" rIns="91440" bIns="9144" rtlCol="0" anchor="b"/>
          <a:lstStyle>
            <a:lvl1pPr algn="l">
              <a:defRPr sz="1600">
                <a:solidFill>
                  <a:schemeClr val="tx1">
                    <a:alpha val="60000"/>
                  </a:schemeClr>
                </a:solidFill>
                <a:effectLst/>
              </a:defRPr>
            </a:lvl1pPr>
          </a:lstStyle>
          <a:p>
            <a:pPr>
              <a:defRPr/>
            </a:pPr>
            <a:fld id="{684FD078-6472-4D4E-8826-1836F3E613FE}" type="slidenum">
              <a:rPr lang="en-GB" smtClean="0"/>
              <a:pPr>
                <a:defRPr/>
              </a:pPr>
              <a:t>‹#›</a:t>
            </a:fld>
            <a:endParaRPr lang="en-GB"/>
          </a:p>
        </p:txBody>
      </p:sp>
    </p:spTree>
  </p:cSld>
  <p:clrMap bg1="dk1" tx1="lt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56032" algn="l" defTabSz="914400" rtl="0" eaLnBrk="1" latinLnBrk="0" hangingPunct="1">
        <a:spcBef>
          <a:spcPct val="20000"/>
        </a:spcBef>
        <a:spcAft>
          <a:spcPts val="0"/>
        </a:spcAft>
        <a:buSzPct val="60000"/>
        <a:buFont typeface="Wingdings" pitchFamily="2" charset="2"/>
        <a:buChar char=""/>
        <a:defRPr sz="2100" kern="1200">
          <a:solidFill>
            <a:schemeClr val="tx1"/>
          </a:solidFill>
          <a:effectLst>
            <a:outerShdw blurRad="38100" dist="38100" dir="2700000" algn="tl">
              <a:srgbClr val="000000">
                <a:alpha val="43137"/>
              </a:srgbClr>
            </a:outerShdw>
          </a:effectLst>
          <a:latin typeface="+mn-lt"/>
          <a:ea typeface="+mn-ea"/>
          <a:cs typeface="+mn-cs"/>
        </a:defRPr>
      </a:lvl1pPr>
      <a:lvl2pPr marL="640080" indent="-256032" algn="l" defTabSz="914400" rtl="0" eaLnBrk="1" latinLnBrk="0" hangingPunct="1">
        <a:spcBef>
          <a:spcPct val="20000"/>
        </a:spcBef>
        <a:buSzPct val="60000"/>
        <a:buFont typeface="Wingdings" pitchFamily="2" charset="2"/>
        <a:buChar char=""/>
        <a:defRPr sz="1900" kern="1200">
          <a:solidFill>
            <a:schemeClr val="tx1"/>
          </a:solidFill>
          <a:effectLst>
            <a:outerShdw blurRad="38100" dist="38100" dir="2700000" algn="tl">
              <a:srgbClr val="000000">
                <a:alpha val="43137"/>
              </a:srgbClr>
            </a:outerShdw>
          </a:effectLst>
          <a:latin typeface="+mn-lt"/>
          <a:ea typeface="+mn-ea"/>
          <a:cs typeface="+mn-cs"/>
        </a:defRPr>
      </a:lvl2pPr>
      <a:lvl3pPr marL="1005840" indent="-256032" algn="l" defTabSz="914400" rtl="0" eaLnBrk="1" latinLnBrk="0" hangingPunct="1">
        <a:spcBef>
          <a:spcPct val="20000"/>
        </a:spcBef>
        <a:buSzPct val="60000"/>
        <a:buFont typeface="Wingdings" pitchFamily="2" charset="2"/>
        <a:buChar char=""/>
        <a:defRPr sz="17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56032" algn="l" defTabSz="914400" rtl="0" eaLnBrk="1" latinLnBrk="0" hangingPunct="1">
        <a:spcBef>
          <a:spcPct val="20000"/>
        </a:spcBef>
        <a:buSzPct val="60000"/>
        <a:buFont typeface="Wingdings" pitchFamily="2" charset="2"/>
        <a:buChar char=""/>
        <a:defRPr sz="16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56032" algn="l" defTabSz="914400" rtl="0" eaLnBrk="1" latinLnBrk="0" hangingPunct="1">
        <a:spcBef>
          <a:spcPct val="20000"/>
        </a:spcBef>
        <a:buSzPct val="60000"/>
        <a:buFont typeface="Wingdings" pitchFamily="2" charset="2"/>
        <a:buChar char=""/>
        <a:defRPr sz="1500" kern="1200">
          <a:solidFill>
            <a:schemeClr val="tx1"/>
          </a:solidFill>
          <a:effectLst>
            <a:outerShdw blurRad="38100" dist="38100" dir="2700000" algn="tl">
              <a:srgbClr val="000000">
                <a:alpha val="43137"/>
              </a:srgbClr>
            </a:outerShdw>
          </a:effectLst>
          <a:latin typeface="+mn-lt"/>
          <a:ea typeface="+mn-ea"/>
          <a:cs typeface="+mn-cs"/>
        </a:defRPr>
      </a:lvl5pPr>
      <a:lvl6pPr marL="196596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24028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51460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83464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en.wikipedia.org/wiki/File:Duchamp_-_Nude_Descending_a_Staircase.jpg" TargetMode="External"/><Relationship Id="rId1" Type="http://schemas.openxmlformats.org/officeDocument/2006/relationships/slideLayout" Target="../slideLayouts/slideLayout7.xml"/><Relationship Id="rId5" Type="http://schemas.microsoft.com/office/2007/relationships/hdphoto" Target="../media/hdphoto1.wdp"/><Relationship Id="rId4" Type="http://schemas.openxmlformats.org/officeDocument/2006/relationships/image" Target="../media/image3.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5"/>
          <p:cNvSpPr txBox="1">
            <a:spLocks noChangeArrowheads="1"/>
          </p:cNvSpPr>
          <p:nvPr/>
        </p:nvSpPr>
        <p:spPr>
          <a:xfrm>
            <a:off x="971600" y="1340768"/>
            <a:ext cx="7128792" cy="3816424"/>
          </a:xfrm>
          <a:prstGeom prst="rect">
            <a:avLst/>
          </a:prstGeom>
          <a:noFill/>
          <a:ln>
            <a:solidFill>
              <a:srgbClr val="FFC000"/>
            </a:solidFill>
          </a:ln>
        </p:spPr>
        <p:txBody>
          <a:bodyPr vert="horz" lIns="91440" tIns="45720" rIns="91440" bIns="45720" rtlCol="0" anchor="b">
            <a:noAutofit/>
          </a:bodyPr>
          <a:lst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fontAlgn="auto">
              <a:spcAft>
                <a:spcPts val="0"/>
              </a:spcAft>
            </a:pPr>
            <a:r>
              <a:rPr lang="en-GB" altLang="en-US" sz="4800" dirty="0" smtClean="0">
                <a:solidFill>
                  <a:srgbClr val="FFC000"/>
                </a:solidFill>
                <a:effectLst/>
                <a:latin typeface="Modern No. 20" pitchFamily="18" charset="0"/>
              </a:rPr>
              <a:t>HPEN7003</a:t>
            </a:r>
            <a:endParaRPr lang="en-GB" altLang="en-US" sz="4800" dirty="0">
              <a:solidFill>
                <a:srgbClr val="FFC000"/>
              </a:solidFill>
              <a:effectLst/>
              <a:latin typeface="Modern No. 20" pitchFamily="18" charset="0"/>
            </a:endParaRPr>
          </a:p>
          <a:p>
            <a:pPr algn="ctr" fontAlgn="auto">
              <a:spcAft>
                <a:spcPts val="0"/>
              </a:spcAft>
            </a:pPr>
            <a:r>
              <a:rPr lang="en-GB" altLang="en-US" sz="4800" dirty="0" smtClean="0">
                <a:effectLst/>
                <a:latin typeface="Modern No. 20" pitchFamily="18" charset="0"/>
              </a:rPr>
              <a:t>An introduction to Modernism &amp; Modernist Poetry</a:t>
            </a:r>
            <a:endParaRPr lang="en-GB" altLang="en-US" sz="4000" dirty="0">
              <a:solidFill>
                <a:srgbClr val="FF33CC"/>
              </a:solidFill>
              <a:effectLst/>
              <a:latin typeface="Modern No. 20" pitchFamily="18" charset="0"/>
            </a:endParaRPr>
          </a:p>
          <a:p>
            <a:pPr algn="ctr" fontAlgn="auto">
              <a:spcAft>
                <a:spcPts val="0"/>
              </a:spcAft>
            </a:pPr>
            <a:endParaRPr lang="en-GB" altLang="en-US" sz="4000" dirty="0">
              <a:solidFill>
                <a:srgbClr val="FF33CC"/>
              </a:solidFill>
              <a:effectLst/>
            </a:endParaRPr>
          </a:p>
        </p:txBody>
      </p:sp>
    </p:spTree>
    <p:extLst>
      <p:ext uri="{BB962C8B-B14F-4D97-AF65-F5344CB8AC3E}">
        <p14:creationId xmlns:p14="http://schemas.microsoft.com/office/powerpoint/2010/main" val="24646660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4" name="Rectangle 4"/>
          <p:cNvSpPr>
            <a:spLocks noChangeArrowheads="1"/>
          </p:cNvSpPr>
          <p:nvPr/>
        </p:nvSpPr>
        <p:spPr bwMode="auto">
          <a:xfrm>
            <a:off x="323529" y="260350"/>
            <a:ext cx="8569646" cy="11387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lang="en-GB" altLang="en-US" sz="3600" dirty="0" smtClean="0">
                <a:latin typeface="Perpetua Titling MT" panose="02020502060505020804" pitchFamily="18" charset="0"/>
              </a:rPr>
              <a:t>What is Modernism? </a:t>
            </a:r>
            <a:endParaRPr lang="en-GB" altLang="en-US" sz="3600" dirty="0">
              <a:latin typeface="Perpetua Titling MT" panose="02020502060505020804" pitchFamily="18" charset="0"/>
            </a:endParaRPr>
          </a:p>
          <a:p>
            <a:pPr algn="ctr" eaLnBrk="1" hangingPunct="1"/>
            <a:r>
              <a:rPr lang="en-GB" altLang="en-US" sz="3200" dirty="0">
                <a:latin typeface="Perpetua" panose="02020502060401020303" pitchFamily="18" charset="0"/>
              </a:rPr>
              <a:t> PROBLEMS OF DEFINITION</a:t>
            </a:r>
            <a:endParaRPr lang="en-GB" altLang="en-US" sz="4000" dirty="0">
              <a:latin typeface="Perpetua" panose="02020502060401020303" pitchFamily="18" charset="0"/>
            </a:endParaRPr>
          </a:p>
        </p:txBody>
      </p:sp>
      <p:sp>
        <p:nvSpPr>
          <p:cNvPr id="3075" name="Rectangle 5"/>
          <p:cNvSpPr>
            <a:spLocks noChangeArrowheads="1"/>
          </p:cNvSpPr>
          <p:nvPr/>
        </p:nvSpPr>
        <p:spPr bwMode="auto">
          <a:xfrm>
            <a:off x="395288" y="1190338"/>
            <a:ext cx="8497887" cy="550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800" dirty="0">
                <a:latin typeface="Perpetua" panose="02020502060401020303" pitchFamily="18" charset="0"/>
              </a:rPr>
              <a:t>it is the </a:t>
            </a:r>
            <a:r>
              <a:rPr lang="en-GB" altLang="en-US" sz="2800" dirty="0">
                <a:solidFill>
                  <a:srgbClr val="FFC000"/>
                </a:solidFill>
                <a:latin typeface="Perpetua" panose="02020502060401020303" pitchFamily="18" charset="0"/>
              </a:rPr>
              <a:t>protean variety of relations to capitalist modernity that is most striking in the broad groupings of movements typically assembled under the common rubric “modernism”. </a:t>
            </a:r>
            <a:endParaRPr lang="en-GB" altLang="en-US" sz="2800" dirty="0" smtClean="0">
              <a:latin typeface="Perpetua" panose="02020502060401020303" pitchFamily="18" charset="0"/>
            </a:endParaRPr>
          </a:p>
          <a:p>
            <a:pPr eaLnBrk="1" hangingPunct="1"/>
            <a:endParaRPr lang="en-GB" altLang="en-US" sz="2800" dirty="0">
              <a:latin typeface="Perpetua" panose="02020502060401020303" pitchFamily="18" charset="0"/>
            </a:endParaRPr>
          </a:p>
          <a:p>
            <a:pPr eaLnBrk="1" hangingPunct="1"/>
            <a:r>
              <a:rPr lang="en-GB" altLang="en-US" sz="2800" dirty="0" smtClean="0">
                <a:latin typeface="Perpetua" panose="02020502060401020303" pitchFamily="18" charset="0"/>
              </a:rPr>
              <a:t>what </a:t>
            </a:r>
            <a:r>
              <a:rPr lang="en-GB" altLang="en-US" sz="2800" dirty="0">
                <a:latin typeface="Perpetua" panose="02020502060401020303" pitchFamily="18" charset="0"/>
              </a:rPr>
              <a:t>is concealed beneath the label “modernism” is a wide variety of very diverse – indeed, incompatible – aesthetic practices: symbolism, constructivism, expressionism, surrealism. These –isms, which spell out specific programs, were unified </a:t>
            </a:r>
            <a:r>
              <a:rPr lang="en-GB" altLang="en-US" sz="2800" i="1" dirty="0">
                <a:latin typeface="Perpetua" panose="02020502060401020303" pitchFamily="18" charset="0"/>
              </a:rPr>
              <a:t>post hoc </a:t>
            </a:r>
            <a:r>
              <a:rPr lang="en-GB" altLang="en-US" sz="2800" dirty="0">
                <a:latin typeface="Perpetua" panose="02020502060401020303" pitchFamily="18" charset="0"/>
              </a:rPr>
              <a:t>in a portmanteau concept whose only referent is the blank passage of time itself. </a:t>
            </a:r>
          </a:p>
          <a:p>
            <a:pPr eaLnBrk="1" hangingPunct="1"/>
            <a:r>
              <a:rPr lang="en-GB" altLang="en-US" dirty="0">
                <a:latin typeface="Perpetua" panose="02020502060401020303" pitchFamily="18" charset="0"/>
              </a:rPr>
              <a:t>	</a:t>
            </a:r>
          </a:p>
          <a:p>
            <a:pPr lvl="1" eaLnBrk="1" hangingPunct="1"/>
            <a:r>
              <a:rPr lang="en-GB" altLang="en-US" dirty="0">
                <a:latin typeface="Century Gothic" pitchFamily="34" charset="0"/>
              </a:rPr>
              <a:t>Perry Anderson, ‘Modernity and Revolution,’ Cary Nelson and </a:t>
            </a:r>
          </a:p>
          <a:p>
            <a:pPr lvl="1" eaLnBrk="1" hangingPunct="1"/>
            <a:r>
              <a:rPr lang="en-GB" altLang="en-US" dirty="0">
                <a:latin typeface="Century Gothic" pitchFamily="34" charset="0"/>
              </a:rPr>
              <a:t>Lawrence Grossberg, eds., </a:t>
            </a:r>
            <a:r>
              <a:rPr lang="en-GB" altLang="en-US" i="1" dirty="0">
                <a:latin typeface="Century Gothic" pitchFamily="34" charset="0"/>
              </a:rPr>
              <a:t>Marxism and  the Interpretation of  Culture</a:t>
            </a:r>
          </a:p>
          <a:p>
            <a:pPr lvl="1" eaLnBrk="1" hangingPunct="1"/>
            <a:r>
              <a:rPr lang="en-GB" altLang="en-US" dirty="0">
                <a:latin typeface="Century Gothic" pitchFamily="34" charset="0"/>
              </a:rPr>
              <a:t>(Urbana; </a:t>
            </a:r>
            <a:r>
              <a:rPr lang="en-GB" altLang="en-US" dirty="0" err="1">
                <a:latin typeface="Century Gothic" pitchFamily="34" charset="0"/>
              </a:rPr>
              <a:t>Chacago</a:t>
            </a:r>
            <a:r>
              <a:rPr lang="en-GB" altLang="en-US" dirty="0">
                <a:latin typeface="Century Gothic" pitchFamily="34" charset="0"/>
              </a:rPr>
              <a:t>:  University of Illinois Press, 1988),  pp. 323, 332.</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218" name="Rectangle 2"/>
          <p:cNvSpPr>
            <a:spLocks noChangeArrowheads="1"/>
          </p:cNvSpPr>
          <p:nvPr/>
        </p:nvSpPr>
        <p:spPr bwMode="auto">
          <a:xfrm>
            <a:off x="467544" y="1212141"/>
            <a:ext cx="8424863" cy="550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3200" dirty="0">
                <a:latin typeface="Perpetua" panose="02020502060401020303" pitchFamily="18" charset="0"/>
              </a:rPr>
              <a:t>It is the art consequent on the </a:t>
            </a:r>
            <a:r>
              <a:rPr lang="en-GB" altLang="en-US" sz="3200" dirty="0">
                <a:solidFill>
                  <a:srgbClr val="FFC000"/>
                </a:solidFill>
                <a:latin typeface="Perpetua" panose="02020502060401020303" pitchFamily="18" charset="0"/>
              </a:rPr>
              <a:t>dis-establishing</a:t>
            </a:r>
            <a:r>
              <a:rPr lang="en-GB" altLang="en-US" sz="3200" dirty="0">
                <a:latin typeface="Perpetua" panose="02020502060401020303" pitchFamily="18" charset="0"/>
              </a:rPr>
              <a:t> of communal reality and conventional notions of causality, on the destruction of traditional notions of the wholeness of individual character, on the linguistic chaos that ensues when public notions of language have been discredited and when all realities have become subjective fictions</a:t>
            </a:r>
            <a:r>
              <a:rPr lang="en-GB" altLang="en-US" sz="2800" dirty="0">
                <a:latin typeface="Perpetua" panose="02020502060401020303" pitchFamily="18" charset="0"/>
              </a:rPr>
              <a:t>. </a:t>
            </a:r>
          </a:p>
          <a:p>
            <a:pPr eaLnBrk="1" hangingPunct="1"/>
            <a:endParaRPr lang="en-GB" altLang="en-US" sz="2800" dirty="0">
              <a:latin typeface="Perpetua" panose="02020502060401020303" pitchFamily="18" charset="0"/>
            </a:endParaRPr>
          </a:p>
          <a:p>
            <a:pPr eaLnBrk="1" hangingPunct="1"/>
            <a:r>
              <a:rPr lang="en-GB" altLang="en-US" sz="2800" dirty="0">
                <a:solidFill>
                  <a:srgbClr val="FFC000"/>
                </a:solidFill>
                <a:latin typeface="Perpetua" panose="02020502060401020303" pitchFamily="18" charset="0"/>
              </a:rPr>
              <a:t>Modernism is then the art of modernization</a:t>
            </a:r>
          </a:p>
          <a:p>
            <a:pPr eaLnBrk="1" hangingPunct="1"/>
            <a:r>
              <a:rPr lang="en-GB" altLang="en-US" dirty="0">
                <a:latin typeface="Century Gothic" pitchFamily="34" charset="0"/>
              </a:rPr>
              <a:t>	</a:t>
            </a:r>
          </a:p>
          <a:p>
            <a:pPr eaLnBrk="1" hangingPunct="1"/>
            <a:r>
              <a:rPr lang="en-GB" altLang="en-US" dirty="0">
                <a:latin typeface="Century Gothic" pitchFamily="34" charset="0"/>
              </a:rPr>
              <a:t>	Malcolm Bradbury </a:t>
            </a:r>
            <a:r>
              <a:rPr lang="en-GB" altLang="en-US" i="1" dirty="0">
                <a:latin typeface="Garamond" panose="02020404030301010803" pitchFamily="18" charset="0"/>
              </a:rPr>
              <a:t>&amp; </a:t>
            </a:r>
            <a:r>
              <a:rPr lang="en-GB" altLang="en-US" dirty="0">
                <a:latin typeface="Century Gothic" pitchFamily="34" charset="0"/>
              </a:rPr>
              <a:t>James McFarlane, ‘The Name and Nature of 	Modernism,’ in Bradbury </a:t>
            </a:r>
            <a:r>
              <a:rPr lang="en-GB" altLang="en-US" i="1" dirty="0">
                <a:latin typeface="Garamond" panose="02020404030301010803" pitchFamily="18" charset="0"/>
              </a:rPr>
              <a:t>&amp;</a:t>
            </a:r>
            <a:r>
              <a:rPr lang="en-GB" altLang="en-US" dirty="0">
                <a:latin typeface="Century Gothic" pitchFamily="34" charset="0"/>
              </a:rPr>
              <a:t> McFarlane, eds., </a:t>
            </a:r>
            <a:r>
              <a:rPr lang="en-GB" altLang="en-US" i="1" dirty="0">
                <a:latin typeface="Century Gothic" pitchFamily="34" charset="0"/>
              </a:rPr>
              <a:t>Modernism 1890-1930</a:t>
            </a:r>
            <a:r>
              <a:rPr lang="en-GB" altLang="en-US" dirty="0">
                <a:latin typeface="Century Gothic" pitchFamily="34" charset="0"/>
              </a:rPr>
              <a:t> 	(</a:t>
            </a:r>
            <a:r>
              <a:rPr lang="en-GB" altLang="en-US" dirty="0" err="1">
                <a:latin typeface="Century Gothic" pitchFamily="34" charset="0"/>
              </a:rPr>
              <a:t>Harmondsworth</a:t>
            </a:r>
            <a:r>
              <a:rPr lang="en-GB" altLang="en-US" dirty="0">
                <a:latin typeface="Century Gothic" pitchFamily="34" charset="0"/>
              </a:rPr>
              <a:t>: Penguin, 1990), p. 27.</a:t>
            </a:r>
          </a:p>
        </p:txBody>
      </p:sp>
      <p:sp>
        <p:nvSpPr>
          <p:cNvPr id="9219" name="Rectangle 3"/>
          <p:cNvSpPr>
            <a:spLocks noChangeArrowheads="1"/>
          </p:cNvSpPr>
          <p:nvPr/>
        </p:nvSpPr>
        <p:spPr bwMode="auto">
          <a:xfrm>
            <a:off x="250825" y="260350"/>
            <a:ext cx="8497639"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lang="en-GB" altLang="en-US" sz="3600" dirty="0">
                <a:solidFill>
                  <a:srgbClr val="FFC000"/>
                </a:solidFill>
                <a:latin typeface="Perpetua Titling MT" panose="02020502060505020804" pitchFamily="18" charset="0"/>
              </a:rPr>
              <a:t>MODERNISM &amp;</a:t>
            </a:r>
            <a:r>
              <a:rPr lang="en-GB" altLang="en-US" sz="3600" i="1" dirty="0">
                <a:solidFill>
                  <a:srgbClr val="FFC000"/>
                </a:solidFill>
                <a:latin typeface="Perpetua Titling MT" panose="02020502060505020804" pitchFamily="18" charset="0"/>
              </a:rPr>
              <a:t> </a:t>
            </a:r>
            <a:r>
              <a:rPr lang="en-GB" altLang="en-US" sz="3600" dirty="0">
                <a:solidFill>
                  <a:srgbClr val="FFC000"/>
                </a:solidFill>
                <a:latin typeface="Perpetua Titling MT" panose="02020502060505020804" pitchFamily="18" charset="0"/>
              </a:rPr>
              <a:t>MODERNISATION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122" name="Rectangle 3"/>
          <p:cNvSpPr>
            <a:spLocks noChangeArrowheads="1"/>
          </p:cNvSpPr>
          <p:nvPr/>
        </p:nvSpPr>
        <p:spPr bwMode="auto">
          <a:xfrm>
            <a:off x="179388" y="115888"/>
            <a:ext cx="8964612"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lang="en-GB" altLang="en-US" sz="3000" dirty="0">
                <a:latin typeface="Perpetua Titling MT" panose="02020502060505020804" pitchFamily="18" charset="0"/>
              </a:rPr>
              <a:t>KEY FEATURES </a:t>
            </a:r>
            <a:r>
              <a:rPr lang="en-GB" altLang="en-US" sz="3000" dirty="0">
                <a:latin typeface="Perpetua Titling MT" panose="02020502060505020804" pitchFamily="18" charset="0"/>
                <a:ea typeface="+mj-ea"/>
                <a:cs typeface="+mj-cs"/>
              </a:rPr>
              <a:t>OF</a:t>
            </a:r>
            <a:r>
              <a:rPr lang="en-GB" altLang="en-US" sz="3000" dirty="0">
                <a:latin typeface="Perpetua Titling MT" panose="02020502060505020804" pitchFamily="18" charset="0"/>
              </a:rPr>
              <a:t> </a:t>
            </a:r>
            <a:r>
              <a:rPr lang="en-GB" altLang="en-US" sz="3000" dirty="0" smtClean="0">
                <a:latin typeface="Perpetua Titling MT" panose="02020502060505020804" pitchFamily="18" charset="0"/>
              </a:rPr>
              <a:t>MODERNISM: contexts </a:t>
            </a:r>
            <a:endParaRPr lang="en-GB" altLang="en-US" sz="3000" dirty="0">
              <a:latin typeface="Century Gothic" pitchFamily="34" charset="0"/>
            </a:endParaRPr>
          </a:p>
          <a:p>
            <a:pPr eaLnBrk="1" hangingPunct="1"/>
            <a:endParaRPr lang="en-GB" altLang="en-US" dirty="0">
              <a:latin typeface="Century Gothic" pitchFamily="34" charset="0"/>
            </a:endParaRPr>
          </a:p>
        </p:txBody>
      </p:sp>
      <p:sp>
        <p:nvSpPr>
          <p:cNvPr id="2" name="Rectangle 1"/>
          <p:cNvSpPr/>
          <p:nvPr/>
        </p:nvSpPr>
        <p:spPr>
          <a:xfrm>
            <a:off x="539552" y="946885"/>
            <a:ext cx="8064896" cy="5047536"/>
          </a:xfrm>
          <a:prstGeom prst="rect">
            <a:avLst/>
          </a:prstGeom>
        </p:spPr>
        <p:txBody>
          <a:bodyPr wrap="square">
            <a:spAutoFit/>
          </a:bodyPr>
          <a:lstStyle/>
          <a:p>
            <a:pPr marL="457200" indent="-457200" eaLnBrk="1" hangingPunct="1">
              <a:buFont typeface="+mj-lt"/>
              <a:buAutoNum type="arabicPeriod"/>
            </a:pPr>
            <a:r>
              <a:rPr lang="en-GB" altLang="en-US" sz="2400" dirty="0">
                <a:latin typeface="+mn-lt"/>
              </a:rPr>
              <a:t>the alignment with Freud’s discoveries of the primacy of the </a:t>
            </a:r>
            <a:r>
              <a:rPr lang="en-GB" altLang="en-US" sz="2400" dirty="0">
                <a:solidFill>
                  <a:srgbClr val="FFC000"/>
                </a:solidFill>
                <a:latin typeface="+mn-lt"/>
              </a:rPr>
              <a:t>unconscious</a:t>
            </a:r>
          </a:p>
          <a:p>
            <a:pPr marL="457200" indent="-457200" eaLnBrk="1" hangingPunct="1">
              <a:buFont typeface="+mj-lt"/>
              <a:buAutoNum type="arabicPeriod"/>
            </a:pPr>
            <a:r>
              <a:rPr lang="en-GB" altLang="en-US" sz="2400" dirty="0">
                <a:latin typeface="+mn-lt"/>
              </a:rPr>
              <a:t>a radical questioning of the </a:t>
            </a:r>
            <a:r>
              <a:rPr lang="en-GB" altLang="en-US" sz="2400" dirty="0">
                <a:solidFill>
                  <a:srgbClr val="FFC000"/>
                </a:solidFill>
                <a:latin typeface="+mn-lt"/>
              </a:rPr>
              <a:t>process of representation</a:t>
            </a:r>
          </a:p>
          <a:p>
            <a:pPr marL="457200" indent="-457200" eaLnBrk="1" hangingPunct="1">
              <a:buFont typeface="+mj-lt"/>
              <a:buAutoNum type="arabicPeriod"/>
            </a:pPr>
            <a:r>
              <a:rPr lang="en-GB" altLang="en-US" sz="2400" dirty="0">
                <a:latin typeface="+mn-lt"/>
              </a:rPr>
              <a:t>the problematic status of the </a:t>
            </a:r>
            <a:r>
              <a:rPr lang="en-GB" altLang="en-US" sz="2400" dirty="0">
                <a:solidFill>
                  <a:srgbClr val="FFC000"/>
                </a:solidFill>
                <a:latin typeface="+mn-lt"/>
              </a:rPr>
              <a:t>author and his authority</a:t>
            </a:r>
            <a:r>
              <a:rPr lang="en-GB" altLang="en-US" sz="2400" dirty="0">
                <a:latin typeface="+mn-lt"/>
              </a:rPr>
              <a:t>—the author appears in the text</a:t>
            </a:r>
          </a:p>
          <a:p>
            <a:pPr marL="457200" indent="-457200" eaLnBrk="1" hangingPunct="1">
              <a:buFont typeface="+mj-lt"/>
              <a:buAutoNum type="arabicPeriod"/>
            </a:pPr>
            <a:r>
              <a:rPr lang="en-GB" altLang="en-US" sz="2400" dirty="0">
                <a:latin typeface="+mn-lt"/>
              </a:rPr>
              <a:t>the artist as dandy or </a:t>
            </a:r>
            <a:r>
              <a:rPr lang="en-GB" altLang="en-US" sz="2400" dirty="0">
                <a:solidFill>
                  <a:srgbClr val="FFC000"/>
                </a:solidFill>
                <a:latin typeface="+mn-lt"/>
              </a:rPr>
              <a:t>anti-commercial radical</a:t>
            </a:r>
          </a:p>
          <a:p>
            <a:pPr marL="457200" indent="-457200" eaLnBrk="1" hangingPunct="1">
              <a:buFont typeface="+mj-lt"/>
              <a:buAutoNum type="arabicPeriod"/>
            </a:pPr>
            <a:r>
              <a:rPr lang="en-GB" altLang="en-US" sz="2400" dirty="0">
                <a:latin typeface="+mn-lt"/>
              </a:rPr>
              <a:t>the “new metropolitan cities”, “transnational capitals”, the </a:t>
            </a:r>
            <a:r>
              <a:rPr lang="en-GB" altLang="en-US" sz="2400" dirty="0">
                <a:solidFill>
                  <a:srgbClr val="FFC000"/>
                </a:solidFill>
                <a:latin typeface="+mn-lt"/>
              </a:rPr>
              <a:t>“City of Strangers”</a:t>
            </a:r>
          </a:p>
          <a:p>
            <a:pPr marL="457200" indent="-457200" eaLnBrk="1" hangingPunct="1">
              <a:buFont typeface="+mj-lt"/>
              <a:buAutoNum type="arabicPeriod"/>
            </a:pPr>
            <a:r>
              <a:rPr lang="en-GB" altLang="en-US" sz="2400" dirty="0">
                <a:latin typeface="+mn-lt"/>
              </a:rPr>
              <a:t>art made by the restlessly </a:t>
            </a:r>
            <a:r>
              <a:rPr lang="en-GB" altLang="en-US" sz="2400" dirty="0">
                <a:solidFill>
                  <a:srgbClr val="FFC000"/>
                </a:solidFill>
                <a:latin typeface="+mn-lt"/>
              </a:rPr>
              <a:t>mobile </a:t>
            </a:r>
            <a:r>
              <a:rPr lang="en-GB" altLang="en-US" sz="2400" i="1" dirty="0" err="1">
                <a:solidFill>
                  <a:srgbClr val="FFC000"/>
                </a:solidFill>
                <a:latin typeface="+mn-lt"/>
              </a:rPr>
              <a:t>emigré</a:t>
            </a:r>
            <a:r>
              <a:rPr lang="en-GB" altLang="en-US" sz="2400" dirty="0">
                <a:solidFill>
                  <a:srgbClr val="FFC000"/>
                </a:solidFill>
                <a:latin typeface="+mn-lt"/>
              </a:rPr>
              <a:t> or </a:t>
            </a:r>
            <a:r>
              <a:rPr lang="en-GB" altLang="en-US" sz="2400" dirty="0" smtClean="0">
                <a:solidFill>
                  <a:srgbClr val="FFC000"/>
                </a:solidFill>
                <a:latin typeface="+mn-lt"/>
              </a:rPr>
              <a:t>exile</a:t>
            </a:r>
          </a:p>
          <a:p>
            <a:pPr marL="457200" indent="-457200" eaLnBrk="1" hangingPunct="1">
              <a:buFont typeface="+mj-lt"/>
              <a:buAutoNum type="arabicPeriod"/>
            </a:pPr>
            <a:r>
              <a:rPr lang="en-GB" altLang="en-US" sz="2400" dirty="0" smtClean="0">
                <a:latin typeface="+mn-lt"/>
              </a:rPr>
              <a:t>the </a:t>
            </a:r>
            <a:r>
              <a:rPr lang="en-GB" altLang="en-US" sz="2400" dirty="0">
                <a:solidFill>
                  <a:srgbClr val="FFC000"/>
                </a:solidFill>
                <a:latin typeface="+mn-lt"/>
              </a:rPr>
              <a:t>non-natural status of language </a:t>
            </a:r>
          </a:p>
          <a:p>
            <a:pPr eaLnBrk="1" hangingPunct="1">
              <a:buFontTx/>
              <a:buAutoNum type="arabicPeriod"/>
            </a:pPr>
            <a:endParaRPr lang="en-GB" altLang="en-US" sz="800" dirty="0">
              <a:latin typeface="Century Gothic" pitchFamily="34" charset="0"/>
            </a:endParaRPr>
          </a:p>
          <a:p>
            <a:pPr eaLnBrk="1" hangingPunct="1"/>
            <a:r>
              <a:rPr lang="en-GB" altLang="en-US" sz="2000" dirty="0">
                <a:latin typeface="Century Gothic" pitchFamily="34" charset="0"/>
              </a:rPr>
              <a:t>	</a:t>
            </a:r>
            <a:endParaRPr lang="en-GB" altLang="en-US" sz="2000" dirty="0" smtClean="0">
              <a:latin typeface="Century Gothic" pitchFamily="34" charset="0"/>
            </a:endParaRPr>
          </a:p>
          <a:p>
            <a:pPr eaLnBrk="1" hangingPunct="1"/>
            <a:r>
              <a:rPr lang="en-GB" altLang="en-US" dirty="0" smtClean="0">
                <a:latin typeface="Century Gothic" pitchFamily="34" charset="0"/>
              </a:rPr>
              <a:t>Raymond </a:t>
            </a:r>
            <a:r>
              <a:rPr lang="en-GB" altLang="en-US" dirty="0">
                <a:latin typeface="Century Gothic" pitchFamily="34" charset="0"/>
              </a:rPr>
              <a:t>Williams, “When was Modernism?,” </a:t>
            </a:r>
            <a:r>
              <a:rPr lang="en-GB" altLang="en-US" i="1" dirty="0">
                <a:latin typeface="Century Gothic" pitchFamily="34" charset="0"/>
              </a:rPr>
              <a:t>The Politics of </a:t>
            </a:r>
            <a:r>
              <a:rPr lang="en-GB" altLang="en-US" i="1" dirty="0" smtClean="0">
                <a:latin typeface="Century Gothic" pitchFamily="34" charset="0"/>
              </a:rPr>
              <a:t>	Modernism</a:t>
            </a:r>
            <a:r>
              <a:rPr lang="en-GB" altLang="en-US" dirty="0">
                <a:latin typeface="Century Gothic" pitchFamily="34" charset="0"/>
              </a:rPr>
              <a:t>: </a:t>
            </a:r>
            <a:r>
              <a:rPr lang="en-GB" altLang="en-US" i="1" dirty="0">
                <a:latin typeface="Century Gothic" pitchFamily="34" charset="0"/>
              </a:rPr>
              <a:t>Against the New Conformists </a:t>
            </a:r>
            <a:r>
              <a:rPr lang="en-GB" altLang="en-US" dirty="0">
                <a:latin typeface="Century Gothic" pitchFamily="34" charset="0"/>
              </a:rPr>
              <a:t>(London: Verso, 	1989), pp.31-35.</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146" name="Rectangle 2"/>
          <p:cNvSpPr>
            <a:spLocks noChangeArrowheads="1"/>
          </p:cNvSpPr>
          <p:nvPr/>
        </p:nvSpPr>
        <p:spPr bwMode="auto">
          <a:xfrm>
            <a:off x="4479925" y="3108325"/>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endParaRPr lang="en-GB" altLang="en-US"/>
          </a:p>
          <a:p>
            <a:pPr algn="ctr"/>
            <a:endParaRPr lang="en-GB" altLang="en-US"/>
          </a:p>
        </p:txBody>
      </p:sp>
      <p:sp>
        <p:nvSpPr>
          <p:cNvPr id="6147" name="Rectangle 3"/>
          <p:cNvSpPr>
            <a:spLocks noChangeArrowheads="1"/>
          </p:cNvSpPr>
          <p:nvPr/>
        </p:nvSpPr>
        <p:spPr bwMode="auto">
          <a:xfrm>
            <a:off x="0" y="0"/>
            <a:ext cx="641350" cy="976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indent="457200"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1000"/>
              <a:t/>
            </a:r>
            <a:br>
              <a:rPr lang="en-GB" altLang="en-US" sz="1000"/>
            </a:br>
            <a:r>
              <a:rPr lang="en-GB" altLang="en-US" sz="1000"/>
              <a:t/>
            </a:r>
            <a:br>
              <a:rPr lang="en-GB" altLang="en-US" sz="1000"/>
            </a:br>
            <a:r>
              <a:rPr lang="en-GB" altLang="en-US" sz="1000"/>
              <a:t/>
            </a:r>
            <a:br>
              <a:rPr lang="en-GB" altLang="en-US" sz="1000"/>
            </a:br>
            <a:endParaRPr lang="en-GB" altLang="en-US" sz="1000"/>
          </a:p>
          <a:p>
            <a:endParaRPr lang="en-GB" altLang="en-US"/>
          </a:p>
        </p:txBody>
      </p:sp>
      <p:sp>
        <p:nvSpPr>
          <p:cNvPr id="6148" name="Text Box 4"/>
          <p:cNvSpPr txBox="1">
            <a:spLocks noChangeArrowheads="1"/>
          </p:cNvSpPr>
          <p:nvPr/>
        </p:nvSpPr>
        <p:spPr bwMode="auto">
          <a:xfrm>
            <a:off x="1692275" y="836613"/>
            <a:ext cx="48958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50000"/>
              </a:spcBef>
            </a:pPr>
            <a:endParaRPr lang="en-US" altLang="en-US"/>
          </a:p>
        </p:txBody>
      </p:sp>
      <p:sp>
        <p:nvSpPr>
          <p:cNvPr id="6149" name="Rectangle 5"/>
          <p:cNvSpPr>
            <a:spLocks noChangeArrowheads="1"/>
          </p:cNvSpPr>
          <p:nvPr/>
        </p:nvSpPr>
        <p:spPr bwMode="auto">
          <a:xfrm>
            <a:off x="0" y="0"/>
            <a:ext cx="641350" cy="976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indent="457200"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1000"/>
              <a:t/>
            </a:r>
            <a:br>
              <a:rPr lang="en-GB" altLang="en-US" sz="1000"/>
            </a:br>
            <a:r>
              <a:rPr lang="en-GB" altLang="en-US" sz="1000"/>
              <a:t/>
            </a:r>
            <a:br>
              <a:rPr lang="en-GB" altLang="en-US" sz="1000"/>
            </a:br>
            <a:r>
              <a:rPr lang="en-GB" altLang="en-US" sz="1000"/>
              <a:t/>
            </a:r>
            <a:br>
              <a:rPr lang="en-GB" altLang="en-US" sz="1000"/>
            </a:br>
            <a:endParaRPr lang="en-GB" altLang="en-US" sz="1000"/>
          </a:p>
          <a:p>
            <a:endParaRPr lang="en-GB" altLang="en-US"/>
          </a:p>
        </p:txBody>
      </p:sp>
      <p:sp>
        <p:nvSpPr>
          <p:cNvPr id="6150" name="Text Box 6"/>
          <p:cNvSpPr txBox="1">
            <a:spLocks noChangeArrowheads="1"/>
          </p:cNvSpPr>
          <p:nvPr/>
        </p:nvSpPr>
        <p:spPr bwMode="auto">
          <a:xfrm>
            <a:off x="1547813" y="1341438"/>
            <a:ext cx="33115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50000"/>
              </a:spcBef>
            </a:pPr>
            <a:endParaRPr lang="en-US" altLang="en-US"/>
          </a:p>
        </p:txBody>
      </p:sp>
      <p:sp>
        <p:nvSpPr>
          <p:cNvPr id="6151" name="Rectangle 7"/>
          <p:cNvSpPr>
            <a:spLocks noChangeArrowheads="1"/>
          </p:cNvSpPr>
          <p:nvPr/>
        </p:nvSpPr>
        <p:spPr bwMode="auto">
          <a:xfrm>
            <a:off x="0" y="0"/>
            <a:ext cx="641350" cy="976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indent="457200"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1000"/>
              <a:t/>
            </a:r>
            <a:br>
              <a:rPr lang="en-GB" altLang="en-US" sz="1000"/>
            </a:br>
            <a:r>
              <a:rPr lang="en-GB" altLang="en-US" sz="1000"/>
              <a:t/>
            </a:r>
            <a:br>
              <a:rPr lang="en-GB" altLang="en-US" sz="1000"/>
            </a:br>
            <a:r>
              <a:rPr lang="en-GB" altLang="en-US" sz="1000"/>
              <a:t/>
            </a:r>
            <a:br>
              <a:rPr lang="en-GB" altLang="en-US" sz="1000"/>
            </a:br>
            <a:endParaRPr lang="en-GB" altLang="en-US" sz="1000"/>
          </a:p>
          <a:p>
            <a:endParaRPr lang="en-GB" altLang="en-US"/>
          </a:p>
        </p:txBody>
      </p:sp>
      <p:sp>
        <p:nvSpPr>
          <p:cNvPr id="6152" name="Rectangle 8"/>
          <p:cNvSpPr>
            <a:spLocks noChangeArrowheads="1"/>
          </p:cNvSpPr>
          <p:nvPr/>
        </p:nvSpPr>
        <p:spPr bwMode="auto">
          <a:xfrm>
            <a:off x="4251325" y="2697163"/>
            <a:ext cx="641350" cy="1465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indent="457200"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a:t/>
            </a:r>
            <a:br>
              <a:rPr lang="en-GB" altLang="en-US"/>
            </a:br>
            <a:r>
              <a:rPr lang="en-GB" altLang="en-US"/>
              <a:t/>
            </a:r>
            <a:br>
              <a:rPr lang="en-GB" altLang="en-US"/>
            </a:br>
            <a:r>
              <a:rPr lang="en-GB" altLang="en-US"/>
              <a:t/>
            </a:r>
            <a:br>
              <a:rPr lang="en-GB" altLang="en-US"/>
            </a:br>
            <a:endParaRPr lang="en-GB" altLang="en-US"/>
          </a:p>
          <a:p>
            <a:endParaRPr lang="en-GB" altLang="en-US"/>
          </a:p>
        </p:txBody>
      </p:sp>
      <p:sp>
        <p:nvSpPr>
          <p:cNvPr id="6153" name="Text Box 9"/>
          <p:cNvSpPr txBox="1">
            <a:spLocks noChangeArrowheads="1"/>
          </p:cNvSpPr>
          <p:nvPr/>
        </p:nvSpPr>
        <p:spPr bwMode="auto">
          <a:xfrm>
            <a:off x="143842" y="277738"/>
            <a:ext cx="8856315" cy="56938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76250"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sz="1700" i="1" u="sng" dirty="0">
              <a:latin typeface="Century Gothic" pitchFamily="34" charset="0"/>
            </a:endParaRPr>
          </a:p>
          <a:p>
            <a:pPr eaLnBrk="1" hangingPunct="1"/>
            <a:r>
              <a:rPr lang="en-GB" altLang="en-US" sz="3600" dirty="0">
                <a:solidFill>
                  <a:srgbClr val="FFC000"/>
                </a:solidFill>
                <a:latin typeface="Perpetua Titling MT" panose="02020502060505020804" pitchFamily="18" charset="0"/>
              </a:rPr>
              <a:t>THE JEWEL STAIR'S GRIEVANCE</a:t>
            </a:r>
            <a:r>
              <a:rPr lang="en-GB" altLang="en-US" sz="2400" dirty="0">
                <a:solidFill>
                  <a:srgbClr val="FFC000"/>
                </a:solidFill>
                <a:latin typeface="Perpetua Titling MT" panose="02020502060505020804" pitchFamily="18" charset="0"/>
              </a:rPr>
              <a:t/>
            </a:r>
            <a:br>
              <a:rPr lang="en-GB" altLang="en-US" sz="2400" dirty="0">
                <a:solidFill>
                  <a:srgbClr val="FFC000"/>
                </a:solidFill>
                <a:latin typeface="Perpetua Titling MT" panose="02020502060505020804" pitchFamily="18" charset="0"/>
              </a:rPr>
            </a:br>
            <a:endParaRPr lang="en-GB" altLang="en-US" sz="1700" i="1" u="sng" dirty="0">
              <a:solidFill>
                <a:srgbClr val="FFC000"/>
              </a:solidFill>
              <a:latin typeface="Perpetua Titling MT" panose="02020502060505020804" pitchFamily="18" charset="0"/>
            </a:endParaRPr>
          </a:p>
          <a:p>
            <a:pPr eaLnBrk="1" hangingPunct="1"/>
            <a:r>
              <a:rPr lang="en-GB" altLang="en-US" sz="2000" dirty="0">
                <a:latin typeface="Century Gothic" pitchFamily="34" charset="0"/>
              </a:rPr>
              <a:t>The jewelled steps are already quite white with dew,</a:t>
            </a:r>
            <a:br>
              <a:rPr lang="en-GB" altLang="en-US" sz="2000" dirty="0">
                <a:latin typeface="Century Gothic" pitchFamily="34" charset="0"/>
              </a:rPr>
            </a:br>
            <a:r>
              <a:rPr lang="en-GB" altLang="en-US" sz="2000" dirty="0">
                <a:latin typeface="Century Gothic" pitchFamily="34" charset="0"/>
              </a:rPr>
              <a:t>It is so late the dew soaks my gauze stockings,</a:t>
            </a:r>
            <a:br>
              <a:rPr lang="en-GB" altLang="en-US" sz="2000" dirty="0">
                <a:latin typeface="Century Gothic" pitchFamily="34" charset="0"/>
              </a:rPr>
            </a:br>
            <a:r>
              <a:rPr lang="en-GB" altLang="en-US" sz="2000" dirty="0">
                <a:latin typeface="Century Gothic" pitchFamily="34" charset="0"/>
              </a:rPr>
              <a:t>And I let down the crystal curtain</a:t>
            </a:r>
            <a:br>
              <a:rPr lang="en-GB" altLang="en-US" sz="2000" dirty="0">
                <a:latin typeface="Century Gothic" pitchFamily="34" charset="0"/>
              </a:rPr>
            </a:br>
            <a:r>
              <a:rPr lang="en-GB" altLang="en-US" sz="2000" dirty="0">
                <a:latin typeface="Century Gothic" pitchFamily="34" charset="0"/>
              </a:rPr>
              <a:t>And watch the moon through the clear autumn</a:t>
            </a:r>
          </a:p>
          <a:p>
            <a:pPr eaLnBrk="1" hangingPunct="1"/>
            <a:endParaRPr lang="en-GB" altLang="en-US" sz="1600" dirty="0">
              <a:latin typeface="Century Gothic" pitchFamily="34" charset="0"/>
            </a:endParaRPr>
          </a:p>
          <a:p>
            <a:pPr lvl="8" eaLnBrk="1" hangingPunct="1"/>
            <a:r>
              <a:rPr lang="en-GB" altLang="en-US" dirty="0">
                <a:latin typeface="Century Gothic" pitchFamily="34" charset="0"/>
              </a:rPr>
              <a:t>		                   </a:t>
            </a:r>
            <a:r>
              <a:rPr lang="en-GB" altLang="en-US" sz="1600" dirty="0" err="1">
                <a:latin typeface="Century Gothic" pitchFamily="34" charset="0"/>
              </a:rPr>
              <a:t>Rihaku</a:t>
            </a:r>
            <a:r>
              <a:rPr lang="en-GB" altLang="en-US" sz="1600" dirty="0">
                <a:latin typeface="Century Gothic" pitchFamily="34" charset="0"/>
              </a:rPr>
              <a:t>, 8th Century</a:t>
            </a:r>
          </a:p>
          <a:p>
            <a:pPr eaLnBrk="1" hangingPunct="1"/>
            <a:endParaRPr lang="en-GB" altLang="en-US" sz="2000" i="1" u="sng" dirty="0">
              <a:latin typeface="Century Gothic" pitchFamily="34" charset="0"/>
            </a:endParaRPr>
          </a:p>
          <a:p>
            <a:pPr eaLnBrk="1" hangingPunct="1"/>
            <a:endParaRPr lang="en-GB" altLang="en-US" sz="2000" i="1" u="sng" dirty="0">
              <a:latin typeface="Century Gothic" pitchFamily="34" charset="0"/>
            </a:endParaRPr>
          </a:p>
          <a:p>
            <a:pPr eaLnBrk="1" hangingPunct="1"/>
            <a:endParaRPr lang="en-GB" altLang="en-US" sz="2000" i="1" u="sng" dirty="0" smtClean="0">
              <a:latin typeface="Century Gothic" pitchFamily="34" charset="0"/>
            </a:endParaRPr>
          </a:p>
          <a:p>
            <a:pPr eaLnBrk="1" hangingPunct="1"/>
            <a:endParaRPr lang="en-GB" altLang="en-US" sz="2000" i="1" u="sng" dirty="0">
              <a:latin typeface="Century Gothic" pitchFamily="34" charset="0"/>
            </a:endParaRPr>
          </a:p>
          <a:p>
            <a:pPr eaLnBrk="1" hangingPunct="1"/>
            <a:endParaRPr lang="en-GB" altLang="en-US" sz="2000" i="1" u="sng" dirty="0">
              <a:latin typeface="Century Gothic" pitchFamily="34" charset="0"/>
            </a:endParaRPr>
          </a:p>
          <a:p>
            <a:pPr eaLnBrk="1" hangingPunct="1"/>
            <a:r>
              <a:rPr lang="en-GB" altLang="en-US" sz="2000" i="1" u="sng" dirty="0">
                <a:latin typeface="+mn-lt"/>
              </a:rPr>
              <a:t>Note</a:t>
            </a:r>
            <a:r>
              <a:rPr lang="en-GB" altLang="en-US" sz="2000" i="1" dirty="0">
                <a:latin typeface="+mn-lt"/>
              </a:rPr>
              <a:t>—Jewel stairs, therefore a palace. Grievance, therefore there is something to complain of. Gauze stockings, therefore a court lady, not a servant who complains. Clear autumn, there fore he has no excuse on account of the weather. Also she has come early, for the dew has not merely whitened the stairs, but soaks her stockings. The poem is especially prized because she utters no direct reproach.</a:t>
            </a:r>
          </a:p>
        </p:txBody>
      </p:sp>
      <p:sp>
        <p:nvSpPr>
          <p:cNvPr id="6154" name="Text Box 10"/>
          <p:cNvSpPr txBox="1">
            <a:spLocks noChangeArrowheads="1"/>
          </p:cNvSpPr>
          <p:nvPr/>
        </p:nvSpPr>
        <p:spPr bwMode="auto">
          <a:xfrm>
            <a:off x="6877050" y="6308725"/>
            <a:ext cx="1655763"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50000"/>
              </a:spcBef>
            </a:pPr>
            <a:r>
              <a:rPr lang="en-GB" altLang="en-US" dirty="0">
                <a:latin typeface="Century Gothic" pitchFamily="34" charset="0"/>
              </a:rPr>
              <a:t>Pound, 1916</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Rectangle 1"/>
          <p:cNvSpPr/>
          <p:nvPr/>
        </p:nvSpPr>
        <p:spPr>
          <a:xfrm>
            <a:off x="467544" y="116632"/>
            <a:ext cx="7344816" cy="6524863"/>
          </a:xfrm>
          <a:prstGeom prst="rect">
            <a:avLst/>
          </a:prstGeom>
          <a:noFill/>
        </p:spPr>
        <p:txBody>
          <a:bodyPr wrap="square">
            <a:spAutoFit/>
          </a:bodyPr>
          <a:lstStyle/>
          <a:p>
            <a:r>
              <a:rPr lang="en-GB" sz="2000" dirty="0">
                <a:latin typeface="+mn-lt"/>
              </a:rPr>
              <a:t>The Love Song of J. Alfred </a:t>
            </a:r>
            <a:r>
              <a:rPr lang="en-GB" sz="2000" dirty="0" err="1">
                <a:latin typeface="+mn-lt"/>
              </a:rPr>
              <a:t>Prufrock</a:t>
            </a:r>
            <a:endParaRPr lang="en-GB" sz="2000" dirty="0">
              <a:latin typeface="+mn-lt"/>
            </a:endParaRPr>
          </a:p>
          <a:p>
            <a:r>
              <a:rPr lang="en-GB" sz="600" dirty="0">
                <a:latin typeface="+mn-lt"/>
              </a:rPr>
              <a:t> </a:t>
            </a:r>
          </a:p>
          <a:p>
            <a:r>
              <a:rPr lang="en-GB" sz="2000" i="1" dirty="0" err="1" smtClean="0">
                <a:latin typeface="+mn-lt"/>
              </a:rPr>
              <a:t>S’io</a:t>
            </a:r>
            <a:r>
              <a:rPr lang="en-GB" sz="2000" i="1" dirty="0" smtClean="0">
                <a:latin typeface="+mn-lt"/>
              </a:rPr>
              <a:t> </a:t>
            </a:r>
            <a:r>
              <a:rPr lang="en-GB" sz="2000" i="1" dirty="0" err="1">
                <a:latin typeface="+mn-lt"/>
              </a:rPr>
              <a:t>credesse</a:t>
            </a:r>
            <a:r>
              <a:rPr lang="en-GB" sz="2000" i="1" dirty="0">
                <a:latin typeface="+mn-lt"/>
              </a:rPr>
              <a:t> </a:t>
            </a:r>
            <a:r>
              <a:rPr lang="en-GB" sz="2000" i="1" dirty="0" err="1">
                <a:latin typeface="+mn-lt"/>
              </a:rPr>
              <a:t>che</a:t>
            </a:r>
            <a:r>
              <a:rPr lang="en-GB" sz="2000" i="1" dirty="0">
                <a:latin typeface="+mn-lt"/>
              </a:rPr>
              <a:t> </a:t>
            </a:r>
            <a:r>
              <a:rPr lang="en-GB" sz="2000" i="1" dirty="0" err="1">
                <a:latin typeface="+mn-lt"/>
              </a:rPr>
              <a:t>mia</a:t>
            </a:r>
            <a:r>
              <a:rPr lang="en-GB" sz="2000" i="1" dirty="0">
                <a:latin typeface="+mn-lt"/>
              </a:rPr>
              <a:t> </a:t>
            </a:r>
            <a:r>
              <a:rPr lang="en-GB" sz="2000" i="1" dirty="0" err="1">
                <a:latin typeface="+mn-lt"/>
              </a:rPr>
              <a:t>risposta</a:t>
            </a:r>
            <a:r>
              <a:rPr lang="en-GB" sz="2000" i="1" dirty="0">
                <a:latin typeface="+mn-lt"/>
              </a:rPr>
              <a:t> fosse</a:t>
            </a:r>
          </a:p>
          <a:p>
            <a:r>
              <a:rPr lang="en-GB" sz="2000" i="1" dirty="0">
                <a:latin typeface="+mn-lt"/>
              </a:rPr>
              <a:t>A persona </a:t>
            </a:r>
            <a:r>
              <a:rPr lang="en-GB" sz="2000" i="1" dirty="0" err="1">
                <a:latin typeface="+mn-lt"/>
              </a:rPr>
              <a:t>che</a:t>
            </a:r>
            <a:r>
              <a:rPr lang="en-GB" sz="2000" i="1" dirty="0">
                <a:latin typeface="+mn-lt"/>
              </a:rPr>
              <a:t> </a:t>
            </a:r>
            <a:r>
              <a:rPr lang="en-GB" sz="2000" i="1" dirty="0" err="1">
                <a:latin typeface="+mn-lt"/>
              </a:rPr>
              <a:t>mai</a:t>
            </a:r>
            <a:r>
              <a:rPr lang="en-GB" sz="2000" i="1" dirty="0">
                <a:latin typeface="+mn-lt"/>
              </a:rPr>
              <a:t> </a:t>
            </a:r>
            <a:r>
              <a:rPr lang="en-GB" sz="2000" i="1" dirty="0" err="1">
                <a:latin typeface="+mn-lt"/>
              </a:rPr>
              <a:t>tornasse</a:t>
            </a:r>
            <a:r>
              <a:rPr lang="en-GB" sz="2000" i="1" dirty="0">
                <a:latin typeface="+mn-lt"/>
              </a:rPr>
              <a:t> al </a:t>
            </a:r>
            <a:r>
              <a:rPr lang="en-GB" sz="2000" i="1" dirty="0" err="1">
                <a:latin typeface="+mn-lt"/>
              </a:rPr>
              <a:t>mondo</a:t>
            </a:r>
            <a:r>
              <a:rPr lang="en-GB" sz="2000" i="1" dirty="0">
                <a:latin typeface="+mn-lt"/>
              </a:rPr>
              <a:t>,</a:t>
            </a:r>
          </a:p>
          <a:p>
            <a:r>
              <a:rPr lang="en-GB" sz="2000" i="1" dirty="0">
                <a:latin typeface="+mn-lt"/>
              </a:rPr>
              <a:t>Questa </a:t>
            </a:r>
            <a:r>
              <a:rPr lang="en-GB" sz="2000" i="1" dirty="0" err="1">
                <a:latin typeface="+mn-lt"/>
              </a:rPr>
              <a:t>fiamma</a:t>
            </a:r>
            <a:r>
              <a:rPr lang="en-GB" sz="2000" i="1" dirty="0">
                <a:latin typeface="+mn-lt"/>
              </a:rPr>
              <a:t> </a:t>
            </a:r>
            <a:r>
              <a:rPr lang="en-GB" sz="2000" i="1" dirty="0" err="1">
                <a:latin typeface="+mn-lt"/>
              </a:rPr>
              <a:t>staria</a:t>
            </a:r>
            <a:r>
              <a:rPr lang="en-GB" sz="2000" i="1" dirty="0">
                <a:latin typeface="+mn-lt"/>
              </a:rPr>
              <a:t> </a:t>
            </a:r>
            <a:r>
              <a:rPr lang="en-GB" sz="2000" i="1" dirty="0" err="1">
                <a:latin typeface="+mn-lt"/>
              </a:rPr>
              <a:t>senza</a:t>
            </a:r>
            <a:r>
              <a:rPr lang="en-GB" sz="2000" i="1" dirty="0">
                <a:latin typeface="+mn-lt"/>
              </a:rPr>
              <a:t> </a:t>
            </a:r>
            <a:r>
              <a:rPr lang="en-GB" sz="2000" i="1" dirty="0" err="1">
                <a:latin typeface="+mn-lt"/>
              </a:rPr>
              <a:t>piu</a:t>
            </a:r>
            <a:r>
              <a:rPr lang="en-GB" sz="2000" i="1" dirty="0">
                <a:latin typeface="+mn-lt"/>
              </a:rPr>
              <a:t> </a:t>
            </a:r>
            <a:r>
              <a:rPr lang="en-GB" sz="2000" i="1" dirty="0" err="1">
                <a:latin typeface="+mn-lt"/>
              </a:rPr>
              <a:t>scosse</a:t>
            </a:r>
            <a:r>
              <a:rPr lang="en-GB" sz="2000" i="1" dirty="0">
                <a:latin typeface="+mn-lt"/>
              </a:rPr>
              <a:t>.</a:t>
            </a:r>
          </a:p>
          <a:p>
            <a:r>
              <a:rPr lang="en-GB" sz="2000" i="1" dirty="0">
                <a:latin typeface="+mn-lt"/>
              </a:rPr>
              <a:t>Ma </a:t>
            </a:r>
            <a:r>
              <a:rPr lang="en-GB" sz="2000" i="1" dirty="0" err="1">
                <a:latin typeface="+mn-lt"/>
              </a:rPr>
              <a:t>perciocche</a:t>
            </a:r>
            <a:r>
              <a:rPr lang="en-GB" sz="2000" i="1" dirty="0">
                <a:latin typeface="+mn-lt"/>
              </a:rPr>
              <a:t> </a:t>
            </a:r>
            <a:r>
              <a:rPr lang="en-GB" sz="2000" i="1" dirty="0" err="1">
                <a:latin typeface="+mn-lt"/>
              </a:rPr>
              <a:t>giammai</a:t>
            </a:r>
            <a:r>
              <a:rPr lang="en-GB" sz="2000" i="1" dirty="0">
                <a:latin typeface="+mn-lt"/>
              </a:rPr>
              <a:t> di </a:t>
            </a:r>
            <a:r>
              <a:rPr lang="en-GB" sz="2000" i="1" dirty="0" err="1">
                <a:latin typeface="+mn-lt"/>
              </a:rPr>
              <a:t>questo</a:t>
            </a:r>
            <a:r>
              <a:rPr lang="en-GB" sz="2000" i="1" dirty="0">
                <a:latin typeface="+mn-lt"/>
              </a:rPr>
              <a:t> </a:t>
            </a:r>
            <a:r>
              <a:rPr lang="en-GB" sz="2000" i="1" dirty="0" err="1">
                <a:latin typeface="+mn-lt"/>
              </a:rPr>
              <a:t>fondo</a:t>
            </a:r>
            <a:endParaRPr lang="en-GB" sz="2000" i="1" dirty="0">
              <a:latin typeface="+mn-lt"/>
            </a:endParaRPr>
          </a:p>
          <a:p>
            <a:r>
              <a:rPr lang="en-GB" sz="2000" i="1" dirty="0">
                <a:latin typeface="+mn-lt"/>
              </a:rPr>
              <a:t>Non </a:t>
            </a:r>
            <a:r>
              <a:rPr lang="en-GB" sz="2000" i="1" dirty="0" err="1">
                <a:latin typeface="+mn-lt"/>
              </a:rPr>
              <a:t>torno</a:t>
            </a:r>
            <a:r>
              <a:rPr lang="en-GB" sz="2000" i="1" dirty="0">
                <a:latin typeface="+mn-lt"/>
              </a:rPr>
              <a:t> vivo </a:t>
            </a:r>
            <a:r>
              <a:rPr lang="en-GB" sz="2000" i="1" dirty="0" err="1">
                <a:latin typeface="+mn-lt"/>
              </a:rPr>
              <a:t>alcun</a:t>
            </a:r>
            <a:r>
              <a:rPr lang="en-GB" sz="2000" i="1" dirty="0">
                <a:latin typeface="+mn-lt"/>
              </a:rPr>
              <a:t>, </a:t>
            </a:r>
            <a:r>
              <a:rPr lang="en-GB" sz="2000" i="1" dirty="0" err="1">
                <a:latin typeface="+mn-lt"/>
              </a:rPr>
              <a:t>s’i’odo</a:t>
            </a:r>
            <a:r>
              <a:rPr lang="en-GB" sz="2000" i="1" dirty="0">
                <a:latin typeface="+mn-lt"/>
              </a:rPr>
              <a:t> </a:t>
            </a:r>
            <a:r>
              <a:rPr lang="en-GB" sz="2000" i="1" dirty="0" err="1">
                <a:latin typeface="+mn-lt"/>
              </a:rPr>
              <a:t>il</a:t>
            </a:r>
            <a:r>
              <a:rPr lang="en-GB" sz="2000" i="1" dirty="0">
                <a:latin typeface="+mn-lt"/>
              </a:rPr>
              <a:t> </a:t>
            </a:r>
            <a:r>
              <a:rPr lang="en-GB" sz="2000" i="1" dirty="0" err="1">
                <a:latin typeface="+mn-lt"/>
              </a:rPr>
              <a:t>vero</a:t>
            </a:r>
            <a:r>
              <a:rPr lang="en-GB" sz="2000" i="1" dirty="0">
                <a:latin typeface="+mn-lt"/>
              </a:rPr>
              <a:t>,</a:t>
            </a:r>
          </a:p>
          <a:p>
            <a:r>
              <a:rPr lang="en-GB" sz="2000" i="1" dirty="0" err="1">
                <a:latin typeface="+mn-lt"/>
              </a:rPr>
              <a:t>Senza</a:t>
            </a:r>
            <a:r>
              <a:rPr lang="en-GB" sz="2000" i="1" dirty="0">
                <a:latin typeface="+mn-lt"/>
              </a:rPr>
              <a:t> </a:t>
            </a:r>
            <a:r>
              <a:rPr lang="en-GB" sz="2000" i="1" dirty="0" err="1">
                <a:latin typeface="+mn-lt"/>
              </a:rPr>
              <a:t>tema</a:t>
            </a:r>
            <a:r>
              <a:rPr lang="en-GB" sz="2000" i="1" dirty="0">
                <a:latin typeface="+mn-lt"/>
              </a:rPr>
              <a:t> </a:t>
            </a:r>
            <a:r>
              <a:rPr lang="en-GB" sz="2000" i="1" dirty="0" err="1">
                <a:latin typeface="+mn-lt"/>
              </a:rPr>
              <a:t>d’infamia</a:t>
            </a:r>
            <a:r>
              <a:rPr lang="en-GB" sz="2000" i="1" dirty="0">
                <a:latin typeface="+mn-lt"/>
              </a:rPr>
              <a:t> </a:t>
            </a:r>
            <a:r>
              <a:rPr lang="en-GB" sz="2000" i="1" dirty="0" err="1">
                <a:latin typeface="+mn-lt"/>
              </a:rPr>
              <a:t>ti</a:t>
            </a:r>
            <a:r>
              <a:rPr lang="en-GB" sz="2000" i="1" dirty="0">
                <a:latin typeface="+mn-lt"/>
              </a:rPr>
              <a:t> </a:t>
            </a:r>
            <a:r>
              <a:rPr lang="en-GB" sz="2000" i="1" dirty="0" err="1">
                <a:latin typeface="+mn-lt"/>
              </a:rPr>
              <a:t>rispondo</a:t>
            </a:r>
            <a:r>
              <a:rPr lang="en-GB" sz="2000" i="1" dirty="0" smtClean="0">
                <a:latin typeface="+mn-lt"/>
              </a:rPr>
              <a:t>.</a:t>
            </a:r>
          </a:p>
          <a:p>
            <a:endParaRPr lang="en-GB" sz="2000" dirty="0">
              <a:latin typeface="+mn-lt"/>
            </a:endParaRPr>
          </a:p>
          <a:p>
            <a:pPr marL="363538"/>
            <a:r>
              <a:rPr lang="en-GB" sz="2100" dirty="0">
                <a:latin typeface="+mn-lt"/>
              </a:rPr>
              <a:t>LET us go then, you and I,	</a:t>
            </a:r>
          </a:p>
          <a:p>
            <a:pPr marL="363538"/>
            <a:r>
              <a:rPr lang="en-GB" sz="2100" dirty="0">
                <a:latin typeface="+mn-lt"/>
              </a:rPr>
              <a:t>When the evening is spread out against the sky	</a:t>
            </a:r>
          </a:p>
          <a:p>
            <a:pPr marL="363538"/>
            <a:r>
              <a:rPr lang="en-GB" sz="2100" dirty="0">
                <a:latin typeface="+mn-lt"/>
              </a:rPr>
              <a:t>Like a patient etherized upon a table;	</a:t>
            </a:r>
          </a:p>
          <a:p>
            <a:pPr marL="363538"/>
            <a:r>
              <a:rPr lang="en-GB" sz="2100" dirty="0">
                <a:latin typeface="+mn-lt"/>
              </a:rPr>
              <a:t>Let us go, through certain half-deserted streets,	</a:t>
            </a:r>
          </a:p>
          <a:p>
            <a:pPr marL="363538"/>
            <a:r>
              <a:rPr lang="en-GB" sz="2100" dirty="0">
                <a:latin typeface="+mn-lt"/>
              </a:rPr>
              <a:t>The muttering retreats	        </a:t>
            </a:r>
          </a:p>
          <a:p>
            <a:pPr marL="363538"/>
            <a:r>
              <a:rPr lang="en-GB" sz="2100" dirty="0">
                <a:latin typeface="+mn-lt"/>
              </a:rPr>
              <a:t>Of restless nights in one-night cheap hotels	</a:t>
            </a:r>
          </a:p>
          <a:p>
            <a:pPr marL="363538"/>
            <a:r>
              <a:rPr lang="en-GB" sz="2100" dirty="0">
                <a:latin typeface="+mn-lt"/>
              </a:rPr>
              <a:t>And sawdust restaurants with oyster-shells:	</a:t>
            </a:r>
          </a:p>
          <a:p>
            <a:pPr marL="363538"/>
            <a:r>
              <a:rPr lang="en-GB" sz="2100" dirty="0">
                <a:latin typeface="+mn-lt"/>
              </a:rPr>
              <a:t>Streets that follow like a tedious argument	</a:t>
            </a:r>
          </a:p>
          <a:p>
            <a:pPr marL="363538"/>
            <a:r>
              <a:rPr lang="en-GB" sz="2100" dirty="0">
                <a:latin typeface="+mn-lt"/>
              </a:rPr>
              <a:t>Of insidious intent	</a:t>
            </a:r>
          </a:p>
          <a:p>
            <a:pPr marL="363538"/>
            <a:r>
              <a:rPr lang="en-GB" sz="2100" dirty="0">
                <a:latin typeface="+mn-lt"/>
              </a:rPr>
              <a:t>To lead you to an overwhelming question….	        </a:t>
            </a:r>
          </a:p>
          <a:p>
            <a:pPr marL="363538"/>
            <a:r>
              <a:rPr lang="en-GB" sz="2100" dirty="0">
                <a:latin typeface="+mn-lt"/>
              </a:rPr>
              <a:t>Oh, do not ask, “What is it?”	</a:t>
            </a:r>
          </a:p>
          <a:p>
            <a:pPr marL="363538"/>
            <a:r>
              <a:rPr lang="en-GB" sz="2100" dirty="0">
                <a:latin typeface="+mn-lt"/>
              </a:rPr>
              <a:t>Let us go and make our visit.</a:t>
            </a:r>
          </a:p>
        </p:txBody>
      </p:sp>
      <p:sp>
        <p:nvSpPr>
          <p:cNvPr id="3" name="Rectangle 2"/>
          <p:cNvSpPr/>
          <p:nvPr/>
        </p:nvSpPr>
        <p:spPr>
          <a:xfrm>
            <a:off x="6084168" y="6021288"/>
            <a:ext cx="2843808" cy="707886"/>
          </a:xfrm>
          <a:prstGeom prst="rect">
            <a:avLst/>
          </a:prstGeom>
        </p:spPr>
        <p:txBody>
          <a:bodyPr wrap="square">
            <a:spAutoFit/>
          </a:bodyPr>
          <a:lstStyle/>
          <a:p>
            <a:pPr marL="0" lvl="1" algn="r"/>
            <a:r>
              <a:rPr lang="en-GB" sz="2000" dirty="0" err="1">
                <a:solidFill>
                  <a:srgbClr val="FFC000"/>
                </a:solidFill>
                <a:latin typeface="+mn-lt"/>
              </a:rPr>
              <a:t>T.S.Eliot</a:t>
            </a:r>
            <a:r>
              <a:rPr lang="en-GB" sz="2000" dirty="0">
                <a:solidFill>
                  <a:srgbClr val="FFC000"/>
                </a:solidFill>
                <a:latin typeface="+mn-lt"/>
              </a:rPr>
              <a:t>, </a:t>
            </a:r>
            <a:r>
              <a:rPr lang="en-GB" sz="2000" dirty="0" smtClean="0">
                <a:solidFill>
                  <a:srgbClr val="FFC000"/>
                </a:solidFill>
                <a:latin typeface="+mn-lt"/>
              </a:rPr>
              <a:t>‘The </a:t>
            </a:r>
            <a:r>
              <a:rPr lang="en-GB" sz="2000" dirty="0">
                <a:solidFill>
                  <a:srgbClr val="FFC000"/>
                </a:solidFill>
                <a:latin typeface="+mn-lt"/>
              </a:rPr>
              <a:t>Love Song of </a:t>
            </a:r>
            <a:r>
              <a:rPr lang="en-GB" sz="2000" dirty="0" smtClean="0">
                <a:solidFill>
                  <a:srgbClr val="FFC000"/>
                </a:solidFill>
                <a:latin typeface="+mn-lt"/>
              </a:rPr>
              <a:t>J. Alfred  </a:t>
            </a:r>
            <a:r>
              <a:rPr lang="en-GB" sz="2000" dirty="0" err="1" smtClean="0">
                <a:solidFill>
                  <a:srgbClr val="FFC000"/>
                </a:solidFill>
                <a:latin typeface="+mn-lt"/>
              </a:rPr>
              <a:t>Prufrock</a:t>
            </a:r>
            <a:r>
              <a:rPr lang="en-GB" sz="2000" dirty="0" smtClean="0">
                <a:solidFill>
                  <a:srgbClr val="FFC000"/>
                </a:solidFill>
                <a:latin typeface="+mn-lt"/>
              </a:rPr>
              <a:t>’ 1916 (</a:t>
            </a:r>
            <a:r>
              <a:rPr lang="en-GB" sz="2000" dirty="0" err="1" smtClean="0">
                <a:solidFill>
                  <a:srgbClr val="FFC000"/>
                </a:solidFill>
                <a:latin typeface="+mn-lt"/>
              </a:rPr>
              <a:t>i</a:t>
            </a:r>
            <a:r>
              <a:rPr lang="en-GB" sz="2000" dirty="0" smtClean="0">
                <a:solidFill>
                  <a:srgbClr val="FFC000"/>
                </a:solidFill>
                <a:latin typeface="+mn-lt"/>
              </a:rPr>
              <a:t>)</a:t>
            </a:r>
            <a:endParaRPr lang="en-GB" sz="2000" dirty="0">
              <a:solidFill>
                <a:srgbClr val="FFC000"/>
              </a:solidFill>
              <a:latin typeface="+mn-lt"/>
            </a:endParaRPr>
          </a:p>
        </p:txBody>
      </p:sp>
    </p:spTree>
    <p:extLst>
      <p:ext uri="{BB962C8B-B14F-4D97-AF65-F5344CB8AC3E}">
        <p14:creationId xmlns:p14="http://schemas.microsoft.com/office/powerpoint/2010/main" val="38603129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171" name="Rectangle 3"/>
          <p:cNvSpPr>
            <a:spLocks noGrp="1" noChangeArrowheads="1"/>
          </p:cNvSpPr>
          <p:nvPr>
            <p:ph idx="1"/>
          </p:nvPr>
        </p:nvSpPr>
        <p:spPr>
          <a:xfrm>
            <a:off x="107141" y="1052736"/>
            <a:ext cx="8820150" cy="6048201"/>
          </a:xfrm>
        </p:spPr>
        <p:txBody>
          <a:bodyPr>
            <a:normAutofit/>
          </a:bodyPr>
          <a:lstStyle/>
          <a:p>
            <a:pPr>
              <a:spcBef>
                <a:spcPts val="0"/>
              </a:spcBef>
              <a:buNone/>
            </a:pPr>
            <a:r>
              <a:rPr lang="en-GB" altLang="en-US" sz="2200" dirty="0">
                <a:latin typeface="Century Gothic" pitchFamily="34" charset="0"/>
              </a:rPr>
              <a:t>  </a:t>
            </a:r>
            <a:r>
              <a:rPr lang="en-GB" altLang="en-US" sz="1600" dirty="0">
                <a:latin typeface="Century Gothic" pitchFamily="34" charset="0"/>
              </a:rPr>
              <a:t>1</a:t>
            </a:r>
            <a:r>
              <a:rPr lang="en-GB" altLang="en-US" sz="2000" dirty="0">
                <a:latin typeface="Century Gothic" pitchFamily="34" charset="0"/>
              </a:rPr>
              <a:t>.   </a:t>
            </a:r>
            <a:r>
              <a:rPr lang="en-GB" altLang="en-US" sz="2000" dirty="0">
                <a:solidFill>
                  <a:srgbClr val="FFC000"/>
                </a:solidFill>
                <a:effectLst/>
                <a:latin typeface="Century Gothic" pitchFamily="34" charset="0"/>
              </a:rPr>
              <a:t>Aesthetic Self-Consciousness or Self-</a:t>
            </a:r>
            <a:r>
              <a:rPr lang="en-GB" altLang="en-US" sz="2000" dirty="0" err="1">
                <a:solidFill>
                  <a:srgbClr val="FFC000"/>
                </a:solidFill>
                <a:effectLst/>
                <a:latin typeface="Century Gothic" pitchFamily="34" charset="0"/>
              </a:rPr>
              <a:t>Reflexiveness</a:t>
            </a:r>
            <a:r>
              <a:rPr lang="en-GB" altLang="en-US" sz="2000" dirty="0" smtClean="0">
                <a:solidFill>
                  <a:srgbClr val="FFC000"/>
                </a:solidFill>
                <a:effectLst/>
                <a:latin typeface="Century Gothic" pitchFamily="34" charset="0"/>
              </a:rPr>
              <a:t>. </a:t>
            </a:r>
            <a:r>
              <a:rPr lang="en-GB" altLang="en-US" sz="2400" dirty="0" smtClean="0">
                <a:effectLst/>
                <a:latin typeface="Perpetua" panose="02020502060401020303" pitchFamily="18" charset="0"/>
              </a:rPr>
              <a:t>The </a:t>
            </a:r>
            <a:r>
              <a:rPr lang="en-GB" altLang="en-US" sz="2400" dirty="0">
                <a:effectLst/>
                <a:latin typeface="Perpetua" panose="02020502060401020303" pitchFamily="18" charset="0"/>
              </a:rPr>
              <a:t>process of producing the art work becomes the work’s </a:t>
            </a:r>
            <a:r>
              <a:rPr lang="en-GB" altLang="en-US" sz="2400" dirty="0" smtClean="0">
                <a:effectLst/>
                <a:latin typeface="Perpetua" panose="02020502060401020303" pitchFamily="18" charset="0"/>
              </a:rPr>
              <a:t>focus</a:t>
            </a:r>
          </a:p>
          <a:p>
            <a:pPr>
              <a:spcBef>
                <a:spcPts val="0"/>
              </a:spcBef>
              <a:buNone/>
            </a:pPr>
            <a:endParaRPr lang="en-GB" altLang="en-US" sz="1000" dirty="0">
              <a:effectLst/>
              <a:latin typeface="Perpetua" panose="02020502060401020303" pitchFamily="18" charset="0"/>
            </a:endParaRPr>
          </a:p>
          <a:p>
            <a:pPr>
              <a:spcBef>
                <a:spcPts val="0"/>
              </a:spcBef>
              <a:buNone/>
            </a:pPr>
            <a:r>
              <a:rPr lang="en-GB" altLang="en-US" sz="2000" dirty="0">
                <a:effectLst/>
                <a:latin typeface="Century Gothic" pitchFamily="34" charset="0"/>
              </a:rPr>
              <a:t>  2.   </a:t>
            </a:r>
            <a:r>
              <a:rPr lang="en-GB" altLang="en-US" sz="2000" dirty="0">
                <a:solidFill>
                  <a:srgbClr val="FFC000"/>
                </a:solidFill>
                <a:effectLst/>
                <a:latin typeface="Century Gothic" pitchFamily="34" charset="0"/>
              </a:rPr>
              <a:t>Simultaneity, Juxtaposition, or “Montage”. </a:t>
            </a:r>
            <a:r>
              <a:rPr lang="en-GB" altLang="en-US" sz="2400" dirty="0" smtClean="0">
                <a:effectLst/>
                <a:latin typeface="Perpetua" panose="02020502060401020303" pitchFamily="18" charset="0"/>
              </a:rPr>
              <a:t>The </a:t>
            </a:r>
            <a:r>
              <a:rPr lang="en-GB" altLang="en-US" sz="2400" dirty="0">
                <a:effectLst/>
                <a:latin typeface="Perpetua" panose="02020502060401020303" pitchFamily="18" charset="0"/>
              </a:rPr>
              <a:t>work loses its organic form and becomes an assemblage of fragments, often drawn from different discourses or cultural media</a:t>
            </a:r>
            <a:r>
              <a:rPr lang="en-GB" altLang="en-US" sz="2400" dirty="0" smtClean="0">
                <a:effectLst/>
                <a:latin typeface="Perpetua" panose="02020502060401020303" pitchFamily="18" charset="0"/>
              </a:rPr>
              <a:t>.</a:t>
            </a:r>
          </a:p>
          <a:p>
            <a:pPr>
              <a:spcBef>
                <a:spcPts val="0"/>
              </a:spcBef>
              <a:buNone/>
            </a:pPr>
            <a:endParaRPr lang="en-GB" altLang="en-US" sz="1000" dirty="0">
              <a:solidFill>
                <a:srgbClr val="FFC000"/>
              </a:solidFill>
              <a:effectLst/>
              <a:latin typeface="Perpetua" panose="02020502060401020303" pitchFamily="18" charset="0"/>
            </a:endParaRPr>
          </a:p>
          <a:p>
            <a:pPr>
              <a:spcBef>
                <a:spcPts val="0"/>
              </a:spcBef>
              <a:buNone/>
            </a:pPr>
            <a:r>
              <a:rPr lang="en-GB" altLang="en-US" sz="2000" dirty="0">
                <a:effectLst/>
                <a:latin typeface="Century Gothic" pitchFamily="34" charset="0"/>
              </a:rPr>
              <a:t>  3.   </a:t>
            </a:r>
            <a:r>
              <a:rPr lang="en-GB" altLang="en-US" sz="2000" dirty="0">
                <a:solidFill>
                  <a:srgbClr val="FFC000"/>
                </a:solidFill>
                <a:effectLst/>
                <a:latin typeface="Century Gothic" pitchFamily="34" charset="0"/>
              </a:rPr>
              <a:t>Paradox, Ambiguity, and Uncertainty. </a:t>
            </a:r>
            <a:r>
              <a:rPr lang="en-GB" altLang="en-US" sz="2400" dirty="0" smtClean="0">
                <a:effectLst/>
                <a:latin typeface="Perpetua" panose="02020502060401020303" pitchFamily="18" charset="0"/>
              </a:rPr>
              <a:t>The </a:t>
            </a:r>
            <a:r>
              <a:rPr lang="en-GB" altLang="en-US" sz="2400" dirty="0">
                <a:effectLst/>
                <a:latin typeface="Perpetua" panose="02020502060401020303" pitchFamily="18" charset="0"/>
              </a:rPr>
              <a:t>world itself ceases to have a coherent, rationally ascertainable structure, and becomes, as </a:t>
            </a:r>
            <a:r>
              <a:rPr lang="en-GB" altLang="en-US" sz="2400" dirty="0" err="1">
                <a:effectLst/>
                <a:latin typeface="Perpetua" panose="02020502060401020303" pitchFamily="18" charset="0"/>
              </a:rPr>
              <a:t>Hofmannstal</a:t>
            </a:r>
            <a:r>
              <a:rPr lang="en-GB" altLang="en-US" sz="2400" dirty="0">
                <a:effectLst/>
                <a:latin typeface="Perpetua" panose="02020502060401020303" pitchFamily="18" charset="0"/>
              </a:rPr>
              <a:t> says, multiple and indeterminate</a:t>
            </a:r>
            <a:r>
              <a:rPr lang="en-GB" altLang="en-US" sz="2400" dirty="0" smtClean="0">
                <a:effectLst/>
                <a:latin typeface="Perpetua" panose="02020502060401020303" pitchFamily="18" charset="0"/>
              </a:rPr>
              <a:t>.</a:t>
            </a:r>
          </a:p>
          <a:p>
            <a:pPr>
              <a:spcBef>
                <a:spcPts val="0"/>
              </a:spcBef>
              <a:buNone/>
            </a:pPr>
            <a:endParaRPr lang="en-GB" altLang="en-US" sz="1000" dirty="0">
              <a:effectLst/>
              <a:latin typeface="Perpetua" panose="02020502060401020303" pitchFamily="18" charset="0"/>
            </a:endParaRPr>
          </a:p>
          <a:p>
            <a:pPr>
              <a:spcBef>
                <a:spcPts val="0"/>
              </a:spcBef>
              <a:buNone/>
            </a:pPr>
            <a:r>
              <a:rPr lang="en-GB" altLang="en-US" sz="1800" dirty="0">
                <a:effectLst/>
                <a:latin typeface="Century Gothic" pitchFamily="34" charset="0"/>
              </a:rPr>
              <a:t>  </a:t>
            </a:r>
            <a:r>
              <a:rPr lang="en-GB" altLang="en-US" sz="2000" dirty="0">
                <a:effectLst/>
                <a:latin typeface="Century Gothic" pitchFamily="34" charset="0"/>
              </a:rPr>
              <a:t>4.   </a:t>
            </a:r>
            <a:r>
              <a:rPr lang="en-GB" altLang="en-US" sz="2000" dirty="0">
                <a:solidFill>
                  <a:srgbClr val="FFC000"/>
                </a:solidFill>
                <a:effectLst/>
                <a:latin typeface="Century Gothic" pitchFamily="34" charset="0"/>
              </a:rPr>
              <a:t>“Dehumanization” and the Demise of the Integrated Individual Subject or Personality</a:t>
            </a:r>
            <a:r>
              <a:rPr lang="en-GB" altLang="en-US" sz="2000" u="sng" dirty="0">
                <a:solidFill>
                  <a:srgbClr val="FFC000"/>
                </a:solidFill>
                <a:effectLst/>
                <a:latin typeface="Century Gothic" pitchFamily="34" charset="0"/>
              </a:rPr>
              <a:t>.</a:t>
            </a:r>
            <a:r>
              <a:rPr lang="en-GB" altLang="en-US" sz="2000" dirty="0">
                <a:solidFill>
                  <a:srgbClr val="FFC000"/>
                </a:solidFill>
                <a:effectLst/>
                <a:latin typeface="Century Gothic" pitchFamily="34" charset="0"/>
              </a:rPr>
              <a:t> </a:t>
            </a:r>
            <a:r>
              <a:rPr lang="en-GB" altLang="en-US" sz="2400" dirty="0" smtClean="0">
                <a:effectLst/>
                <a:latin typeface="Perpetua" panose="02020502060401020303" pitchFamily="18" charset="0"/>
              </a:rPr>
              <a:t>Rimbaud’s </a:t>
            </a:r>
            <a:r>
              <a:rPr lang="en-GB" altLang="en-US" sz="2400" dirty="0">
                <a:effectLst/>
                <a:latin typeface="Perpetua" panose="02020502060401020303" pitchFamily="18" charset="0"/>
              </a:rPr>
              <a:t>famous declaration ‘</a:t>
            </a:r>
            <a:r>
              <a:rPr lang="en-GB" altLang="en-US" sz="2400" i="1" dirty="0">
                <a:effectLst/>
                <a:latin typeface="Perpetua" panose="02020502060401020303" pitchFamily="18" charset="0"/>
              </a:rPr>
              <a:t>JE </a:t>
            </a:r>
            <a:r>
              <a:rPr lang="en-GB" altLang="en-US" sz="2400" i="1" dirty="0" err="1">
                <a:effectLst/>
                <a:latin typeface="Perpetua" panose="02020502060401020303" pitchFamily="18" charset="0"/>
              </a:rPr>
              <a:t>est</a:t>
            </a:r>
            <a:r>
              <a:rPr lang="en-GB" altLang="en-US" sz="2400" i="1" dirty="0">
                <a:effectLst/>
                <a:latin typeface="Perpetua" panose="02020502060401020303" pitchFamily="18" charset="0"/>
              </a:rPr>
              <a:t> un </a:t>
            </a:r>
            <a:r>
              <a:rPr lang="en-GB" altLang="en-US" sz="2400" i="1" dirty="0" err="1">
                <a:effectLst/>
                <a:latin typeface="Perpetua" panose="02020502060401020303" pitchFamily="18" charset="0"/>
              </a:rPr>
              <a:t>autre</a:t>
            </a:r>
            <a:r>
              <a:rPr lang="en-GB" altLang="en-US" sz="2400" dirty="0">
                <a:effectLst/>
                <a:latin typeface="Perpetua" panose="02020502060401020303" pitchFamily="18" charset="0"/>
              </a:rPr>
              <a:t>’ (‘I am an other’) finds its echoes in the literary explorations of the unconscious inaugurated by Joyce and pursued by the Surrealists</a:t>
            </a:r>
            <a:r>
              <a:rPr lang="en-GB" altLang="en-US" sz="2400" dirty="0" smtClean="0">
                <a:effectLst/>
                <a:latin typeface="Perpetua" panose="02020502060401020303" pitchFamily="18" charset="0"/>
              </a:rPr>
              <a:t>.</a:t>
            </a:r>
          </a:p>
          <a:p>
            <a:pPr>
              <a:spcBef>
                <a:spcPts val="0"/>
              </a:spcBef>
              <a:buNone/>
            </a:pPr>
            <a:endParaRPr lang="en-GB" altLang="en-US" sz="800" dirty="0">
              <a:effectLst/>
              <a:latin typeface="Perpetua" panose="02020502060401020303" pitchFamily="18" charset="0"/>
            </a:endParaRPr>
          </a:p>
          <a:p>
            <a:pPr>
              <a:spcBef>
                <a:spcPts val="0"/>
              </a:spcBef>
              <a:buNone/>
            </a:pPr>
            <a:r>
              <a:rPr lang="en-GB" altLang="en-US" sz="800" dirty="0">
                <a:effectLst/>
                <a:latin typeface="Century Gothic" pitchFamily="34" charset="0"/>
              </a:rPr>
              <a:t>	</a:t>
            </a:r>
            <a:r>
              <a:rPr lang="en-GB" altLang="en-US" sz="1000" dirty="0">
                <a:effectLst/>
                <a:latin typeface="Century Gothic" pitchFamily="34" charset="0"/>
              </a:rPr>
              <a:t>	</a:t>
            </a:r>
            <a:endParaRPr lang="en-GB" altLang="en-US" sz="800" dirty="0">
              <a:effectLst/>
              <a:latin typeface="Century Gothic" pitchFamily="34" charset="0"/>
            </a:endParaRPr>
          </a:p>
          <a:p>
            <a:pPr>
              <a:spcBef>
                <a:spcPts val="0"/>
              </a:spcBef>
              <a:buNone/>
            </a:pPr>
            <a:r>
              <a:rPr lang="en-GB" altLang="en-US" sz="1200" dirty="0">
                <a:effectLst/>
                <a:latin typeface="Century Gothic" pitchFamily="34" charset="0"/>
              </a:rPr>
              <a:t>		</a:t>
            </a:r>
            <a:r>
              <a:rPr lang="en-GB" altLang="en-US" sz="1800" dirty="0">
                <a:effectLst/>
                <a:latin typeface="Century Gothic" pitchFamily="34" charset="0"/>
              </a:rPr>
              <a:t>Eugene Lunn, cited in Alex Callinicos, </a:t>
            </a:r>
            <a:r>
              <a:rPr lang="en-GB" altLang="en-US" sz="1800" i="1" dirty="0">
                <a:effectLst/>
                <a:latin typeface="Century Gothic" pitchFamily="34" charset="0"/>
              </a:rPr>
              <a:t>Against Postmodernism: A 	Marxist 	Critique</a:t>
            </a:r>
            <a:r>
              <a:rPr lang="en-GB" altLang="en-US" sz="1800" dirty="0">
                <a:effectLst/>
                <a:latin typeface="Century Gothic" pitchFamily="34" charset="0"/>
              </a:rPr>
              <a:t> (Cambridge: Polity Press, 1989), p. 12-3.</a:t>
            </a:r>
          </a:p>
          <a:p>
            <a:pPr eaLnBrk="1" hangingPunct="1">
              <a:lnSpc>
                <a:spcPct val="80000"/>
              </a:lnSpc>
              <a:buFontTx/>
              <a:buNone/>
            </a:pPr>
            <a:endParaRPr lang="en-GB" altLang="en-US" sz="2800" dirty="0">
              <a:effectLst/>
              <a:latin typeface="Century Gothic" pitchFamily="34" charset="0"/>
            </a:endParaRPr>
          </a:p>
        </p:txBody>
      </p:sp>
      <p:sp>
        <p:nvSpPr>
          <p:cNvPr id="7170" name="Rectangle 2"/>
          <p:cNvSpPr>
            <a:spLocks noGrp="1" noChangeArrowheads="1"/>
          </p:cNvSpPr>
          <p:nvPr>
            <p:ph type="title"/>
          </p:nvPr>
        </p:nvSpPr>
        <p:spPr>
          <a:xfrm>
            <a:off x="213866" y="0"/>
            <a:ext cx="8713788" cy="576535"/>
          </a:xfrm>
        </p:spPr>
        <p:txBody>
          <a:bodyPr/>
          <a:lstStyle/>
          <a:p>
            <a:pPr algn="ctr" eaLnBrk="1" hangingPunct="1"/>
            <a:r>
              <a:rPr lang="en-GB" altLang="en-US" sz="3000" dirty="0">
                <a:solidFill>
                  <a:schemeClr val="tx1"/>
                </a:solidFill>
                <a:effectLst/>
                <a:latin typeface="Perpetua Titling MT" panose="02020502060505020804" pitchFamily="18" charset="0"/>
              </a:rPr>
              <a:t>KEY FEATURES OF </a:t>
            </a:r>
            <a:r>
              <a:rPr lang="en-GB" altLang="en-US" sz="3000" dirty="0" smtClean="0">
                <a:solidFill>
                  <a:schemeClr val="tx1"/>
                </a:solidFill>
                <a:effectLst/>
                <a:latin typeface="Perpetua Titling MT" panose="02020502060505020804" pitchFamily="18" charset="0"/>
              </a:rPr>
              <a:t>MODERNISM: aesthetics  </a:t>
            </a:r>
            <a:endParaRPr lang="en-GB" altLang="en-US" sz="3000" dirty="0">
              <a:solidFill>
                <a:schemeClr val="tx1"/>
              </a:solidFill>
              <a:latin typeface="Perpetua Titling MT" panose="020205020605050208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Rectangle 5"/>
          <p:cNvSpPr/>
          <p:nvPr/>
        </p:nvSpPr>
        <p:spPr>
          <a:xfrm>
            <a:off x="395536" y="332656"/>
            <a:ext cx="5832648" cy="6309420"/>
          </a:xfrm>
          <a:prstGeom prst="rect">
            <a:avLst/>
          </a:prstGeom>
        </p:spPr>
        <p:txBody>
          <a:bodyPr wrap="square">
            <a:spAutoFit/>
          </a:bodyPr>
          <a:lstStyle/>
          <a:p>
            <a:r>
              <a:rPr lang="en-GB" sz="2000" dirty="0" smtClean="0">
                <a:latin typeface="+mn-lt"/>
              </a:rPr>
              <a:t>In </a:t>
            </a:r>
            <a:r>
              <a:rPr lang="en-GB" sz="2000" dirty="0">
                <a:latin typeface="+mn-lt"/>
              </a:rPr>
              <a:t>the room the women come and go	</a:t>
            </a:r>
          </a:p>
          <a:p>
            <a:r>
              <a:rPr lang="en-GB" sz="2000" dirty="0">
                <a:latin typeface="+mn-lt"/>
              </a:rPr>
              <a:t>Talking of Michelangelo.	</a:t>
            </a:r>
          </a:p>
          <a:p>
            <a:r>
              <a:rPr lang="en-GB" sz="1000" dirty="0">
                <a:latin typeface="+mn-lt"/>
              </a:rPr>
              <a:t> </a:t>
            </a:r>
          </a:p>
          <a:p>
            <a:r>
              <a:rPr lang="en-GB" sz="2000" dirty="0">
                <a:latin typeface="+mn-lt"/>
              </a:rPr>
              <a:t>The yellow fog that rubs its back upon the window-panes,	        </a:t>
            </a:r>
            <a:endParaRPr lang="en-GB" sz="2000" dirty="0" smtClean="0">
              <a:latin typeface="+mn-lt"/>
            </a:endParaRPr>
          </a:p>
          <a:p>
            <a:r>
              <a:rPr lang="en-GB" sz="2000" dirty="0" smtClean="0">
                <a:latin typeface="+mn-lt"/>
              </a:rPr>
              <a:t>The </a:t>
            </a:r>
            <a:r>
              <a:rPr lang="en-GB" sz="2000" dirty="0">
                <a:latin typeface="+mn-lt"/>
              </a:rPr>
              <a:t>yellow smoke that rubs its muzzle on the window-panes	</a:t>
            </a:r>
          </a:p>
          <a:p>
            <a:r>
              <a:rPr lang="en-GB" sz="2000" dirty="0">
                <a:latin typeface="+mn-lt"/>
              </a:rPr>
              <a:t>Licked its tongue into the corners of the evening,	</a:t>
            </a:r>
          </a:p>
          <a:p>
            <a:r>
              <a:rPr lang="en-GB" sz="2000" dirty="0">
                <a:latin typeface="+mn-lt"/>
              </a:rPr>
              <a:t>Lingered upon the pools that stand in drains,	</a:t>
            </a:r>
          </a:p>
          <a:p>
            <a:r>
              <a:rPr lang="en-GB" sz="2000" dirty="0">
                <a:latin typeface="+mn-lt"/>
              </a:rPr>
              <a:t>Let fall upon its back the soot that falls from chimneys,	</a:t>
            </a:r>
          </a:p>
          <a:p>
            <a:r>
              <a:rPr lang="en-GB" sz="2000" dirty="0">
                <a:latin typeface="+mn-lt"/>
              </a:rPr>
              <a:t>Slipped by the terrace, made a sudden leap,	        </a:t>
            </a:r>
            <a:endParaRPr lang="en-GB" sz="2000" dirty="0" smtClean="0">
              <a:latin typeface="+mn-lt"/>
            </a:endParaRPr>
          </a:p>
          <a:p>
            <a:r>
              <a:rPr lang="en-GB" sz="2000" dirty="0" smtClean="0">
                <a:latin typeface="+mn-lt"/>
              </a:rPr>
              <a:t>And </a:t>
            </a:r>
            <a:r>
              <a:rPr lang="en-GB" sz="2000" dirty="0">
                <a:latin typeface="+mn-lt"/>
              </a:rPr>
              <a:t>seeing that it was a soft October night,	</a:t>
            </a:r>
          </a:p>
          <a:p>
            <a:r>
              <a:rPr lang="en-GB" sz="2000" dirty="0">
                <a:latin typeface="+mn-lt"/>
              </a:rPr>
              <a:t>Curled once about the house, and fell asleep</a:t>
            </a:r>
            <a:r>
              <a:rPr lang="en-GB" sz="2400" dirty="0" smtClean="0">
                <a:latin typeface="+mn-lt"/>
              </a:rPr>
              <a:t>.</a:t>
            </a:r>
          </a:p>
          <a:p>
            <a:endParaRPr lang="en-GB" sz="1000" dirty="0">
              <a:latin typeface="+mn-lt"/>
            </a:endParaRPr>
          </a:p>
          <a:p>
            <a:r>
              <a:rPr lang="en-GB" sz="2000" dirty="0" smtClean="0">
                <a:latin typeface="+mn-lt"/>
              </a:rPr>
              <a:t>And </a:t>
            </a:r>
            <a:r>
              <a:rPr lang="en-GB" sz="2000" dirty="0">
                <a:latin typeface="+mn-lt"/>
              </a:rPr>
              <a:t>indeed there will be time	</a:t>
            </a:r>
          </a:p>
          <a:p>
            <a:r>
              <a:rPr lang="en-GB" sz="2000" dirty="0">
                <a:latin typeface="+mn-lt"/>
              </a:rPr>
              <a:t>For the yellow smoke that slides along the street,	</a:t>
            </a:r>
          </a:p>
          <a:p>
            <a:r>
              <a:rPr lang="en-GB" sz="2000" dirty="0">
                <a:latin typeface="+mn-lt"/>
              </a:rPr>
              <a:t>Rubbing its back upon the window panes;	        </a:t>
            </a:r>
            <a:endParaRPr lang="en-GB" sz="2000" dirty="0" smtClean="0">
              <a:latin typeface="+mn-lt"/>
            </a:endParaRPr>
          </a:p>
          <a:p>
            <a:r>
              <a:rPr lang="en-GB" sz="2000" dirty="0" smtClean="0">
                <a:latin typeface="+mn-lt"/>
              </a:rPr>
              <a:t>There </a:t>
            </a:r>
            <a:r>
              <a:rPr lang="en-GB" sz="2000" dirty="0">
                <a:latin typeface="+mn-lt"/>
              </a:rPr>
              <a:t>will be time, there will be time	</a:t>
            </a:r>
          </a:p>
          <a:p>
            <a:r>
              <a:rPr lang="en-GB" sz="2000" dirty="0">
                <a:latin typeface="+mn-lt"/>
              </a:rPr>
              <a:t>To prepare a face to meet the faces that you meet;	</a:t>
            </a:r>
          </a:p>
          <a:p>
            <a:r>
              <a:rPr lang="en-GB" sz="2000" dirty="0">
                <a:latin typeface="+mn-lt"/>
              </a:rPr>
              <a:t>There will be time to murder and create,	</a:t>
            </a:r>
          </a:p>
          <a:p>
            <a:r>
              <a:rPr lang="en-GB" sz="2000" dirty="0">
                <a:latin typeface="+mn-lt"/>
              </a:rPr>
              <a:t>And time for all the works and days of hands	</a:t>
            </a:r>
          </a:p>
          <a:p>
            <a:r>
              <a:rPr lang="en-GB" sz="2000" dirty="0">
                <a:latin typeface="+mn-lt"/>
              </a:rPr>
              <a:t>That lift and drop a question on your plate;	        </a:t>
            </a:r>
            <a:endParaRPr lang="en-GB" sz="2000" dirty="0" smtClean="0">
              <a:latin typeface="+mn-lt"/>
            </a:endParaRPr>
          </a:p>
        </p:txBody>
      </p:sp>
      <p:sp>
        <p:nvSpPr>
          <p:cNvPr id="7" name="Rectangle 6"/>
          <p:cNvSpPr/>
          <p:nvPr/>
        </p:nvSpPr>
        <p:spPr>
          <a:xfrm>
            <a:off x="6084168" y="6021288"/>
            <a:ext cx="2843808" cy="707886"/>
          </a:xfrm>
          <a:prstGeom prst="rect">
            <a:avLst/>
          </a:prstGeom>
        </p:spPr>
        <p:txBody>
          <a:bodyPr wrap="square">
            <a:spAutoFit/>
          </a:bodyPr>
          <a:lstStyle/>
          <a:p>
            <a:pPr marL="0" lvl="1" algn="r"/>
            <a:r>
              <a:rPr lang="en-GB" sz="2000" dirty="0" err="1">
                <a:solidFill>
                  <a:srgbClr val="FFC000"/>
                </a:solidFill>
                <a:latin typeface="+mn-lt"/>
              </a:rPr>
              <a:t>T.S.Eliot</a:t>
            </a:r>
            <a:r>
              <a:rPr lang="en-GB" sz="2000" dirty="0">
                <a:solidFill>
                  <a:srgbClr val="FFC000"/>
                </a:solidFill>
                <a:latin typeface="+mn-lt"/>
              </a:rPr>
              <a:t>, </a:t>
            </a:r>
            <a:r>
              <a:rPr lang="en-GB" sz="2000" dirty="0" smtClean="0">
                <a:solidFill>
                  <a:srgbClr val="FFC000"/>
                </a:solidFill>
                <a:latin typeface="+mn-lt"/>
              </a:rPr>
              <a:t>‘The </a:t>
            </a:r>
            <a:r>
              <a:rPr lang="en-GB" sz="2000" dirty="0">
                <a:solidFill>
                  <a:srgbClr val="FFC000"/>
                </a:solidFill>
                <a:latin typeface="+mn-lt"/>
              </a:rPr>
              <a:t>Love Song of </a:t>
            </a:r>
            <a:r>
              <a:rPr lang="en-GB" sz="2000" dirty="0" smtClean="0">
                <a:solidFill>
                  <a:srgbClr val="FFC000"/>
                </a:solidFill>
                <a:latin typeface="+mn-lt"/>
              </a:rPr>
              <a:t>J. Alfred  </a:t>
            </a:r>
            <a:r>
              <a:rPr lang="en-GB" sz="2000" dirty="0" err="1" smtClean="0">
                <a:solidFill>
                  <a:srgbClr val="FFC000"/>
                </a:solidFill>
                <a:latin typeface="+mn-lt"/>
              </a:rPr>
              <a:t>Prufrock</a:t>
            </a:r>
            <a:r>
              <a:rPr lang="en-GB" sz="2000" dirty="0" smtClean="0">
                <a:solidFill>
                  <a:srgbClr val="FFC000"/>
                </a:solidFill>
                <a:latin typeface="+mn-lt"/>
              </a:rPr>
              <a:t>’ 1916 (ii)</a:t>
            </a:r>
            <a:endParaRPr lang="en-GB" sz="2000" dirty="0">
              <a:solidFill>
                <a:srgbClr val="FFC000"/>
              </a:solidFill>
              <a:latin typeface="+mn-lt"/>
            </a:endParaRPr>
          </a:p>
        </p:txBody>
      </p:sp>
    </p:spTree>
    <p:extLst>
      <p:ext uri="{BB962C8B-B14F-4D97-AF65-F5344CB8AC3E}">
        <p14:creationId xmlns:p14="http://schemas.microsoft.com/office/powerpoint/2010/main" val="12350325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8195" name="Picture 8" descr="magnify-clip">
            <a:hlinkClick r:id="rId2" tooltip="Enlarge"/>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08250" y="5043488"/>
            <a:ext cx="142875" cy="10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6" name="Rectangle 9"/>
          <p:cNvSpPr>
            <a:spLocks noChangeArrowheads="1"/>
          </p:cNvSpPr>
          <p:nvPr/>
        </p:nvSpPr>
        <p:spPr bwMode="auto">
          <a:xfrm>
            <a:off x="4355976" y="5733256"/>
            <a:ext cx="4392488" cy="100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r>
              <a:rPr lang="en-GB" altLang="en-US" sz="2000" dirty="0">
                <a:solidFill>
                  <a:srgbClr val="FFC000"/>
                </a:solidFill>
                <a:latin typeface="Century Gothic" pitchFamily="34" charset="0"/>
              </a:rPr>
              <a:t>Marcel Duchamp,</a:t>
            </a:r>
          </a:p>
          <a:p>
            <a:pPr algn="r" eaLnBrk="1" hangingPunct="1"/>
            <a:r>
              <a:rPr lang="en-GB" altLang="en-US" sz="2000" i="1" dirty="0">
                <a:solidFill>
                  <a:srgbClr val="FFC000"/>
                </a:solidFill>
                <a:latin typeface="Century Gothic" pitchFamily="34" charset="0"/>
              </a:rPr>
              <a:t>Nude Descending a Staircase, No. 2 </a:t>
            </a:r>
            <a:r>
              <a:rPr lang="en-GB" altLang="en-US" sz="2000" dirty="0">
                <a:solidFill>
                  <a:srgbClr val="FFC000"/>
                </a:solidFill>
                <a:latin typeface="Century Gothic" pitchFamily="34" charset="0"/>
              </a:rPr>
              <a:t>1912</a:t>
            </a:r>
          </a:p>
        </p:txBody>
      </p:sp>
      <p:sp>
        <p:nvSpPr>
          <p:cNvPr id="2" name="Rectangle 1"/>
          <p:cNvSpPr/>
          <p:nvPr/>
        </p:nvSpPr>
        <p:spPr>
          <a:xfrm>
            <a:off x="4535488" y="149841"/>
            <a:ext cx="4392488" cy="5262979"/>
          </a:xfrm>
          <a:prstGeom prst="rect">
            <a:avLst/>
          </a:prstGeom>
        </p:spPr>
        <p:txBody>
          <a:bodyPr wrap="square">
            <a:spAutoFit/>
          </a:bodyPr>
          <a:lstStyle/>
          <a:p>
            <a:pPr algn="r" eaLnBrk="1" hangingPunct="1"/>
            <a:r>
              <a:rPr lang="en-GB" altLang="en-US" sz="2800" dirty="0">
                <a:latin typeface="Perpetua" panose="02020502060401020303" pitchFamily="18" charset="0"/>
              </a:rPr>
              <a:t>[Modernism] is the art consequent on Heisenberg’s ‘Uncertainty principle’, of the destruction of civilization and reason in the First World War, of the world changed and reinterpreted by Marx, Freud and Darwin, of capitalism and constant acceleration, of existential exposure to meaninglessness or absurdity. It is the literature of technolog</a:t>
            </a:r>
            <a:r>
              <a:rPr lang="en-GB" altLang="en-US" sz="2600" dirty="0">
                <a:latin typeface="Perpetua" panose="02020502060401020303" pitchFamily="18" charset="0"/>
              </a:rPr>
              <a:t>y</a:t>
            </a:r>
            <a:r>
              <a:rPr lang="en-GB" altLang="en-US" sz="2400" dirty="0">
                <a:latin typeface="Century Gothic" pitchFamily="34" charset="0"/>
              </a:rPr>
              <a:t>. </a:t>
            </a:r>
          </a:p>
        </p:txBody>
      </p:sp>
      <p:pic>
        <p:nvPicPr>
          <p:cNvPr id="8198" name="Picture 6" descr="http://upload.wikimedia.org/wikipedia/en/thumb/c/c0/Duchamp_-_Nude_Descending_a_Staircase.jpg/640px-Duchamp_-_Nude_Descending_a_Staircase.jpg"/>
          <p:cNvPicPr>
            <a:picLocks noChangeAspect="1" noChangeArrowheads="1"/>
          </p:cNvPicPr>
          <p:nvPr/>
        </p:nvPicPr>
        <p:blipFill>
          <a:blip r:embed="rId4" cstate="print">
            <a:extLst>
              <a:ext uri="{BEBA8EAE-BF5A-486C-A8C5-ECC9F3942E4B}">
                <a14:imgProps xmlns:a14="http://schemas.microsoft.com/office/drawing/2010/main">
                  <a14:imgLayer r:embed="rId5">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179512" y="216226"/>
            <a:ext cx="3754125" cy="6264696"/>
          </a:xfrm>
          <a:prstGeom prst="rect">
            <a:avLst/>
          </a:prstGeom>
          <a:noFill/>
          <a:ln>
            <a:solidFill>
              <a:srgbClr val="FFC000"/>
            </a:solidFill>
          </a:ln>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2187" y="448861"/>
            <a:ext cx="7200800" cy="6401753"/>
          </a:xfrm>
          <a:prstGeom prst="rect">
            <a:avLst/>
          </a:prstGeom>
        </p:spPr>
        <p:txBody>
          <a:bodyPr wrap="square">
            <a:spAutoFit/>
          </a:bodyPr>
          <a:lstStyle/>
          <a:p>
            <a:r>
              <a:rPr lang="en-GB" sz="2000" dirty="0">
                <a:latin typeface="+mn-lt"/>
              </a:rPr>
              <a:t>Time for you and time for me,	</a:t>
            </a:r>
          </a:p>
          <a:p>
            <a:r>
              <a:rPr lang="en-GB" sz="2000" dirty="0">
                <a:latin typeface="+mn-lt"/>
              </a:rPr>
              <a:t>And time yet for a hundred indecisions,	</a:t>
            </a:r>
          </a:p>
          <a:p>
            <a:r>
              <a:rPr lang="en-GB" sz="2000" dirty="0">
                <a:latin typeface="+mn-lt"/>
              </a:rPr>
              <a:t>And for a hundred visions and revisions,	</a:t>
            </a:r>
          </a:p>
          <a:p>
            <a:r>
              <a:rPr lang="en-GB" sz="2000" dirty="0">
                <a:latin typeface="+mn-lt"/>
              </a:rPr>
              <a:t>Before the taking of a toast and tea.	</a:t>
            </a:r>
          </a:p>
          <a:p>
            <a:r>
              <a:rPr lang="en-GB" sz="2000" dirty="0">
                <a:latin typeface="+mn-lt"/>
              </a:rPr>
              <a:t> </a:t>
            </a:r>
            <a:endParaRPr lang="en-GB" sz="1000" dirty="0">
              <a:latin typeface="+mn-lt"/>
            </a:endParaRPr>
          </a:p>
          <a:p>
            <a:r>
              <a:rPr lang="en-GB" sz="2000" dirty="0">
                <a:latin typeface="+mn-lt"/>
              </a:rPr>
              <a:t>In the room the women come and go	        </a:t>
            </a:r>
          </a:p>
          <a:p>
            <a:r>
              <a:rPr lang="en-GB" sz="2000" dirty="0">
                <a:latin typeface="+mn-lt"/>
              </a:rPr>
              <a:t>Talking of Michelangelo</a:t>
            </a:r>
            <a:r>
              <a:rPr lang="en-GB" sz="2000" dirty="0" smtClean="0">
                <a:latin typeface="+mn-lt"/>
              </a:rPr>
              <a:t>.</a:t>
            </a:r>
          </a:p>
          <a:p>
            <a:endParaRPr lang="en-GB" sz="1000" dirty="0">
              <a:latin typeface="+mn-lt"/>
            </a:endParaRPr>
          </a:p>
          <a:p>
            <a:r>
              <a:rPr lang="en-GB" sz="2000" dirty="0">
                <a:latin typeface="+mn-lt"/>
              </a:rPr>
              <a:t>And indeed there will be time	</a:t>
            </a:r>
          </a:p>
          <a:p>
            <a:r>
              <a:rPr lang="en-GB" sz="2000" dirty="0">
                <a:latin typeface="+mn-lt"/>
              </a:rPr>
              <a:t>To wonder, “Do I dare?” and, “Do I dare?”	</a:t>
            </a:r>
          </a:p>
          <a:p>
            <a:r>
              <a:rPr lang="en-GB" sz="2000" dirty="0">
                <a:latin typeface="+mn-lt"/>
              </a:rPr>
              <a:t>Time to turn back and descend the stair,	</a:t>
            </a:r>
          </a:p>
          <a:p>
            <a:r>
              <a:rPr lang="en-GB" sz="2000" dirty="0">
                <a:latin typeface="+mn-lt"/>
              </a:rPr>
              <a:t>With a bald spot in the middle of my hair—	        </a:t>
            </a:r>
          </a:p>
          <a:p>
            <a:r>
              <a:rPr lang="en-GB" sz="2000" dirty="0">
                <a:latin typeface="+mn-lt"/>
              </a:rPr>
              <a:t>(They will say: “How his hair is growing thin!”)	</a:t>
            </a:r>
          </a:p>
          <a:p>
            <a:r>
              <a:rPr lang="en-GB" sz="2000" dirty="0">
                <a:latin typeface="+mn-lt"/>
              </a:rPr>
              <a:t>My morning coat, my collar mounting firmly to the chin,	</a:t>
            </a:r>
          </a:p>
          <a:p>
            <a:r>
              <a:rPr lang="en-GB" sz="2000" dirty="0">
                <a:latin typeface="+mn-lt"/>
              </a:rPr>
              <a:t>My necktie rich and modest, but asserted by a simple pin—	</a:t>
            </a:r>
          </a:p>
          <a:p>
            <a:r>
              <a:rPr lang="en-GB" sz="2000" dirty="0">
                <a:latin typeface="+mn-lt"/>
              </a:rPr>
              <a:t>(They will say: “But how his arms and legs are thin!”)	</a:t>
            </a:r>
          </a:p>
          <a:p>
            <a:r>
              <a:rPr lang="en-GB" sz="2000" dirty="0">
                <a:latin typeface="+mn-lt"/>
              </a:rPr>
              <a:t>Do I dare	        </a:t>
            </a:r>
          </a:p>
          <a:p>
            <a:r>
              <a:rPr lang="en-GB" sz="2000" dirty="0">
                <a:latin typeface="+mn-lt"/>
              </a:rPr>
              <a:t>Disturb the universe?	</a:t>
            </a:r>
          </a:p>
          <a:p>
            <a:r>
              <a:rPr lang="en-GB" sz="2000" dirty="0">
                <a:latin typeface="+mn-lt"/>
              </a:rPr>
              <a:t>In a minute there is time	</a:t>
            </a:r>
          </a:p>
          <a:p>
            <a:r>
              <a:rPr lang="en-GB" sz="2000" dirty="0">
                <a:latin typeface="+mn-lt"/>
              </a:rPr>
              <a:t>For decisions and revisions which a minute will reverse.	</a:t>
            </a:r>
          </a:p>
          <a:p>
            <a:r>
              <a:rPr lang="en-GB" sz="2000" dirty="0">
                <a:latin typeface="+mn-lt"/>
              </a:rPr>
              <a:t> </a:t>
            </a:r>
            <a:endParaRPr lang="en-GB" sz="1000" dirty="0">
              <a:latin typeface="+mn-lt"/>
            </a:endParaRPr>
          </a:p>
        </p:txBody>
      </p:sp>
      <p:sp>
        <p:nvSpPr>
          <p:cNvPr id="3" name="Rectangle 2"/>
          <p:cNvSpPr/>
          <p:nvPr/>
        </p:nvSpPr>
        <p:spPr>
          <a:xfrm>
            <a:off x="6045079" y="5661248"/>
            <a:ext cx="2915816" cy="707886"/>
          </a:xfrm>
          <a:prstGeom prst="rect">
            <a:avLst/>
          </a:prstGeom>
        </p:spPr>
        <p:txBody>
          <a:bodyPr wrap="square">
            <a:spAutoFit/>
          </a:bodyPr>
          <a:lstStyle/>
          <a:p>
            <a:pPr marL="0" lvl="1" algn="r"/>
            <a:r>
              <a:rPr lang="en-GB" sz="2000" dirty="0" err="1">
                <a:solidFill>
                  <a:srgbClr val="FFC000"/>
                </a:solidFill>
                <a:latin typeface="+mn-lt"/>
              </a:rPr>
              <a:t>T.S.Eliot</a:t>
            </a:r>
            <a:r>
              <a:rPr lang="en-GB" sz="2000" dirty="0">
                <a:solidFill>
                  <a:srgbClr val="FFC000"/>
                </a:solidFill>
                <a:latin typeface="+mn-lt"/>
              </a:rPr>
              <a:t>, </a:t>
            </a:r>
            <a:r>
              <a:rPr lang="en-GB" sz="2000" dirty="0" smtClean="0">
                <a:solidFill>
                  <a:srgbClr val="FFC000"/>
                </a:solidFill>
                <a:latin typeface="+mn-lt"/>
              </a:rPr>
              <a:t>‘The </a:t>
            </a:r>
            <a:r>
              <a:rPr lang="en-GB" sz="2000" dirty="0">
                <a:solidFill>
                  <a:srgbClr val="FFC000"/>
                </a:solidFill>
                <a:latin typeface="+mn-lt"/>
              </a:rPr>
              <a:t>Love Song of </a:t>
            </a:r>
            <a:r>
              <a:rPr lang="en-GB" sz="2000" dirty="0" smtClean="0">
                <a:solidFill>
                  <a:srgbClr val="FFC000"/>
                </a:solidFill>
                <a:latin typeface="+mn-lt"/>
              </a:rPr>
              <a:t>J. Alfred  </a:t>
            </a:r>
            <a:r>
              <a:rPr lang="en-GB" sz="2000" dirty="0" err="1" smtClean="0">
                <a:solidFill>
                  <a:srgbClr val="FFC000"/>
                </a:solidFill>
                <a:latin typeface="+mn-lt"/>
              </a:rPr>
              <a:t>Prufrock</a:t>
            </a:r>
            <a:r>
              <a:rPr lang="en-GB" sz="2000" dirty="0" smtClean="0">
                <a:solidFill>
                  <a:srgbClr val="FFC000"/>
                </a:solidFill>
                <a:latin typeface="+mn-lt"/>
              </a:rPr>
              <a:t>’ 1916 (iii)</a:t>
            </a:r>
            <a:endParaRPr lang="en-GB" sz="2000" dirty="0">
              <a:solidFill>
                <a:srgbClr val="FFC000"/>
              </a:solidFill>
              <a:latin typeface="+mn-lt"/>
            </a:endParaRPr>
          </a:p>
        </p:txBody>
      </p:sp>
    </p:spTree>
    <p:extLst>
      <p:ext uri="{BB962C8B-B14F-4D97-AF65-F5344CB8AC3E}">
        <p14:creationId xmlns:p14="http://schemas.microsoft.com/office/powerpoint/2010/main" val="34385048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Text Box 2"/>
          <p:cNvSpPr txBox="1">
            <a:spLocks noChangeArrowheads="1"/>
          </p:cNvSpPr>
          <p:nvPr/>
        </p:nvSpPr>
        <p:spPr bwMode="auto">
          <a:xfrm>
            <a:off x="442821" y="1041261"/>
            <a:ext cx="8064500" cy="60170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ts val="600"/>
              </a:spcBef>
              <a:spcAft>
                <a:spcPts val="1200"/>
              </a:spcAft>
            </a:pPr>
            <a:r>
              <a:rPr lang="en-GB" altLang="en-US" sz="3000" dirty="0">
                <a:latin typeface="Perpetua" panose="02020502060401020303" pitchFamily="18" charset="0"/>
              </a:rPr>
              <a:t>The metropolis housed the great </a:t>
            </a:r>
            <a:r>
              <a:rPr lang="en-GB" altLang="en-US" sz="3000" dirty="0">
                <a:solidFill>
                  <a:srgbClr val="FFC000"/>
                </a:solidFill>
                <a:latin typeface="Perpetua" panose="02020502060401020303" pitchFamily="18" charset="0"/>
              </a:rPr>
              <a:t>traditional academies and museums and their orthodoxies</a:t>
            </a:r>
            <a:r>
              <a:rPr lang="en-GB" altLang="en-US" sz="3000" dirty="0">
                <a:latin typeface="Perpetua" panose="02020502060401020303" pitchFamily="18" charset="0"/>
              </a:rPr>
              <a:t>; their very proximity and powers of control were both a standard and a challenge. </a:t>
            </a:r>
            <a:endParaRPr lang="en-GB" altLang="en-US" sz="3000" dirty="0" smtClean="0">
              <a:latin typeface="Perpetua" panose="02020502060401020303" pitchFamily="18" charset="0"/>
            </a:endParaRPr>
          </a:p>
          <a:p>
            <a:pPr eaLnBrk="1" hangingPunct="1">
              <a:spcBef>
                <a:spcPts val="600"/>
              </a:spcBef>
              <a:spcAft>
                <a:spcPts val="1200"/>
              </a:spcAft>
            </a:pPr>
            <a:r>
              <a:rPr lang="en-GB" altLang="en-US" sz="3000" dirty="0" smtClean="0">
                <a:latin typeface="Perpetua" panose="02020502060401020303" pitchFamily="18" charset="0"/>
              </a:rPr>
              <a:t>within </a:t>
            </a:r>
            <a:r>
              <a:rPr lang="en-GB" altLang="en-US" sz="3000" dirty="0">
                <a:latin typeface="Perpetua" panose="02020502060401020303" pitchFamily="18" charset="0"/>
              </a:rPr>
              <a:t>the </a:t>
            </a:r>
            <a:r>
              <a:rPr lang="en-GB" altLang="en-US" sz="3000" dirty="0">
                <a:solidFill>
                  <a:srgbClr val="FFC000"/>
                </a:solidFill>
                <a:latin typeface="Perpetua" panose="02020502060401020303" pitchFamily="18" charset="0"/>
              </a:rPr>
              <a:t>new kind of open, complex and mobile society,</a:t>
            </a:r>
            <a:r>
              <a:rPr lang="en-GB" altLang="en-US" sz="3000" dirty="0">
                <a:solidFill>
                  <a:srgbClr val="FFFF00"/>
                </a:solidFill>
                <a:latin typeface="Perpetua" panose="02020502060401020303" pitchFamily="18" charset="0"/>
              </a:rPr>
              <a:t> </a:t>
            </a:r>
            <a:r>
              <a:rPr lang="en-GB" altLang="en-US" sz="3000" dirty="0">
                <a:latin typeface="Perpetua" panose="02020502060401020303" pitchFamily="18" charset="0"/>
              </a:rPr>
              <a:t>small groups in any form of divergence or dissent could find some kind of foothold, in ways that would not have been possible if the artists and thinkers composing them had been scattered in more traditional, closed societies.</a:t>
            </a:r>
          </a:p>
          <a:p>
            <a:pPr eaLnBrk="1" hangingPunct="1"/>
            <a:r>
              <a:rPr lang="en-GB" altLang="en-US" dirty="0">
                <a:latin typeface="Century Gothic" pitchFamily="34" charset="0"/>
              </a:rPr>
              <a:t>	</a:t>
            </a:r>
            <a:r>
              <a:rPr lang="en-GB" altLang="en-US" sz="2000" dirty="0">
                <a:latin typeface="Century Gothic" pitchFamily="34" charset="0"/>
              </a:rPr>
              <a:t>Raymond Williams, ‘The Metropolis and the Emergence 	of Modernism,’ Peter </a:t>
            </a:r>
            <a:r>
              <a:rPr lang="en-GB" altLang="en-US" sz="2000" dirty="0" err="1">
                <a:latin typeface="Century Gothic" pitchFamily="34" charset="0"/>
              </a:rPr>
              <a:t>Brooker</a:t>
            </a:r>
            <a:r>
              <a:rPr lang="en-GB" altLang="en-US" sz="2000" dirty="0">
                <a:latin typeface="Century Gothic" pitchFamily="34" charset="0"/>
              </a:rPr>
              <a:t>, ed., </a:t>
            </a:r>
            <a:r>
              <a:rPr lang="en-GB" altLang="en-US" sz="2000" i="1" dirty="0">
                <a:latin typeface="Century Gothic" pitchFamily="34" charset="0"/>
              </a:rPr>
              <a:t>Modernism/ </a:t>
            </a:r>
            <a:r>
              <a:rPr lang="en-GB" altLang="en-US" sz="2000" dirty="0">
                <a:latin typeface="Century Gothic" pitchFamily="34" charset="0"/>
              </a:rPr>
              <a:t>	</a:t>
            </a:r>
            <a:r>
              <a:rPr lang="en-GB" altLang="en-US" sz="2000" i="1" dirty="0">
                <a:latin typeface="Century Gothic" pitchFamily="34" charset="0"/>
              </a:rPr>
              <a:t>Postmodernism</a:t>
            </a:r>
            <a:r>
              <a:rPr lang="en-GB" altLang="en-US" sz="2000" dirty="0">
                <a:latin typeface="Century Gothic" pitchFamily="34" charset="0"/>
              </a:rPr>
              <a:t> (London; NY: Longman, 1992), p. 91.</a:t>
            </a:r>
            <a:endParaRPr lang="en-GB" altLang="en-US" dirty="0">
              <a:latin typeface="Century Gothic" pitchFamily="34" charset="0"/>
            </a:endParaRPr>
          </a:p>
        </p:txBody>
      </p:sp>
      <p:sp>
        <p:nvSpPr>
          <p:cNvPr id="4099" name="Rectangle 3"/>
          <p:cNvSpPr>
            <a:spLocks noChangeArrowheads="1"/>
          </p:cNvSpPr>
          <p:nvPr/>
        </p:nvSpPr>
        <p:spPr bwMode="auto">
          <a:xfrm>
            <a:off x="476212" y="333375"/>
            <a:ext cx="8369342"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4000" dirty="0">
                <a:latin typeface="Perpetua Titling MT" panose="02020502060505020804" pitchFamily="18" charset="0"/>
              </a:rPr>
              <a:t>MODERNISM &amp; THE METROPOLIS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267" name="Rectangle 6"/>
          <p:cNvSpPr>
            <a:spLocks noChangeArrowheads="1"/>
          </p:cNvSpPr>
          <p:nvPr/>
        </p:nvSpPr>
        <p:spPr bwMode="auto">
          <a:xfrm>
            <a:off x="5148064" y="5589240"/>
            <a:ext cx="3600400"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000" dirty="0">
                <a:solidFill>
                  <a:srgbClr val="FFC000"/>
                </a:solidFill>
                <a:latin typeface="Century Gothic" pitchFamily="34" charset="0"/>
              </a:rPr>
              <a:t>Gino </a:t>
            </a:r>
            <a:r>
              <a:rPr lang="en-GB" altLang="en-US" sz="2000" dirty="0" err="1">
                <a:solidFill>
                  <a:srgbClr val="FFC000"/>
                </a:solidFill>
                <a:latin typeface="Century Gothic" pitchFamily="34" charset="0"/>
              </a:rPr>
              <a:t>Severini</a:t>
            </a:r>
            <a:r>
              <a:rPr lang="en-GB" altLang="en-US" sz="2000" dirty="0">
                <a:solidFill>
                  <a:srgbClr val="FFC000"/>
                </a:solidFill>
                <a:latin typeface="Century Gothic" pitchFamily="34" charset="0"/>
              </a:rPr>
              <a:t> </a:t>
            </a:r>
            <a:r>
              <a:rPr lang="en-GB" altLang="en-US" sz="2000" i="1" dirty="0">
                <a:solidFill>
                  <a:srgbClr val="FFC000"/>
                </a:solidFill>
                <a:latin typeface="Century Gothic" pitchFamily="34" charset="0"/>
              </a:rPr>
              <a:t>Blue Dancer </a:t>
            </a:r>
            <a:r>
              <a:rPr lang="en-GB" sz="2000" i="1" dirty="0">
                <a:solidFill>
                  <a:srgbClr val="FFC000"/>
                </a:solidFill>
                <a:latin typeface="Century Gothic" pitchFamily="34" charset="0"/>
              </a:rPr>
              <a:t>(Ballerina </a:t>
            </a:r>
            <a:r>
              <a:rPr lang="en-GB" sz="2000" i="1" dirty="0" err="1">
                <a:solidFill>
                  <a:srgbClr val="FFC000"/>
                </a:solidFill>
                <a:latin typeface="Century Gothic" pitchFamily="34" charset="0"/>
              </a:rPr>
              <a:t>blu</a:t>
            </a:r>
            <a:r>
              <a:rPr lang="en-GB" sz="2000" i="1" dirty="0">
                <a:solidFill>
                  <a:srgbClr val="FFC000"/>
                </a:solidFill>
                <a:latin typeface="Century Gothic" pitchFamily="34" charset="0"/>
              </a:rPr>
              <a:t>),</a:t>
            </a:r>
            <a:r>
              <a:rPr lang="en-GB" altLang="en-US" sz="2000" i="1" dirty="0">
                <a:solidFill>
                  <a:srgbClr val="FFC000"/>
                </a:solidFill>
                <a:latin typeface="Century Gothic" pitchFamily="34" charset="0"/>
              </a:rPr>
              <a:t> </a:t>
            </a:r>
            <a:r>
              <a:rPr lang="en-GB" altLang="en-US" sz="2000" dirty="0">
                <a:solidFill>
                  <a:srgbClr val="FFC000"/>
                </a:solidFill>
                <a:latin typeface="Century Gothic" pitchFamily="34" charset="0"/>
              </a:rPr>
              <a:t>1912 </a:t>
            </a:r>
            <a:r>
              <a:rPr lang="en-GB" sz="2000" dirty="0">
                <a:solidFill>
                  <a:srgbClr val="FFC000"/>
                </a:solidFill>
              </a:rPr>
              <a:t> </a:t>
            </a:r>
            <a:endParaRPr lang="en-GB" sz="2000" dirty="0" smtClean="0">
              <a:solidFill>
                <a:srgbClr val="FFC000"/>
              </a:solidFill>
            </a:endParaRPr>
          </a:p>
          <a:p>
            <a:pPr eaLnBrk="1" hangingPunct="1"/>
            <a:r>
              <a:rPr lang="en-GB" i="1" dirty="0" smtClean="0">
                <a:solidFill>
                  <a:srgbClr val="FFC000"/>
                </a:solidFill>
                <a:latin typeface="Century Gothic" pitchFamily="34" charset="0"/>
              </a:rPr>
              <a:t>Oil </a:t>
            </a:r>
            <a:r>
              <a:rPr lang="en-GB" i="1" dirty="0">
                <a:solidFill>
                  <a:srgbClr val="FFC000"/>
                </a:solidFill>
                <a:latin typeface="Century Gothic" pitchFamily="34" charset="0"/>
              </a:rPr>
              <a:t>on </a:t>
            </a:r>
            <a:r>
              <a:rPr lang="en-GB" i="1" dirty="0" smtClean="0">
                <a:solidFill>
                  <a:srgbClr val="FFC000"/>
                </a:solidFill>
                <a:latin typeface="Century Gothic" pitchFamily="34" charset="0"/>
              </a:rPr>
              <a:t>canvas with </a:t>
            </a:r>
            <a:r>
              <a:rPr lang="en-GB" i="1" dirty="0">
                <a:solidFill>
                  <a:srgbClr val="FFC000"/>
                </a:solidFill>
                <a:latin typeface="Century Gothic" pitchFamily="34" charset="0"/>
              </a:rPr>
              <a:t>sequins</a:t>
            </a:r>
            <a:endParaRPr lang="en-GB" altLang="en-US" i="1" dirty="0">
              <a:solidFill>
                <a:srgbClr val="FFC000"/>
              </a:solidFill>
              <a:latin typeface="Century Gothic" pitchFamily="34" charset="0"/>
            </a:endParaRPr>
          </a:p>
        </p:txBody>
      </p:sp>
      <p:pic>
        <p:nvPicPr>
          <p:cNvPr id="11269" name="Picture 5" descr="http://annex.guggenheim.org/collections/media/490/GM22_web.jpg"/>
          <p:cNvPicPr>
            <a:picLocks noChangeAspect="1" noChangeArrowheads="1"/>
          </p:cNvPicPr>
          <p:nvPr/>
        </p:nvPicPr>
        <p:blipFill>
          <a:blip r:embed="rId2" cstate="print">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323528" y="404664"/>
            <a:ext cx="4567082" cy="6031997"/>
          </a:xfrm>
          <a:prstGeom prst="rect">
            <a:avLst/>
          </a:prstGeom>
          <a:noFill/>
          <a:ln>
            <a:solidFill>
              <a:srgbClr val="FFC000"/>
            </a:solidFill>
          </a:ln>
          <a:extLst>
            <a:ext uri="{909E8E84-426E-40DD-AFC4-6F175D3DCCD1}">
              <a14:hiddenFill xmlns:a14="http://schemas.microsoft.com/office/drawing/2010/main">
                <a:solidFill>
                  <a:srgbClr val="FFFFFF"/>
                </a:solidFill>
              </a14:hiddenFill>
            </a:ext>
          </a:extLst>
        </p:spPr>
      </p:pic>
      <p:sp>
        <p:nvSpPr>
          <p:cNvPr id="3" name="Rectangle 2"/>
          <p:cNvSpPr/>
          <p:nvPr/>
        </p:nvSpPr>
        <p:spPr>
          <a:xfrm>
            <a:off x="5148064" y="332656"/>
            <a:ext cx="3600400" cy="2677656"/>
          </a:xfrm>
          <a:prstGeom prst="rect">
            <a:avLst/>
          </a:prstGeom>
        </p:spPr>
        <p:txBody>
          <a:bodyPr wrap="square">
            <a:spAutoFit/>
          </a:bodyPr>
          <a:lstStyle/>
          <a:p>
            <a:pPr eaLnBrk="1" hangingPunct="1"/>
            <a:r>
              <a:rPr lang="en-GB" altLang="en-US" sz="2800" dirty="0">
                <a:solidFill>
                  <a:srgbClr val="FFC000"/>
                </a:solidFill>
                <a:latin typeface="Perpetua" panose="02020502060401020303" pitchFamily="18" charset="0"/>
              </a:rPr>
              <a:t>Time and Space </a:t>
            </a:r>
            <a:r>
              <a:rPr lang="en-GB" altLang="en-US" sz="2800" dirty="0">
                <a:latin typeface="Perpetua" panose="02020502060401020303" pitchFamily="18" charset="0"/>
              </a:rPr>
              <a:t>died yesterday. We already live in the absolute, because we have created eternal, omnipresent speed</a:t>
            </a:r>
            <a:r>
              <a:rPr lang="en-GB" altLang="en-US" sz="2400" dirty="0">
                <a:latin typeface="Perpetua" panose="02020502060401020303" pitchFamily="18" charset="0"/>
              </a:rPr>
              <a:t>. </a:t>
            </a:r>
          </a:p>
          <a:p>
            <a:pPr eaLnBrk="1" hangingPunct="1"/>
            <a:r>
              <a:rPr lang="en-GB" altLang="en-US" sz="2400" dirty="0">
                <a:latin typeface="Perpetua" panose="02020502060401020303" pitchFamily="18" charset="0"/>
              </a:rPr>
              <a:t>       F.T. Marinetti  </a:t>
            </a:r>
            <a:endParaRPr lang="en-GB" sz="2400" dirty="0">
              <a:latin typeface="Perpetua" panose="02020502060401020303"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338" name="Rectangle 4"/>
          <p:cNvSpPr>
            <a:spLocks noChangeArrowheads="1"/>
          </p:cNvSpPr>
          <p:nvPr/>
        </p:nvSpPr>
        <p:spPr bwMode="auto">
          <a:xfrm>
            <a:off x="1187450" y="28992"/>
            <a:ext cx="6542088" cy="67095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eaLnBrk="0" hangingPunct="0">
              <a:defRPr>
                <a:solidFill>
                  <a:schemeClr val="tx1"/>
                </a:solidFill>
                <a:latin typeface="Arial" charset="0"/>
              </a:defRPr>
            </a:lvl5pPr>
            <a:lvl6pPr eaLnBrk="0" fontAlgn="base" hangingPunct="0">
              <a:spcBef>
                <a:spcPct val="0"/>
              </a:spcBef>
              <a:spcAft>
                <a:spcPct val="0"/>
              </a:spcAft>
              <a:defRPr>
                <a:solidFill>
                  <a:schemeClr val="tx1"/>
                </a:solidFill>
                <a:latin typeface="Arial" charset="0"/>
              </a:defRPr>
            </a:lvl6pPr>
            <a:lvl7pPr eaLnBrk="0" fontAlgn="base" hangingPunct="0">
              <a:spcBef>
                <a:spcPct val="0"/>
              </a:spcBef>
              <a:spcAft>
                <a:spcPct val="0"/>
              </a:spcAft>
              <a:defRPr>
                <a:solidFill>
                  <a:schemeClr val="tx1"/>
                </a:solidFill>
                <a:latin typeface="Arial" charset="0"/>
              </a:defRPr>
            </a:lvl7pPr>
            <a:lvl8pPr eaLnBrk="0" fontAlgn="base" hangingPunct="0">
              <a:spcBef>
                <a:spcPct val="0"/>
              </a:spcBef>
              <a:spcAft>
                <a:spcPct val="0"/>
              </a:spcAft>
              <a:defRPr>
                <a:solidFill>
                  <a:schemeClr val="tx1"/>
                </a:solidFill>
                <a:latin typeface="Arial" charset="0"/>
              </a:defRPr>
            </a:lvl8pPr>
            <a:lvl9pPr eaLnBrk="0" fontAlgn="base" hangingPunct="0">
              <a:spcBef>
                <a:spcPct val="0"/>
              </a:spcBef>
              <a:spcAft>
                <a:spcPct val="0"/>
              </a:spcAft>
              <a:defRPr>
                <a:solidFill>
                  <a:schemeClr val="tx1"/>
                </a:solidFill>
                <a:latin typeface="Arial" charset="0"/>
              </a:defRPr>
            </a:lvl9pPr>
          </a:lstStyle>
          <a:p>
            <a:pPr algn="ctr" eaLnBrk="1" hangingPunct="1"/>
            <a:r>
              <a:rPr lang="en-GB" altLang="en-US" sz="2600" dirty="0" err="1">
                <a:solidFill>
                  <a:srgbClr val="FFC000"/>
                </a:solidFill>
                <a:latin typeface="Century Gothic" pitchFamily="34" charset="0"/>
              </a:rPr>
              <a:t>Oread</a:t>
            </a:r>
            <a:endParaRPr lang="en-GB" altLang="en-US" sz="2600" dirty="0">
              <a:solidFill>
                <a:srgbClr val="FFC000"/>
              </a:solidFill>
              <a:latin typeface="Century Gothic" pitchFamily="34" charset="0"/>
            </a:endParaRPr>
          </a:p>
          <a:p>
            <a:pPr algn="ctr" eaLnBrk="1" hangingPunct="1"/>
            <a:endParaRPr lang="en-GB" altLang="en-US" sz="1200" dirty="0">
              <a:latin typeface="Century Gothic" pitchFamily="34" charset="0"/>
            </a:endParaRPr>
          </a:p>
          <a:p>
            <a:pPr algn="ctr" eaLnBrk="1" hangingPunct="1"/>
            <a:r>
              <a:rPr lang="en-GB" altLang="en-US" sz="2400" dirty="0">
                <a:latin typeface="Century Gothic" pitchFamily="34" charset="0"/>
              </a:rPr>
              <a:t>Whirl up, sea – </a:t>
            </a:r>
          </a:p>
          <a:p>
            <a:pPr algn="ctr" eaLnBrk="1" hangingPunct="1"/>
            <a:r>
              <a:rPr lang="en-GB" altLang="en-US" sz="2400" dirty="0">
                <a:latin typeface="Century Gothic" pitchFamily="34" charset="0"/>
              </a:rPr>
              <a:t>Whirl your pointed pines,</a:t>
            </a:r>
          </a:p>
          <a:p>
            <a:pPr algn="ctr" eaLnBrk="1" hangingPunct="1"/>
            <a:r>
              <a:rPr lang="en-GB" altLang="en-US" sz="2400" dirty="0">
                <a:latin typeface="Century Gothic" pitchFamily="34" charset="0"/>
              </a:rPr>
              <a:t>Slash your great pines</a:t>
            </a:r>
          </a:p>
          <a:p>
            <a:pPr algn="ctr" eaLnBrk="1" hangingPunct="1"/>
            <a:r>
              <a:rPr lang="en-GB" altLang="en-US" sz="2400" dirty="0">
                <a:latin typeface="Century Gothic" pitchFamily="34" charset="0"/>
              </a:rPr>
              <a:t>On our rocks,</a:t>
            </a:r>
          </a:p>
          <a:p>
            <a:pPr algn="ctr" eaLnBrk="1" hangingPunct="1"/>
            <a:r>
              <a:rPr lang="en-GB" altLang="en-US" sz="2400" dirty="0">
                <a:latin typeface="Century Gothic" pitchFamily="34" charset="0"/>
              </a:rPr>
              <a:t>Hurl your green over us,</a:t>
            </a:r>
          </a:p>
          <a:p>
            <a:pPr algn="ctr" eaLnBrk="1" hangingPunct="1"/>
            <a:r>
              <a:rPr lang="en-GB" altLang="en-US" sz="2400" dirty="0">
                <a:latin typeface="Century Gothic" pitchFamily="34" charset="0"/>
              </a:rPr>
              <a:t>Cover us with your pools of fir.</a:t>
            </a:r>
          </a:p>
          <a:p>
            <a:pPr algn="ctr" eaLnBrk="1" hangingPunct="1"/>
            <a:endParaRPr lang="en-GB" altLang="en-US" sz="1600" dirty="0">
              <a:latin typeface="Century Gothic" pitchFamily="34" charset="0"/>
            </a:endParaRPr>
          </a:p>
          <a:p>
            <a:pPr lvl="4" algn="ctr" eaLnBrk="1" hangingPunct="1"/>
            <a:r>
              <a:rPr lang="en-GB" altLang="en-US" dirty="0">
                <a:latin typeface="Century Gothic" pitchFamily="34" charset="0"/>
              </a:rPr>
              <a:t>H.D. (Hilda Doolittle)</a:t>
            </a:r>
          </a:p>
          <a:p>
            <a:pPr algn="ctr" eaLnBrk="1" hangingPunct="1"/>
            <a:endParaRPr lang="en-GB" altLang="en-US" sz="1600" dirty="0">
              <a:latin typeface="Century Gothic" pitchFamily="34" charset="0"/>
            </a:endParaRPr>
          </a:p>
          <a:p>
            <a:pPr algn="ctr" eaLnBrk="1" hangingPunct="1"/>
            <a:endParaRPr lang="en-GB" altLang="en-US" sz="1600" dirty="0">
              <a:latin typeface="Century Gothic" pitchFamily="34" charset="0"/>
            </a:endParaRPr>
          </a:p>
          <a:p>
            <a:pPr algn="ctr" eaLnBrk="1" hangingPunct="1"/>
            <a:endParaRPr lang="en-GB" altLang="en-US" sz="1600" dirty="0">
              <a:latin typeface="Century Gothic" pitchFamily="34" charset="0"/>
            </a:endParaRPr>
          </a:p>
          <a:p>
            <a:pPr algn="ctr" eaLnBrk="1" hangingPunct="1"/>
            <a:endParaRPr lang="en-GB" altLang="en-US" sz="2000" dirty="0">
              <a:latin typeface="Century Gothic" pitchFamily="34" charset="0"/>
            </a:endParaRPr>
          </a:p>
          <a:p>
            <a:pPr algn="ctr" eaLnBrk="1" hangingPunct="1"/>
            <a:r>
              <a:rPr lang="en-GB" altLang="en-US" sz="2600" dirty="0">
                <a:solidFill>
                  <a:srgbClr val="FFC000"/>
                </a:solidFill>
                <a:latin typeface="Century Gothic" pitchFamily="34" charset="0"/>
              </a:rPr>
              <a:t>In a Station of the Metro</a:t>
            </a:r>
          </a:p>
          <a:p>
            <a:pPr algn="ctr" eaLnBrk="1" hangingPunct="1"/>
            <a:endParaRPr lang="en-GB" altLang="en-US" sz="1200" dirty="0">
              <a:latin typeface="Century Gothic" pitchFamily="34" charset="0"/>
            </a:endParaRPr>
          </a:p>
          <a:p>
            <a:pPr algn="ctr" eaLnBrk="1" hangingPunct="1"/>
            <a:r>
              <a:rPr lang="en-GB" altLang="en-US" sz="2400" dirty="0">
                <a:latin typeface="Century Gothic" pitchFamily="34" charset="0"/>
              </a:rPr>
              <a:t>The apparition of these faces in the crowd;</a:t>
            </a:r>
          </a:p>
          <a:p>
            <a:pPr algn="ctr" eaLnBrk="1" hangingPunct="1"/>
            <a:r>
              <a:rPr lang="en-GB" altLang="en-US" sz="2400" dirty="0">
                <a:latin typeface="Century Gothic" pitchFamily="34" charset="0"/>
              </a:rPr>
              <a:t>Petals on a wet, black bough.</a:t>
            </a:r>
          </a:p>
          <a:p>
            <a:pPr algn="ctr" eaLnBrk="1" hangingPunct="1"/>
            <a:endParaRPr lang="en-GB" altLang="en-US" sz="1600" dirty="0">
              <a:latin typeface="Century Gothic" pitchFamily="34" charset="0"/>
            </a:endParaRPr>
          </a:p>
          <a:p>
            <a:pPr lvl="4" algn="ctr" eaLnBrk="1" hangingPunct="1"/>
            <a:r>
              <a:rPr lang="en-GB" altLang="en-US" dirty="0">
                <a:latin typeface="Century Gothic" pitchFamily="34" charset="0"/>
              </a:rPr>
              <a:t>Ezra Pound</a:t>
            </a:r>
          </a:p>
          <a:p>
            <a:pPr algn="ctr"/>
            <a:endParaRPr lang="en-GB" altLang="en-US" dirty="0">
              <a:latin typeface="Century Gothic"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2290" name="Text Box 3"/>
          <p:cNvSpPr txBox="1">
            <a:spLocks noChangeArrowheads="1"/>
          </p:cNvSpPr>
          <p:nvPr/>
        </p:nvSpPr>
        <p:spPr bwMode="auto">
          <a:xfrm>
            <a:off x="467544" y="1412776"/>
            <a:ext cx="8352928" cy="39395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3200" dirty="0" smtClean="0">
                <a:latin typeface="Perpetua" panose="02020502060401020303" pitchFamily="18" charset="0"/>
              </a:rPr>
              <a:t>Methods </a:t>
            </a:r>
            <a:r>
              <a:rPr lang="en-GB" altLang="en-US" sz="3200" dirty="0">
                <a:latin typeface="Perpetua" panose="02020502060401020303" pitchFamily="18" charset="0"/>
              </a:rPr>
              <a:t>wear out, stimuli fail. New problems loom up and demand new techniques</a:t>
            </a:r>
            <a:r>
              <a:rPr lang="en-GB" altLang="en-US" sz="3200" dirty="0">
                <a:solidFill>
                  <a:srgbClr val="FFC000"/>
                </a:solidFill>
                <a:latin typeface="Perpetua" panose="02020502060401020303" pitchFamily="18" charset="0"/>
              </a:rPr>
              <a:t>. Reality alters; to represent it the means of representation must alter too. </a:t>
            </a:r>
            <a:r>
              <a:rPr lang="en-GB" altLang="en-US" sz="3200" dirty="0">
                <a:latin typeface="Perpetua" panose="02020502060401020303" pitchFamily="18" charset="0"/>
              </a:rPr>
              <a:t>Nothing arises from nothing; the new springs from the old, but this is just what makes it new.’ </a:t>
            </a:r>
          </a:p>
          <a:p>
            <a:pPr eaLnBrk="1" hangingPunct="1"/>
            <a:endParaRPr lang="en-GB" altLang="en-US" sz="1000" dirty="0">
              <a:latin typeface="Perpetua" panose="02020502060401020303" pitchFamily="18" charset="0"/>
            </a:endParaRPr>
          </a:p>
          <a:p>
            <a:pPr eaLnBrk="1" hangingPunct="1"/>
            <a:r>
              <a:rPr lang="en-GB" altLang="en-US" sz="2000" dirty="0">
                <a:latin typeface="Century Gothic" pitchFamily="34" charset="0"/>
              </a:rPr>
              <a:t>	</a:t>
            </a:r>
            <a:endParaRPr lang="en-GB" altLang="en-US" sz="2000" dirty="0" smtClean="0">
              <a:latin typeface="Century Gothic" pitchFamily="34" charset="0"/>
            </a:endParaRPr>
          </a:p>
          <a:p>
            <a:pPr eaLnBrk="1" hangingPunct="1"/>
            <a:r>
              <a:rPr lang="en-GB" altLang="en-US" sz="2000" dirty="0">
                <a:latin typeface="Century Gothic" pitchFamily="34" charset="0"/>
              </a:rPr>
              <a:t>	</a:t>
            </a:r>
            <a:r>
              <a:rPr lang="en-GB" altLang="en-US" sz="2000" dirty="0" err="1" smtClean="0">
                <a:latin typeface="Century Gothic" pitchFamily="34" charset="0"/>
              </a:rPr>
              <a:t>Bertolt</a:t>
            </a:r>
            <a:r>
              <a:rPr lang="en-GB" altLang="en-US" sz="2000" dirty="0" smtClean="0">
                <a:latin typeface="Century Gothic" pitchFamily="34" charset="0"/>
              </a:rPr>
              <a:t> </a:t>
            </a:r>
            <a:r>
              <a:rPr lang="en-GB" altLang="en-US" sz="2000" dirty="0">
                <a:latin typeface="Century Gothic" pitchFamily="34" charset="0"/>
              </a:rPr>
              <a:t>Brecht, ‘From ‘The Popular and the Realistic’,’ Peter</a:t>
            </a:r>
          </a:p>
          <a:p>
            <a:pPr eaLnBrk="1" hangingPunct="1"/>
            <a:r>
              <a:rPr lang="en-GB" altLang="en-US" sz="2000" dirty="0">
                <a:latin typeface="Century Gothic" pitchFamily="34" charset="0"/>
              </a:rPr>
              <a:t>  	Brooker, ed., </a:t>
            </a:r>
            <a:r>
              <a:rPr lang="en-GB" altLang="en-US" sz="2000" i="1" dirty="0">
                <a:latin typeface="Century Gothic" pitchFamily="34" charset="0"/>
              </a:rPr>
              <a:t>Modernism/ Postmodernism</a:t>
            </a:r>
            <a:r>
              <a:rPr lang="en-GB" altLang="en-US" sz="2000" dirty="0">
                <a:latin typeface="Century Gothic" pitchFamily="34" charset="0"/>
              </a:rPr>
              <a:t> (London; NY: 	Longman, 1992), p. 43.</a:t>
            </a:r>
            <a:endParaRPr lang="en-GB" altLang="en-US" dirty="0">
              <a:latin typeface="Century Gothic" pitchFamily="34" charset="0"/>
            </a:endParaRPr>
          </a:p>
        </p:txBody>
      </p:sp>
      <p:sp>
        <p:nvSpPr>
          <p:cNvPr id="12291" name="Rectangle 5"/>
          <p:cNvSpPr>
            <a:spLocks noChangeArrowheads="1"/>
          </p:cNvSpPr>
          <p:nvPr/>
        </p:nvSpPr>
        <p:spPr bwMode="auto">
          <a:xfrm>
            <a:off x="1619672" y="116632"/>
            <a:ext cx="5327798"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lang="en-GB" altLang="en-US" sz="4000" dirty="0">
                <a:latin typeface="Perpetua Titling MT" panose="02020502060505020804" pitchFamily="18" charset="0"/>
              </a:rPr>
              <a:t>OBSOLESCENCE</a:t>
            </a:r>
            <a:endParaRPr lang="en-GB" altLang="en-US" sz="3600" dirty="0">
              <a:latin typeface="Perpetua Titling MT" panose="02020502060505020804" pitchFamily="18"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404664"/>
            <a:ext cx="8208912" cy="6186309"/>
          </a:xfrm>
          <a:prstGeom prst="rect">
            <a:avLst/>
          </a:prstGeom>
        </p:spPr>
        <p:txBody>
          <a:bodyPr wrap="square">
            <a:spAutoFit/>
          </a:bodyPr>
          <a:lstStyle/>
          <a:p>
            <a:r>
              <a:rPr lang="en-GB" sz="2200" dirty="0">
                <a:latin typeface="+mn-lt"/>
              </a:rPr>
              <a:t>APRIL is the cruellest month, breeding	 </a:t>
            </a:r>
          </a:p>
          <a:p>
            <a:r>
              <a:rPr lang="en-GB" sz="2200" dirty="0">
                <a:latin typeface="+mn-lt"/>
              </a:rPr>
              <a:t>Lilacs out of the dead land, mixing	 </a:t>
            </a:r>
          </a:p>
          <a:p>
            <a:r>
              <a:rPr lang="en-GB" sz="2200" dirty="0">
                <a:latin typeface="+mn-lt"/>
              </a:rPr>
              <a:t>Memory and desire, stirring	 </a:t>
            </a:r>
          </a:p>
          <a:p>
            <a:r>
              <a:rPr lang="en-GB" sz="2200" dirty="0">
                <a:latin typeface="+mn-lt"/>
              </a:rPr>
              <a:t>Dull roots with spring rain.	 </a:t>
            </a:r>
          </a:p>
          <a:p>
            <a:r>
              <a:rPr lang="en-GB" sz="2200" dirty="0">
                <a:latin typeface="+mn-lt"/>
              </a:rPr>
              <a:t>Winter kept us warm, covering	</a:t>
            </a:r>
          </a:p>
          <a:p>
            <a:r>
              <a:rPr lang="en-GB" sz="2200" dirty="0">
                <a:latin typeface="+mn-lt"/>
              </a:rPr>
              <a:t>Earth in forgetful snow, feeding	 </a:t>
            </a:r>
          </a:p>
          <a:p>
            <a:r>
              <a:rPr lang="en-GB" sz="2200" dirty="0">
                <a:latin typeface="+mn-lt"/>
              </a:rPr>
              <a:t>A little life with dried tubers.	 </a:t>
            </a:r>
          </a:p>
          <a:p>
            <a:r>
              <a:rPr lang="en-GB" sz="2200" dirty="0">
                <a:latin typeface="+mn-lt"/>
              </a:rPr>
              <a:t>Summer surprised us, coming over the </a:t>
            </a:r>
            <a:r>
              <a:rPr lang="en-GB" sz="2200" dirty="0" err="1">
                <a:latin typeface="+mn-lt"/>
              </a:rPr>
              <a:t>Starnbergersee</a:t>
            </a:r>
            <a:r>
              <a:rPr lang="en-GB" sz="2200" dirty="0">
                <a:latin typeface="+mn-lt"/>
              </a:rPr>
              <a:t>	 </a:t>
            </a:r>
          </a:p>
          <a:p>
            <a:r>
              <a:rPr lang="en-GB" sz="2200" dirty="0">
                <a:latin typeface="+mn-lt"/>
              </a:rPr>
              <a:t>With a shower of rain; we stopped in the colonnade,	 </a:t>
            </a:r>
          </a:p>
          <a:p>
            <a:r>
              <a:rPr lang="en-GB" sz="2200" dirty="0">
                <a:latin typeface="+mn-lt"/>
              </a:rPr>
              <a:t>And went on in sunlight, into the </a:t>
            </a:r>
            <a:r>
              <a:rPr lang="en-GB" sz="2200" dirty="0" err="1">
                <a:latin typeface="+mn-lt"/>
              </a:rPr>
              <a:t>Hofgarten</a:t>
            </a:r>
            <a:r>
              <a:rPr lang="en-GB" sz="2200" dirty="0">
                <a:latin typeface="+mn-lt"/>
              </a:rPr>
              <a:t>,	  </a:t>
            </a:r>
          </a:p>
          <a:p>
            <a:r>
              <a:rPr lang="en-GB" sz="2200" dirty="0">
                <a:latin typeface="+mn-lt"/>
              </a:rPr>
              <a:t>And drank coffee, and talked for an hour.	 </a:t>
            </a:r>
          </a:p>
          <a:p>
            <a:r>
              <a:rPr lang="en-GB" sz="2200" i="1" dirty="0">
                <a:latin typeface="+mn-lt"/>
              </a:rPr>
              <a:t>Bin gar </a:t>
            </a:r>
            <a:r>
              <a:rPr lang="en-GB" sz="2200" i="1" dirty="0" err="1">
                <a:latin typeface="+mn-lt"/>
              </a:rPr>
              <a:t>keine</a:t>
            </a:r>
            <a:r>
              <a:rPr lang="en-GB" sz="2200" i="1" dirty="0">
                <a:latin typeface="+mn-lt"/>
              </a:rPr>
              <a:t> </a:t>
            </a:r>
            <a:r>
              <a:rPr lang="en-GB" sz="2200" i="1" dirty="0" err="1">
                <a:latin typeface="+mn-lt"/>
              </a:rPr>
              <a:t>Russin</a:t>
            </a:r>
            <a:r>
              <a:rPr lang="en-GB" sz="2200" i="1" dirty="0">
                <a:latin typeface="+mn-lt"/>
              </a:rPr>
              <a:t>, </a:t>
            </a:r>
            <a:r>
              <a:rPr lang="en-GB" sz="2200" i="1" dirty="0" err="1">
                <a:latin typeface="+mn-lt"/>
              </a:rPr>
              <a:t>stamm</a:t>
            </a:r>
            <a:r>
              <a:rPr lang="en-GB" sz="2200" i="1" dirty="0">
                <a:latin typeface="+mn-lt"/>
              </a:rPr>
              <a:t>’ </a:t>
            </a:r>
            <a:r>
              <a:rPr lang="en-GB" sz="2200" i="1" dirty="0" err="1">
                <a:latin typeface="+mn-lt"/>
              </a:rPr>
              <a:t>aus</a:t>
            </a:r>
            <a:r>
              <a:rPr lang="en-GB" sz="2200" i="1" dirty="0">
                <a:latin typeface="+mn-lt"/>
              </a:rPr>
              <a:t> </a:t>
            </a:r>
            <a:r>
              <a:rPr lang="en-GB" sz="2200" i="1" dirty="0" err="1">
                <a:latin typeface="+mn-lt"/>
              </a:rPr>
              <a:t>Litauen</a:t>
            </a:r>
            <a:r>
              <a:rPr lang="en-GB" sz="2200" i="1" dirty="0">
                <a:latin typeface="+mn-lt"/>
              </a:rPr>
              <a:t>, </a:t>
            </a:r>
            <a:r>
              <a:rPr lang="en-GB" sz="2200" i="1" dirty="0" err="1">
                <a:latin typeface="+mn-lt"/>
              </a:rPr>
              <a:t>echt</a:t>
            </a:r>
            <a:r>
              <a:rPr lang="en-GB" sz="2200" i="1" dirty="0">
                <a:latin typeface="+mn-lt"/>
              </a:rPr>
              <a:t> </a:t>
            </a:r>
            <a:r>
              <a:rPr lang="en-GB" sz="2200" i="1" dirty="0" err="1">
                <a:latin typeface="+mn-lt"/>
              </a:rPr>
              <a:t>deutsch</a:t>
            </a:r>
            <a:r>
              <a:rPr lang="en-GB" sz="2200" i="1" dirty="0">
                <a:latin typeface="+mn-lt"/>
              </a:rPr>
              <a:t>.</a:t>
            </a:r>
            <a:r>
              <a:rPr lang="en-GB" sz="2200" dirty="0">
                <a:latin typeface="+mn-lt"/>
              </a:rPr>
              <a:t>	 </a:t>
            </a:r>
          </a:p>
          <a:p>
            <a:r>
              <a:rPr lang="en-GB" sz="2200" dirty="0">
                <a:latin typeface="+mn-lt"/>
              </a:rPr>
              <a:t>And when we were children, staying at the archduke’s,	 </a:t>
            </a:r>
          </a:p>
          <a:p>
            <a:r>
              <a:rPr lang="en-GB" sz="2200" dirty="0">
                <a:latin typeface="+mn-lt"/>
              </a:rPr>
              <a:t>My cousin’s, he took me out on a sled,	 </a:t>
            </a:r>
          </a:p>
          <a:p>
            <a:r>
              <a:rPr lang="en-GB" sz="2200" dirty="0">
                <a:latin typeface="+mn-lt"/>
              </a:rPr>
              <a:t>And I was frightened. He said, Marie,	  </a:t>
            </a:r>
          </a:p>
          <a:p>
            <a:r>
              <a:rPr lang="en-GB" sz="2200" dirty="0">
                <a:latin typeface="+mn-lt"/>
              </a:rPr>
              <a:t>Marie, hold on tight. And down we went.	 </a:t>
            </a:r>
          </a:p>
          <a:p>
            <a:r>
              <a:rPr lang="en-GB" sz="2200" dirty="0">
                <a:latin typeface="+mn-lt"/>
              </a:rPr>
              <a:t>In the mountains, there you feel free.	 </a:t>
            </a:r>
          </a:p>
          <a:p>
            <a:r>
              <a:rPr lang="en-GB" sz="2200" dirty="0">
                <a:latin typeface="+mn-lt"/>
              </a:rPr>
              <a:t>I read, much of the night, and go south in the winter.</a:t>
            </a:r>
          </a:p>
        </p:txBody>
      </p:sp>
      <p:sp>
        <p:nvSpPr>
          <p:cNvPr id="3" name="Rectangle 2"/>
          <p:cNvSpPr/>
          <p:nvPr/>
        </p:nvSpPr>
        <p:spPr>
          <a:xfrm>
            <a:off x="4716016" y="404664"/>
            <a:ext cx="4572000" cy="769441"/>
          </a:xfrm>
          <a:prstGeom prst="rect">
            <a:avLst/>
          </a:prstGeom>
        </p:spPr>
        <p:txBody>
          <a:bodyPr>
            <a:spAutoFit/>
          </a:bodyPr>
          <a:lstStyle/>
          <a:p>
            <a:pPr lvl="1"/>
            <a:r>
              <a:rPr lang="en-GB" sz="2200" dirty="0" err="1">
                <a:solidFill>
                  <a:srgbClr val="FFC000"/>
                </a:solidFill>
                <a:latin typeface="+mn-lt"/>
              </a:rPr>
              <a:t>T.S.Eliot</a:t>
            </a:r>
            <a:r>
              <a:rPr lang="en-GB" sz="2200" dirty="0">
                <a:solidFill>
                  <a:srgbClr val="FFC000"/>
                </a:solidFill>
                <a:latin typeface="+mn-lt"/>
              </a:rPr>
              <a:t>, ‘The Burial of the Dead,’ </a:t>
            </a:r>
          </a:p>
          <a:p>
            <a:pPr lvl="1"/>
            <a:r>
              <a:rPr lang="en-GB" sz="2200" dirty="0">
                <a:solidFill>
                  <a:srgbClr val="FFC000"/>
                </a:solidFill>
                <a:latin typeface="+mn-lt"/>
              </a:rPr>
              <a:t> The Waste Land </a:t>
            </a:r>
            <a:r>
              <a:rPr lang="en-GB" sz="2200" dirty="0" smtClean="0">
                <a:solidFill>
                  <a:srgbClr val="FFC000"/>
                </a:solidFill>
                <a:latin typeface="+mn-lt"/>
              </a:rPr>
              <a:t>1922 (</a:t>
            </a:r>
            <a:r>
              <a:rPr lang="en-GB" sz="2200" dirty="0" err="1" smtClean="0">
                <a:solidFill>
                  <a:srgbClr val="FFC000"/>
                </a:solidFill>
                <a:latin typeface="+mn-lt"/>
              </a:rPr>
              <a:t>i</a:t>
            </a:r>
            <a:r>
              <a:rPr lang="en-GB" sz="2200" dirty="0" smtClean="0">
                <a:solidFill>
                  <a:srgbClr val="FFC000"/>
                </a:solidFill>
                <a:latin typeface="+mn-lt"/>
              </a:rPr>
              <a:t>)</a:t>
            </a:r>
            <a:endParaRPr lang="en-GB" sz="2200" dirty="0">
              <a:solidFill>
                <a:srgbClr val="FFC000"/>
              </a:solidFill>
              <a:latin typeface="+mn-lt"/>
            </a:endParaRPr>
          </a:p>
        </p:txBody>
      </p:sp>
    </p:spTree>
    <p:extLst>
      <p:ext uri="{BB962C8B-B14F-4D97-AF65-F5344CB8AC3E}">
        <p14:creationId xmlns:p14="http://schemas.microsoft.com/office/powerpoint/2010/main" val="40381768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362" name="Text Box 2"/>
          <p:cNvSpPr txBox="1">
            <a:spLocks noChangeArrowheads="1"/>
          </p:cNvSpPr>
          <p:nvPr/>
        </p:nvSpPr>
        <p:spPr bwMode="auto">
          <a:xfrm>
            <a:off x="1403350" y="836613"/>
            <a:ext cx="20161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50000"/>
              </a:spcBef>
            </a:pPr>
            <a:endParaRPr lang="en-US" altLang="en-US"/>
          </a:p>
        </p:txBody>
      </p:sp>
      <p:sp>
        <p:nvSpPr>
          <p:cNvPr id="15363" name="Text Box 3"/>
          <p:cNvSpPr txBox="1">
            <a:spLocks noChangeArrowheads="1"/>
          </p:cNvSpPr>
          <p:nvPr/>
        </p:nvSpPr>
        <p:spPr bwMode="auto">
          <a:xfrm>
            <a:off x="395536" y="992188"/>
            <a:ext cx="8208912" cy="53245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42900" indent="-342900"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indent="0" eaLnBrk="1" hangingPunct="1"/>
            <a:r>
              <a:rPr lang="en-GB" altLang="en-US" sz="2800" dirty="0">
                <a:latin typeface="Perpetua" panose="02020502060401020303" pitchFamily="18" charset="0"/>
              </a:rPr>
              <a:t>Examine for a moment </a:t>
            </a:r>
            <a:r>
              <a:rPr lang="en-GB" altLang="en-US" sz="2800" dirty="0">
                <a:solidFill>
                  <a:srgbClr val="FFC000"/>
                </a:solidFill>
                <a:latin typeface="Perpetua" panose="02020502060401020303" pitchFamily="18" charset="0"/>
              </a:rPr>
              <a:t>an ordinary mind on an ordinary day</a:t>
            </a:r>
            <a:r>
              <a:rPr lang="en-GB" altLang="en-US" sz="2800" dirty="0">
                <a:latin typeface="Perpetua" panose="02020502060401020303" pitchFamily="18" charset="0"/>
              </a:rPr>
              <a:t>. The mind receives a myriad impressions – trivial, fantastic, evanescent, or engraved with the sharpness of steel. From all sides they come, an incessant shower of innumerable atoms; and as they fall, as they shape themselves into Monday or Tuesday, the accent falls differently from of old […]. </a:t>
            </a:r>
            <a:endParaRPr lang="en-GB" altLang="en-US" sz="2800" dirty="0" smtClean="0">
              <a:latin typeface="Perpetua" panose="02020502060401020303" pitchFamily="18" charset="0"/>
            </a:endParaRPr>
          </a:p>
          <a:p>
            <a:pPr marL="0" indent="0" eaLnBrk="1" hangingPunct="1"/>
            <a:endParaRPr lang="en-GB" altLang="en-US" sz="2800" dirty="0">
              <a:latin typeface="Perpetua" panose="02020502060401020303" pitchFamily="18" charset="0"/>
            </a:endParaRPr>
          </a:p>
          <a:p>
            <a:pPr marL="0" indent="0" eaLnBrk="1" hangingPunct="1"/>
            <a:r>
              <a:rPr lang="en-GB" altLang="en-US" sz="2800" dirty="0" smtClean="0">
                <a:latin typeface="Perpetua" panose="02020502060401020303" pitchFamily="18" charset="0"/>
              </a:rPr>
              <a:t>Life </a:t>
            </a:r>
            <a:r>
              <a:rPr lang="en-GB" altLang="en-US" sz="2800" dirty="0">
                <a:latin typeface="Perpetua" panose="02020502060401020303" pitchFamily="18" charset="0"/>
              </a:rPr>
              <a:t>is not a series of gig lamps symmetrically arranged; life is a luminous halo, a semi-transparent envelope surrounding us from the beginning of consciousness to the end. </a:t>
            </a:r>
          </a:p>
          <a:p>
            <a:pPr eaLnBrk="1" hangingPunct="1"/>
            <a:r>
              <a:rPr lang="en-GB" altLang="en-US" dirty="0">
                <a:latin typeface="Century Gothic" pitchFamily="34" charset="0"/>
              </a:rPr>
              <a:t>	</a:t>
            </a:r>
            <a:r>
              <a:rPr lang="en-GB" altLang="en-US" sz="2000" dirty="0" smtClean="0">
                <a:latin typeface="Century Gothic" pitchFamily="34" charset="0"/>
              </a:rPr>
              <a:t>Virginia </a:t>
            </a:r>
            <a:r>
              <a:rPr lang="en-GB" altLang="en-US" sz="2000" dirty="0">
                <a:latin typeface="Century Gothic" pitchFamily="34" charset="0"/>
              </a:rPr>
              <a:t>Woolf (1919), ‘Modern Fiction,’ </a:t>
            </a:r>
            <a:r>
              <a:rPr lang="en-GB" altLang="en-US" sz="2000" dirty="0" err="1">
                <a:latin typeface="Century Gothic" pitchFamily="34" charset="0"/>
              </a:rPr>
              <a:t>Vassiliki</a:t>
            </a:r>
            <a:r>
              <a:rPr lang="en-GB" altLang="en-US" sz="2000" dirty="0">
                <a:latin typeface="Century Gothic" pitchFamily="34" charset="0"/>
              </a:rPr>
              <a:t> </a:t>
            </a:r>
            <a:r>
              <a:rPr lang="en-GB" altLang="en-US" sz="2000" dirty="0" err="1">
                <a:latin typeface="Century Gothic" pitchFamily="34" charset="0"/>
              </a:rPr>
              <a:t>Kolocotroni</a:t>
            </a:r>
            <a:r>
              <a:rPr lang="en-GB" altLang="en-US" sz="2000" dirty="0">
                <a:latin typeface="Century Gothic" pitchFamily="34" charset="0"/>
              </a:rPr>
              <a:t> et al. </a:t>
            </a:r>
            <a:r>
              <a:rPr lang="en-GB" altLang="en-US" sz="2000" dirty="0" smtClean="0">
                <a:latin typeface="Century Gothic" pitchFamily="34" charset="0"/>
              </a:rPr>
              <a:t>eds</a:t>
            </a:r>
            <a:r>
              <a:rPr lang="en-GB" altLang="en-US" sz="2000" dirty="0">
                <a:latin typeface="Century Gothic" pitchFamily="34" charset="0"/>
              </a:rPr>
              <a:t>., </a:t>
            </a:r>
            <a:r>
              <a:rPr lang="en-GB" altLang="en-US" sz="2000" i="1" dirty="0">
                <a:latin typeface="Century Gothic" pitchFamily="34" charset="0"/>
              </a:rPr>
              <a:t>Modernism: An Anthology of Sources and Documents, </a:t>
            </a:r>
            <a:r>
              <a:rPr lang="en-GB" altLang="en-US" sz="2000" dirty="0">
                <a:latin typeface="Century Gothic" pitchFamily="34" charset="0"/>
              </a:rPr>
              <a:t>	(Edinburgh: EU Press, 1998), p. 397.</a:t>
            </a:r>
          </a:p>
        </p:txBody>
      </p:sp>
      <p:sp>
        <p:nvSpPr>
          <p:cNvPr id="15364" name="Rectangle 4"/>
          <p:cNvSpPr>
            <a:spLocks noChangeArrowheads="1"/>
          </p:cNvSpPr>
          <p:nvPr/>
        </p:nvSpPr>
        <p:spPr bwMode="auto">
          <a:xfrm>
            <a:off x="395536" y="128727"/>
            <a:ext cx="8387232"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4000" dirty="0">
                <a:solidFill>
                  <a:srgbClr val="FFC000"/>
                </a:solidFill>
                <a:latin typeface="Century Gothic" pitchFamily="34" charset="0"/>
              </a:rPr>
              <a:t>MODERNISM </a:t>
            </a:r>
            <a:r>
              <a:rPr lang="en-GB" altLang="en-US" sz="4000" i="1" dirty="0">
                <a:solidFill>
                  <a:srgbClr val="FFC000"/>
                </a:solidFill>
                <a:latin typeface="Garamond" panose="02020404030301010803" pitchFamily="18" charset="0"/>
              </a:rPr>
              <a:t>&amp;  </a:t>
            </a:r>
            <a:r>
              <a:rPr lang="en-GB" altLang="en-US" sz="4000" dirty="0">
                <a:solidFill>
                  <a:srgbClr val="FFC000"/>
                </a:solidFill>
                <a:latin typeface="Century Gothic" pitchFamily="34" charset="0"/>
              </a:rPr>
              <a:t>CONSCIOUSNESS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365166"/>
            <a:ext cx="5616624" cy="6740307"/>
          </a:xfrm>
          <a:prstGeom prst="rect">
            <a:avLst/>
          </a:prstGeom>
        </p:spPr>
        <p:txBody>
          <a:bodyPr wrap="square">
            <a:spAutoFit/>
          </a:bodyPr>
          <a:lstStyle/>
          <a:p>
            <a:r>
              <a:rPr lang="en-GB" dirty="0">
                <a:latin typeface="+mn-lt"/>
              </a:rPr>
              <a:t>“My nerves are bad to-night. Yes, bad. Stay with me.	 </a:t>
            </a:r>
          </a:p>
          <a:p>
            <a:r>
              <a:rPr lang="en-GB" dirty="0">
                <a:latin typeface="+mn-lt"/>
              </a:rPr>
              <a:t>Speak to me. Why do you never speak? Speak.	 </a:t>
            </a:r>
          </a:p>
          <a:p>
            <a:r>
              <a:rPr lang="en-GB" dirty="0">
                <a:latin typeface="+mn-lt"/>
              </a:rPr>
              <a:t>What are you thinking of? What thinking? What?	 </a:t>
            </a:r>
          </a:p>
          <a:p>
            <a:r>
              <a:rPr lang="en-GB" dirty="0">
                <a:latin typeface="+mn-lt"/>
              </a:rPr>
              <a:t>I never know what you are thinking. Think.”	 </a:t>
            </a:r>
          </a:p>
          <a:p>
            <a:r>
              <a:rPr lang="en-GB" dirty="0">
                <a:latin typeface="+mn-lt"/>
              </a:rPr>
              <a:t> </a:t>
            </a:r>
          </a:p>
          <a:p>
            <a:r>
              <a:rPr lang="en-GB" dirty="0">
                <a:latin typeface="+mn-lt"/>
              </a:rPr>
              <a:t>I think we are in rats’ alley	 </a:t>
            </a:r>
          </a:p>
          <a:p>
            <a:r>
              <a:rPr lang="en-GB" dirty="0">
                <a:latin typeface="+mn-lt"/>
              </a:rPr>
              <a:t>Where the dead men lost their bones.	 </a:t>
            </a:r>
          </a:p>
          <a:p>
            <a:r>
              <a:rPr lang="en-GB" dirty="0">
                <a:latin typeface="+mn-lt"/>
              </a:rPr>
              <a:t> </a:t>
            </a:r>
          </a:p>
          <a:p>
            <a:r>
              <a:rPr lang="en-GB" dirty="0">
                <a:latin typeface="+mn-lt"/>
              </a:rPr>
              <a:t>“What is that noise?”	 </a:t>
            </a:r>
          </a:p>
          <a:p>
            <a:r>
              <a:rPr lang="en-GB" dirty="0">
                <a:latin typeface="+mn-lt"/>
              </a:rPr>
              <a:t>                      The wind under the door.	 </a:t>
            </a:r>
          </a:p>
          <a:p>
            <a:r>
              <a:rPr lang="en-GB" dirty="0">
                <a:latin typeface="+mn-lt"/>
              </a:rPr>
              <a:t>“What is that noise now? What is the wind doing?”	 </a:t>
            </a:r>
          </a:p>
          <a:p>
            <a:r>
              <a:rPr lang="en-GB" dirty="0">
                <a:latin typeface="+mn-lt"/>
              </a:rPr>
              <a:t>                      Nothing again nothing.	 </a:t>
            </a:r>
          </a:p>
          <a:p>
            <a:r>
              <a:rPr lang="en-GB" dirty="0">
                <a:latin typeface="+mn-lt"/>
              </a:rPr>
              <a:t>                                              “Do	 </a:t>
            </a:r>
          </a:p>
          <a:p>
            <a:r>
              <a:rPr lang="en-GB" dirty="0">
                <a:latin typeface="+mn-lt"/>
              </a:rPr>
              <a:t>You know nothing? Do you see nothing? Do you remember	 </a:t>
            </a:r>
          </a:p>
          <a:p>
            <a:r>
              <a:rPr lang="en-GB" dirty="0">
                <a:latin typeface="+mn-lt"/>
              </a:rPr>
              <a:t>Nothing?”	 </a:t>
            </a:r>
          </a:p>
          <a:p>
            <a:r>
              <a:rPr lang="en-GB" dirty="0">
                <a:latin typeface="+mn-lt"/>
              </a:rPr>
              <a:t>        I remember	 </a:t>
            </a:r>
          </a:p>
          <a:p>
            <a:r>
              <a:rPr lang="en-GB" dirty="0">
                <a:latin typeface="+mn-lt"/>
              </a:rPr>
              <a:t>                Those are pearls that were his eyes.	 </a:t>
            </a:r>
          </a:p>
          <a:p>
            <a:r>
              <a:rPr lang="en-GB" dirty="0">
                <a:latin typeface="+mn-lt"/>
              </a:rPr>
              <a:t>“Are you alive, or not? Is there nothing in your head?”	 </a:t>
            </a:r>
          </a:p>
          <a:p>
            <a:r>
              <a:rPr lang="en-GB" dirty="0">
                <a:latin typeface="+mn-lt"/>
              </a:rPr>
              <a:t>                                                         But</a:t>
            </a:r>
          </a:p>
          <a:p>
            <a:r>
              <a:rPr lang="en-GB" dirty="0">
                <a:latin typeface="+mn-lt"/>
              </a:rPr>
              <a:t>O </a:t>
            </a:r>
            <a:r>
              <a:rPr lang="en-GB" dirty="0" err="1">
                <a:latin typeface="+mn-lt"/>
              </a:rPr>
              <a:t>O</a:t>
            </a:r>
            <a:r>
              <a:rPr lang="en-GB" dirty="0">
                <a:latin typeface="+mn-lt"/>
              </a:rPr>
              <a:t> </a:t>
            </a:r>
            <a:r>
              <a:rPr lang="en-GB" dirty="0" err="1">
                <a:latin typeface="+mn-lt"/>
              </a:rPr>
              <a:t>O</a:t>
            </a:r>
            <a:r>
              <a:rPr lang="en-GB" dirty="0">
                <a:latin typeface="+mn-lt"/>
              </a:rPr>
              <a:t> </a:t>
            </a:r>
            <a:r>
              <a:rPr lang="en-GB" dirty="0" err="1">
                <a:latin typeface="+mn-lt"/>
              </a:rPr>
              <a:t>O</a:t>
            </a:r>
            <a:r>
              <a:rPr lang="en-GB" dirty="0">
                <a:latin typeface="+mn-lt"/>
              </a:rPr>
              <a:t> that </a:t>
            </a:r>
            <a:r>
              <a:rPr lang="en-GB" dirty="0" err="1">
                <a:latin typeface="+mn-lt"/>
              </a:rPr>
              <a:t>Shakespeherian</a:t>
            </a:r>
            <a:r>
              <a:rPr lang="en-GB" dirty="0">
                <a:latin typeface="+mn-lt"/>
              </a:rPr>
              <a:t> Rag—	 </a:t>
            </a:r>
          </a:p>
          <a:p>
            <a:r>
              <a:rPr lang="en-GB" dirty="0">
                <a:latin typeface="+mn-lt"/>
              </a:rPr>
              <a:t>It’s so elegant	 </a:t>
            </a:r>
          </a:p>
          <a:p>
            <a:r>
              <a:rPr lang="en-GB" dirty="0">
                <a:latin typeface="+mn-lt"/>
              </a:rPr>
              <a:t>So intelligent	 	 </a:t>
            </a:r>
          </a:p>
          <a:p>
            <a:r>
              <a:rPr lang="en-GB" dirty="0">
                <a:latin typeface="+mn-lt"/>
              </a:rPr>
              <a:t>	 </a:t>
            </a:r>
          </a:p>
        </p:txBody>
      </p:sp>
      <p:sp>
        <p:nvSpPr>
          <p:cNvPr id="3" name="Rectangle 2"/>
          <p:cNvSpPr/>
          <p:nvPr/>
        </p:nvSpPr>
        <p:spPr>
          <a:xfrm>
            <a:off x="5076056" y="908720"/>
            <a:ext cx="4067944" cy="1754326"/>
          </a:xfrm>
          <a:prstGeom prst="rect">
            <a:avLst/>
          </a:prstGeom>
        </p:spPr>
        <p:txBody>
          <a:bodyPr wrap="square">
            <a:spAutoFit/>
          </a:bodyPr>
          <a:lstStyle/>
          <a:p>
            <a:r>
              <a:rPr lang="en-GB" dirty="0"/>
              <a:t>“</a:t>
            </a:r>
            <a:r>
              <a:rPr lang="en-GB" dirty="0">
                <a:latin typeface="+mn-lt"/>
              </a:rPr>
              <a:t>What shall I do now? What shall I do?	 </a:t>
            </a:r>
          </a:p>
          <a:p>
            <a:r>
              <a:rPr lang="en-GB" dirty="0">
                <a:latin typeface="+mn-lt"/>
              </a:rPr>
              <a:t>I shall rush out as I am, and walk the street	 </a:t>
            </a:r>
          </a:p>
          <a:p>
            <a:r>
              <a:rPr lang="en-GB" dirty="0">
                <a:latin typeface="+mn-lt"/>
              </a:rPr>
              <a:t>With my hair down, so. What shall we do to-morrow?	 </a:t>
            </a:r>
          </a:p>
          <a:p>
            <a:r>
              <a:rPr lang="en-GB" dirty="0">
                <a:latin typeface="+mn-lt"/>
              </a:rPr>
              <a:t>What shall we ever do</a:t>
            </a:r>
            <a:r>
              <a:rPr lang="en-GB" dirty="0" smtClean="0">
                <a:latin typeface="+mn-lt"/>
              </a:rPr>
              <a:t>?”</a:t>
            </a:r>
          </a:p>
          <a:p>
            <a:endParaRPr lang="en-GB" dirty="0">
              <a:latin typeface="+mn-lt"/>
            </a:endParaRPr>
          </a:p>
        </p:txBody>
      </p:sp>
      <p:sp>
        <p:nvSpPr>
          <p:cNvPr id="4" name="Rectangle 3"/>
          <p:cNvSpPr/>
          <p:nvPr/>
        </p:nvSpPr>
        <p:spPr>
          <a:xfrm>
            <a:off x="5076056" y="5877272"/>
            <a:ext cx="3691136" cy="707886"/>
          </a:xfrm>
          <a:prstGeom prst="rect">
            <a:avLst/>
          </a:prstGeom>
        </p:spPr>
        <p:txBody>
          <a:bodyPr wrap="square">
            <a:spAutoFit/>
          </a:bodyPr>
          <a:lstStyle/>
          <a:p>
            <a:pPr lvl="1"/>
            <a:r>
              <a:rPr lang="en-GB" sz="2000" dirty="0" err="1">
                <a:solidFill>
                  <a:srgbClr val="FFC000"/>
                </a:solidFill>
                <a:latin typeface="+mn-lt"/>
              </a:rPr>
              <a:t>T.S.Eliot</a:t>
            </a:r>
            <a:r>
              <a:rPr lang="en-GB" sz="2000" dirty="0">
                <a:solidFill>
                  <a:srgbClr val="FFC000"/>
                </a:solidFill>
                <a:latin typeface="+mn-lt"/>
              </a:rPr>
              <a:t>, ‘The Burial of the Dead,’  </a:t>
            </a:r>
            <a:r>
              <a:rPr lang="en-GB" sz="2000" i="1" dirty="0">
                <a:solidFill>
                  <a:srgbClr val="FFC000"/>
                </a:solidFill>
                <a:latin typeface="+mn-lt"/>
              </a:rPr>
              <a:t>The Waste Land </a:t>
            </a:r>
            <a:r>
              <a:rPr lang="en-GB" sz="2000" dirty="0">
                <a:solidFill>
                  <a:srgbClr val="FFC000"/>
                </a:solidFill>
                <a:latin typeface="+mn-lt"/>
              </a:rPr>
              <a:t>1922 (ii)</a:t>
            </a:r>
            <a:endParaRPr lang="en-GB" sz="2000" i="1" dirty="0">
              <a:solidFill>
                <a:srgbClr val="FFC000"/>
              </a:solidFill>
              <a:latin typeface="+mn-lt"/>
            </a:endParaRPr>
          </a:p>
        </p:txBody>
      </p:sp>
    </p:spTree>
    <p:extLst>
      <p:ext uri="{BB962C8B-B14F-4D97-AF65-F5344CB8AC3E}">
        <p14:creationId xmlns:p14="http://schemas.microsoft.com/office/powerpoint/2010/main" val="17818552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434" name="Text Box 2"/>
          <p:cNvSpPr txBox="1">
            <a:spLocks noChangeArrowheads="1"/>
          </p:cNvSpPr>
          <p:nvPr/>
        </p:nvSpPr>
        <p:spPr bwMode="auto">
          <a:xfrm>
            <a:off x="457655" y="1340768"/>
            <a:ext cx="8218801" cy="4278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3200" dirty="0">
                <a:latin typeface="Perpetua" panose="02020502060401020303" pitchFamily="18" charset="0"/>
              </a:rPr>
              <a:t>The idea of </a:t>
            </a:r>
            <a:r>
              <a:rPr lang="en-GB" altLang="en-US" sz="3200" dirty="0">
                <a:solidFill>
                  <a:srgbClr val="FFC000"/>
                </a:solidFill>
                <a:latin typeface="Perpetua" panose="02020502060401020303" pitchFamily="18" charset="0"/>
              </a:rPr>
              <a:t>endless war </a:t>
            </a:r>
            <a:r>
              <a:rPr lang="en-GB" altLang="en-US" sz="3200" dirty="0">
                <a:latin typeface="Perpetua" panose="02020502060401020303" pitchFamily="18" charset="0"/>
              </a:rPr>
              <a:t>as an inevitable condition of modern life would seem to have become seriously available to the imagination around 1916. </a:t>
            </a:r>
            <a:endParaRPr lang="en-GB" altLang="en-US" sz="3200" dirty="0" smtClean="0">
              <a:latin typeface="Perpetua" panose="02020502060401020303" pitchFamily="18" charset="0"/>
            </a:endParaRPr>
          </a:p>
          <a:p>
            <a:pPr eaLnBrk="1" hangingPunct="1"/>
            <a:endParaRPr lang="en-GB" altLang="en-US" sz="3200" dirty="0">
              <a:latin typeface="Perpetua" panose="02020502060401020303" pitchFamily="18" charset="0"/>
            </a:endParaRPr>
          </a:p>
          <a:p>
            <a:pPr eaLnBrk="1" hangingPunct="1"/>
            <a:r>
              <a:rPr lang="en-GB" altLang="en-US" sz="3200" dirty="0" smtClean="0">
                <a:latin typeface="Perpetua" panose="02020502060401020303" pitchFamily="18" charset="0"/>
              </a:rPr>
              <a:t> </a:t>
            </a:r>
            <a:r>
              <a:rPr lang="en-GB" altLang="en-US" sz="3200" dirty="0">
                <a:latin typeface="Perpetua" panose="02020502060401020303" pitchFamily="18" charset="0"/>
              </a:rPr>
              <a:t>the drift of </a:t>
            </a:r>
            <a:r>
              <a:rPr lang="en-GB" altLang="en-US" sz="3200" dirty="0">
                <a:latin typeface="Perpetua" panose="02020502060401020303" pitchFamily="18" charset="0"/>
              </a:rPr>
              <a:t>modern history domesticates the fantastic and normalizes the unspeakable. And </a:t>
            </a:r>
            <a:r>
              <a:rPr lang="en-GB" altLang="en-US" sz="3200" dirty="0">
                <a:solidFill>
                  <a:srgbClr val="FFC000"/>
                </a:solidFill>
                <a:latin typeface="Perpetua" panose="02020502060401020303" pitchFamily="18" charset="0"/>
              </a:rPr>
              <a:t>the catastrophe that begins it is the Great War</a:t>
            </a:r>
            <a:r>
              <a:rPr lang="en-GB" altLang="en-US" sz="3200" dirty="0">
                <a:solidFill>
                  <a:srgbClr val="FFFF00"/>
                </a:solidFill>
                <a:latin typeface="Perpetua" panose="02020502060401020303" pitchFamily="18" charset="0"/>
              </a:rPr>
              <a:t>. </a:t>
            </a:r>
          </a:p>
          <a:p>
            <a:pPr eaLnBrk="1" hangingPunct="1"/>
            <a:r>
              <a:rPr lang="en-GB" altLang="en-US" sz="1200" dirty="0">
                <a:latin typeface="Century Gothic" pitchFamily="34" charset="0"/>
              </a:rPr>
              <a:t>	</a:t>
            </a:r>
          </a:p>
          <a:p>
            <a:pPr eaLnBrk="1" hangingPunct="1"/>
            <a:r>
              <a:rPr lang="en-GB" altLang="en-US" dirty="0">
                <a:latin typeface="Century Gothic" pitchFamily="34" charset="0"/>
              </a:rPr>
              <a:t>	Paul </a:t>
            </a:r>
            <a:r>
              <a:rPr lang="en-GB" altLang="en-US" dirty="0" err="1">
                <a:latin typeface="Century Gothic" pitchFamily="34" charset="0"/>
              </a:rPr>
              <a:t>Fussell</a:t>
            </a:r>
            <a:r>
              <a:rPr lang="en-GB" altLang="en-US" dirty="0">
                <a:latin typeface="Century Gothic" pitchFamily="34" charset="0"/>
              </a:rPr>
              <a:t>, </a:t>
            </a:r>
            <a:r>
              <a:rPr lang="en-GB" altLang="en-US" i="1" dirty="0">
                <a:latin typeface="Century Gothic" pitchFamily="34" charset="0"/>
              </a:rPr>
              <a:t>The Great War and Modern Memory</a:t>
            </a:r>
            <a:r>
              <a:rPr lang="en-GB" altLang="en-US" dirty="0">
                <a:latin typeface="Century Gothic" pitchFamily="34" charset="0"/>
              </a:rPr>
              <a:t> 	(Oxford: 	Oxford University Press, 2000), p. 74</a:t>
            </a:r>
          </a:p>
        </p:txBody>
      </p:sp>
      <p:sp>
        <p:nvSpPr>
          <p:cNvPr id="18435" name="Rectangle 3"/>
          <p:cNvSpPr>
            <a:spLocks noChangeArrowheads="1"/>
          </p:cNvSpPr>
          <p:nvPr/>
        </p:nvSpPr>
        <p:spPr bwMode="auto">
          <a:xfrm>
            <a:off x="635709" y="260648"/>
            <a:ext cx="7709162"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4000" dirty="0">
                <a:latin typeface="Century Gothic" pitchFamily="34" charset="0"/>
              </a:rPr>
              <a:t>MODERNISM </a:t>
            </a:r>
            <a:r>
              <a:rPr lang="en-GB" altLang="en-US" sz="4000" i="1" dirty="0">
                <a:latin typeface="Garamond" panose="02020404030301010803" pitchFamily="18" charset="0"/>
              </a:rPr>
              <a:t>&amp;  </a:t>
            </a:r>
            <a:r>
              <a:rPr lang="en-GB" altLang="en-US" sz="4000" dirty="0">
                <a:latin typeface="Century Gothic" pitchFamily="34" charset="0"/>
              </a:rPr>
              <a:t>CATASTROPHE</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483" name="Rectangle 5"/>
          <p:cNvSpPr>
            <a:spLocks noChangeArrowheads="1"/>
          </p:cNvSpPr>
          <p:nvPr/>
        </p:nvSpPr>
        <p:spPr bwMode="auto">
          <a:xfrm>
            <a:off x="2484438" y="6308725"/>
            <a:ext cx="4370107"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000" dirty="0">
                <a:latin typeface="Century Gothic" pitchFamily="34" charset="0"/>
              </a:rPr>
              <a:t>Max Beckmann</a:t>
            </a:r>
            <a:r>
              <a:rPr lang="en-GB" altLang="en-US" sz="2000" i="1" dirty="0">
                <a:latin typeface="Century Gothic" pitchFamily="34" charset="0"/>
              </a:rPr>
              <a:t> The Night</a:t>
            </a:r>
            <a:r>
              <a:rPr lang="en-GB" altLang="en-US" sz="2000" dirty="0">
                <a:latin typeface="Century Gothic" pitchFamily="34" charset="0"/>
              </a:rPr>
              <a:t> 1918-19</a:t>
            </a:r>
          </a:p>
        </p:txBody>
      </p:sp>
      <p:pic>
        <p:nvPicPr>
          <p:cNvPr id="20485" name="Picture 5" descr="http://upload.wikimedia.org/wikipedia/en/thumb/1/19/Max_Beckmann%2C_1918-19%2C_The_Night_%28Die_Nacht%29%2C_oil_on_canvas%2C_133_x_154_cm%2C_Kunstsammlung_Nordrhein-Westfalen%2C_D%C3%BCsseldorf.jpg/1024px-Max_Beckmann%2C_1918-19%2C_The_Night_%28Die_Nacht%29%2C_oil_on_canvas%2C_133_x_154_cm%2C_Kunstsammlung_Nordrhein-Westfalen%2C_D%C3%BCsseldorf.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99592" y="332656"/>
            <a:ext cx="6943160" cy="5878633"/>
          </a:xfrm>
          <a:prstGeom prst="rect">
            <a:avLst/>
          </a:prstGeom>
          <a:noFill/>
          <a:ln>
            <a:solidFill>
              <a:srgbClr val="FFC000"/>
            </a:solidFill>
          </a:ln>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9458" name="Text Box 2"/>
          <p:cNvSpPr txBox="1">
            <a:spLocks noChangeArrowheads="1"/>
          </p:cNvSpPr>
          <p:nvPr/>
        </p:nvSpPr>
        <p:spPr bwMode="auto">
          <a:xfrm>
            <a:off x="250825" y="1341438"/>
            <a:ext cx="8569325" cy="52322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800" dirty="0">
                <a:latin typeface="Perpetua" panose="02020502060401020303" pitchFamily="18" charset="0"/>
              </a:rPr>
              <a:t>This is how one pictures </a:t>
            </a:r>
            <a:r>
              <a:rPr lang="en-GB" altLang="en-US" sz="2800" dirty="0">
                <a:solidFill>
                  <a:srgbClr val="FFC000"/>
                </a:solidFill>
                <a:latin typeface="Perpetua" panose="02020502060401020303" pitchFamily="18" charset="0"/>
              </a:rPr>
              <a:t>the angel of history</a:t>
            </a:r>
            <a:r>
              <a:rPr lang="en-GB" altLang="en-US" sz="2800" dirty="0">
                <a:latin typeface="Perpetua" panose="02020502060401020303" pitchFamily="18" charset="0"/>
              </a:rPr>
              <a:t>. His face is turned toward the past. Where we perceive a chain of events, he sees one single catastrophe which keeps piling wreckage upon wreckage and hurls it in front of his feet. The angel would like to stay, awaken the dead, and make whole what has been smashed. But a storm is blowing from Paradise; it has got caught in his wings with such violence that the angel can no longer close them. The storm irresistibly propels him into the future to which his back is turned, while the pile of debris before him grows skyward. </a:t>
            </a:r>
            <a:r>
              <a:rPr lang="en-GB" altLang="en-US" sz="2800" dirty="0">
                <a:solidFill>
                  <a:srgbClr val="FFC000"/>
                </a:solidFill>
                <a:latin typeface="Perpetua" panose="02020502060401020303" pitchFamily="18" charset="0"/>
              </a:rPr>
              <a:t>This storm is what we call progress. </a:t>
            </a:r>
          </a:p>
          <a:p>
            <a:pPr eaLnBrk="1" hangingPunct="1"/>
            <a:r>
              <a:rPr lang="en-GB" altLang="en-US" dirty="0">
                <a:latin typeface="Century Gothic" pitchFamily="34" charset="0"/>
              </a:rPr>
              <a:t>	</a:t>
            </a:r>
          </a:p>
          <a:p>
            <a:pPr eaLnBrk="1" hangingPunct="1"/>
            <a:r>
              <a:rPr lang="en-GB" altLang="en-US" dirty="0">
                <a:latin typeface="Century Gothic" pitchFamily="34" charset="0"/>
              </a:rPr>
              <a:t>Walter Benjamin, ‘Theses on the Philosophy of History,’ in </a:t>
            </a:r>
            <a:r>
              <a:rPr lang="en-GB" altLang="en-US" i="1" dirty="0">
                <a:latin typeface="Century Gothic" pitchFamily="34" charset="0"/>
              </a:rPr>
              <a:t>Illuminations</a:t>
            </a:r>
            <a:r>
              <a:rPr lang="en-GB" altLang="en-US" dirty="0">
                <a:latin typeface="Century Gothic" pitchFamily="34" charset="0"/>
              </a:rPr>
              <a:t> ed., Hannah Arendt, trans., Harry Zorn (London: Pimlico, 1999), p. 249.</a:t>
            </a:r>
          </a:p>
        </p:txBody>
      </p:sp>
      <p:sp>
        <p:nvSpPr>
          <p:cNvPr id="19459" name="Rectangle 3"/>
          <p:cNvSpPr>
            <a:spLocks noChangeArrowheads="1"/>
          </p:cNvSpPr>
          <p:nvPr/>
        </p:nvSpPr>
        <p:spPr bwMode="auto">
          <a:xfrm>
            <a:off x="1053091" y="157528"/>
            <a:ext cx="628691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3600" dirty="0">
                <a:solidFill>
                  <a:srgbClr val="FFC000"/>
                </a:solidFill>
                <a:latin typeface="Perpetua Titling MT" panose="02020502060505020804" pitchFamily="18" charset="0"/>
              </a:rPr>
              <a:t>HISTORY AS CATASTROPHE</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1506" name="Text Box 3"/>
          <p:cNvSpPr txBox="1">
            <a:spLocks noChangeArrowheads="1"/>
          </p:cNvSpPr>
          <p:nvPr/>
        </p:nvSpPr>
        <p:spPr bwMode="auto">
          <a:xfrm>
            <a:off x="35496" y="44624"/>
            <a:ext cx="5257800" cy="60939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dirty="0">
                <a:solidFill>
                  <a:srgbClr val="FFC000"/>
                </a:solidFill>
                <a:latin typeface="Century Gothic" pitchFamily="34" charset="0"/>
              </a:rPr>
              <a:t>IV</a:t>
            </a:r>
            <a:endParaRPr lang="en-GB" altLang="en-US" sz="1000" dirty="0">
              <a:solidFill>
                <a:srgbClr val="FFC000"/>
              </a:solidFill>
              <a:latin typeface="Century Gothic" pitchFamily="34" charset="0"/>
            </a:endParaRPr>
          </a:p>
          <a:p>
            <a:pPr eaLnBrk="1" hangingPunct="1"/>
            <a:r>
              <a:rPr lang="en-GB" altLang="en-US" dirty="0">
                <a:latin typeface="Century Gothic" pitchFamily="34" charset="0"/>
              </a:rPr>
              <a:t>These fought in any case, </a:t>
            </a:r>
          </a:p>
          <a:p>
            <a:pPr eaLnBrk="1" hangingPunct="1"/>
            <a:r>
              <a:rPr lang="en-GB" altLang="en-US" dirty="0">
                <a:latin typeface="Century Gothic" pitchFamily="34" charset="0"/>
              </a:rPr>
              <a:t>and some believing, </a:t>
            </a:r>
            <a:r>
              <a:rPr lang="en-GB" altLang="en-US" i="1" dirty="0">
                <a:latin typeface="Century Gothic" pitchFamily="34" charset="0"/>
              </a:rPr>
              <a:t>pro domo</a:t>
            </a:r>
            <a:r>
              <a:rPr lang="en-GB" altLang="en-US" dirty="0">
                <a:latin typeface="Century Gothic" pitchFamily="34" charset="0"/>
              </a:rPr>
              <a:t>, in any case </a:t>
            </a:r>
            <a:r>
              <a:rPr lang="en-GB" altLang="en-US" sz="1400" dirty="0">
                <a:latin typeface="Century Gothic" pitchFamily="34" charset="0"/>
              </a:rPr>
              <a:t>..... </a:t>
            </a:r>
          </a:p>
          <a:p>
            <a:pPr eaLnBrk="1" hangingPunct="1"/>
            <a:r>
              <a:rPr lang="en-GB" altLang="en-US" dirty="0">
                <a:latin typeface="Century Gothic" pitchFamily="34" charset="0"/>
              </a:rPr>
              <a:t>Some quick to arm,</a:t>
            </a:r>
            <a:br>
              <a:rPr lang="en-GB" altLang="en-US" dirty="0">
                <a:latin typeface="Century Gothic" pitchFamily="34" charset="0"/>
              </a:rPr>
            </a:br>
            <a:r>
              <a:rPr lang="en-GB" altLang="en-US" dirty="0">
                <a:latin typeface="Century Gothic" pitchFamily="34" charset="0"/>
              </a:rPr>
              <a:t>some for adventure,</a:t>
            </a:r>
            <a:br>
              <a:rPr lang="en-GB" altLang="en-US" dirty="0">
                <a:latin typeface="Century Gothic" pitchFamily="34" charset="0"/>
              </a:rPr>
            </a:br>
            <a:r>
              <a:rPr lang="en-GB" altLang="en-US" dirty="0">
                <a:latin typeface="Century Gothic" pitchFamily="34" charset="0"/>
              </a:rPr>
              <a:t>some from fear of weakness,</a:t>
            </a:r>
            <a:br>
              <a:rPr lang="en-GB" altLang="en-US" dirty="0">
                <a:latin typeface="Century Gothic" pitchFamily="34" charset="0"/>
              </a:rPr>
            </a:br>
            <a:r>
              <a:rPr lang="en-GB" altLang="en-US" dirty="0">
                <a:latin typeface="Century Gothic" pitchFamily="34" charset="0"/>
              </a:rPr>
              <a:t>some from fear of censure,</a:t>
            </a:r>
            <a:br>
              <a:rPr lang="en-GB" altLang="en-US" dirty="0">
                <a:latin typeface="Century Gothic" pitchFamily="34" charset="0"/>
              </a:rPr>
            </a:br>
            <a:r>
              <a:rPr lang="en-GB" altLang="en-US" dirty="0">
                <a:latin typeface="Century Gothic" pitchFamily="34" charset="0"/>
              </a:rPr>
              <a:t>some for love of slaughter, in imagination,</a:t>
            </a:r>
            <a:br>
              <a:rPr lang="en-GB" altLang="en-US" dirty="0">
                <a:latin typeface="Century Gothic" pitchFamily="34" charset="0"/>
              </a:rPr>
            </a:br>
            <a:r>
              <a:rPr lang="en-GB" altLang="en-US" dirty="0">
                <a:latin typeface="Century Gothic" pitchFamily="34" charset="0"/>
              </a:rPr>
              <a:t>learning later ...</a:t>
            </a:r>
            <a:r>
              <a:rPr lang="en-GB" altLang="en-US" sz="1600" dirty="0">
                <a:latin typeface="Century Gothic" pitchFamily="34" charset="0"/>
              </a:rPr>
              <a:t/>
            </a:r>
            <a:br>
              <a:rPr lang="en-GB" altLang="en-US" sz="1600" dirty="0">
                <a:latin typeface="Century Gothic" pitchFamily="34" charset="0"/>
              </a:rPr>
            </a:br>
            <a:r>
              <a:rPr lang="en-GB" altLang="en-US" sz="800" dirty="0">
                <a:latin typeface="Century Gothic" pitchFamily="34" charset="0"/>
              </a:rPr>
              <a:t/>
            </a:r>
            <a:br>
              <a:rPr lang="en-GB" altLang="en-US" sz="800" dirty="0">
                <a:latin typeface="Century Gothic" pitchFamily="34" charset="0"/>
              </a:rPr>
            </a:br>
            <a:r>
              <a:rPr lang="en-GB" altLang="en-US" dirty="0">
                <a:latin typeface="Century Gothic" pitchFamily="34" charset="0"/>
              </a:rPr>
              <a:t>some in </a:t>
            </a:r>
            <a:r>
              <a:rPr lang="en-GB" altLang="en-US" sz="2800" dirty="0">
                <a:latin typeface="Perpetua" panose="02020502060401020303" pitchFamily="18" charset="0"/>
              </a:rPr>
              <a:t>fear</a:t>
            </a:r>
            <a:r>
              <a:rPr lang="en-GB" altLang="en-US" dirty="0">
                <a:latin typeface="Century Gothic" pitchFamily="34" charset="0"/>
              </a:rPr>
              <a:t>, learning love of slaughter;</a:t>
            </a:r>
            <a:br>
              <a:rPr lang="en-GB" altLang="en-US" dirty="0">
                <a:latin typeface="Century Gothic" pitchFamily="34" charset="0"/>
              </a:rPr>
            </a:br>
            <a:r>
              <a:rPr lang="en-GB" altLang="en-US" dirty="0">
                <a:latin typeface="Century Gothic" pitchFamily="34" charset="0"/>
              </a:rPr>
              <a:t>Died some </a:t>
            </a:r>
            <a:r>
              <a:rPr lang="en-GB" altLang="en-US" i="1" dirty="0">
                <a:latin typeface="Century Gothic" pitchFamily="34" charset="0"/>
              </a:rPr>
              <a:t>pro patria</a:t>
            </a:r>
            <a:r>
              <a:rPr lang="en-GB" altLang="en-US" dirty="0">
                <a:latin typeface="Century Gothic" pitchFamily="34" charset="0"/>
              </a:rPr>
              <a:t>, </a:t>
            </a:r>
            <a:r>
              <a:rPr lang="en-GB" altLang="en-US" i="1" dirty="0">
                <a:latin typeface="Century Gothic" pitchFamily="34" charset="0"/>
              </a:rPr>
              <a:t>non </a:t>
            </a:r>
            <a:r>
              <a:rPr lang="en-GB" altLang="en-US" i="1" dirty="0" err="1">
                <a:latin typeface="Century Gothic" pitchFamily="34" charset="0"/>
              </a:rPr>
              <a:t>dulce</a:t>
            </a:r>
            <a:r>
              <a:rPr lang="en-GB" altLang="en-US" i="1" dirty="0">
                <a:latin typeface="Century Gothic" pitchFamily="34" charset="0"/>
              </a:rPr>
              <a:t> </a:t>
            </a:r>
          </a:p>
          <a:p>
            <a:pPr eaLnBrk="1" hangingPunct="1"/>
            <a:r>
              <a:rPr lang="en-GB" altLang="en-US" i="1" dirty="0">
                <a:latin typeface="Century Gothic" pitchFamily="34" charset="0"/>
              </a:rPr>
              <a:t>	non et decor</a:t>
            </a:r>
            <a:r>
              <a:rPr lang="en-GB" altLang="en-US" dirty="0">
                <a:latin typeface="Century Gothic" pitchFamily="34" charset="0"/>
              </a:rPr>
              <a:t> ..</a:t>
            </a:r>
            <a:br>
              <a:rPr lang="en-GB" altLang="en-US" dirty="0">
                <a:latin typeface="Century Gothic" pitchFamily="34" charset="0"/>
              </a:rPr>
            </a:br>
            <a:r>
              <a:rPr lang="en-GB" altLang="en-US" sz="800" dirty="0">
                <a:latin typeface="Century Gothic" pitchFamily="34" charset="0"/>
              </a:rPr>
              <a:t/>
            </a:r>
            <a:br>
              <a:rPr lang="en-GB" altLang="en-US" sz="800" dirty="0">
                <a:latin typeface="Century Gothic" pitchFamily="34" charset="0"/>
              </a:rPr>
            </a:br>
            <a:r>
              <a:rPr lang="en-GB" altLang="en-US" dirty="0">
                <a:latin typeface="Century Gothic" pitchFamily="34" charset="0"/>
              </a:rPr>
              <a:t>walked eye-deep in hell </a:t>
            </a:r>
          </a:p>
          <a:p>
            <a:pPr eaLnBrk="1" hangingPunct="1"/>
            <a:r>
              <a:rPr lang="en-GB" altLang="en-US" dirty="0">
                <a:latin typeface="Century Gothic" pitchFamily="34" charset="0"/>
              </a:rPr>
              <a:t>believing in old men's lies, then unbelieving </a:t>
            </a:r>
          </a:p>
          <a:p>
            <a:pPr eaLnBrk="1" hangingPunct="1"/>
            <a:r>
              <a:rPr lang="en-GB" altLang="en-US" dirty="0">
                <a:latin typeface="Century Gothic" pitchFamily="34" charset="0"/>
              </a:rPr>
              <a:t>came home, home to a lie, </a:t>
            </a:r>
          </a:p>
          <a:p>
            <a:pPr eaLnBrk="1" hangingPunct="1"/>
            <a:r>
              <a:rPr lang="en-GB" altLang="en-US" dirty="0">
                <a:latin typeface="Century Gothic" pitchFamily="34" charset="0"/>
              </a:rPr>
              <a:t>home to many deceits, </a:t>
            </a:r>
          </a:p>
          <a:p>
            <a:pPr eaLnBrk="1" hangingPunct="1"/>
            <a:r>
              <a:rPr lang="en-GB" altLang="en-US" dirty="0">
                <a:latin typeface="Century Gothic" pitchFamily="34" charset="0"/>
              </a:rPr>
              <a:t>home to old lies and new infamy; </a:t>
            </a:r>
          </a:p>
          <a:p>
            <a:pPr eaLnBrk="1" hangingPunct="1"/>
            <a:r>
              <a:rPr lang="en-GB" altLang="en-US" dirty="0">
                <a:latin typeface="Century Gothic" pitchFamily="34" charset="0"/>
              </a:rPr>
              <a:t>usury age-old and age-thick </a:t>
            </a:r>
          </a:p>
          <a:p>
            <a:pPr eaLnBrk="1" hangingPunct="1"/>
            <a:r>
              <a:rPr lang="en-GB" altLang="en-US" dirty="0">
                <a:latin typeface="Century Gothic" pitchFamily="34" charset="0"/>
              </a:rPr>
              <a:t>and liars in public places</a:t>
            </a:r>
            <a:r>
              <a:rPr lang="en-GB" altLang="en-US" sz="1600" dirty="0">
                <a:latin typeface="Century Gothic" pitchFamily="34" charset="0"/>
              </a:rPr>
              <a:t>.</a:t>
            </a:r>
          </a:p>
          <a:p>
            <a:pPr eaLnBrk="1" hangingPunct="1"/>
            <a:endParaRPr lang="en-GB" altLang="en-US" sz="800" dirty="0">
              <a:latin typeface="Century Gothic" pitchFamily="34" charset="0"/>
            </a:endParaRPr>
          </a:p>
        </p:txBody>
      </p:sp>
      <p:sp>
        <p:nvSpPr>
          <p:cNvPr id="21507" name="Rectangle 5"/>
          <p:cNvSpPr>
            <a:spLocks noChangeArrowheads="1"/>
          </p:cNvSpPr>
          <p:nvPr/>
        </p:nvSpPr>
        <p:spPr bwMode="auto">
          <a:xfrm>
            <a:off x="5004048" y="188640"/>
            <a:ext cx="4139951" cy="64171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dirty="0">
                <a:latin typeface="Century Gothic" pitchFamily="34" charset="0"/>
              </a:rPr>
              <a:t>Daring as never before, wastage as never before. </a:t>
            </a:r>
          </a:p>
          <a:p>
            <a:pPr eaLnBrk="1" hangingPunct="1"/>
            <a:r>
              <a:rPr lang="en-GB" altLang="en-US" dirty="0">
                <a:latin typeface="Century Gothic" pitchFamily="34" charset="0"/>
              </a:rPr>
              <a:t>Young blood and high blood, </a:t>
            </a:r>
          </a:p>
          <a:p>
            <a:pPr eaLnBrk="1" hangingPunct="1"/>
            <a:r>
              <a:rPr lang="en-GB" altLang="en-US" dirty="0">
                <a:latin typeface="Century Gothic" pitchFamily="34" charset="0"/>
              </a:rPr>
              <a:t>fair cheeks, and fine bodies; </a:t>
            </a:r>
          </a:p>
          <a:p>
            <a:pPr eaLnBrk="1" hangingPunct="1"/>
            <a:endParaRPr lang="en-GB" altLang="en-US" sz="900" dirty="0">
              <a:latin typeface="Century Gothic" pitchFamily="34" charset="0"/>
            </a:endParaRPr>
          </a:p>
          <a:p>
            <a:pPr eaLnBrk="1" hangingPunct="1"/>
            <a:r>
              <a:rPr lang="en-GB" altLang="en-US" dirty="0">
                <a:latin typeface="Century Gothic" pitchFamily="34" charset="0"/>
              </a:rPr>
              <a:t>fortitude as never before</a:t>
            </a:r>
          </a:p>
          <a:p>
            <a:pPr eaLnBrk="1" hangingPunct="1"/>
            <a:r>
              <a:rPr lang="en-GB" altLang="en-US" dirty="0">
                <a:latin typeface="Century Gothic" pitchFamily="34" charset="0"/>
              </a:rPr>
              <a:t>Frankness as never before, </a:t>
            </a:r>
          </a:p>
          <a:p>
            <a:pPr eaLnBrk="1" hangingPunct="1"/>
            <a:r>
              <a:rPr lang="en-GB" altLang="en-US" dirty="0">
                <a:latin typeface="Century Gothic" pitchFamily="34" charset="0"/>
              </a:rPr>
              <a:t>disillusions as never told in the old days, </a:t>
            </a:r>
          </a:p>
          <a:p>
            <a:pPr eaLnBrk="1" hangingPunct="1"/>
            <a:r>
              <a:rPr lang="en-GB" altLang="en-US" dirty="0">
                <a:latin typeface="Century Gothic" pitchFamily="34" charset="0"/>
              </a:rPr>
              <a:t>hysterias, trench confessions, </a:t>
            </a:r>
          </a:p>
          <a:p>
            <a:pPr eaLnBrk="1" hangingPunct="1"/>
            <a:r>
              <a:rPr lang="en-GB" altLang="en-US" dirty="0">
                <a:latin typeface="Century Gothic" pitchFamily="34" charset="0"/>
              </a:rPr>
              <a:t>laughter out of dead bellies </a:t>
            </a:r>
          </a:p>
          <a:p>
            <a:pPr eaLnBrk="1" hangingPunct="1"/>
            <a:endParaRPr lang="en-GB" altLang="en-US" sz="1600" dirty="0">
              <a:latin typeface="Century Gothic" pitchFamily="34" charset="0"/>
            </a:endParaRPr>
          </a:p>
          <a:p>
            <a:pPr eaLnBrk="1" hangingPunct="1"/>
            <a:endParaRPr lang="en-GB" altLang="en-US" sz="1600" dirty="0">
              <a:latin typeface="Century Gothic" pitchFamily="34" charset="0"/>
            </a:endParaRPr>
          </a:p>
          <a:p>
            <a:pPr eaLnBrk="1" hangingPunct="1"/>
            <a:r>
              <a:rPr lang="en-GB" altLang="en-US" sz="1600" dirty="0">
                <a:solidFill>
                  <a:srgbClr val="FFC000"/>
                </a:solidFill>
                <a:latin typeface="Century Gothic" pitchFamily="34" charset="0"/>
              </a:rPr>
              <a:t>V. </a:t>
            </a:r>
            <a:r>
              <a:rPr lang="en-GB" altLang="en-US" sz="1200" dirty="0">
                <a:latin typeface="Century Gothic" pitchFamily="34" charset="0"/>
              </a:rPr>
              <a:t/>
            </a:r>
            <a:br>
              <a:rPr lang="en-GB" altLang="en-US" sz="1200" dirty="0">
                <a:latin typeface="Century Gothic" pitchFamily="34" charset="0"/>
              </a:rPr>
            </a:br>
            <a:r>
              <a:rPr lang="en-GB" altLang="en-US" dirty="0">
                <a:latin typeface="Century Gothic" pitchFamily="34" charset="0"/>
              </a:rPr>
              <a:t>There died a myriad,</a:t>
            </a:r>
            <a:br>
              <a:rPr lang="en-GB" altLang="en-US" dirty="0">
                <a:latin typeface="Century Gothic" pitchFamily="34" charset="0"/>
              </a:rPr>
            </a:br>
            <a:r>
              <a:rPr lang="en-GB" altLang="en-US" dirty="0">
                <a:latin typeface="Century Gothic" pitchFamily="34" charset="0"/>
              </a:rPr>
              <a:t>And of the best, among them</a:t>
            </a:r>
            <a:r>
              <a:rPr lang="en-GB" altLang="en-US" sz="1600" dirty="0">
                <a:latin typeface="Century Gothic" pitchFamily="34" charset="0"/>
              </a:rPr>
              <a:t>,</a:t>
            </a:r>
            <a:br>
              <a:rPr lang="en-GB" altLang="en-US" sz="1600" dirty="0">
                <a:latin typeface="Century Gothic" pitchFamily="34" charset="0"/>
              </a:rPr>
            </a:br>
            <a:r>
              <a:rPr lang="en-GB" altLang="en-US" sz="900" dirty="0">
                <a:latin typeface="Century Gothic" pitchFamily="34" charset="0"/>
              </a:rPr>
              <a:t> </a:t>
            </a:r>
          </a:p>
          <a:p>
            <a:pPr eaLnBrk="1" hangingPunct="1"/>
            <a:r>
              <a:rPr lang="en-GB" altLang="en-US" dirty="0">
                <a:latin typeface="Century Gothic" pitchFamily="34" charset="0"/>
              </a:rPr>
              <a:t>For an old bitch gone in the teeth,</a:t>
            </a:r>
            <a:br>
              <a:rPr lang="en-GB" altLang="en-US" dirty="0">
                <a:latin typeface="Century Gothic" pitchFamily="34" charset="0"/>
              </a:rPr>
            </a:br>
            <a:r>
              <a:rPr lang="en-GB" altLang="en-US" dirty="0">
                <a:latin typeface="Century Gothic" pitchFamily="34" charset="0"/>
              </a:rPr>
              <a:t>For a botched civilization.</a:t>
            </a:r>
            <a:br>
              <a:rPr lang="en-GB" altLang="en-US" dirty="0">
                <a:latin typeface="Century Gothic" pitchFamily="34" charset="0"/>
              </a:rPr>
            </a:br>
            <a:r>
              <a:rPr lang="en-GB" altLang="en-US" dirty="0">
                <a:latin typeface="Century Gothic" pitchFamily="34" charset="0"/>
              </a:rPr>
              <a:t>Charm, smiling at the good mouth,</a:t>
            </a:r>
            <a:br>
              <a:rPr lang="en-GB" altLang="en-US" dirty="0">
                <a:latin typeface="Century Gothic" pitchFamily="34" charset="0"/>
              </a:rPr>
            </a:br>
            <a:r>
              <a:rPr lang="en-GB" altLang="en-US" dirty="0">
                <a:latin typeface="Century Gothic" pitchFamily="34" charset="0"/>
              </a:rPr>
              <a:t>Quick eyes gone under earth's lid,</a:t>
            </a:r>
            <a:br>
              <a:rPr lang="en-GB" altLang="en-US" dirty="0">
                <a:latin typeface="Century Gothic" pitchFamily="34" charset="0"/>
              </a:rPr>
            </a:br>
            <a:r>
              <a:rPr lang="en-GB" altLang="en-US" sz="900" dirty="0">
                <a:latin typeface="Century Gothic" pitchFamily="34" charset="0"/>
              </a:rPr>
              <a:t> </a:t>
            </a:r>
            <a:br>
              <a:rPr lang="en-GB" altLang="en-US" sz="900" dirty="0">
                <a:latin typeface="Century Gothic" pitchFamily="34" charset="0"/>
              </a:rPr>
            </a:br>
            <a:r>
              <a:rPr lang="en-GB" altLang="en-US" dirty="0">
                <a:latin typeface="Century Gothic" pitchFamily="34" charset="0"/>
              </a:rPr>
              <a:t>For two gross of broken statues,</a:t>
            </a:r>
            <a:br>
              <a:rPr lang="en-GB" altLang="en-US" dirty="0">
                <a:latin typeface="Century Gothic" pitchFamily="34" charset="0"/>
              </a:rPr>
            </a:br>
            <a:r>
              <a:rPr lang="en-GB" altLang="en-US" dirty="0">
                <a:latin typeface="Century Gothic" pitchFamily="34" charset="0"/>
              </a:rPr>
              <a:t>For a few thousand battered books</a:t>
            </a:r>
          </a:p>
        </p:txBody>
      </p:sp>
      <p:sp>
        <p:nvSpPr>
          <p:cNvPr id="21508" name="Text Box 6"/>
          <p:cNvSpPr txBox="1">
            <a:spLocks noChangeArrowheads="1"/>
          </p:cNvSpPr>
          <p:nvPr/>
        </p:nvSpPr>
        <p:spPr bwMode="auto">
          <a:xfrm>
            <a:off x="12395" y="6436504"/>
            <a:ext cx="4968552"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50000"/>
              </a:spcBef>
            </a:pPr>
            <a:r>
              <a:rPr lang="en-GB" altLang="en-US" sz="1600" dirty="0">
                <a:solidFill>
                  <a:srgbClr val="FFC000"/>
                </a:solidFill>
                <a:latin typeface="Century Gothic" pitchFamily="34" charset="0"/>
              </a:rPr>
              <a:t>Ezra Pound, from ‘Hugh Selwyn Mauberley,’1920</a:t>
            </a:r>
          </a:p>
        </p:txBody>
      </p:sp>
    </p:spTree>
    <p:extLst>
      <p:ext uri="{BB962C8B-B14F-4D97-AF65-F5344CB8AC3E}">
        <p14:creationId xmlns:p14="http://schemas.microsoft.com/office/powerpoint/2010/main" val="224930983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lemental">
  <a:themeElements>
    <a:clrScheme name="Elemental">
      <a:dk1>
        <a:sysClr val="windowText" lastClr="000000"/>
      </a:dk1>
      <a:lt1>
        <a:sysClr val="window" lastClr="FFFFFF"/>
      </a:lt1>
      <a:dk2>
        <a:srgbClr val="242852"/>
      </a:dk2>
      <a:lt2>
        <a:srgbClr val="ACCBF9"/>
      </a:lt2>
      <a:accent1>
        <a:srgbClr val="629DD1"/>
      </a:accent1>
      <a:accent2>
        <a:srgbClr val="297FD5"/>
      </a:accent2>
      <a:accent3>
        <a:srgbClr val="7F8FA9"/>
      </a:accent3>
      <a:accent4>
        <a:srgbClr val="4A66AC"/>
      </a:accent4>
      <a:accent5>
        <a:srgbClr val="5AA2AE"/>
      </a:accent5>
      <a:accent6>
        <a:srgbClr val="9D90A0"/>
      </a:accent6>
      <a:hlink>
        <a:srgbClr val="9454C3"/>
      </a:hlink>
      <a:folHlink>
        <a:srgbClr val="3EBBF0"/>
      </a:folHlink>
    </a:clrScheme>
    <a:fontScheme name="mod">
      <a:majorFont>
        <a:latin typeface="Perpetua Titling MT"/>
        <a:ea typeface=""/>
        <a:cs typeface=""/>
      </a:majorFont>
      <a:minorFont>
        <a:latin typeface="Perpetua"/>
        <a:ea typeface=""/>
        <a:cs typeface=""/>
      </a:minorFont>
    </a:fontScheme>
    <a:fmtScheme name="Elemental">
      <a:fillStyleLst>
        <a:solidFill>
          <a:schemeClr val="phClr"/>
        </a:solidFill>
        <a:gradFill rotWithShape="1">
          <a:gsLst>
            <a:gs pos="0">
              <a:schemeClr val="phClr">
                <a:tint val="90000"/>
              </a:schemeClr>
            </a:gs>
            <a:gs pos="48000">
              <a:schemeClr val="phClr">
                <a:tint val="54000"/>
                <a:satMod val="140000"/>
              </a:schemeClr>
            </a:gs>
            <a:gs pos="100000">
              <a:schemeClr val="phClr">
                <a:tint val="24000"/>
                <a:satMod val="260000"/>
              </a:schemeClr>
            </a:gs>
          </a:gsLst>
          <a:lin ang="16200000" scaled="1"/>
        </a:gradFill>
        <a:gradFill rotWithShape="1">
          <a:gsLst>
            <a:gs pos="0">
              <a:schemeClr val="phClr"/>
            </a:gs>
            <a:gs pos="100000">
              <a:schemeClr val="phClr">
                <a:shade val="48000"/>
                <a:satMod val="180000"/>
                <a:lumMod val="94000"/>
              </a:schemeClr>
            </a:gs>
            <a:gs pos="100000">
              <a:schemeClr val="phClr">
                <a:shade val="48000"/>
                <a:satMod val="180000"/>
                <a:lumMod val="94000"/>
              </a:schemeClr>
            </a:gs>
          </a:gsLst>
          <a:lin ang="4140000" scaled="1"/>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63500" dist="12700" dir="5400000" sx="102000" sy="102000" rotWithShape="0">
              <a:srgbClr val="000000">
                <a:alpha val="32000"/>
              </a:srgbClr>
            </a:outerShdw>
          </a:effectLst>
        </a:effectStyle>
        <a:effectStyle>
          <a:effectLst>
            <a:outerShdw blurRad="76200" dist="38100" dir="5400000" rotWithShape="0">
              <a:srgbClr val="000000">
                <a:alpha val="60000"/>
              </a:srgbClr>
            </a:outerShdw>
          </a:effectLst>
          <a:scene3d>
            <a:camera prst="orthographicFront">
              <a:rot lat="0" lon="0" rev="0"/>
            </a:camera>
            <a:lightRig rig="glow" dir="tl">
              <a:rot lat="0" lon="0" rev="19800000"/>
            </a:lightRig>
          </a:scene3d>
          <a:sp3d prstMaterial="metal">
            <a:bevelT w="38100" h="38100"/>
          </a:sp3d>
        </a:effectStyle>
        <a:effectStyle>
          <a:effectLst>
            <a:outerShdw blurRad="114300" dist="114300" dir="5400000" rotWithShape="0">
              <a:srgbClr val="000000">
                <a:alpha val="70000"/>
              </a:srgbClr>
            </a:outerShdw>
          </a:effectLst>
          <a:scene3d>
            <a:camera prst="orthographicFront">
              <a:rot lat="0" lon="0" rev="0"/>
            </a:camera>
            <a:lightRig rig="threePt" dir="t">
              <a:rot lat="0" lon="0" rev="19800000"/>
            </a:lightRig>
          </a:scene3d>
          <a:sp3d prstMaterial="plastic">
            <a:bevelT w="50800" h="50800"/>
          </a:sp3d>
        </a:effectStyle>
      </a:effectStyleLst>
      <a:bgFillStyleLst>
        <a:solidFill>
          <a:schemeClr val="phClr"/>
        </a:solidFill>
        <a:gradFill rotWithShape="1">
          <a:gsLst>
            <a:gs pos="0">
              <a:schemeClr val="phClr">
                <a:tint val="95000"/>
              </a:schemeClr>
            </a:gs>
            <a:gs pos="100000">
              <a:schemeClr val="phClr">
                <a:shade val="40000"/>
                <a:satMod val="180000"/>
              </a:schemeClr>
            </a:gs>
          </a:gsLst>
          <a:lin ang="5400000" scaled="0"/>
        </a:gradFill>
        <a:blipFill>
          <a:blip xmlns:r="http://schemas.openxmlformats.org/officeDocument/2006/relationships" r:embed="rId1">
            <a:duotone>
              <a:schemeClr val="phClr">
                <a:shade val="14000"/>
                <a:satMod val="280000"/>
              </a:schemeClr>
              <a:schemeClr val="phClr">
                <a:tint val="60000"/>
                <a:satMod val="12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652</TotalTime>
  <Words>1268</Words>
  <Application>Microsoft Office PowerPoint</Application>
  <PresentationFormat>On-screen Show (4:3)</PresentationFormat>
  <Paragraphs>246</Paragraphs>
  <Slides>21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Arial</vt:lpstr>
      <vt:lpstr>Century Gothic</vt:lpstr>
      <vt:lpstr>Garamond</vt:lpstr>
      <vt:lpstr>Modern No. 20</vt:lpstr>
      <vt:lpstr>Perpetua</vt:lpstr>
      <vt:lpstr>Perpetua Titling MT</vt:lpstr>
      <vt:lpstr>Wingdings</vt:lpstr>
      <vt:lpstr>Elemental</vt:lpstr>
      <vt:lpstr>PowerPoint Presentation</vt:lpstr>
      <vt:lpstr>PowerPoint Presentation</vt:lpstr>
      <vt:lpstr>PowerPoint Presentation</vt:lpstr>
      <vt:lpstr>PowerPoint Presentation</vt:lpstr>
      <vt:lpstr>PowerPoint Presentation</vt:lpstr>
      <vt:lpstr>PowerPoint Presentation</vt:lpstr>
      <vt:lpstr>KEY FEATURES OF MODERNISM: aesthetics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CAH 666 MODERNISM</dc:title>
  <dc:creator>clientadmin</dc:creator>
  <cp:lastModifiedBy>Jeni Williams</cp:lastModifiedBy>
  <cp:revision>45</cp:revision>
  <cp:lastPrinted>2019-11-06T09:46:57Z</cp:lastPrinted>
  <dcterms:created xsi:type="dcterms:W3CDTF">2009-09-29T15:17:47Z</dcterms:created>
  <dcterms:modified xsi:type="dcterms:W3CDTF">2019-11-06T09:48:15Z</dcterms:modified>
</cp:coreProperties>
</file>