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5" r:id="rId8"/>
    <p:sldId id="336" r:id="rId9"/>
    <p:sldId id="337" r:id="rId10"/>
    <p:sldId id="338" r:id="rId11"/>
    <p:sldId id="339" r:id="rId12"/>
    <p:sldId id="341" r:id="rId13"/>
    <p:sldId id="342" r:id="rId14"/>
    <p:sldId id="343" r:id="rId15"/>
    <p:sldId id="344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>
        <p:scale>
          <a:sx n="93" d="100"/>
          <a:sy n="93" d="100"/>
        </p:scale>
        <p:origin x="1038" y="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https://commons.wikimedia.org/wiki/File:Docker_Logo.png</a:t>
            </a:r>
          </a:p>
          <a:p>
            <a:pPr lvl="1"/>
            <a:r>
              <a:t>https://www.docker.com/company/newsroom/media-resources/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 b="1"/>
            </a:pPr>
            <a:r>
              <a:t>[Sources]</a:t>
            </a:r>
            <a:endParaRPr lang="en-US" altLang="en-US"/>
          </a:p>
          <a:p>
            <a:pPr lvl="1"/>
            <a:r>
              <a:t>https://docs.docker.com/get-started/docker-concepts/building-images/</a:t>
            </a:r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https://docs.docker.com/get-started/docker-concepts/building-images/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https://docs.docker.com/get-started/docker-concepts/the-basics/what-is-an-image/</a:t>
            </a:r>
          </a:p>
          <a:p>
            <a:pPr lvl="1"/>
            <a:r>
              <a:t>https://docs.docker.com/get-started/docker-concepts/building-images/understanding-image-layers/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https://docs.docker.com/get-started/docker-concepts/building-images/understanding-image-layers/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https://docs.docker.com/build/concepts/dockerfile/</a:t>
            </a:r>
          </a:p>
          <a:p>
            <a:pPr lvl="1"/>
            <a:r>
              <a:t>https://docs.docker.com/reference/dockerfile/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https://docs.docker.com/get-started/docker-concepts/building-images/writing-a-dockerfile/</a:t>
            </a:r>
          </a:p>
          <a:p>
            <a:pPr lvl="1"/>
            <a:r>
              <a:t>https://docs.docker.com/build/building/best-practices/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https://docs.docker.com/get-started/docker-concepts/building-images/build-tag-and-publish-an-image/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https://docs.docker.com/reference/cli/docker/container/run/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https://docs.docker.com/reference/cli/docker/image/history/</a:t>
            </a:r>
          </a:p>
          <a:p>
            <a:pPr lvl="1"/>
            <a:r>
              <a:t>https://docs.docker.com/reference/cli/docker/inspect/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https://docs.docker.com/build/cache/</a:t>
            </a:r>
          </a:p>
          <a:p>
            <a:pPr lvl="1"/>
            <a:r>
              <a:t>https://docs.docker.com/get-started/docker-concepts/building-images/using-the-build-cache/</a:t>
            </a:r>
          </a:p>
          <a:p>
            <a:pPr lvl="1"/>
            <a:r>
              <a:t>https://docs.docker.com/build/building/best-practices/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https://docs.docker.com/docker-hub/repos/manage/hub-images/push/</a:t>
            </a:r>
          </a:p>
          <a:p>
            <a:pPr lvl="1"/>
            <a:r>
              <a:t>https://docs.docker.com/docker-hub/quickstart/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https://docs.docker.com/build/building/best-practices/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https://docs.docker.com/get-started/docker-concepts/building-images/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b="1"/>
            </a:pPr>
            <a:r>
              <a:t>[Sources]</a:t>
            </a:r>
          </a:p>
          <a:p>
            <a:pPr lvl="1"/>
            <a:r>
              <a:t>https://docs.docker.com/reference/dockerfile/</a:t>
            </a:r>
          </a:p>
          <a:p>
            <a:pPr lvl="1"/>
            <a:r>
              <a:t>https://docs.docker.com/get-started/docker-concepts/building-images/understanding-image-layers/</a:t>
            </a:r>
          </a:p>
          <a:p>
            <a:pPr lvl="1"/>
            <a:r>
              <a:t>https://docs.docker.com/get-started/docker-concepts/building-images/using-the-build-cache/</a:t>
            </a:r>
          </a:p>
          <a:p>
            <a:pPr lvl="1"/>
            <a:r>
              <a:t>https://docs.docker.com/get-started/docker-concepts/building-images/multi-stage-builds/</a:t>
            </a:r>
          </a:p>
          <a:p>
            <a:pPr lvl="1"/>
            <a:r>
              <a:t>https://docs.docker.com/get-started/docker-concepts/building-images/build-tag-and-publish-an-image/</a:t>
            </a:r>
          </a:p>
          <a:p>
            <a:pPr lvl="1"/>
            <a:r>
              <a:t>https://docs.docker.com/docker-hub/repos/manage/hub-images/push/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 wrap="square"/>
          <a:lstStyle/>
          <a:p>
            <a:pPr eaLnBrk="1" hangingPunct="1">
              <a:defRPr sz="3200" b="1"/>
            </a:pPr>
            <a:r>
              <a:rPr sz="3200" b="1" dirty="0"/>
              <a:t>Module Code: </a:t>
            </a:r>
            <a:r>
              <a:rPr lang="en-GB" sz="3200" b="1" dirty="0"/>
              <a:t>ACCA7032</a:t>
            </a:r>
            <a:endParaRPr sz="3200" b="1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 wrap="square"/>
          <a:lstStyle/>
          <a:p>
            <a:pPr>
              <a:defRPr sz="2800"/>
            </a:pPr>
            <a:r>
              <a:rPr sz="2800" dirty="0"/>
              <a:t> </a:t>
            </a:r>
            <a:r>
              <a:rPr sz="2800" dirty="0">
                <a:solidFill>
                  <a:schemeClr val="tx1"/>
                </a:solidFill>
              </a:rPr>
              <a:t>Building Docker Images</a:t>
            </a:r>
          </a:p>
          <a:p>
            <a:pPr>
              <a:defRPr sz="2800"/>
            </a:pPr>
            <a:endParaRPr sz="2800" dirty="0"/>
          </a:p>
          <a:p>
            <a:pPr>
              <a:defRPr sz="2800"/>
            </a:pPr>
            <a:r>
              <a:rPr sz="2800" dirty="0"/>
              <a:t>Creating Docker Images with </a:t>
            </a:r>
            <a:r>
              <a:rPr sz="2800" dirty="0" err="1"/>
              <a:t>Dockerfiles</a:t>
            </a:r>
            <a:endParaRPr sz="2800" dirty="0"/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  <a:defRPr sz="1200"/>
            </a:pPr>
            <a:r>
              <a:rPr sz="1200"/>
              <a:t>1</a:t>
            </a:r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6150" name="TextBox 6149"/>
          <p:cNvSpPr txBox="1"/>
          <p:nvPr/>
        </p:nvSpPr>
        <p:spPr>
          <a:xfrm>
            <a:off x="685800" y="6035040"/>
            <a:ext cx="77724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Images • Dockerfile • Layers • Cache • Multi-stage • Docker Hub</a:t>
            </a:r>
          </a:p>
        </p:txBody>
      </p:sp>
      <p:sp>
        <p:nvSpPr>
          <p:cNvPr id="6152" name="TextBox 6151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  <a:defRPr sz="1200"/>
            </a:pPr>
            <a:r>
              <a:rPr sz="1200"/>
              <a:t>2026-03-03</a:t>
            </a: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 wrap="square"/>
          <a:lstStyle/>
          <a:p>
            <a:pPr eaLnBrk="1" hangingPunct="1">
              <a:defRPr sz="3600" b="1"/>
            </a:pPr>
            <a:r>
              <a:rPr sz="3600" b="1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 wrap="square"/>
          <a:lstStyle/>
          <a:p>
            <a:pPr eaLnBrk="1" hangingPunct="1">
              <a:defRPr sz="2400"/>
            </a:pPr>
            <a:r>
              <a:rPr sz="2400" dirty="0"/>
              <a:t>Explain what a Docker image is and how image layers work.</a:t>
            </a:r>
          </a:p>
          <a:p>
            <a:pPr>
              <a:defRPr sz="2400"/>
            </a:pPr>
            <a:endParaRPr sz="2400" dirty="0"/>
          </a:p>
          <a:p>
            <a:pPr>
              <a:defRPr sz="2400"/>
            </a:pPr>
            <a:r>
              <a:rPr sz="2400" dirty="0"/>
              <a:t>Write a </a:t>
            </a:r>
            <a:r>
              <a:rPr sz="2400" dirty="0" err="1"/>
              <a:t>Dockerfile</a:t>
            </a:r>
            <a:r>
              <a:rPr sz="2400" dirty="0"/>
              <a:t> and build, tag, run, inspect, and push an image to Docker Hub.</a:t>
            </a:r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  <a:defRPr sz="1200"/>
            </a:pPr>
            <a:r>
              <a:rPr sz="1200"/>
              <a:t>2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6151" name="Picture 6150" descr="docker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3789040"/>
            <a:ext cx="3383280" cy="769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 wrap="square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 sz="1200"/>
            </a:pPr>
            <a:r>
              <a:rPr sz="1200"/>
              <a:t>2026-03-03</a:t>
            </a: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  <a:defRPr sz="1200"/>
            </a:pPr>
            <a:r>
              <a:rPr sz="1200"/>
              <a:t>3</a:t>
            </a:r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eaLnBrk="1" hangingPunct="1">
              <a:defRPr sz="3600" b="1"/>
            </a:pPr>
            <a:r>
              <a:rPr sz="3600" b="1"/>
              <a:t>Agenda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 wrap="square"/>
          <a:lstStyle/>
          <a:p>
            <a:pPr eaLnBrk="1" hangingPunct="1">
              <a:buFontTx/>
              <a:buNone/>
              <a:defRPr sz="2200"/>
            </a:pPr>
            <a:r>
              <a:rPr dirty="0"/>
              <a:t>What is a Docker image?</a:t>
            </a:r>
          </a:p>
          <a:p>
            <a:pPr>
              <a:defRPr sz="2200"/>
            </a:pPr>
            <a:r>
              <a:rPr dirty="0"/>
              <a:t>How image layers stack (and why they matter)</a:t>
            </a:r>
          </a:p>
          <a:p>
            <a:pPr>
              <a:defRPr sz="2200"/>
            </a:pPr>
            <a:r>
              <a:rPr dirty="0" err="1"/>
              <a:t>Dockerfile</a:t>
            </a:r>
            <a:r>
              <a:rPr dirty="0"/>
              <a:t> essentials + a working example</a:t>
            </a:r>
          </a:p>
          <a:p>
            <a:pPr>
              <a:defRPr sz="2200"/>
            </a:pPr>
            <a:r>
              <a:rPr dirty="0"/>
              <a:t>Build, tag, and run an image (CLI workflow)</a:t>
            </a:r>
          </a:p>
          <a:p>
            <a:pPr>
              <a:defRPr sz="2200"/>
            </a:pPr>
            <a:r>
              <a:rPr dirty="0"/>
              <a:t>Build cache, multi-stage builds, best practices</a:t>
            </a:r>
          </a:p>
          <a:p>
            <a:pPr>
              <a:defRPr sz="2200"/>
            </a:pPr>
            <a:r>
              <a:rPr dirty="0"/>
              <a:t>Publish to Docker Hub + mini‑lab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What is a Docker Image?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200"/>
            </a:pPr>
            <a:r>
              <a:t>A container image is a read‑only package used to create containers.</a:t>
            </a:r>
          </a:p>
          <a:p>
            <a:pPr>
              <a:defRPr sz="2200"/>
            </a:pPr>
            <a:r>
              <a:t>Images are composed of layers; each layer records filesystem changes (add/modify/remove files).</a:t>
            </a:r>
          </a:p>
          <a:p>
            <a:pPr>
              <a:defRPr sz="2200"/>
            </a:pPr>
            <a:r>
              <a:t>When you run a container, Docker stacks image layers and adds a thin writable layer for that container.</a:t>
            </a:r>
          </a:p>
          <a:p>
            <a:pPr>
              <a:defRPr sz="2200"/>
            </a:pPr>
            <a:r>
              <a:t>Images live locally and can be shared via registries like Docker Hub.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Understanding Image Layers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wrap="square"/>
          <a:lstStyle/>
          <a:p>
            <a:pPr>
              <a:defRPr sz="2000"/>
            </a:pPr>
            <a:r>
              <a:rPr dirty="0"/>
              <a:t>Each </a:t>
            </a:r>
            <a:r>
              <a:rPr dirty="0" err="1"/>
              <a:t>Dockerfile</a:t>
            </a:r>
            <a:r>
              <a:rPr dirty="0"/>
              <a:t> instruction typically adds a new layer.</a:t>
            </a:r>
          </a:p>
          <a:p>
            <a:pPr>
              <a:defRPr sz="2000"/>
            </a:pPr>
            <a:r>
              <a:rPr dirty="0"/>
              <a:t>Layers are reusable across images → faster pulls/builds and less storage.</a:t>
            </a:r>
          </a:p>
          <a:p>
            <a:pPr>
              <a:defRPr sz="2000"/>
            </a:pPr>
            <a:r>
              <a:rPr dirty="0"/>
              <a:t>Union filesystems stack layers into one unified view at runtime.</a:t>
            </a:r>
          </a:p>
        </p:txBody>
      </p:sp>
      <p:sp>
        <p:nvSpPr>
          <p:cNvPr id="5" name="Rectangle 4"/>
          <p:cNvSpPr/>
          <p:nvPr/>
        </p:nvSpPr>
        <p:spPr>
          <a:xfrm>
            <a:off x="742950" y="1656484"/>
            <a:ext cx="3634740" cy="977260"/>
          </a:xfrm>
          <a:prstGeom prst="rect">
            <a:avLst/>
          </a:prstGeom>
          <a:solidFill>
            <a:srgbClr val="EEF2FF"/>
          </a:solidFill>
          <a:ln>
            <a:solidFill>
              <a:srgbClr val="002A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/>
            </a:pPr>
            <a:r>
              <a:rPr sz="1600" dirty="0">
                <a:solidFill>
                  <a:schemeClr val="tx1"/>
                </a:solidFill>
              </a:rPr>
              <a:t>App config (CMD/ENV)</a:t>
            </a:r>
          </a:p>
        </p:txBody>
      </p:sp>
      <p:sp>
        <p:nvSpPr>
          <p:cNvPr id="6" name="Rectangle 5"/>
          <p:cNvSpPr/>
          <p:nvPr/>
        </p:nvSpPr>
        <p:spPr>
          <a:xfrm>
            <a:off x="742950" y="2633744"/>
            <a:ext cx="3634740" cy="977260"/>
          </a:xfrm>
          <a:prstGeom prst="rect">
            <a:avLst/>
          </a:prstGeom>
          <a:solidFill>
            <a:srgbClr val="EEF2FF"/>
          </a:solidFill>
          <a:ln>
            <a:solidFill>
              <a:srgbClr val="002A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/>
            </a:pPr>
            <a:r>
              <a:rPr sz="1600" dirty="0">
                <a:solidFill>
                  <a:schemeClr val="tx1"/>
                </a:solidFill>
              </a:rPr>
              <a:t>App code</a:t>
            </a:r>
          </a:p>
        </p:txBody>
      </p:sp>
      <p:sp>
        <p:nvSpPr>
          <p:cNvPr id="7" name="Rectangle 6"/>
          <p:cNvSpPr/>
          <p:nvPr/>
        </p:nvSpPr>
        <p:spPr>
          <a:xfrm>
            <a:off x="742950" y="3626004"/>
            <a:ext cx="3634740" cy="977260"/>
          </a:xfrm>
          <a:prstGeom prst="rect">
            <a:avLst/>
          </a:prstGeom>
          <a:solidFill>
            <a:srgbClr val="EEF2FF"/>
          </a:solidFill>
          <a:ln>
            <a:solidFill>
              <a:srgbClr val="002A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/>
            </a:pPr>
            <a:r>
              <a:rPr sz="1600" dirty="0">
                <a:solidFill>
                  <a:schemeClr val="tx1"/>
                </a:solidFill>
              </a:rPr>
              <a:t>Dependencies</a:t>
            </a:r>
          </a:p>
        </p:txBody>
      </p:sp>
      <p:sp>
        <p:nvSpPr>
          <p:cNvPr id="8" name="Rectangle 7"/>
          <p:cNvSpPr/>
          <p:nvPr/>
        </p:nvSpPr>
        <p:spPr>
          <a:xfrm>
            <a:off x="742950" y="4618264"/>
            <a:ext cx="3634740" cy="977260"/>
          </a:xfrm>
          <a:prstGeom prst="rect">
            <a:avLst/>
          </a:prstGeom>
          <a:solidFill>
            <a:srgbClr val="EEF2FF"/>
          </a:solidFill>
          <a:ln>
            <a:solidFill>
              <a:srgbClr val="002A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/>
            </a:pPr>
            <a:r>
              <a:rPr sz="1600" dirty="0">
                <a:solidFill>
                  <a:schemeClr val="tx1"/>
                </a:solidFill>
              </a:rPr>
              <a:t>Base image (OS + runtime)</a:t>
            </a:r>
          </a:p>
        </p:txBody>
      </p:sp>
      <p:sp>
        <p:nvSpPr>
          <p:cNvPr id="9" name="Up Arrow 8"/>
          <p:cNvSpPr/>
          <p:nvPr/>
        </p:nvSpPr>
        <p:spPr>
          <a:xfrm>
            <a:off x="3748659" y="2040388"/>
            <a:ext cx="363474" cy="1994520"/>
          </a:xfrm>
          <a:prstGeom prst="upArrow">
            <a:avLst/>
          </a:prstGeom>
          <a:solidFill>
            <a:srgbClr val="002A66"/>
          </a:solidFill>
          <a:ln>
            <a:solidFill>
              <a:srgbClr val="002A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Dockerfile: Core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t>FROM — choose a base image (starts a build stage).</a:t>
            </a:r>
          </a:p>
          <a:p>
            <a:pPr>
              <a:defRPr sz="2000"/>
            </a:pPr>
            <a:r>
              <a:t>WORKDIR — set the working directory for following instructions.</a:t>
            </a:r>
          </a:p>
          <a:p>
            <a:pPr>
              <a:defRPr sz="2000"/>
            </a:pPr>
            <a:r>
              <a:t>COPY / ADD — copy files into the image.</a:t>
            </a:r>
          </a:p>
          <a:p>
            <a:pPr>
              <a:defRPr sz="2000"/>
            </a:pPr>
            <a:r>
              <a:t>RUN — run commands during build (often installs dependencies).</a:t>
            </a:r>
          </a:p>
          <a:p>
            <a:pPr>
              <a:defRPr sz="2000"/>
            </a:pPr>
            <a:r>
              <a:t>ENV — set environment variables in the image.</a:t>
            </a:r>
          </a:p>
          <a:p>
            <a:pPr>
              <a:defRPr sz="2000"/>
            </a:pPr>
            <a:r>
              <a:t>EXPOSE — document the port the container listens on.</a:t>
            </a:r>
          </a:p>
          <a:p>
            <a:pPr>
              <a:defRPr sz="2000"/>
            </a:pPr>
            <a:r>
              <a:t>USER — set the default user for runtime.</a:t>
            </a:r>
          </a:p>
          <a:p>
            <a:pPr>
              <a:defRPr sz="2000"/>
            </a:pPr>
            <a:r>
              <a:t>CMD / ENTRYPOINT — default command to run when the container starts.</a:t>
            </a:r>
          </a:p>
          <a:p>
            <a:pPr>
              <a:defRPr sz="2000"/>
            </a:pPr>
            <a:r>
              <a:t>ARG / LABEL — build‑time variables and metadata.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Example: A Minimal Dockerfile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wrap="square"/>
          <a:lstStyle/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FROM python:3.13-slim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WORKDIR /usr/local/app</a:t>
            </a:r>
          </a:p>
          <a:p>
            <a:pPr>
              <a:defRPr sz="1600">
                <a:latin typeface="Consolas"/>
              </a:defRPr>
            </a:pPr>
            <a:endParaRPr sz="1600">
              <a:latin typeface="Consolas"/>
            </a:endParaRP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# Install dependencies first (better cache)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COPY requirements.txt ./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RUN pip install --no-cache-dir -r requirements.txt</a:t>
            </a:r>
          </a:p>
          <a:p>
            <a:pPr>
              <a:defRPr sz="1600">
                <a:latin typeface="Consolas"/>
              </a:defRPr>
            </a:pPr>
            <a:endParaRPr sz="1600">
              <a:latin typeface="Consolas"/>
            </a:endParaRP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# Copy the rest of the source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COPY . .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EXPOSE 8000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CMD ["python","app.py"]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wrap="square"/>
          <a:lstStyle/>
          <a:p>
            <a:pPr>
              <a:defRPr sz="2200"/>
            </a:pPr>
            <a:r>
              <a:t>Keep build context small with a .dockerignore.</a:t>
            </a:r>
          </a:p>
          <a:p>
            <a:pPr>
              <a:defRPr sz="2200"/>
            </a:pPr>
            <a:r>
              <a:t>Copy dependency files first to maximize cache reuse.</a:t>
            </a:r>
          </a:p>
          <a:p>
            <a:pPr>
              <a:defRPr sz="2200"/>
            </a:pPr>
            <a:r>
              <a:t>Prefer explicit tags for base images (repeatable builds).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Build an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t>Build from the current directory (build context):</a:t>
            </a:r>
          </a:p>
          <a:p>
            <a:pPr lvl="1">
              <a:defRPr sz="2000"/>
            </a:pPr>
            <a:r>
              <a:rPr sz="1800">
                <a:latin typeface="Consolas"/>
              </a:rPr>
              <a:t>docker build -t myapp:1.0 .</a:t>
            </a:r>
          </a:p>
          <a:p>
            <a:pPr>
              <a:defRPr sz="2000"/>
            </a:pPr>
            <a:r>
              <a:t>Naming: name:tag (tag defaults to latest if omitted).</a:t>
            </a:r>
          </a:p>
          <a:p>
            <a:pPr>
              <a:defRPr sz="2000"/>
            </a:pPr>
            <a:r>
              <a:t>Check locally: docker image 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Run &amp; Test the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t>Start a container from your image:</a:t>
            </a:r>
          </a:p>
          <a:p>
            <a:pPr lvl="1">
              <a:defRPr sz="2000"/>
            </a:pPr>
            <a:r>
              <a:rPr sz="1800">
                <a:latin typeface="Consolas"/>
              </a:rPr>
              <a:t>docker run --rm -p 8000:8000 myapp:1.0</a:t>
            </a:r>
          </a:p>
          <a:p>
            <a:pPr>
              <a:defRPr sz="2000"/>
            </a:pPr>
            <a:r>
              <a:t>• --rm removes the container when it exits</a:t>
            </a:r>
          </a:p>
          <a:p>
            <a:pPr>
              <a:defRPr sz="2000"/>
            </a:pPr>
            <a:r>
              <a:t>• -p maps host:container ports</a:t>
            </a:r>
          </a:p>
          <a:p>
            <a:pPr>
              <a:defRPr sz="2000"/>
            </a:pPr>
            <a:r>
              <a:t>View logs: docker logs &lt;container&gt;</a:t>
            </a:r>
          </a:p>
          <a:p>
            <a:pPr>
              <a:defRPr sz="2000"/>
            </a:pPr>
            <a:r>
              <a:t>Open a shell: docker exec -it &lt;container&gt; sh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Inspect Layers &amp; Image Metadata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wrap="square"/>
          <a:lstStyle/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# Layer history (size + instruction)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docker image history myapp:1.0</a:t>
            </a:r>
          </a:p>
          <a:p>
            <a:pPr>
              <a:defRPr sz="1600">
                <a:latin typeface="Consolas"/>
              </a:defRPr>
            </a:pPr>
            <a:endParaRPr sz="1600">
              <a:latin typeface="Consolas"/>
            </a:endParaRP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# Full metadata (JSON)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docker image inspect myapp:1.0</a:t>
            </a:r>
          </a:p>
          <a:p>
            <a:pPr>
              <a:defRPr sz="1600">
                <a:latin typeface="Consolas"/>
              </a:defRPr>
            </a:pPr>
            <a:endParaRPr sz="1600">
              <a:latin typeface="Consolas"/>
            </a:endParaRP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# Inspect only image config fields</a:t>
            </a:r>
          </a:p>
          <a:p>
            <a:pPr>
              <a:defRPr sz="1600">
                <a:latin typeface="Consolas"/>
              </a:defRPr>
            </a:pPr>
            <a:r>
              <a:rPr sz="1600">
                <a:latin typeface="Consolas"/>
              </a:rPr>
              <a:t>docker inspect --type=image myapp:1.0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wrap="square"/>
          <a:lstStyle/>
          <a:p>
            <a:pPr>
              <a:defRPr sz="2200"/>
            </a:pPr>
            <a:r>
              <a:t>See which steps created each layer (and how big they are).</a:t>
            </a:r>
          </a:p>
          <a:p>
            <a:pPr>
              <a:defRPr sz="2200"/>
            </a:pPr>
            <a:r>
              <a:t>Verify CMD/ENTRYPOINT, ENV, EXPOSE, labels, and digests.</a:t>
            </a:r>
          </a:p>
          <a:p>
            <a:pPr>
              <a:defRPr sz="2200"/>
            </a:pPr>
            <a:r>
              <a:t>Useful for debugging, optimization, and SBOM/security tooling.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Build Cache: Faster Rebuilds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t>Docker reuses cached layers when instructions and inputs haven't changed.</a:t>
            </a:r>
          </a:p>
          <a:p>
            <a:pPr>
              <a:defRPr sz="2000"/>
            </a:pPr>
            <a:r>
              <a:t>Cache invalidates when the instruction text changes or when referenced files change.</a:t>
            </a:r>
          </a:p>
          <a:p>
            <a:pPr>
              <a:defRPr sz="2000"/>
            </a:pPr>
            <a:r>
              <a:t>Put slow, rarely‑changing steps early (e.g., install deps before copying source).</a:t>
            </a:r>
          </a:p>
          <a:p>
            <a:pPr>
              <a:defRPr sz="2000"/>
            </a:pPr>
            <a:r>
              <a:t>Use .dockerignore to keep the build context small.</a:t>
            </a:r>
          </a:p>
          <a:p>
            <a:pPr>
              <a:defRPr sz="2000"/>
            </a:pPr>
            <a:r>
              <a:t>Tip: rebuild output shows “CACHED” when a step is reused.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Publish Your Image to Docker Hub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t>Create a repository on Docker Hub (or your registry of choice).</a:t>
            </a:r>
          </a:p>
          <a:p>
            <a:pPr>
              <a:defRPr sz="2000"/>
            </a:pPr>
            <a:r>
              <a:t>Authenticate: docker login</a:t>
            </a:r>
          </a:p>
          <a:p>
            <a:pPr>
              <a:defRPr sz="2000"/>
            </a:pPr>
            <a:r>
              <a:t>Tag for Docker Hub:</a:t>
            </a:r>
          </a:p>
          <a:p>
            <a:pPr lvl="1">
              <a:defRPr sz="2000"/>
            </a:pPr>
            <a:r>
              <a:rPr sz="1700">
                <a:latin typeface="Consolas"/>
              </a:rPr>
              <a:t>docker tag myapp:1.0 &lt;dockerid&gt;/myapp:1.0</a:t>
            </a:r>
          </a:p>
          <a:p>
            <a:pPr>
              <a:defRPr sz="2000"/>
            </a:pPr>
            <a:r>
              <a:t>Push:</a:t>
            </a:r>
          </a:p>
          <a:p>
            <a:pPr lvl="1">
              <a:defRPr sz="2000"/>
            </a:pPr>
            <a:r>
              <a:rPr sz="1700">
                <a:latin typeface="Consolas"/>
              </a:rPr>
              <a:t>docker push &lt;dockerid&gt;/myapp:1.0</a:t>
            </a:r>
          </a:p>
          <a:p>
            <a:pPr>
              <a:defRPr sz="2000"/>
            </a:pPr>
            <a:r>
              <a:t>Pull anywhere:</a:t>
            </a:r>
          </a:p>
          <a:p>
            <a:pPr lvl="1">
              <a:defRPr sz="2000"/>
            </a:pPr>
            <a:r>
              <a:rPr sz="1700">
                <a:latin typeface="Consolas"/>
              </a:rPr>
              <a:t>docker pull &lt;dockerid&gt;/myapp:1.0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Dockerfile Best Practices (Checklist)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1800"/>
            </a:pPr>
            <a:r>
              <a:t>Use trusted base images; keep them minimal where possible.</a:t>
            </a:r>
          </a:p>
          <a:p>
            <a:pPr>
              <a:defRPr sz="1800"/>
            </a:pPr>
            <a:r>
              <a:t>Use .dockerignore to avoid copying build junk and secrets.</a:t>
            </a:r>
          </a:p>
          <a:p>
            <a:pPr>
              <a:defRPr sz="1800"/>
            </a:pPr>
            <a:r>
              <a:t>Optimize for cache: copy dependency manifests before source code.</a:t>
            </a:r>
          </a:p>
          <a:p>
            <a:pPr>
              <a:defRPr sz="1800"/>
            </a:pPr>
            <a:r>
              <a:t>Prefer multi-stage builds when build dependencies are heavy.</a:t>
            </a:r>
          </a:p>
          <a:p>
            <a:pPr>
              <a:defRPr sz="1800"/>
            </a:pPr>
            <a:r>
              <a:t>Combine related RUN commands when it reduces layers and cleanup is needed.</a:t>
            </a:r>
          </a:p>
          <a:p>
            <a:pPr>
              <a:defRPr sz="1800"/>
            </a:pPr>
            <a:r>
              <a:t>Run as a non-root user where possible (USER).</a:t>
            </a:r>
          </a:p>
          <a:p>
            <a:pPr>
              <a:defRPr sz="1800"/>
            </a:pPr>
            <a:r>
              <a:t>Set explicit CMD/ENTRYPOINT; document ports with EXPOSE.</a:t>
            </a:r>
          </a:p>
          <a:p>
            <a:pPr>
              <a:defRPr sz="1800"/>
            </a:pPr>
            <a:r>
              <a:t>Don’t bake secrets into images (use runtime secrets instead).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14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Mini‑Lab: Build &amp; Optimise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000"/>
            </a:pPr>
            <a:r>
              <a:rPr dirty="0"/>
              <a:t>Create a </a:t>
            </a:r>
            <a:r>
              <a:rPr dirty="0" err="1"/>
              <a:t>Dockerfile</a:t>
            </a:r>
            <a:r>
              <a:rPr dirty="0"/>
              <a:t> for a small app (Python).</a:t>
            </a:r>
          </a:p>
          <a:p>
            <a:pPr>
              <a:defRPr sz="2000"/>
            </a:pPr>
            <a:r>
              <a:rPr dirty="0"/>
              <a:t>Build and run the image; verify it works.</a:t>
            </a:r>
          </a:p>
          <a:p>
            <a:pPr>
              <a:defRPr sz="2000"/>
            </a:pPr>
            <a:r>
              <a:rPr dirty="0"/>
              <a:t>Inspect layers: docker image history &lt;</a:t>
            </a:r>
            <a:r>
              <a:rPr dirty="0" err="1"/>
              <a:t>image:tag</a:t>
            </a:r>
            <a:r>
              <a:rPr dirty="0"/>
              <a:t>&gt;</a:t>
            </a:r>
          </a:p>
          <a:p>
            <a:pPr>
              <a:defRPr sz="2000"/>
            </a:pPr>
            <a:r>
              <a:rPr dirty="0"/>
              <a:t>Make a small code change and rebuild: observe cache reuse.</a:t>
            </a:r>
          </a:p>
          <a:p>
            <a:pPr>
              <a:defRPr sz="2000"/>
            </a:pPr>
            <a:r>
              <a:rPr dirty="0"/>
              <a:t>Apply one optimization (re-order steps or multi-stage build).</a:t>
            </a:r>
          </a:p>
          <a:p>
            <a:pPr>
              <a:defRPr sz="2000"/>
            </a:pPr>
            <a:r>
              <a:rPr dirty="0"/>
              <a:t>Tag and push to Docker Hub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>
              <a:defRPr sz="3400" b="1"/>
            </a:pPr>
            <a:r>
              <a:rPr sz="3400" b="1"/>
              <a:t>Wrap‑Up &amp; 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pPr>
              <a:defRPr sz="2200"/>
            </a:pPr>
            <a:r>
              <a:rPr dirty="0" err="1"/>
              <a:t>Dockerfile</a:t>
            </a:r>
            <a:r>
              <a:rPr dirty="0"/>
              <a:t> overview + reference</a:t>
            </a:r>
          </a:p>
          <a:p>
            <a:pPr>
              <a:defRPr sz="2200"/>
            </a:pPr>
            <a:r>
              <a:rPr dirty="0"/>
              <a:t>Understanding the image layers</a:t>
            </a:r>
          </a:p>
          <a:p>
            <a:pPr>
              <a:defRPr sz="2200"/>
            </a:pPr>
            <a:r>
              <a:rPr dirty="0"/>
              <a:t>Build, tag, and publish an image</a:t>
            </a:r>
          </a:p>
          <a:p>
            <a:pPr>
              <a:defRPr sz="2200"/>
            </a:pPr>
            <a:r>
              <a:rPr dirty="0"/>
              <a:t>Docker Hub: pushing images to a repository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537960"/>
            <a:ext cx="21031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1200"/>
            </a:pPr>
            <a:r>
              <a:t>2026-03-03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0" y="6537960"/>
            <a:ext cx="7315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/>
            </a:pPr>
            <a:r>
              <a:t>16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1427</Words>
  <Application>Microsoft Office PowerPoint</Application>
  <PresentationFormat>On-screen Show (4:3)</PresentationFormat>
  <Paragraphs>188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Consolas</vt:lpstr>
      <vt:lpstr>Verdana</vt:lpstr>
      <vt:lpstr>20140311PresentationUWTSDTemplate</vt:lpstr>
      <vt:lpstr>Module Code: ACCA7032</vt:lpstr>
      <vt:lpstr>Lesson Aims</vt:lpstr>
      <vt:lpstr>Agenda</vt:lpstr>
      <vt:lpstr>What is a Docker Image?</vt:lpstr>
      <vt:lpstr>Understanding Image Layers</vt:lpstr>
      <vt:lpstr>Dockerfile: Core Instructions</vt:lpstr>
      <vt:lpstr>Example: A Minimal Dockerfile</vt:lpstr>
      <vt:lpstr>Build an Image</vt:lpstr>
      <vt:lpstr>Run &amp; Test the Image</vt:lpstr>
      <vt:lpstr>Inspect Layers &amp; Image Metadata</vt:lpstr>
      <vt:lpstr>Build Cache: Faster Rebuilds</vt:lpstr>
      <vt:lpstr>Publish Your Image to Docker Hub</vt:lpstr>
      <vt:lpstr>Dockerfile Best Practices (Checklist)</vt:lpstr>
      <vt:lpstr>Mini‑Lab: Build &amp; Optimise</vt:lpstr>
      <vt:lpstr>Wrap‑Up &amp; 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43</cp:revision>
  <cp:lastPrinted>2018-07-09T15:27:01Z</cp:lastPrinted>
  <dcterms:created xsi:type="dcterms:W3CDTF">2002-10-07T19:43:58Z</dcterms:created>
  <dcterms:modified xsi:type="dcterms:W3CDTF">2026-03-04T09:26:46Z</dcterms:modified>
</cp:coreProperties>
</file>