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4332CA-E9E5-4053-89AB-AD8A76D01DE4}" v="8" dt="2019-12-22T07:12:15.2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Williams" userId="0c6446297bbc688f" providerId="LiveId" clId="{AF4332CA-E9E5-4053-89AB-AD8A76D01DE4}"/>
    <pc:docChg chg="undo custSel addSld delSld modSld sldOrd">
      <pc:chgData name="David Williams" userId="0c6446297bbc688f" providerId="LiveId" clId="{AF4332CA-E9E5-4053-89AB-AD8A76D01DE4}" dt="2019-12-22T07:25:26.848" v="2713" actId="20577"/>
      <pc:docMkLst>
        <pc:docMk/>
      </pc:docMkLst>
      <pc:sldChg chg="del">
        <pc:chgData name="David Williams" userId="0c6446297bbc688f" providerId="LiveId" clId="{AF4332CA-E9E5-4053-89AB-AD8A76D01DE4}" dt="2019-12-21T18:50:02.749" v="0" actId="47"/>
        <pc:sldMkLst>
          <pc:docMk/>
          <pc:sldMk cId="3532349287" sldId="256"/>
        </pc:sldMkLst>
      </pc:sldChg>
      <pc:sldChg chg="modSp">
        <pc:chgData name="David Williams" userId="0c6446297bbc688f" providerId="LiveId" clId="{AF4332CA-E9E5-4053-89AB-AD8A76D01DE4}" dt="2019-12-21T18:51:01.069" v="47" actId="20577"/>
        <pc:sldMkLst>
          <pc:docMk/>
          <pc:sldMk cId="3370721558" sldId="257"/>
        </pc:sldMkLst>
        <pc:spChg chg="mod">
          <ac:chgData name="David Williams" userId="0c6446297bbc688f" providerId="LiveId" clId="{AF4332CA-E9E5-4053-89AB-AD8A76D01DE4}" dt="2019-12-21T18:51:01.069" v="47" actId="20577"/>
          <ac:spMkLst>
            <pc:docMk/>
            <pc:sldMk cId="3370721558" sldId="257"/>
            <ac:spMk id="2" creationId="{56571DC9-7133-47EA-A9F4-C5A9B49D1CB1}"/>
          </ac:spMkLst>
        </pc:spChg>
      </pc:sldChg>
      <pc:sldChg chg="modSp add">
        <pc:chgData name="David Williams" userId="0c6446297bbc688f" providerId="LiveId" clId="{AF4332CA-E9E5-4053-89AB-AD8A76D01DE4}" dt="2019-12-21T19:04:57.598" v="605" actId="20577"/>
        <pc:sldMkLst>
          <pc:docMk/>
          <pc:sldMk cId="2062589963" sldId="258"/>
        </pc:sldMkLst>
        <pc:spChg chg="mod">
          <ac:chgData name="David Williams" userId="0c6446297bbc688f" providerId="LiveId" clId="{AF4332CA-E9E5-4053-89AB-AD8A76D01DE4}" dt="2019-12-21T18:51:35.204" v="76" actId="20577"/>
          <ac:spMkLst>
            <pc:docMk/>
            <pc:sldMk cId="2062589963" sldId="258"/>
            <ac:spMk id="2" creationId="{DE6B9229-34BA-49B6-AA40-A3D3C584BBC5}"/>
          </ac:spMkLst>
        </pc:spChg>
        <pc:spChg chg="mod">
          <ac:chgData name="David Williams" userId="0c6446297bbc688f" providerId="LiveId" clId="{AF4332CA-E9E5-4053-89AB-AD8A76D01DE4}" dt="2019-12-21T19:04:57.598" v="605" actId="20577"/>
          <ac:spMkLst>
            <pc:docMk/>
            <pc:sldMk cId="2062589963" sldId="258"/>
            <ac:spMk id="3" creationId="{CE90A478-9452-4421-ACA0-48958F52B3EF}"/>
          </ac:spMkLst>
        </pc:spChg>
      </pc:sldChg>
      <pc:sldChg chg="modSp add">
        <pc:chgData name="David Williams" userId="0c6446297bbc688f" providerId="LiveId" clId="{AF4332CA-E9E5-4053-89AB-AD8A76D01DE4}" dt="2019-12-22T06:48:12.545" v="1278" actId="20577"/>
        <pc:sldMkLst>
          <pc:docMk/>
          <pc:sldMk cId="3072580293" sldId="259"/>
        </pc:sldMkLst>
        <pc:spChg chg="mod">
          <ac:chgData name="David Williams" userId="0c6446297bbc688f" providerId="LiveId" clId="{AF4332CA-E9E5-4053-89AB-AD8A76D01DE4}" dt="2019-12-21T19:05:20.679" v="633" actId="20577"/>
          <ac:spMkLst>
            <pc:docMk/>
            <pc:sldMk cId="3072580293" sldId="259"/>
            <ac:spMk id="2" creationId="{ABB07DC2-3C4B-44F3-BE05-A0DF61287279}"/>
          </ac:spMkLst>
        </pc:spChg>
        <pc:spChg chg="mod">
          <ac:chgData name="David Williams" userId="0c6446297bbc688f" providerId="LiveId" clId="{AF4332CA-E9E5-4053-89AB-AD8A76D01DE4}" dt="2019-12-22T06:48:12.545" v="1278" actId="20577"/>
          <ac:spMkLst>
            <pc:docMk/>
            <pc:sldMk cId="3072580293" sldId="259"/>
            <ac:spMk id="3" creationId="{B8B0C35A-CEA7-4990-8E85-95A99E086BFB}"/>
          </ac:spMkLst>
        </pc:spChg>
      </pc:sldChg>
      <pc:sldChg chg="modSp add">
        <pc:chgData name="David Williams" userId="0c6446297bbc688f" providerId="LiveId" clId="{AF4332CA-E9E5-4053-89AB-AD8A76D01DE4}" dt="2019-12-22T07:23:09.803" v="2654" actId="20577"/>
        <pc:sldMkLst>
          <pc:docMk/>
          <pc:sldMk cId="515488702" sldId="260"/>
        </pc:sldMkLst>
        <pc:spChg chg="mod">
          <ac:chgData name="David Williams" userId="0c6446297bbc688f" providerId="LiveId" clId="{AF4332CA-E9E5-4053-89AB-AD8A76D01DE4}" dt="2019-12-21T20:07:42.649" v="1189" actId="20577"/>
          <ac:spMkLst>
            <pc:docMk/>
            <pc:sldMk cId="515488702" sldId="260"/>
            <ac:spMk id="2" creationId="{48D579C1-0163-41CB-9C40-68CB92E88DA3}"/>
          </ac:spMkLst>
        </pc:spChg>
        <pc:spChg chg="mod">
          <ac:chgData name="David Williams" userId="0c6446297bbc688f" providerId="LiveId" clId="{AF4332CA-E9E5-4053-89AB-AD8A76D01DE4}" dt="2019-12-22T07:23:09.803" v="2654" actId="20577"/>
          <ac:spMkLst>
            <pc:docMk/>
            <pc:sldMk cId="515488702" sldId="260"/>
            <ac:spMk id="3" creationId="{25D36187-34C9-401A-A204-1E0086E3811D}"/>
          </ac:spMkLst>
        </pc:spChg>
      </pc:sldChg>
      <pc:sldChg chg="modSp add ord">
        <pc:chgData name="David Williams" userId="0c6446297bbc688f" providerId="LiveId" clId="{AF4332CA-E9E5-4053-89AB-AD8A76D01DE4}" dt="2019-12-22T07:11:39.042" v="2295"/>
        <pc:sldMkLst>
          <pc:docMk/>
          <pc:sldMk cId="3736359156" sldId="261"/>
        </pc:sldMkLst>
        <pc:spChg chg="mod">
          <ac:chgData name="David Williams" userId="0c6446297bbc688f" providerId="LiveId" clId="{AF4332CA-E9E5-4053-89AB-AD8A76D01DE4}" dt="2019-12-22T07:03:46.448" v="2021" actId="20577"/>
          <ac:spMkLst>
            <pc:docMk/>
            <pc:sldMk cId="3736359156" sldId="261"/>
            <ac:spMk id="2" creationId="{8C073495-59A3-4EC8-B86A-B5A14BC5F6A9}"/>
          </ac:spMkLst>
        </pc:spChg>
        <pc:spChg chg="mod">
          <ac:chgData name="David Williams" userId="0c6446297bbc688f" providerId="LiveId" clId="{AF4332CA-E9E5-4053-89AB-AD8A76D01DE4}" dt="2019-12-22T07:08:10.522" v="2083" actId="20577"/>
          <ac:spMkLst>
            <pc:docMk/>
            <pc:sldMk cId="3736359156" sldId="261"/>
            <ac:spMk id="3" creationId="{28289DC8-C752-4F67-9ECE-7FA06B18D7A5}"/>
          </ac:spMkLst>
        </pc:spChg>
      </pc:sldChg>
      <pc:sldChg chg="modSp add">
        <pc:chgData name="David Williams" userId="0c6446297bbc688f" providerId="LiveId" clId="{AF4332CA-E9E5-4053-89AB-AD8A76D01DE4}" dt="2019-12-22T07:25:26.848" v="2713" actId="20577"/>
        <pc:sldMkLst>
          <pc:docMk/>
          <pc:sldMk cId="1629106683" sldId="262"/>
        </pc:sldMkLst>
        <pc:spChg chg="mod">
          <ac:chgData name="David Williams" userId="0c6446297bbc688f" providerId="LiveId" clId="{AF4332CA-E9E5-4053-89AB-AD8A76D01DE4}" dt="2019-12-22T07:10:03.793" v="2115" actId="20577"/>
          <ac:spMkLst>
            <pc:docMk/>
            <pc:sldMk cId="1629106683" sldId="262"/>
            <ac:spMk id="2" creationId="{BD08BD40-1C55-4CD2-8BCF-96382EC7E023}"/>
          </ac:spMkLst>
        </pc:spChg>
        <pc:spChg chg="mod">
          <ac:chgData name="David Williams" userId="0c6446297bbc688f" providerId="LiveId" clId="{AF4332CA-E9E5-4053-89AB-AD8A76D01DE4}" dt="2019-12-22T07:25:26.848" v="2713" actId="20577"/>
          <ac:spMkLst>
            <pc:docMk/>
            <pc:sldMk cId="1629106683" sldId="262"/>
            <ac:spMk id="3" creationId="{3083A30D-439E-4FCE-A7A1-176D261CE28C}"/>
          </ac:spMkLst>
        </pc:spChg>
      </pc:sldChg>
      <pc:sldChg chg="modSp add">
        <pc:chgData name="David Williams" userId="0c6446297bbc688f" providerId="LiveId" clId="{AF4332CA-E9E5-4053-89AB-AD8A76D01DE4}" dt="2019-12-22T07:20:43.398" v="2614" actId="14"/>
        <pc:sldMkLst>
          <pc:docMk/>
          <pc:sldMk cId="423097037" sldId="263"/>
        </pc:sldMkLst>
        <pc:spChg chg="mod">
          <ac:chgData name="David Williams" userId="0c6446297bbc688f" providerId="LiveId" clId="{AF4332CA-E9E5-4053-89AB-AD8A76D01DE4}" dt="2019-12-22T07:12:39.448" v="2325" actId="20577"/>
          <ac:spMkLst>
            <pc:docMk/>
            <pc:sldMk cId="423097037" sldId="263"/>
            <ac:spMk id="2" creationId="{553C7388-4EC5-484E-B25D-DEDF819246DA}"/>
          </ac:spMkLst>
        </pc:spChg>
        <pc:spChg chg="mod">
          <ac:chgData name="David Williams" userId="0c6446297bbc688f" providerId="LiveId" clId="{AF4332CA-E9E5-4053-89AB-AD8A76D01DE4}" dt="2019-12-22T07:20:43.398" v="2614" actId="14"/>
          <ac:spMkLst>
            <pc:docMk/>
            <pc:sldMk cId="423097037" sldId="263"/>
            <ac:spMk id="3" creationId="{0031BC9C-A570-46B0-84BD-61A1FDEB1C6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902F18-6EAD-4CB4-8AF1-C75F4ACE4BD3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B8E55D-7068-43D8-9C73-A2C65F6D2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365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4CD342-F7CA-4B7C-8D2B-0289161F4E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B4D900C4-01B8-4325-ABB5-1AE6010F71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A58F41D-2823-4943-9D3B-D279813B3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F6DD-CF17-4D70-8FD7-706209A5A9E5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EB17283-C4B4-4990-9CBA-C3624D379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7764866-1C62-4EFE-9D26-5870A621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752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6B7968-8201-4CEE-A5AB-48982380A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26ED0BA-9E08-43F7-8DCA-3E8AF3DAC0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C807D3C-90DD-460E-A908-6078D5CD7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49FB-8D97-44E6-869C-F1D06D1A667F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4B0EEC3-BE64-41F6-BCB9-8632E01D7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2BE0B7A-CC73-40D5-96EF-1C5BAEAEE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871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15CB052-5DDE-4DE9-B7D6-7133A15B7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B919BAC-03C2-418F-ABDE-562A4079FC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F6FCCCC-109C-46DC-8419-72F7EFFEB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1E87F-8A57-4796-A514-AC78ADC3E80D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CC02A9D-CE53-44FF-B0A1-F3DC780E6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E1F4C1D-4E02-455F-B3B6-80B1B8EC5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142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14D1422-FE1E-482F-BB62-275F5AC93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6849BD0-5215-4FEF-8EC8-BB29E5BAFB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4336416-C827-4725-96C9-C0219C41C9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01495CE-01E9-4641-A5D5-BC412004C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83CC9-ADBB-4B8B-8642-25FC1BC29F43}" type="datetime1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AB55DEB9-120F-418E-98EF-7D9D6BE5E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3E86199-5333-44AD-B8B3-35C0A4041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399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F88AA92-776F-4089-AF75-51CFCA2B0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74520B9-E1E5-4D32-82A5-6FBBCD0FE5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B4D6F3A-C678-4409-8072-10C07A1E7B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8E3C9C97-8959-4A9C-8670-B76504BC60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D2C7A02E-2248-496F-92DF-490723B66C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9C5BA8AD-1873-44E7-BEC3-C8B3FA923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FBEFB-E73A-49C2-B992-70D5597666CD}" type="datetime1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AF7ECE5-1B26-4E05-89DE-3E9554300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49D9E5EE-DFE2-4CB1-8D53-4B1553875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444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066D176-A0C3-4FC8-82BA-F8C286C8F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3D6405E7-2982-49A3-B7A9-164194D3B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2F3E9-5896-4891-BCCF-BD87C29F8CE1}" type="datetime1">
              <a:rPr lang="en-GB" smtClean="0"/>
              <a:t>27/02/2020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1620CDAB-7210-4769-942D-E2B7AEFCE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F55496A5-9E06-454C-8959-F38D3BE80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697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6A51E4A8-34CA-463B-B598-4A90F06F6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D5F2D-7C45-44B4-85AF-2CF1826A1354}" type="datetime1">
              <a:rPr lang="en-GB" smtClean="0"/>
              <a:t>27/02/2020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49F62BA8-00DB-4146-86CE-BD6E96CA0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676C152B-4C72-492C-86C5-DCB188F75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648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0C78C8E-4C35-4A91-AD93-84153543B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A81065B-19F9-465A-B441-64EF21C5B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E2CCE702-6702-454D-8550-FD4DE7DA02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5BBBC78-C4DC-46BD-A154-2D1945A97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BD551-6873-4865-823C-34D7DC2FB2CA}" type="datetime1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10510EB-8E8A-4C13-9B81-B23C003AC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5DD3F40-2FD0-4155-B1D3-B35C7A79D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576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3F8DE82-A261-4B33-8D7C-74E9F7971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CD99CD3D-9C06-410B-80BF-21A1836AD9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62A8B30E-6393-437C-B189-2CD94A2763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2E3AB73-C583-486B-A1A2-B581617D9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DCA5B-2817-4928-A753-C5FA06810D22}" type="datetime1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34FC1DC9-DD96-48F6-B5BB-16577158A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66D67FC-0082-459A-ABE5-BE266D2E8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150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D95BBD2-11E8-4B5D-B5F5-1A67DA3B5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B6F60067-E05E-4C58-AEA3-914B6BED7D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92FFAB4-DF6E-4832-8AB9-084AA349E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FE3CB-A295-4602-9709-65C79A1218B3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C20AA3E-A809-4445-92A6-E76FD7894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E014F9E-306D-4E60-BE16-911235F49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309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2F7EF23C-D5F0-43A1-A66F-1FED25101D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82AC69CA-7184-402C-A1B6-DDAD4259F8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769905D-AD22-4D4C-BCCE-5EC422327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DF10F-ECC8-48A3-946A-BF84D5190717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7147F80-464F-46E9-BE31-1ABF5CC29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7B9BDE7-4F1E-4BE5-B5A5-1ED3F8050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952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42C6EFA7-D0F5-4250-867F-09BA991CC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A5D88EB-A27F-4B41-B122-8D608FB174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F9618E7-7E2D-48D9-89AF-1148E56CA5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CFC35-0D9E-456E-9B36-540DFC498625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0D598E5-5921-4AE0-9F98-6425651B43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F8D55A0-DD52-49BE-8BC7-8F0CE37297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98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6571DC9-7133-47EA-A9F4-C5A9B49D1C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Mini-lecture series by David C. Williams</a:t>
            </a:r>
            <a:br>
              <a:rPr lang="en-GB" sz="1800" dirty="0"/>
            </a:br>
            <a:r>
              <a:rPr lang="en-GB" sz="1800" dirty="0"/>
              <a:t>Lecturer in EAP (English for Academic Purposes)</a:t>
            </a:r>
            <a:br>
              <a:rPr lang="en-GB" sz="1800" dirty="0"/>
            </a:br>
            <a:r>
              <a:rPr lang="en-GB" sz="1800" dirty="0"/>
              <a:t>UWTSD Swansea campus </a:t>
            </a:r>
            <a:r>
              <a:rPr lang="en-GB" sz="1800" dirty="0" smtClean="0"/>
              <a:t>2020</a:t>
            </a:r>
            <a:r>
              <a:rPr lang="en-GB" sz="1800" dirty="0"/>
              <a:t/>
            </a:r>
            <a:br>
              <a:rPr lang="en-GB" sz="1800" dirty="0"/>
            </a:br>
            <a:r>
              <a:rPr lang="en-GB" sz="1800" dirty="0"/>
              <a:t/>
            </a:r>
            <a:br>
              <a:rPr lang="en-GB" sz="1800" dirty="0"/>
            </a:br>
            <a:endParaRPr lang="en-GB" sz="1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896F9B3-9710-4A28-AB89-63AAF37B6B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Mini-topic 8:  Countable/Uncountable nouns</a:t>
            </a:r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DE274BBF-A4CB-41A6-94EA-C2941752C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721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6B9229-34BA-49B6-AA40-A3D3C584B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countable nouns?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E90A478-9452-4421-ACA0-48958F52B3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countable noun is simply one that takes the plural form</a:t>
            </a:r>
          </a:p>
          <a:p>
            <a:pPr lvl="1"/>
            <a:r>
              <a:rPr lang="en-GB" dirty="0"/>
              <a:t>One pen, two pens</a:t>
            </a:r>
          </a:p>
          <a:p>
            <a:pPr lvl="1"/>
            <a:r>
              <a:rPr lang="en-GB" dirty="0"/>
              <a:t>Three students, One thousand students</a:t>
            </a:r>
          </a:p>
          <a:p>
            <a:pPr lvl="1"/>
            <a:r>
              <a:rPr lang="en-GB" dirty="0"/>
              <a:t>A lecturer (One lecturer), Ten lecturers</a:t>
            </a:r>
          </a:p>
          <a:p>
            <a:r>
              <a:rPr lang="en-GB" dirty="0"/>
              <a:t>We normally ask the question “How many + plural countable ?”</a:t>
            </a:r>
          </a:p>
          <a:p>
            <a:pPr lvl="1"/>
            <a:r>
              <a:rPr lang="en-GB" dirty="0"/>
              <a:t>E.g. How many students do you have in your class?</a:t>
            </a:r>
          </a:p>
          <a:p>
            <a:pPr lvl="1"/>
            <a:r>
              <a:rPr lang="en-GB" dirty="0"/>
              <a:t>E.g. How many lecturers are teaching on this programme?</a:t>
            </a:r>
          </a:p>
          <a:p>
            <a:r>
              <a:rPr lang="en-GB" dirty="0"/>
              <a:t> Typical errors that students make:-</a:t>
            </a:r>
          </a:p>
          <a:p>
            <a:pPr lvl="1"/>
            <a:r>
              <a:rPr lang="en-GB" dirty="0"/>
              <a:t>How many pen do you need? Change pen to pens</a:t>
            </a:r>
          </a:p>
          <a:p>
            <a:pPr lvl="1"/>
            <a:r>
              <a:rPr lang="en-GB" dirty="0"/>
              <a:t>How much pen do you need? Change pen to stationery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6DE742E7-4777-4DCD-9DF4-43F94D405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5899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BB07DC2-3C4B-44F3-BE05-A0DF61287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uncountable nouns?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8B0C35A-CEA7-4990-8E85-95A99E086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uncountable noun is one that has no plural form</a:t>
            </a:r>
          </a:p>
          <a:p>
            <a:r>
              <a:rPr lang="en-GB" dirty="0"/>
              <a:t>Plurals can only be created via </a:t>
            </a:r>
            <a:r>
              <a:rPr lang="en-GB" i="1" dirty="0"/>
              <a:t>container </a:t>
            </a:r>
            <a:r>
              <a:rPr lang="en-GB" dirty="0"/>
              <a:t>words</a:t>
            </a:r>
          </a:p>
          <a:p>
            <a:pPr lvl="1"/>
            <a:r>
              <a:rPr lang="en-GB" dirty="0"/>
              <a:t>e.g. Two </a:t>
            </a:r>
            <a:r>
              <a:rPr lang="en-GB" i="1" dirty="0"/>
              <a:t>bottles</a:t>
            </a:r>
            <a:r>
              <a:rPr lang="en-GB" dirty="0"/>
              <a:t> of milk (NOT Two milks!)</a:t>
            </a:r>
          </a:p>
          <a:p>
            <a:pPr lvl="1"/>
            <a:r>
              <a:rPr lang="en-GB" dirty="0"/>
              <a:t>e.g. Three </a:t>
            </a:r>
            <a:r>
              <a:rPr lang="en-GB" i="1" dirty="0"/>
              <a:t>pints</a:t>
            </a:r>
            <a:r>
              <a:rPr lang="en-GB" dirty="0"/>
              <a:t> of beer (Although 3 beers is grammatically wrong it is often used in bars and hotels)</a:t>
            </a:r>
          </a:p>
          <a:p>
            <a:pPr lvl="1"/>
            <a:r>
              <a:rPr lang="en-GB" dirty="0"/>
              <a:t>e.g. Ten sheets of paper (NOT ten papers!) </a:t>
            </a:r>
          </a:p>
          <a:p>
            <a:r>
              <a:rPr lang="en-GB" dirty="0"/>
              <a:t>We ask question such as How much milk do we need?</a:t>
            </a:r>
          </a:p>
          <a:p>
            <a:pPr lvl="1"/>
            <a:r>
              <a:rPr lang="en-GB" dirty="0"/>
              <a:t>Form = How much + uncountable noun</a:t>
            </a:r>
          </a:p>
          <a:p>
            <a:r>
              <a:rPr lang="en-GB" dirty="0"/>
              <a:t>The test of whether a noun is Countable (C) OR Uncountable (UC)</a:t>
            </a:r>
          </a:p>
          <a:p>
            <a:pPr lvl="1"/>
            <a:r>
              <a:rPr lang="en-GB" dirty="0"/>
              <a:t>How many + C (Plural form) / How much + UC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AD69C39-7B71-480C-93C1-8DEE932AB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580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D579C1-0163-41CB-9C40-68CB92E88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uncountable 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5D36187-34C9-401A-A204-1E0086E38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Food and drink</a:t>
            </a:r>
          </a:p>
          <a:p>
            <a:pPr lvl="1"/>
            <a:r>
              <a:rPr lang="en-GB" dirty="0"/>
              <a:t>e.g. Rice, cheese, wine, milk, beer, water</a:t>
            </a:r>
          </a:p>
          <a:p>
            <a:r>
              <a:rPr lang="en-GB" dirty="0"/>
              <a:t>Abstract</a:t>
            </a:r>
          </a:p>
          <a:p>
            <a:pPr lvl="1"/>
            <a:r>
              <a:rPr lang="en-GB" dirty="0"/>
              <a:t>e.g. Evidence, advice, information </a:t>
            </a:r>
          </a:p>
          <a:p>
            <a:r>
              <a:rPr lang="en-GB" dirty="0"/>
              <a:t>Other</a:t>
            </a:r>
          </a:p>
          <a:p>
            <a:pPr lvl="1"/>
            <a:r>
              <a:rPr lang="en-GB" dirty="0"/>
              <a:t>e.g. stationery, furniture,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A4DEC5B-7AE1-4796-BE21-5DDEC27A6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488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08BD40-1C55-4CD2-8BCF-96382EC7E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titles for C and UC 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083A30D-439E-4FCE-A7A1-176D261CE2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Countable nouns are sometimes referred to as count nouns</a:t>
            </a:r>
          </a:p>
          <a:p>
            <a:r>
              <a:rPr lang="en-GB" dirty="0"/>
              <a:t>Uncountable nouns are sometimes referred to as… </a:t>
            </a:r>
          </a:p>
          <a:p>
            <a:pPr lvl="1"/>
            <a:r>
              <a:rPr lang="en-GB" dirty="0"/>
              <a:t>non-count nouns</a:t>
            </a:r>
          </a:p>
          <a:p>
            <a:pPr lvl="1"/>
            <a:r>
              <a:rPr lang="en-GB" dirty="0"/>
              <a:t>mass nouns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2C093F6E-C25A-4B03-B364-92312D074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106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073495-59A3-4EC8-B86A-B5A14BC5F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 reality of </a:t>
            </a:r>
            <a:r>
              <a:rPr lang="en-GB" sz="3600" dirty="0" err="1"/>
              <a:t>Countables</a:t>
            </a:r>
            <a:r>
              <a:rPr lang="en-GB" sz="3600" dirty="0"/>
              <a:t> (C) and </a:t>
            </a:r>
            <a:r>
              <a:rPr lang="en-GB" sz="3600" dirty="0" err="1"/>
              <a:t>Uncountables</a:t>
            </a:r>
            <a:r>
              <a:rPr lang="en-GB" sz="3600" dirty="0"/>
              <a:t> (UC)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8289DC8-C752-4F67-9ECE-7FA06B18D7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teaching lower level students it is important not to confuse them. Thus, nouns are explained as being C or UC</a:t>
            </a:r>
          </a:p>
          <a:p>
            <a:r>
              <a:rPr lang="en-GB" dirty="0"/>
              <a:t>In reality nouns are usually x% C and Y%UC</a:t>
            </a:r>
          </a:p>
          <a:p>
            <a:pPr lvl="1"/>
            <a:r>
              <a:rPr lang="en-GB" dirty="0"/>
              <a:t>Here are two examples, water and works, of UC nouns operating as C nouns</a:t>
            </a:r>
          </a:p>
          <a:p>
            <a:pPr lvl="2"/>
            <a:r>
              <a:rPr lang="en-GB" dirty="0"/>
              <a:t>The sea traffic around Hong Kong waters is very intense in the summer</a:t>
            </a:r>
          </a:p>
          <a:p>
            <a:pPr lvl="2"/>
            <a:r>
              <a:rPr lang="en-GB" dirty="0"/>
              <a:t>The works of Mozart are world famous</a:t>
            </a:r>
          </a:p>
          <a:p>
            <a:r>
              <a:rPr lang="en-GB" dirty="0"/>
              <a:t>When teaching more advanced students it is important to explain the reality of grammar usage  </a:t>
            </a:r>
          </a:p>
          <a:p>
            <a:pPr lvl="1"/>
            <a:r>
              <a:rPr lang="en-GB" dirty="0" err="1"/>
              <a:t>n.b</a:t>
            </a:r>
            <a:r>
              <a:rPr lang="en-GB" dirty="0"/>
              <a:t> Three chickens (C). The price of chicken (UC).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80B94C6F-06F8-4BFC-95CB-B77A6B45E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3591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53C7388-4EC5-484E-B25D-DEDF81924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link between C and UC 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031BC9C-A570-46B0-84BD-61A1FDEB1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Sometimes it is possible to show that a UC is composed of C’s</a:t>
            </a:r>
          </a:p>
          <a:p>
            <a:pPr lvl="1"/>
            <a:r>
              <a:rPr lang="en-GB" dirty="0"/>
              <a:t>Furniture (UC)</a:t>
            </a:r>
          </a:p>
          <a:p>
            <a:pPr lvl="2"/>
            <a:r>
              <a:rPr lang="en-GB" dirty="0"/>
              <a:t>Tables, chairs, desks, beds, lamps, cabinets – all countable nouns</a:t>
            </a:r>
          </a:p>
          <a:p>
            <a:pPr lvl="1"/>
            <a:r>
              <a:rPr lang="en-GB" dirty="0"/>
              <a:t>Stationery (UC)</a:t>
            </a:r>
          </a:p>
          <a:p>
            <a:pPr lvl="2"/>
            <a:r>
              <a:rPr lang="en-GB" dirty="0"/>
              <a:t>Staplers, pens, rulers, erasers, paper clips, pencils – all countable nouns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210726A4-F127-4FE2-A045-6371CD3FB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970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464</Words>
  <Application>Microsoft Office PowerPoint</Application>
  <PresentationFormat>Widescreen</PresentationFormat>
  <Paragraphs>58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Mini-lecture series by David C. Williams Lecturer in EAP (English for Academic Purposes) UWTSD Swansea campus 2020  </vt:lpstr>
      <vt:lpstr>What are countable nouns?</vt:lpstr>
      <vt:lpstr>What are uncountable nouns?</vt:lpstr>
      <vt:lpstr>Examples of uncountable nouns</vt:lpstr>
      <vt:lpstr>Other titles for C and UC nouns</vt:lpstr>
      <vt:lpstr>The reality of Countables (C) and Uncountables (UC)</vt:lpstr>
      <vt:lpstr>A link between C and UC nouns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Williams</dc:creator>
  <cp:lastModifiedBy>David Charles Williams (International Centre)</cp:lastModifiedBy>
  <cp:revision>2</cp:revision>
  <dcterms:created xsi:type="dcterms:W3CDTF">2019-12-21T18:46:49Z</dcterms:created>
  <dcterms:modified xsi:type="dcterms:W3CDTF">2020-02-27T17:37:50Z</dcterms:modified>
</cp:coreProperties>
</file>