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handoutMasterIdLst>
    <p:handoutMasterId r:id="rId5"/>
  </p:handoutMasterIdLst>
  <p:sldIdLst>
    <p:sldId id="256" r:id="rId2"/>
    <p:sldId id="257" r:id="rId3"/>
  </p:sldIdLst>
  <p:sldSz cx="22631400" cy="32042100"/>
  <p:notesSz cx="6662738" cy="9926638"/>
  <p:defaultTextStyle>
    <a:defPPr>
      <a:defRPr lang="en-US"/>
    </a:defPPr>
    <a:lvl1pPr algn="l" rtl="0" eaLnBrk="0" fontAlgn="base" hangingPunct="0">
      <a:spcBef>
        <a:spcPct val="0"/>
      </a:spcBef>
      <a:spcAft>
        <a:spcPct val="0"/>
      </a:spcAft>
      <a:defRPr sz="3600" kern="1200">
        <a:solidFill>
          <a:schemeClr val="tx1"/>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sz="3600"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3600"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3600"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3600"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3600"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3600"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3600"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3600" kern="1200">
        <a:solidFill>
          <a:schemeClr val="tx1"/>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10092">
          <p15:clr>
            <a:srgbClr val="A4A3A4"/>
          </p15:clr>
        </p15:guide>
        <p15:guide id="2" pos="7083">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80"/>
    <a:srgbClr val="009999"/>
    <a:srgbClr val="EFF8F9"/>
    <a:srgbClr val="F4FAFA"/>
    <a:srgbClr val="FCDCFA"/>
    <a:srgbClr val="FACAF8"/>
    <a:srgbClr val="CCEC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42" d="100"/>
          <a:sy n="42" d="100"/>
        </p:scale>
        <p:origin x="618" y="-3951"/>
      </p:cViewPr>
      <p:guideLst>
        <p:guide orient="horz" pos="10092"/>
        <p:guide pos="7083"/>
      </p:guideLst>
    </p:cSldViewPr>
  </p:slideViewPr>
  <p:outlineViewPr>
    <p:cViewPr>
      <p:scale>
        <a:sx n="25" d="100"/>
        <a:sy n="25" d="100"/>
      </p:scale>
      <p:origin x="0" y="0"/>
    </p:cViewPr>
    <p:sldLst>
      <p:sld r:id="rId1" collapse="1"/>
    </p:sldLst>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handoutMaster" Target="handoutMasters/handoutMaster1.xml"/><Relationship Id="rId4" Type="http://schemas.openxmlformats.org/officeDocument/2006/relationships/notesMaster" Target="notesMasters/notesMaster1.xml"/><Relationship Id="rId9" Type="http://schemas.openxmlformats.org/officeDocument/2006/relationships/tableStyles" Target="tableStyles.xml"/></Relationships>
</file>

<file path=ppt/_rels/viewProps.xml.rels><?xml version="1.0" encoding="UTF-8" standalone="yes"?>
<Relationships xmlns="http://schemas.openxmlformats.org/package/2006/relationships"><Relationship Id="rId1"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5C3F6E6-ED39-8AF6-E7EE-C08D337D747B}"/>
              </a:ext>
            </a:extLst>
          </p:cNvPr>
          <p:cNvSpPr>
            <a:spLocks noGrp="1" noChangeArrowheads="1"/>
          </p:cNvSpPr>
          <p:nvPr>
            <p:ph type="hdr" sz="quarter"/>
          </p:nvPr>
        </p:nvSpPr>
        <p:spPr bwMode="auto">
          <a:xfrm>
            <a:off x="0" y="0"/>
            <a:ext cx="2887663"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GB"/>
          </a:p>
        </p:txBody>
      </p:sp>
      <p:sp>
        <p:nvSpPr>
          <p:cNvPr id="8195" name="Rectangle 3">
            <a:extLst>
              <a:ext uri="{FF2B5EF4-FFF2-40B4-BE49-F238E27FC236}">
                <a16:creationId xmlns:a16="http://schemas.microsoft.com/office/drawing/2014/main" id="{9ABD69B9-BE38-F415-7986-C71E5B019BEB}"/>
              </a:ext>
            </a:extLst>
          </p:cNvPr>
          <p:cNvSpPr>
            <a:spLocks noGrp="1" noChangeArrowheads="1"/>
          </p:cNvSpPr>
          <p:nvPr>
            <p:ph type="dt" sz="quarter" idx="1"/>
          </p:nvPr>
        </p:nvSpPr>
        <p:spPr bwMode="auto">
          <a:xfrm>
            <a:off x="3773488" y="0"/>
            <a:ext cx="2887662"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panose="020B0604020202020204" pitchFamily="34" charset="0"/>
                <a:ea typeface="+mn-ea"/>
                <a:cs typeface="+mn-cs"/>
              </a:defRPr>
            </a:lvl1pPr>
          </a:lstStyle>
          <a:p>
            <a:pPr>
              <a:defRPr/>
            </a:pPr>
            <a:endParaRPr lang="en-GB"/>
          </a:p>
        </p:txBody>
      </p:sp>
      <p:sp>
        <p:nvSpPr>
          <p:cNvPr id="8196" name="Rectangle 4">
            <a:extLst>
              <a:ext uri="{FF2B5EF4-FFF2-40B4-BE49-F238E27FC236}">
                <a16:creationId xmlns:a16="http://schemas.microsoft.com/office/drawing/2014/main" id="{8F5D1157-336B-8D16-B3FF-A9EAC49D842B}"/>
              </a:ext>
            </a:extLst>
          </p:cNvPr>
          <p:cNvSpPr>
            <a:spLocks noGrp="1" noChangeArrowheads="1"/>
          </p:cNvSpPr>
          <p:nvPr>
            <p:ph type="ftr" sz="quarter" idx="2"/>
          </p:nvPr>
        </p:nvSpPr>
        <p:spPr bwMode="auto">
          <a:xfrm>
            <a:off x="0" y="9428163"/>
            <a:ext cx="2887663"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GB"/>
          </a:p>
        </p:txBody>
      </p:sp>
      <p:sp>
        <p:nvSpPr>
          <p:cNvPr id="8197" name="Rectangle 5">
            <a:extLst>
              <a:ext uri="{FF2B5EF4-FFF2-40B4-BE49-F238E27FC236}">
                <a16:creationId xmlns:a16="http://schemas.microsoft.com/office/drawing/2014/main" id="{5D2E8D02-D5F8-FB56-4E38-706680A84F8D}"/>
              </a:ext>
            </a:extLst>
          </p:cNvPr>
          <p:cNvSpPr>
            <a:spLocks noGrp="1" noChangeArrowheads="1"/>
          </p:cNvSpPr>
          <p:nvPr>
            <p:ph type="sldNum" sz="quarter" idx="3"/>
          </p:nvPr>
        </p:nvSpPr>
        <p:spPr bwMode="auto">
          <a:xfrm>
            <a:off x="3773488" y="9428163"/>
            <a:ext cx="2887662"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72A30C96-777D-4E07-B313-A4F25B10481F}"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E4F6A933-CBCB-4284-9ECB-85358407A672}"/>
              </a:ext>
            </a:extLst>
          </p:cNvPr>
          <p:cNvSpPr>
            <a:spLocks noGrp="1" noChangeArrowheads="1"/>
          </p:cNvSpPr>
          <p:nvPr>
            <p:ph type="hdr" sz="quarter"/>
          </p:nvPr>
        </p:nvSpPr>
        <p:spPr bwMode="auto">
          <a:xfrm>
            <a:off x="0" y="0"/>
            <a:ext cx="2887663"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GB"/>
          </a:p>
        </p:txBody>
      </p:sp>
      <p:sp>
        <p:nvSpPr>
          <p:cNvPr id="4099" name="Rectangle 3">
            <a:extLst>
              <a:ext uri="{FF2B5EF4-FFF2-40B4-BE49-F238E27FC236}">
                <a16:creationId xmlns:a16="http://schemas.microsoft.com/office/drawing/2014/main" id="{567C2B44-7F6B-2998-E602-91C925A83573}"/>
              </a:ext>
            </a:extLst>
          </p:cNvPr>
          <p:cNvSpPr>
            <a:spLocks noGrp="1" noChangeArrowheads="1"/>
          </p:cNvSpPr>
          <p:nvPr>
            <p:ph type="dt" idx="1"/>
          </p:nvPr>
        </p:nvSpPr>
        <p:spPr bwMode="auto">
          <a:xfrm>
            <a:off x="3773488" y="0"/>
            <a:ext cx="2887662"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panose="020B0604020202020204" pitchFamily="34" charset="0"/>
                <a:ea typeface="+mn-ea"/>
                <a:cs typeface="+mn-cs"/>
              </a:defRPr>
            </a:lvl1pPr>
          </a:lstStyle>
          <a:p>
            <a:pPr>
              <a:defRPr/>
            </a:pPr>
            <a:endParaRPr lang="en-GB"/>
          </a:p>
        </p:txBody>
      </p:sp>
      <p:sp>
        <p:nvSpPr>
          <p:cNvPr id="14340" name="Rectangle 4">
            <a:extLst>
              <a:ext uri="{FF2B5EF4-FFF2-40B4-BE49-F238E27FC236}">
                <a16:creationId xmlns:a16="http://schemas.microsoft.com/office/drawing/2014/main" id="{0972C04D-65C4-64A5-1218-E35D7CC90B6F}"/>
              </a:ext>
            </a:extLst>
          </p:cNvPr>
          <p:cNvSpPr>
            <a:spLocks noGrp="1" noRot="1" noChangeAspect="1" noChangeArrowheads="1" noTextEdit="1"/>
          </p:cNvSpPr>
          <p:nvPr>
            <p:ph type="sldImg" idx="2"/>
          </p:nvPr>
        </p:nvSpPr>
        <p:spPr bwMode="auto">
          <a:xfrm>
            <a:off x="2017713" y="744538"/>
            <a:ext cx="26289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a:extLst>
              <a:ext uri="{FF2B5EF4-FFF2-40B4-BE49-F238E27FC236}">
                <a16:creationId xmlns:a16="http://schemas.microsoft.com/office/drawing/2014/main" id="{BD00C104-FF72-B46D-4D29-3D374274A95F}"/>
              </a:ext>
            </a:extLst>
          </p:cNvPr>
          <p:cNvSpPr>
            <a:spLocks noGrp="1" noChangeArrowheads="1"/>
          </p:cNvSpPr>
          <p:nvPr>
            <p:ph type="body" sz="quarter" idx="3"/>
          </p:nvPr>
        </p:nvSpPr>
        <p:spPr bwMode="auto">
          <a:xfrm>
            <a:off x="666750" y="4714875"/>
            <a:ext cx="5329238"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102" name="Rectangle 6">
            <a:extLst>
              <a:ext uri="{FF2B5EF4-FFF2-40B4-BE49-F238E27FC236}">
                <a16:creationId xmlns:a16="http://schemas.microsoft.com/office/drawing/2014/main" id="{04A642E4-CCD5-70F4-DB20-14481B54ACD9}"/>
              </a:ext>
            </a:extLst>
          </p:cNvPr>
          <p:cNvSpPr>
            <a:spLocks noGrp="1" noChangeArrowheads="1"/>
          </p:cNvSpPr>
          <p:nvPr>
            <p:ph type="ftr" sz="quarter" idx="4"/>
          </p:nvPr>
        </p:nvSpPr>
        <p:spPr bwMode="auto">
          <a:xfrm>
            <a:off x="0" y="9428163"/>
            <a:ext cx="2887663"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GB"/>
          </a:p>
        </p:txBody>
      </p:sp>
      <p:sp>
        <p:nvSpPr>
          <p:cNvPr id="4103" name="Rectangle 7">
            <a:extLst>
              <a:ext uri="{FF2B5EF4-FFF2-40B4-BE49-F238E27FC236}">
                <a16:creationId xmlns:a16="http://schemas.microsoft.com/office/drawing/2014/main" id="{456495AD-BAAD-A3C1-AEC1-9CD7EC50C372}"/>
              </a:ext>
            </a:extLst>
          </p:cNvPr>
          <p:cNvSpPr>
            <a:spLocks noGrp="1" noChangeArrowheads="1"/>
          </p:cNvSpPr>
          <p:nvPr>
            <p:ph type="sldNum" sz="quarter" idx="5"/>
          </p:nvPr>
        </p:nvSpPr>
        <p:spPr bwMode="auto">
          <a:xfrm>
            <a:off x="3773488" y="9428163"/>
            <a:ext cx="2887662"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4E337BB5-1A5A-475D-8FD7-77A764D2B49B}"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slide" Target="../slides/slide1.xml"/><Relationship Id="rId2" Type="http://schemas.openxmlformats.org/officeDocument/2006/relationships/notesMaster" Target="../notesMasters/notesMaster1.xml"/><Relationship Id="rId1" Type="http://schemas.openxmlformats.org/officeDocument/2006/relationships/tags" Target="../tags/tag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7">
            <a:extLst>
              <a:ext uri="{FF2B5EF4-FFF2-40B4-BE49-F238E27FC236}">
                <a16:creationId xmlns:a16="http://schemas.microsoft.com/office/drawing/2014/main" id="{24CC1B5F-133F-B869-B12F-BE7B42B68ED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Arial" panose="020B0604020202020204" pitchFamily="34" charset="0"/>
                <a:ea typeface="MS PGothic" panose="020B0600070205080204" pitchFamily="34" charset="-128"/>
              </a:defRPr>
            </a:lvl1pPr>
            <a:lvl2pPr marL="742950" indent="-285750">
              <a:defRPr sz="3600">
                <a:solidFill>
                  <a:schemeClr val="tx1"/>
                </a:solidFill>
                <a:latin typeface="Arial" panose="020B0604020202020204" pitchFamily="34" charset="0"/>
                <a:ea typeface="MS PGothic" panose="020B0600070205080204" pitchFamily="34" charset="-128"/>
              </a:defRPr>
            </a:lvl2pPr>
            <a:lvl3pPr marL="1143000" indent="-228600">
              <a:defRPr sz="3600">
                <a:solidFill>
                  <a:schemeClr val="tx1"/>
                </a:solidFill>
                <a:latin typeface="Arial" panose="020B0604020202020204" pitchFamily="34" charset="0"/>
                <a:ea typeface="MS PGothic" panose="020B0600070205080204" pitchFamily="34" charset="-128"/>
              </a:defRPr>
            </a:lvl3pPr>
            <a:lvl4pPr marL="1600200" indent="-228600">
              <a:defRPr sz="3600">
                <a:solidFill>
                  <a:schemeClr val="tx1"/>
                </a:solidFill>
                <a:latin typeface="Arial" panose="020B0604020202020204" pitchFamily="34" charset="0"/>
                <a:ea typeface="MS PGothic" panose="020B0600070205080204" pitchFamily="34" charset="-128"/>
              </a:defRPr>
            </a:lvl4pPr>
            <a:lvl5pPr marL="2057400" indent="-228600">
              <a:defRPr sz="36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fld id="{EAD9F154-EE90-417B-97BB-B3DC02B1DB72}" type="slidenum">
              <a:rPr lang="en-GB" altLang="en-US" sz="1200"/>
              <a:pPr/>
              <a:t>1</a:t>
            </a:fld>
            <a:endParaRPr lang="en-GB" altLang="en-US" sz="1200"/>
          </a:p>
        </p:txBody>
      </p:sp>
      <p:sp>
        <p:nvSpPr>
          <p:cNvPr id="16386" name="Rectangle 2">
            <a:extLst>
              <a:ext uri="{FF2B5EF4-FFF2-40B4-BE49-F238E27FC236}">
                <a16:creationId xmlns:a16="http://schemas.microsoft.com/office/drawing/2014/main" id="{C223F318-24A7-CDBF-ECC2-B8A94E4577AB}"/>
              </a:ext>
            </a:extLst>
          </p:cNvPr>
          <p:cNvSpPr>
            <a:spLocks noGrp="1" noRot="1" noChangeAspect="1" noChangeArrowheads="1" noTextEdit="1"/>
          </p:cNvSpPr>
          <p:nvPr>
            <p:ph type="sldImg"/>
            <p:custDataLst>
              <p:tags r:id="rId1"/>
            </p:custDataLst>
          </p:nvPr>
        </p:nvSpPr>
        <p:spPr>
          <a:ln/>
        </p:spPr>
      </p:sp>
      <p:sp>
        <p:nvSpPr>
          <p:cNvPr id="16387" name="Rectangle 3">
            <a:extLst>
              <a:ext uri="{FF2B5EF4-FFF2-40B4-BE49-F238E27FC236}">
                <a16:creationId xmlns:a16="http://schemas.microsoft.com/office/drawing/2014/main" id="{98BCC575-86AD-9B47-F7FD-E3869856235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97038" y="9953625"/>
            <a:ext cx="19237325" cy="6869113"/>
          </a:xfrm>
        </p:spPr>
        <p:txBody>
          <a:bodyPr/>
          <a:lstStyle/>
          <a:p>
            <a:r>
              <a:rPr lang="en-US"/>
              <a:t>Click to edit Master title style</a:t>
            </a:r>
            <a:endParaRPr lang="en-GB"/>
          </a:p>
        </p:txBody>
      </p:sp>
      <p:sp>
        <p:nvSpPr>
          <p:cNvPr id="3" name="Subtitle 2"/>
          <p:cNvSpPr>
            <a:spLocks noGrp="1"/>
          </p:cNvSpPr>
          <p:nvPr>
            <p:ph type="subTitle" idx="1"/>
          </p:nvPr>
        </p:nvSpPr>
        <p:spPr>
          <a:xfrm>
            <a:off x="3394075" y="18157825"/>
            <a:ext cx="15843250" cy="818832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a:extLst>
              <a:ext uri="{FF2B5EF4-FFF2-40B4-BE49-F238E27FC236}">
                <a16:creationId xmlns:a16="http://schemas.microsoft.com/office/drawing/2014/main" id="{984AD24A-85B9-1F04-9776-519BCA1AEA2A}"/>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1C2C8701-9AC0-8607-F07C-7B948B3ED30E}"/>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6585863A-221A-7FBF-2E00-A62D74A28BC7}"/>
              </a:ext>
            </a:extLst>
          </p:cNvPr>
          <p:cNvSpPr>
            <a:spLocks noGrp="1" noChangeArrowheads="1"/>
          </p:cNvSpPr>
          <p:nvPr>
            <p:ph type="sldNum" sz="quarter" idx="12"/>
          </p:nvPr>
        </p:nvSpPr>
        <p:spPr>
          <a:ln/>
        </p:spPr>
        <p:txBody>
          <a:bodyPr/>
          <a:lstStyle>
            <a:lvl1pPr>
              <a:defRPr/>
            </a:lvl1pPr>
          </a:lstStyle>
          <a:p>
            <a:fld id="{026E25AB-035C-408A-BAD6-78C3A77B270F}" type="slidenum">
              <a:rPr lang="en-US" altLang="en-US"/>
              <a:pPr/>
              <a:t>‹#›</a:t>
            </a:fld>
            <a:endParaRPr lang="en-US" altLang="en-US"/>
          </a:p>
        </p:txBody>
      </p:sp>
    </p:spTree>
    <p:extLst>
      <p:ext uri="{BB962C8B-B14F-4D97-AF65-F5344CB8AC3E}">
        <p14:creationId xmlns:p14="http://schemas.microsoft.com/office/powerpoint/2010/main" val="7830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7D097334-C131-0F7F-A640-246D12E3F5CB}"/>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B1C127A7-A118-4F80-7E2B-2829E10FE21C}"/>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EAE79495-5C53-FBE0-57F8-FB5AC68B3117}"/>
              </a:ext>
            </a:extLst>
          </p:cNvPr>
          <p:cNvSpPr>
            <a:spLocks noGrp="1" noChangeArrowheads="1"/>
          </p:cNvSpPr>
          <p:nvPr>
            <p:ph type="sldNum" sz="quarter" idx="12"/>
          </p:nvPr>
        </p:nvSpPr>
        <p:spPr>
          <a:ln/>
        </p:spPr>
        <p:txBody>
          <a:bodyPr/>
          <a:lstStyle>
            <a:lvl1pPr>
              <a:defRPr/>
            </a:lvl1pPr>
          </a:lstStyle>
          <a:p>
            <a:fld id="{90A88102-E08B-4C39-BB0A-52A3936C08BF}" type="slidenum">
              <a:rPr lang="en-US" altLang="en-US"/>
              <a:pPr/>
              <a:t>‹#›</a:t>
            </a:fld>
            <a:endParaRPr lang="en-US" altLang="en-US"/>
          </a:p>
        </p:txBody>
      </p:sp>
    </p:spTree>
    <p:extLst>
      <p:ext uri="{BB962C8B-B14F-4D97-AF65-F5344CB8AC3E}">
        <p14:creationId xmlns:p14="http://schemas.microsoft.com/office/powerpoint/2010/main" val="2881013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87525" y="20589875"/>
            <a:ext cx="19237325" cy="6364288"/>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1787525" y="13581063"/>
            <a:ext cx="19237325" cy="7008812"/>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9C1836B1-6EBC-1992-5A79-1BBE69D13B11}"/>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9256B537-06B9-6E6B-C4E9-67C84FAB9393}"/>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0F54CDB7-E6DD-2B29-1A12-1C970AC965E8}"/>
              </a:ext>
            </a:extLst>
          </p:cNvPr>
          <p:cNvSpPr>
            <a:spLocks noGrp="1" noChangeArrowheads="1"/>
          </p:cNvSpPr>
          <p:nvPr>
            <p:ph type="sldNum" sz="quarter" idx="12"/>
          </p:nvPr>
        </p:nvSpPr>
        <p:spPr>
          <a:ln/>
        </p:spPr>
        <p:txBody>
          <a:bodyPr/>
          <a:lstStyle>
            <a:lvl1pPr>
              <a:defRPr/>
            </a:lvl1pPr>
          </a:lstStyle>
          <a:p>
            <a:fld id="{1E4305E2-146F-4788-B499-863DA54EA232}" type="slidenum">
              <a:rPr lang="en-US" altLang="en-US"/>
              <a:pPr/>
              <a:t>‹#›</a:t>
            </a:fld>
            <a:endParaRPr lang="en-US" altLang="en-US"/>
          </a:p>
        </p:txBody>
      </p:sp>
    </p:spTree>
    <p:extLst>
      <p:ext uri="{BB962C8B-B14F-4D97-AF65-F5344CB8AC3E}">
        <p14:creationId xmlns:p14="http://schemas.microsoft.com/office/powerpoint/2010/main" val="1002932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133475" y="7473950"/>
            <a:ext cx="10106025" cy="21148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11391900" y="7473950"/>
            <a:ext cx="10106025" cy="21148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653D4B17-7B3B-2417-4B10-1280C642853C}"/>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3F3E38F4-3599-8989-93E1-774CC77176A2}"/>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5AEEF247-749E-7580-1AE2-B673C711AA6C}"/>
              </a:ext>
            </a:extLst>
          </p:cNvPr>
          <p:cNvSpPr>
            <a:spLocks noGrp="1" noChangeArrowheads="1"/>
          </p:cNvSpPr>
          <p:nvPr>
            <p:ph type="sldNum" sz="quarter" idx="12"/>
          </p:nvPr>
        </p:nvSpPr>
        <p:spPr>
          <a:ln/>
        </p:spPr>
        <p:txBody>
          <a:bodyPr/>
          <a:lstStyle>
            <a:lvl1pPr>
              <a:defRPr/>
            </a:lvl1pPr>
          </a:lstStyle>
          <a:p>
            <a:fld id="{281C1CE0-8CD6-4805-A3B8-6C1D5BF4E3EA}" type="slidenum">
              <a:rPr lang="en-US" altLang="en-US"/>
              <a:pPr/>
              <a:t>‹#›</a:t>
            </a:fld>
            <a:endParaRPr lang="en-US" altLang="en-US"/>
          </a:p>
        </p:txBody>
      </p:sp>
    </p:spTree>
    <p:extLst>
      <p:ext uri="{BB962C8B-B14F-4D97-AF65-F5344CB8AC3E}">
        <p14:creationId xmlns:p14="http://schemas.microsoft.com/office/powerpoint/2010/main" val="15244136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31888" y="1282700"/>
            <a:ext cx="20367625" cy="534035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1131888" y="7172325"/>
            <a:ext cx="9999662" cy="29892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31888" y="10161588"/>
            <a:ext cx="9999662" cy="1846103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11496675" y="7172325"/>
            <a:ext cx="10002838" cy="29892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11496675" y="10161588"/>
            <a:ext cx="10002838" cy="1846103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16B03283-3F02-4988-EE7D-52961DF9926E}"/>
              </a:ext>
            </a:extLst>
          </p:cNvPr>
          <p:cNvSpPr>
            <a:spLocks noGrp="1" noChangeArrowheads="1"/>
          </p:cNvSpPr>
          <p:nvPr>
            <p:ph type="dt" sz="half" idx="10"/>
          </p:nvPr>
        </p:nvSpPr>
        <p:spPr>
          <a:ln/>
        </p:spPr>
        <p:txBody>
          <a:bodyPr/>
          <a:lstStyle>
            <a:lvl1pPr>
              <a:defRPr/>
            </a:lvl1pPr>
          </a:lstStyle>
          <a:p>
            <a:pPr>
              <a:defRPr/>
            </a:pPr>
            <a:endParaRPr lang="en-GB"/>
          </a:p>
        </p:txBody>
      </p:sp>
      <p:sp>
        <p:nvSpPr>
          <p:cNvPr id="8" name="Rectangle 5">
            <a:extLst>
              <a:ext uri="{FF2B5EF4-FFF2-40B4-BE49-F238E27FC236}">
                <a16:creationId xmlns:a16="http://schemas.microsoft.com/office/drawing/2014/main" id="{65E191D3-9F4B-FE9D-4FFD-527AED34D15D}"/>
              </a:ext>
            </a:extLst>
          </p:cNvPr>
          <p:cNvSpPr>
            <a:spLocks noGrp="1" noChangeArrowheads="1"/>
          </p:cNvSpPr>
          <p:nvPr>
            <p:ph type="ftr" sz="quarter" idx="11"/>
          </p:nvPr>
        </p:nvSpPr>
        <p:spPr>
          <a:ln/>
        </p:spPr>
        <p:txBody>
          <a:bodyPr/>
          <a:lstStyle>
            <a:lvl1pPr>
              <a:defRPr/>
            </a:lvl1pPr>
          </a:lstStyle>
          <a:p>
            <a:pPr>
              <a:defRPr/>
            </a:pPr>
            <a:endParaRPr lang="en-GB"/>
          </a:p>
        </p:txBody>
      </p:sp>
      <p:sp>
        <p:nvSpPr>
          <p:cNvPr id="9" name="Rectangle 6">
            <a:extLst>
              <a:ext uri="{FF2B5EF4-FFF2-40B4-BE49-F238E27FC236}">
                <a16:creationId xmlns:a16="http://schemas.microsoft.com/office/drawing/2014/main" id="{DCC0BA4D-10B5-4F37-D99A-7DAC8E51141D}"/>
              </a:ext>
            </a:extLst>
          </p:cNvPr>
          <p:cNvSpPr>
            <a:spLocks noGrp="1" noChangeArrowheads="1"/>
          </p:cNvSpPr>
          <p:nvPr>
            <p:ph type="sldNum" sz="quarter" idx="12"/>
          </p:nvPr>
        </p:nvSpPr>
        <p:spPr>
          <a:ln/>
        </p:spPr>
        <p:txBody>
          <a:bodyPr/>
          <a:lstStyle>
            <a:lvl1pPr>
              <a:defRPr/>
            </a:lvl1pPr>
          </a:lstStyle>
          <a:p>
            <a:fld id="{C21D916D-4139-4999-942D-2EA00A004EE8}" type="slidenum">
              <a:rPr lang="en-US" altLang="en-US"/>
              <a:pPr/>
              <a:t>‹#›</a:t>
            </a:fld>
            <a:endParaRPr lang="en-US" altLang="en-US"/>
          </a:p>
        </p:txBody>
      </p:sp>
    </p:spTree>
    <p:extLst>
      <p:ext uri="{BB962C8B-B14F-4D97-AF65-F5344CB8AC3E}">
        <p14:creationId xmlns:p14="http://schemas.microsoft.com/office/powerpoint/2010/main" val="4015777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D649EE0A-F264-B0C5-C463-85CE059BFAC6}"/>
              </a:ext>
            </a:extLst>
          </p:cNvPr>
          <p:cNvSpPr>
            <a:spLocks noGrp="1" noChangeArrowheads="1"/>
          </p:cNvSpPr>
          <p:nvPr>
            <p:ph type="dt" sz="half" idx="10"/>
          </p:nvPr>
        </p:nvSpPr>
        <p:spPr>
          <a:ln/>
        </p:spPr>
        <p:txBody>
          <a:bodyPr/>
          <a:lstStyle>
            <a:lvl1pPr>
              <a:defRPr/>
            </a:lvl1pPr>
          </a:lstStyle>
          <a:p>
            <a:pPr>
              <a:defRPr/>
            </a:pPr>
            <a:endParaRPr lang="en-GB"/>
          </a:p>
        </p:txBody>
      </p:sp>
      <p:sp>
        <p:nvSpPr>
          <p:cNvPr id="4" name="Rectangle 5">
            <a:extLst>
              <a:ext uri="{FF2B5EF4-FFF2-40B4-BE49-F238E27FC236}">
                <a16:creationId xmlns:a16="http://schemas.microsoft.com/office/drawing/2014/main" id="{323D6950-CAF5-698E-46CE-4D76ABC71B13}"/>
              </a:ext>
            </a:extLst>
          </p:cNvPr>
          <p:cNvSpPr>
            <a:spLocks noGrp="1" noChangeArrowheads="1"/>
          </p:cNvSpPr>
          <p:nvPr>
            <p:ph type="ftr" sz="quarter" idx="11"/>
          </p:nvPr>
        </p:nvSpPr>
        <p:spPr>
          <a:ln/>
        </p:spPr>
        <p:txBody>
          <a:bodyPr/>
          <a:lstStyle>
            <a:lvl1pPr>
              <a:defRPr/>
            </a:lvl1pPr>
          </a:lstStyle>
          <a:p>
            <a:pPr>
              <a:defRPr/>
            </a:pPr>
            <a:endParaRPr lang="en-GB"/>
          </a:p>
        </p:txBody>
      </p:sp>
      <p:sp>
        <p:nvSpPr>
          <p:cNvPr id="5" name="Rectangle 6">
            <a:extLst>
              <a:ext uri="{FF2B5EF4-FFF2-40B4-BE49-F238E27FC236}">
                <a16:creationId xmlns:a16="http://schemas.microsoft.com/office/drawing/2014/main" id="{82E399F4-8A3B-B3F3-5139-C9E68CB4AB6C}"/>
              </a:ext>
            </a:extLst>
          </p:cNvPr>
          <p:cNvSpPr>
            <a:spLocks noGrp="1" noChangeArrowheads="1"/>
          </p:cNvSpPr>
          <p:nvPr>
            <p:ph type="sldNum" sz="quarter" idx="12"/>
          </p:nvPr>
        </p:nvSpPr>
        <p:spPr>
          <a:ln/>
        </p:spPr>
        <p:txBody>
          <a:bodyPr/>
          <a:lstStyle>
            <a:lvl1pPr>
              <a:defRPr/>
            </a:lvl1pPr>
          </a:lstStyle>
          <a:p>
            <a:fld id="{6F5F2937-A18A-4FD1-AFDE-767A7979BA72}" type="slidenum">
              <a:rPr lang="en-US" altLang="en-US"/>
              <a:pPr/>
              <a:t>‹#›</a:t>
            </a:fld>
            <a:endParaRPr lang="en-US" altLang="en-US"/>
          </a:p>
        </p:txBody>
      </p:sp>
    </p:spTree>
    <p:extLst>
      <p:ext uri="{BB962C8B-B14F-4D97-AF65-F5344CB8AC3E}">
        <p14:creationId xmlns:p14="http://schemas.microsoft.com/office/powerpoint/2010/main" val="3278542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816133A7-85B8-C6AD-D2CD-999FDA958E8A}"/>
              </a:ext>
            </a:extLst>
          </p:cNvPr>
          <p:cNvSpPr>
            <a:spLocks noGrp="1" noChangeArrowheads="1"/>
          </p:cNvSpPr>
          <p:nvPr>
            <p:ph type="dt" sz="half" idx="10"/>
          </p:nvPr>
        </p:nvSpPr>
        <p:spPr>
          <a:ln/>
        </p:spPr>
        <p:txBody>
          <a:bodyPr/>
          <a:lstStyle>
            <a:lvl1pPr>
              <a:defRPr/>
            </a:lvl1pPr>
          </a:lstStyle>
          <a:p>
            <a:pPr>
              <a:defRPr/>
            </a:pPr>
            <a:endParaRPr lang="en-GB"/>
          </a:p>
        </p:txBody>
      </p:sp>
      <p:sp>
        <p:nvSpPr>
          <p:cNvPr id="3" name="Rectangle 5">
            <a:extLst>
              <a:ext uri="{FF2B5EF4-FFF2-40B4-BE49-F238E27FC236}">
                <a16:creationId xmlns:a16="http://schemas.microsoft.com/office/drawing/2014/main" id="{E9CAE14C-24DA-A8F9-6417-BFEADFA0602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4" name="Rectangle 6">
            <a:extLst>
              <a:ext uri="{FF2B5EF4-FFF2-40B4-BE49-F238E27FC236}">
                <a16:creationId xmlns:a16="http://schemas.microsoft.com/office/drawing/2014/main" id="{44FFBC9A-699D-6CE6-0D26-013509A4BDF6}"/>
              </a:ext>
            </a:extLst>
          </p:cNvPr>
          <p:cNvSpPr>
            <a:spLocks noGrp="1" noChangeArrowheads="1"/>
          </p:cNvSpPr>
          <p:nvPr>
            <p:ph type="sldNum" sz="quarter" idx="12"/>
          </p:nvPr>
        </p:nvSpPr>
        <p:spPr>
          <a:ln/>
        </p:spPr>
        <p:txBody>
          <a:bodyPr/>
          <a:lstStyle>
            <a:lvl1pPr>
              <a:defRPr/>
            </a:lvl1pPr>
          </a:lstStyle>
          <a:p>
            <a:fld id="{3FFC7D52-922E-4D84-A855-6FA025B6CAEF}" type="slidenum">
              <a:rPr lang="en-US" altLang="en-US"/>
              <a:pPr/>
              <a:t>‹#›</a:t>
            </a:fld>
            <a:endParaRPr lang="en-US" altLang="en-US"/>
          </a:p>
        </p:txBody>
      </p:sp>
    </p:spTree>
    <p:extLst>
      <p:ext uri="{BB962C8B-B14F-4D97-AF65-F5344CB8AC3E}">
        <p14:creationId xmlns:p14="http://schemas.microsoft.com/office/powerpoint/2010/main" val="2574537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31888" y="1276350"/>
            <a:ext cx="7445375" cy="54292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8848725" y="1276350"/>
            <a:ext cx="12650788" cy="2734627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1131888" y="6705600"/>
            <a:ext cx="7445375" cy="2191702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A115DD9D-DA3E-4E77-FF1D-AB0602E84C91}"/>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F3F9969E-F311-A361-6588-A4FCD2539FE0}"/>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8577252F-131E-9E1A-85D3-474F8DFAF7FF}"/>
              </a:ext>
            </a:extLst>
          </p:cNvPr>
          <p:cNvSpPr>
            <a:spLocks noGrp="1" noChangeArrowheads="1"/>
          </p:cNvSpPr>
          <p:nvPr>
            <p:ph type="sldNum" sz="quarter" idx="12"/>
          </p:nvPr>
        </p:nvSpPr>
        <p:spPr>
          <a:ln/>
        </p:spPr>
        <p:txBody>
          <a:bodyPr/>
          <a:lstStyle>
            <a:lvl1pPr>
              <a:defRPr/>
            </a:lvl1pPr>
          </a:lstStyle>
          <a:p>
            <a:fld id="{6F71805D-4B2F-437A-AB3C-046B24AF9E9A}" type="slidenum">
              <a:rPr lang="en-US" altLang="en-US"/>
              <a:pPr/>
              <a:t>‹#›</a:t>
            </a:fld>
            <a:endParaRPr lang="en-US" altLang="en-US"/>
          </a:p>
        </p:txBody>
      </p:sp>
    </p:spTree>
    <p:extLst>
      <p:ext uri="{BB962C8B-B14F-4D97-AF65-F5344CB8AC3E}">
        <p14:creationId xmlns:p14="http://schemas.microsoft.com/office/powerpoint/2010/main" val="19359891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35475" y="22429788"/>
            <a:ext cx="13579475" cy="2647950"/>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4435475" y="2862263"/>
            <a:ext cx="13579475" cy="1922621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4435475" y="25077738"/>
            <a:ext cx="13579475" cy="37607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E4E2C012-AD69-756A-EAAE-F283C538B283}"/>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999ACF3D-88F8-C8BF-E7F0-A8DC8AD8575C}"/>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F38F303C-1365-0FF5-8F9F-9613EDA739DD}"/>
              </a:ext>
            </a:extLst>
          </p:cNvPr>
          <p:cNvSpPr>
            <a:spLocks noGrp="1" noChangeArrowheads="1"/>
          </p:cNvSpPr>
          <p:nvPr>
            <p:ph type="sldNum" sz="quarter" idx="12"/>
          </p:nvPr>
        </p:nvSpPr>
        <p:spPr>
          <a:ln/>
        </p:spPr>
        <p:txBody>
          <a:bodyPr/>
          <a:lstStyle>
            <a:lvl1pPr>
              <a:defRPr/>
            </a:lvl1pPr>
          </a:lstStyle>
          <a:p>
            <a:fld id="{6421F526-42AD-4417-B381-988CF20716B3}" type="slidenum">
              <a:rPr lang="en-US" altLang="en-US"/>
              <a:pPr/>
              <a:t>‹#›</a:t>
            </a:fld>
            <a:endParaRPr lang="en-US" altLang="en-US"/>
          </a:p>
        </p:txBody>
      </p:sp>
    </p:spTree>
    <p:extLst>
      <p:ext uri="{BB962C8B-B14F-4D97-AF65-F5344CB8AC3E}">
        <p14:creationId xmlns:p14="http://schemas.microsoft.com/office/powerpoint/2010/main" val="921927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3EA890C0-6612-5EB6-6D40-3D209D72E700}"/>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3F752964-EF19-01C3-1821-C6C305D17BE1}"/>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F77BB442-7D8B-7E31-FA0C-E283A3A3C0F6}"/>
              </a:ext>
            </a:extLst>
          </p:cNvPr>
          <p:cNvSpPr>
            <a:spLocks noGrp="1" noChangeArrowheads="1"/>
          </p:cNvSpPr>
          <p:nvPr>
            <p:ph type="sldNum" sz="quarter" idx="12"/>
          </p:nvPr>
        </p:nvSpPr>
        <p:spPr>
          <a:ln/>
        </p:spPr>
        <p:txBody>
          <a:bodyPr/>
          <a:lstStyle>
            <a:lvl1pPr>
              <a:defRPr/>
            </a:lvl1pPr>
          </a:lstStyle>
          <a:p>
            <a:fld id="{1294DC9A-86DD-4484-93FC-EF8871E23269}" type="slidenum">
              <a:rPr lang="en-US" altLang="en-US"/>
              <a:pPr/>
              <a:t>‹#›</a:t>
            </a:fld>
            <a:endParaRPr lang="en-US" altLang="en-US"/>
          </a:p>
        </p:txBody>
      </p:sp>
    </p:spTree>
    <p:extLst>
      <p:ext uri="{BB962C8B-B14F-4D97-AF65-F5344CB8AC3E}">
        <p14:creationId xmlns:p14="http://schemas.microsoft.com/office/powerpoint/2010/main" val="6275133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6406813" y="1284288"/>
            <a:ext cx="5091112" cy="27338337"/>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133475" y="1284288"/>
            <a:ext cx="15120938" cy="273383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B76F76C0-F8EB-2D32-833E-7D53C10DDE32}"/>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23D38CAD-C9A9-BA91-49C6-71A93203C025}"/>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956F983B-1CC6-C96E-1E0D-258ED00A8A68}"/>
              </a:ext>
            </a:extLst>
          </p:cNvPr>
          <p:cNvSpPr>
            <a:spLocks noGrp="1" noChangeArrowheads="1"/>
          </p:cNvSpPr>
          <p:nvPr>
            <p:ph type="sldNum" sz="quarter" idx="12"/>
          </p:nvPr>
        </p:nvSpPr>
        <p:spPr>
          <a:ln/>
        </p:spPr>
        <p:txBody>
          <a:bodyPr/>
          <a:lstStyle>
            <a:lvl1pPr>
              <a:defRPr/>
            </a:lvl1pPr>
          </a:lstStyle>
          <a:p>
            <a:fld id="{FD622712-C7F1-403F-BCC8-4AC10035C68E}" type="slidenum">
              <a:rPr lang="en-US" altLang="en-US"/>
              <a:pPr/>
              <a:t>‹#›</a:t>
            </a:fld>
            <a:endParaRPr lang="en-US" altLang="en-US"/>
          </a:p>
        </p:txBody>
      </p:sp>
    </p:spTree>
    <p:extLst>
      <p:ext uri="{BB962C8B-B14F-4D97-AF65-F5344CB8AC3E}">
        <p14:creationId xmlns:p14="http://schemas.microsoft.com/office/powerpoint/2010/main" val="1359717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729DB23F-11DF-157B-6F1D-89578F6542FD}"/>
              </a:ext>
            </a:extLst>
          </p:cNvPr>
          <p:cNvSpPr>
            <a:spLocks noGrp="1" noChangeArrowheads="1"/>
          </p:cNvSpPr>
          <p:nvPr>
            <p:ph type="title"/>
          </p:nvPr>
        </p:nvSpPr>
        <p:spPr bwMode="auto">
          <a:xfrm>
            <a:off x="1133475" y="1284288"/>
            <a:ext cx="20364450" cy="534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330514" tIns="165257" rIns="330514" bIns="165257"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710AC32C-9957-A775-602A-62EFD1B2CA13}"/>
              </a:ext>
            </a:extLst>
          </p:cNvPr>
          <p:cNvSpPr>
            <a:spLocks noGrp="1" noChangeArrowheads="1"/>
          </p:cNvSpPr>
          <p:nvPr>
            <p:ph type="body" idx="1"/>
          </p:nvPr>
        </p:nvSpPr>
        <p:spPr bwMode="auto">
          <a:xfrm>
            <a:off x="1133475" y="7473950"/>
            <a:ext cx="20364450" cy="2114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330514" tIns="165257" rIns="330514" bIns="165257"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33B748F5-A4E1-E60B-670E-8134CBB4D4B4}"/>
              </a:ext>
            </a:extLst>
          </p:cNvPr>
          <p:cNvSpPr>
            <a:spLocks noGrp="1" noChangeArrowheads="1"/>
          </p:cNvSpPr>
          <p:nvPr>
            <p:ph type="dt" sz="half" idx="2"/>
          </p:nvPr>
        </p:nvSpPr>
        <p:spPr bwMode="auto">
          <a:xfrm>
            <a:off x="1133475" y="29176663"/>
            <a:ext cx="5276850" cy="2224087"/>
          </a:xfrm>
          <a:prstGeom prst="rect">
            <a:avLst/>
          </a:prstGeom>
          <a:noFill/>
          <a:ln w="9525">
            <a:noFill/>
            <a:miter lim="800000"/>
            <a:headEnd/>
            <a:tailEnd/>
          </a:ln>
          <a:effectLst/>
        </p:spPr>
        <p:txBody>
          <a:bodyPr vert="horz" wrap="square" lIns="330514" tIns="165257" rIns="330514" bIns="165257" numCol="1" anchor="t" anchorCtr="0" compatLnSpc="1">
            <a:prstTxWarp prst="textNoShape">
              <a:avLst/>
            </a:prstTxWarp>
          </a:bodyPr>
          <a:lstStyle>
            <a:lvl1pPr eaLnBrk="1" hangingPunct="1">
              <a:defRPr sz="5100">
                <a:latin typeface="Arial" panose="020B0604020202020204" pitchFamily="34" charset="0"/>
                <a:ea typeface="+mn-ea"/>
                <a:cs typeface="+mn-cs"/>
              </a:defRPr>
            </a:lvl1pPr>
          </a:lstStyle>
          <a:p>
            <a:pPr>
              <a:defRPr/>
            </a:pPr>
            <a:endParaRPr lang="en-GB"/>
          </a:p>
        </p:txBody>
      </p:sp>
      <p:sp>
        <p:nvSpPr>
          <p:cNvPr id="1029" name="Rectangle 5">
            <a:extLst>
              <a:ext uri="{FF2B5EF4-FFF2-40B4-BE49-F238E27FC236}">
                <a16:creationId xmlns:a16="http://schemas.microsoft.com/office/drawing/2014/main" id="{0A555D68-02D4-7727-9807-6FF6A43F8DCD}"/>
              </a:ext>
            </a:extLst>
          </p:cNvPr>
          <p:cNvSpPr>
            <a:spLocks noGrp="1" noChangeArrowheads="1"/>
          </p:cNvSpPr>
          <p:nvPr>
            <p:ph type="ftr" sz="quarter" idx="3"/>
          </p:nvPr>
        </p:nvSpPr>
        <p:spPr bwMode="auto">
          <a:xfrm>
            <a:off x="7734300" y="29176663"/>
            <a:ext cx="7162800" cy="2224087"/>
          </a:xfrm>
          <a:prstGeom prst="rect">
            <a:avLst/>
          </a:prstGeom>
          <a:noFill/>
          <a:ln w="9525">
            <a:noFill/>
            <a:miter lim="800000"/>
            <a:headEnd/>
            <a:tailEnd/>
          </a:ln>
          <a:effectLst/>
        </p:spPr>
        <p:txBody>
          <a:bodyPr vert="horz" wrap="square" lIns="330514" tIns="165257" rIns="330514" bIns="165257" numCol="1" anchor="t" anchorCtr="0" compatLnSpc="1">
            <a:prstTxWarp prst="textNoShape">
              <a:avLst/>
            </a:prstTxWarp>
          </a:bodyPr>
          <a:lstStyle>
            <a:lvl1pPr algn="ctr" eaLnBrk="1" hangingPunct="1">
              <a:defRPr sz="5100">
                <a:latin typeface="Arial" panose="020B0604020202020204" pitchFamily="34" charset="0"/>
                <a:ea typeface="+mn-ea"/>
                <a:cs typeface="+mn-cs"/>
              </a:defRPr>
            </a:lvl1pPr>
          </a:lstStyle>
          <a:p>
            <a:pPr>
              <a:defRPr/>
            </a:pPr>
            <a:endParaRPr lang="en-GB"/>
          </a:p>
        </p:txBody>
      </p:sp>
      <p:sp>
        <p:nvSpPr>
          <p:cNvPr id="1030" name="Rectangle 6">
            <a:extLst>
              <a:ext uri="{FF2B5EF4-FFF2-40B4-BE49-F238E27FC236}">
                <a16:creationId xmlns:a16="http://schemas.microsoft.com/office/drawing/2014/main" id="{2D8A6B43-E170-C810-3CB8-C898A26F132B}"/>
              </a:ext>
            </a:extLst>
          </p:cNvPr>
          <p:cNvSpPr>
            <a:spLocks noGrp="1" noChangeArrowheads="1"/>
          </p:cNvSpPr>
          <p:nvPr>
            <p:ph type="sldNum" sz="quarter" idx="4"/>
          </p:nvPr>
        </p:nvSpPr>
        <p:spPr bwMode="auto">
          <a:xfrm>
            <a:off x="16221075" y="29176663"/>
            <a:ext cx="5276850" cy="2224087"/>
          </a:xfrm>
          <a:prstGeom prst="rect">
            <a:avLst/>
          </a:prstGeom>
          <a:noFill/>
          <a:ln w="9525">
            <a:noFill/>
            <a:miter lim="800000"/>
            <a:headEnd/>
            <a:tailEnd/>
          </a:ln>
          <a:effectLst/>
        </p:spPr>
        <p:txBody>
          <a:bodyPr vert="horz" wrap="square" lIns="330514" tIns="165257" rIns="330514" bIns="165257" numCol="1" anchor="t" anchorCtr="0" compatLnSpc="1">
            <a:prstTxWarp prst="textNoShape">
              <a:avLst/>
            </a:prstTxWarp>
          </a:bodyPr>
          <a:lstStyle>
            <a:lvl1pPr algn="r" eaLnBrk="1" hangingPunct="1">
              <a:defRPr sz="5100"/>
            </a:lvl1pPr>
          </a:lstStyle>
          <a:p>
            <a:fld id="{5A7BC932-B153-4791-9947-388C61AFD85E}"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3305175" rtl="0" eaLnBrk="0" fontAlgn="base" hangingPunct="0">
        <a:spcBef>
          <a:spcPct val="0"/>
        </a:spcBef>
        <a:spcAft>
          <a:spcPct val="0"/>
        </a:spcAft>
        <a:defRPr sz="15900">
          <a:solidFill>
            <a:schemeClr val="tx2"/>
          </a:solidFill>
          <a:latin typeface="+mj-lt"/>
          <a:ea typeface="MS PGothic" panose="020B0600070205080204" pitchFamily="34" charset="-128"/>
          <a:cs typeface="MS PGothic" charset="0"/>
        </a:defRPr>
      </a:lvl1pPr>
      <a:lvl2pPr algn="ctr" defTabSz="3305175" rtl="0" eaLnBrk="0" fontAlgn="base" hangingPunct="0">
        <a:spcBef>
          <a:spcPct val="0"/>
        </a:spcBef>
        <a:spcAft>
          <a:spcPct val="0"/>
        </a:spcAft>
        <a:defRPr sz="15900">
          <a:solidFill>
            <a:schemeClr val="tx2"/>
          </a:solidFill>
          <a:latin typeface="Arial" charset="0"/>
          <a:ea typeface="MS PGothic" panose="020B0600070205080204" pitchFamily="34" charset="-128"/>
          <a:cs typeface="MS PGothic" charset="0"/>
        </a:defRPr>
      </a:lvl2pPr>
      <a:lvl3pPr algn="ctr" defTabSz="3305175" rtl="0" eaLnBrk="0" fontAlgn="base" hangingPunct="0">
        <a:spcBef>
          <a:spcPct val="0"/>
        </a:spcBef>
        <a:spcAft>
          <a:spcPct val="0"/>
        </a:spcAft>
        <a:defRPr sz="15900">
          <a:solidFill>
            <a:schemeClr val="tx2"/>
          </a:solidFill>
          <a:latin typeface="Arial" charset="0"/>
          <a:ea typeface="MS PGothic" panose="020B0600070205080204" pitchFamily="34" charset="-128"/>
          <a:cs typeface="MS PGothic" charset="0"/>
        </a:defRPr>
      </a:lvl3pPr>
      <a:lvl4pPr algn="ctr" defTabSz="3305175" rtl="0" eaLnBrk="0" fontAlgn="base" hangingPunct="0">
        <a:spcBef>
          <a:spcPct val="0"/>
        </a:spcBef>
        <a:spcAft>
          <a:spcPct val="0"/>
        </a:spcAft>
        <a:defRPr sz="15900">
          <a:solidFill>
            <a:schemeClr val="tx2"/>
          </a:solidFill>
          <a:latin typeface="Arial" charset="0"/>
          <a:ea typeface="MS PGothic" panose="020B0600070205080204" pitchFamily="34" charset="-128"/>
          <a:cs typeface="MS PGothic" charset="0"/>
        </a:defRPr>
      </a:lvl4pPr>
      <a:lvl5pPr algn="ctr" defTabSz="3305175" rtl="0" eaLnBrk="0" fontAlgn="base" hangingPunct="0">
        <a:spcBef>
          <a:spcPct val="0"/>
        </a:spcBef>
        <a:spcAft>
          <a:spcPct val="0"/>
        </a:spcAft>
        <a:defRPr sz="15900">
          <a:solidFill>
            <a:schemeClr val="tx2"/>
          </a:solidFill>
          <a:latin typeface="Arial" charset="0"/>
          <a:ea typeface="MS PGothic" panose="020B0600070205080204" pitchFamily="34" charset="-128"/>
          <a:cs typeface="MS PGothic" charset="0"/>
        </a:defRPr>
      </a:lvl5pPr>
      <a:lvl6pPr marL="457200" algn="ctr" defTabSz="3305175" rtl="0" fontAlgn="base">
        <a:spcBef>
          <a:spcPct val="0"/>
        </a:spcBef>
        <a:spcAft>
          <a:spcPct val="0"/>
        </a:spcAft>
        <a:defRPr sz="15900">
          <a:solidFill>
            <a:schemeClr val="tx2"/>
          </a:solidFill>
          <a:latin typeface="Arial" charset="0"/>
        </a:defRPr>
      </a:lvl6pPr>
      <a:lvl7pPr marL="914400" algn="ctr" defTabSz="3305175" rtl="0" fontAlgn="base">
        <a:spcBef>
          <a:spcPct val="0"/>
        </a:spcBef>
        <a:spcAft>
          <a:spcPct val="0"/>
        </a:spcAft>
        <a:defRPr sz="15900">
          <a:solidFill>
            <a:schemeClr val="tx2"/>
          </a:solidFill>
          <a:latin typeface="Arial" charset="0"/>
        </a:defRPr>
      </a:lvl7pPr>
      <a:lvl8pPr marL="1371600" algn="ctr" defTabSz="3305175" rtl="0" fontAlgn="base">
        <a:spcBef>
          <a:spcPct val="0"/>
        </a:spcBef>
        <a:spcAft>
          <a:spcPct val="0"/>
        </a:spcAft>
        <a:defRPr sz="15900">
          <a:solidFill>
            <a:schemeClr val="tx2"/>
          </a:solidFill>
          <a:latin typeface="Arial" charset="0"/>
        </a:defRPr>
      </a:lvl8pPr>
      <a:lvl9pPr marL="1828800" algn="ctr" defTabSz="3305175" rtl="0" fontAlgn="base">
        <a:spcBef>
          <a:spcPct val="0"/>
        </a:spcBef>
        <a:spcAft>
          <a:spcPct val="0"/>
        </a:spcAft>
        <a:defRPr sz="15900">
          <a:solidFill>
            <a:schemeClr val="tx2"/>
          </a:solidFill>
          <a:latin typeface="Arial" charset="0"/>
        </a:defRPr>
      </a:lvl9pPr>
    </p:titleStyle>
    <p:bodyStyle>
      <a:lvl1pPr marL="1239838" indent="-1239838" algn="l" defTabSz="3305175" rtl="0" eaLnBrk="0" fontAlgn="base" hangingPunct="0">
        <a:spcBef>
          <a:spcPct val="20000"/>
        </a:spcBef>
        <a:spcAft>
          <a:spcPct val="0"/>
        </a:spcAft>
        <a:buChar char="•"/>
        <a:defRPr sz="11600">
          <a:solidFill>
            <a:schemeClr val="tx1"/>
          </a:solidFill>
          <a:latin typeface="+mn-lt"/>
          <a:ea typeface="MS PGothic" panose="020B0600070205080204" pitchFamily="34" charset="-128"/>
          <a:cs typeface="MS PGothic" charset="0"/>
        </a:defRPr>
      </a:lvl1pPr>
      <a:lvl2pPr marL="2686050" indent="-1033463" algn="l" defTabSz="3305175" rtl="0" eaLnBrk="0" fontAlgn="base" hangingPunct="0">
        <a:spcBef>
          <a:spcPct val="20000"/>
        </a:spcBef>
        <a:spcAft>
          <a:spcPct val="0"/>
        </a:spcAft>
        <a:buChar char="–"/>
        <a:defRPr sz="10100">
          <a:solidFill>
            <a:schemeClr val="tx1"/>
          </a:solidFill>
          <a:latin typeface="+mn-lt"/>
          <a:ea typeface="MS PGothic" panose="020B0600070205080204" pitchFamily="34" charset="-128"/>
          <a:cs typeface="MS PGothic" charset="0"/>
        </a:defRPr>
      </a:lvl2pPr>
      <a:lvl3pPr marL="4130675" indent="-825500" algn="l" defTabSz="3305175" rtl="0" eaLnBrk="0" fontAlgn="base" hangingPunct="0">
        <a:spcBef>
          <a:spcPct val="20000"/>
        </a:spcBef>
        <a:spcAft>
          <a:spcPct val="0"/>
        </a:spcAft>
        <a:buChar char="•"/>
        <a:defRPr sz="8700">
          <a:solidFill>
            <a:schemeClr val="tx1"/>
          </a:solidFill>
          <a:latin typeface="+mn-lt"/>
          <a:ea typeface="MS PGothic" panose="020B0600070205080204" pitchFamily="34" charset="-128"/>
          <a:cs typeface="MS PGothic" charset="0"/>
        </a:defRPr>
      </a:lvl3pPr>
      <a:lvl4pPr marL="5783263" indent="-825500" algn="l" defTabSz="3305175" rtl="0" eaLnBrk="0" fontAlgn="base" hangingPunct="0">
        <a:spcBef>
          <a:spcPct val="20000"/>
        </a:spcBef>
        <a:spcAft>
          <a:spcPct val="0"/>
        </a:spcAft>
        <a:buChar char="–"/>
        <a:defRPr sz="7200">
          <a:solidFill>
            <a:schemeClr val="tx1"/>
          </a:solidFill>
          <a:latin typeface="+mn-lt"/>
          <a:ea typeface="MS PGothic" panose="020B0600070205080204" pitchFamily="34" charset="-128"/>
          <a:cs typeface="MS PGothic" charset="0"/>
        </a:defRPr>
      </a:lvl4pPr>
      <a:lvl5pPr marL="7437438" indent="-827088" algn="l" defTabSz="3305175" rtl="0" eaLnBrk="0" fontAlgn="base" hangingPunct="0">
        <a:spcBef>
          <a:spcPct val="20000"/>
        </a:spcBef>
        <a:spcAft>
          <a:spcPct val="0"/>
        </a:spcAft>
        <a:buChar char="»"/>
        <a:defRPr sz="7200">
          <a:solidFill>
            <a:schemeClr val="tx1"/>
          </a:solidFill>
          <a:latin typeface="+mn-lt"/>
          <a:ea typeface="MS PGothic" panose="020B0600070205080204" pitchFamily="34" charset="-128"/>
          <a:cs typeface="MS PGothic" charset="0"/>
        </a:defRPr>
      </a:lvl5pPr>
      <a:lvl6pPr marL="7894638" indent="-827088" algn="l" defTabSz="3305175" rtl="0" fontAlgn="base">
        <a:spcBef>
          <a:spcPct val="20000"/>
        </a:spcBef>
        <a:spcAft>
          <a:spcPct val="0"/>
        </a:spcAft>
        <a:buChar char="»"/>
        <a:defRPr sz="7200">
          <a:solidFill>
            <a:schemeClr val="tx1"/>
          </a:solidFill>
          <a:latin typeface="+mn-lt"/>
        </a:defRPr>
      </a:lvl6pPr>
      <a:lvl7pPr marL="8351838" indent="-827088" algn="l" defTabSz="3305175" rtl="0" fontAlgn="base">
        <a:spcBef>
          <a:spcPct val="20000"/>
        </a:spcBef>
        <a:spcAft>
          <a:spcPct val="0"/>
        </a:spcAft>
        <a:buChar char="»"/>
        <a:defRPr sz="7200">
          <a:solidFill>
            <a:schemeClr val="tx1"/>
          </a:solidFill>
          <a:latin typeface="+mn-lt"/>
        </a:defRPr>
      </a:lvl7pPr>
      <a:lvl8pPr marL="8809038" indent="-827088" algn="l" defTabSz="3305175" rtl="0" fontAlgn="base">
        <a:spcBef>
          <a:spcPct val="20000"/>
        </a:spcBef>
        <a:spcAft>
          <a:spcPct val="0"/>
        </a:spcAft>
        <a:buChar char="»"/>
        <a:defRPr sz="7200">
          <a:solidFill>
            <a:schemeClr val="tx1"/>
          </a:solidFill>
          <a:latin typeface="+mn-lt"/>
        </a:defRPr>
      </a:lvl8pPr>
      <a:lvl9pPr marL="9266238" indent="-827088" algn="l" defTabSz="3305175" rtl="0" fontAlgn="base">
        <a:spcBef>
          <a:spcPct val="20000"/>
        </a:spcBef>
        <a:spcAft>
          <a:spcPct val="0"/>
        </a:spcAft>
        <a:buChar char="»"/>
        <a:defRPr sz="72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8" Type="http://schemas.openxmlformats.org/officeDocument/2006/relationships/hyperlink" Target="https://doi.org/10.1016/B978-0-323-06776-8.00013-X" TargetMode="External"/><Relationship Id="rId13" Type="http://schemas.openxmlformats.org/officeDocument/2006/relationships/hyperlink" Target="https://www.ons.gov.uk/peoplepopulationandcommunity/populationandmigration/populationestimates/bulletins/populationandhouseholdestimatesenglandandwales/census2021" TargetMode="External"/><Relationship Id="rId18" Type="http://schemas.openxmlformats.org/officeDocument/2006/relationships/hyperlink" Target="https://www.who.int/publications/i/item/9789240030749" TargetMode="External"/><Relationship Id="rId3" Type="http://schemas.openxmlformats.org/officeDocument/2006/relationships/hyperlink" Target="https://doi.org/10.1007/s10433-022-00693-3" TargetMode="External"/><Relationship Id="rId7" Type="http://schemas.openxmlformats.org/officeDocument/2006/relationships/hyperlink" Target="https://www.legislation.gov.uk/ukpga/2014/23/contents" TargetMode="External"/><Relationship Id="rId12" Type="http://schemas.openxmlformats.org/officeDocument/2006/relationships/hyperlink" Target="https://www.nice.org.uk/guidance/qs137/chapter/quality-statement-2-physical-activity-for-older-people" TargetMode="External"/><Relationship Id="rId17" Type="http://schemas.openxmlformats.org/officeDocument/2006/relationships/hyperlink" Target="https://www.who.int/publications/i/item/9789240016866" TargetMode="External"/><Relationship Id="rId2" Type="http://schemas.openxmlformats.org/officeDocument/2006/relationships/hyperlink" Target="https://www.ageuk.org.uk/latest-press/articles/2024/more-than-1-in-3-over-65s-4.7-million-lack-the-basic-skills-to-use-the-internet-successfully/" TargetMode="External"/><Relationship Id="rId16" Type="http://schemas.openxmlformats.org/officeDocument/2006/relationships/hyperlink" Target="https://www.who.int/publications/i/item/9789240017900" TargetMode="External"/><Relationship Id="rId1" Type="http://schemas.openxmlformats.org/officeDocument/2006/relationships/slideLayout" Target="../slideLayouts/slideLayout7.xml"/><Relationship Id="rId6" Type="http://schemas.openxmlformats.org/officeDocument/2006/relationships/hyperlink" Target="https://www.legislation.gov.uk/ukpga/2010/15/contents" TargetMode="External"/><Relationship Id="rId11" Type="http://schemas.openxmlformats.org/officeDocument/2006/relationships/hyperlink" Target="https://www.nice.org.uk/guidance/qs137" TargetMode="External"/><Relationship Id="rId5" Type="http://schemas.openxmlformats.org/officeDocument/2006/relationships/hyperlink" Target="https://doi.org/10.1016/j.gerinurse.2020.08.004" TargetMode="External"/><Relationship Id="rId15" Type="http://schemas.openxmlformats.org/officeDocument/2006/relationships/hyperlink" Target="https://bmjopen.bmj.com/content/11/12/e048558" TargetMode="External"/><Relationship Id="rId10" Type="http://schemas.openxmlformats.org/officeDocument/2006/relationships/hyperlink" Target="https://doi.org/10.1111/jgs.13873" TargetMode="External"/><Relationship Id="rId19" Type="http://schemas.openxmlformats.org/officeDocument/2006/relationships/hyperlink" Target="https://www.who.int/teams/maternal-newborn-child-adolescent-health-and-ageing/ageing-and-health/integrated-care-for-older-people-icope" TargetMode="External"/><Relationship Id="rId4" Type="http://schemas.openxmlformats.org/officeDocument/2006/relationships/hyperlink" Target="https://doi.org/10.1093/ageing/afad217" TargetMode="External"/><Relationship Id="rId9" Type="http://schemas.openxmlformats.org/officeDocument/2006/relationships/hyperlink" Target="https://doi.org/10.5334/ijic.6469" TargetMode="External"/><Relationship Id="rId14" Type="http://schemas.openxmlformats.org/officeDocument/2006/relationships/hyperlink" Target="https://doi.org/10.1136/fmch-2022-00182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Text Box 23">
            <a:extLst>
              <a:ext uri="{FF2B5EF4-FFF2-40B4-BE49-F238E27FC236}">
                <a16:creationId xmlns:a16="http://schemas.microsoft.com/office/drawing/2014/main" id="{89DE259D-E09E-3FB0-4DE1-4E6CB054C964}"/>
              </a:ext>
            </a:extLst>
          </p:cNvPr>
          <p:cNvSpPr txBox="1">
            <a:spLocks noChangeArrowheads="1"/>
          </p:cNvSpPr>
          <p:nvPr/>
        </p:nvSpPr>
        <p:spPr bwMode="auto">
          <a:xfrm>
            <a:off x="1430338" y="5762625"/>
            <a:ext cx="138112" cy="265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5608" tIns="32804" rIns="65608" bIns="32804">
            <a:spAutoFit/>
          </a:bodyPr>
          <a:lstStyle>
            <a:lvl1pPr defTabSz="655638">
              <a:defRPr sz="3600">
                <a:solidFill>
                  <a:schemeClr val="tx1"/>
                </a:solidFill>
                <a:latin typeface="Arial" panose="020B0604020202020204" pitchFamily="34" charset="0"/>
                <a:ea typeface="MS PGothic" panose="020B0600070205080204" pitchFamily="34" charset="-128"/>
              </a:defRPr>
            </a:lvl1pPr>
            <a:lvl2pPr marL="742950" indent="-285750" defTabSz="655638">
              <a:defRPr sz="3600">
                <a:solidFill>
                  <a:schemeClr val="tx1"/>
                </a:solidFill>
                <a:latin typeface="Arial" panose="020B0604020202020204" pitchFamily="34" charset="0"/>
                <a:ea typeface="MS PGothic" panose="020B0600070205080204" pitchFamily="34" charset="-128"/>
              </a:defRPr>
            </a:lvl2pPr>
            <a:lvl3pPr marL="1143000" indent="-228600" defTabSz="655638">
              <a:defRPr sz="3600">
                <a:solidFill>
                  <a:schemeClr val="tx1"/>
                </a:solidFill>
                <a:latin typeface="Arial" panose="020B0604020202020204" pitchFamily="34" charset="0"/>
                <a:ea typeface="MS PGothic" panose="020B0600070205080204" pitchFamily="34" charset="-128"/>
              </a:defRPr>
            </a:lvl3pPr>
            <a:lvl4pPr marL="1600200" indent="-228600" defTabSz="655638">
              <a:defRPr sz="3600">
                <a:solidFill>
                  <a:schemeClr val="tx1"/>
                </a:solidFill>
                <a:latin typeface="Arial" panose="020B0604020202020204" pitchFamily="34" charset="0"/>
                <a:ea typeface="MS PGothic" panose="020B0600070205080204" pitchFamily="34" charset="-128"/>
              </a:defRPr>
            </a:lvl4pPr>
            <a:lvl5pPr marL="2057400" indent="-228600" defTabSz="655638">
              <a:defRPr sz="3600">
                <a:solidFill>
                  <a:schemeClr val="tx1"/>
                </a:solidFill>
                <a:latin typeface="Arial" panose="020B0604020202020204" pitchFamily="34" charset="0"/>
                <a:ea typeface="MS PGothic" panose="020B0600070205080204" pitchFamily="34" charset="-128"/>
              </a:defRPr>
            </a:lvl5pPr>
            <a:lvl6pPr marL="25146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spcBef>
                <a:spcPct val="50000"/>
              </a:spcBef>
            </a:pPr>
            <a:endParaRPr lang="en-GB" altLang="en-US" sz="1300"/>
          </a:p>
        </p:txBody>
      </p:sp>
      <p:sp>
        <p:nvSpPr>
          <p:cNvPr id="15364" name="Text Box 27">
            <a:extLst>
              <a:ext uri="{FF2B5EF4-FFF2-40B4-BE49-F238E27FC236}">
                <a16:creationId xmlns:a16="http://schemas.microsoft.com/office/drawing/2014/main" id="{89930B08-58EE-F388-DDB7-1C741387286A}"/>
              </a:ext>
            </a:extLst>
          </p:cNvPr>
          <p:cNvSpPr txBox="1">
            <a:spLocks noChangeArrowheads="1"/>
          </p:cNvSpPr>
          <p:nvPr/>
        </p:nvSpPr>
        <p:spPr bwMode="auto">
          <a:xfrm>
            <a:off x="0" y="7651750"/>
            <a:ext cx="10240963"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5608" tIns="32804" rIns="65608" bIns="32804" anchor="ctr" anchorCtr="1">
            <a:spAutoFit/>
          </a:bodyPr>
          <a:lstStyle>
            <a:lvl1pPr defTabSz="655638">
              <a:defRPr sz="3600">
                <a:solidFill>
                  <a:schemeClr val="tx1"/>
                </a:solidFill>
                <a:latin typeface="Arial" panose="020B0604020202020204" pitchFamily="34" charset="0"/>
                <a:ea typeface="MS PGothic" panose="020B0600070205080204" pitchFamily="34" charset="-128"/>
              </a:defRPr>
            </a:lvl1pPr>
            <a:lvl2pPr marL="742950" indent="-285750" defTabSz="655638">
              <a:defRPr sz="3600">
                <a:solidFill>
                  <a:schemeClr val="tx1"/>
                </a:solidFill>
                <a:latin typeface="Arial" panose="020B0604020202020204" pitchFamily="34" charset="0"/>
                <a:ea typeface="MS PGothic" panose="020B0600070205080204" pitchFamily="34" charset="-128"/>
              </a:defRPr>
            </a:lvl2pPr>
            <a:lvl3pPr marL="1143000" indent="-228600" defTabSz="655638">
              <a:defRPr sz="3600">
                <a:solidFill>
                  <a:schemeClr val="tx1"/>
                </a:solidFill>
                <a:latin typeface="Arial" panose="020B0604020202020204" pitchFamily="34" charset="0"/>
                <a:ea typeface="MS PGothic" panose="020B0600070205080204" pitchFamily="34" charset="-128"/>
              </a:defRPr>
            </a:lvl3pPr>
            <a:lvl4pPr marL="1600200" indent="-228600" defTabSz="655638">
              <a:defRPr sz="3600">
                <a:solidFill>
                  <a:schemeClr val="tx1"/>
                </a:solidFill>
                <a:latin typeface="Arial" panose="020B0604020202020204" pitchFamily="34" charset="0"/>
                <a:ea typeface="MS PGothic" panose="020B0600070205080204" pitchFamily="34" charset="-128"/>
              </a:defRPr>
            </a:lvl4pPr>
            <a:lvl5pPr marL="2057400" indent="-228600" defTabSz="655638">
              <a:defRPr sz="3600">
                <a:solidFill>
                  <a:schemeClr val="tx1"/>
                </a:solidFill>
                <a:latin typeface="Arial" panose="020B0604020202020204" pitchFamily="34" charset="0"/>
                <a:ea typeface="MS PGothic" panose="020B0600070205080204" pitchFamily="34" charset="-128"/>
              </a:defRPr>
            </a:lvl5pPr>
            <a:lvl6pPr marL="25146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r>
              <a:rPr lang="en-GB" altLang="en-US" sz="2900">
                <a:sym typeface="Symbol" panose="05050102010706020507" pitchFamily="18" charset="2"/>
              </a:rPr>
              <a:t>	</a:t>
            </a:r>
            <a:endParaRPr lang="en-GB" altLang="en-US" sz="2600"/>
          </a:p>
        </p:txBody>
      </p:sp>
      <p:sp>
        <p:nvSpPr>
          <p:cNvPr id="15365" name="Rectangle 390">
            <a:extLst>
              <a:ext uri="{FF2B5EF4-FFF2-40B4-BE49-F238E27FC236}">
                <a16:creationId xmlns:a16="http://schemas.microsoft.com/office/drawing/2014/main" id="{1C643E8D-37D4-E9DF-CCD6-F6D133A7B342}"/>
              </a:ext>
            </a:extLst>
          </p:cNvPr>
          <p:cNvSpPr>
            <a:spLocks noChangeArrowheads="1"/>
          </p:cNvSpPr>
          <p:nvPr/>
        </p:nvSpPr>
        <p:spPr bwMode="auto">
          <a:xfrm>
            <a:off x="8794750" y="15589250"/>
            <a:ext cx="226314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600">
                <a:solidFill>
                  <a:schemeClr val="tx1"/>
                </a:solidFill>
                <a:latin typeface="Arial" panose="020B0604020202020204" pitchFamily="34" charset="0"/>
                <a:ea typeface="MS PGothic" panose="020B0600070205080204" pitchFamily="34" charset="-128"/>
              </a:defRPr>
            </a:lvl1pPr>
            <a:lvl2pPr marL="742950" indent="-285750">
              <a:defRPr sz="3600">
                <a:solidFill>
                  <a:schemeClr val="tx1"/>
                </a:solidFill>
                <a:latin typeface="Arial" panose="020B0604020202020204" pitchFamily="34" charset="0"/>
                <a:ea typeface="MS PGothic" panose="020B0600070205080204" pitchFamily="34" charset="-128"/>
              </a:defRPr>
            </a:lvl2pPr>
            <a:lvl3pPr marL="1143000" indent="-228600">
              <a:defRPr sz="3600">
                <a:solidFill>
                  <a:schemeClr val="tx1"/>
                </a:solidFill>
                <a:latin typeface="Arial" panose="020B0604020202020204" pitchFamily="34" charset="0"/>
                <a:ea typeface="MS PGothic" panose="020B0600070205080204" pitchFamily="34" charset="-128"/>
              </a:defRPr>
            </a:lvl3pPr>
            <a:lvl4pPr marL="1600200" indent="-228600">
              <a:defRPr sz="3600">
                <a:solidFill>
                  <a:schemeClr val="tx1"/>
                </a:solidFill>
                <a:latin typeface="Arial" panose="020B0604020202020204" pitchFamily="34" charset="0"/>
                <a:ea typeface="MS PGothic" panose="020B0600070205080204" pitchFamily="34" charset="-128"/>
              </a:defRPr>
            </a:lvl4pPr>
            <a:lvl5pPr marL="2057400" indent="-228600">
              <a:defRPr sz="36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endParaRPr lang="en-GB" altLang="en-US"/>
          </a:p>
        </p:txBody>
      </p:sp>
      <p:sp>
        <p:nvSpPr>
          <p:cNvPr id="15366" name="Rectangle 392">
            <a:extLst>
              <a:ext uri="{FF2B5EF4-FFF2-40B4-BE49-F238E27FC236}">
                <a16:creationId xmlns:a16="http://schemas.microsoft.com/office/drawing/2014/main" id="{FB289381-29C2-46CE-D096-B7CBC1CCAAB0}"/>
              </a:ext>
            </a:extLst>
          </p:cNvPr>
          <p:cNvSpPr>
            <a:spLocks noChangeArrowheads="1"/>
          </p:cNvSpPr>
          <p:nvPr/>
        </p:nvSpPr>
        <p:spPr bwMode="auto">
          <a:xfrm>
            <a:off x="9299575" y="14797088"/>
            <a:ext cx="226314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600">
                <a:solidFill>
                  <a:schemeClr val="tx1"/>
                </a:solidFill>
                <a:latin typeface="Arial" panose="020B0604020202020204" pitchFamily="34" charset="0"/>
                <a:ea typeface="MS PGothic" panose="020B0600070205080204" pitchFamily="34" charset="-128"/>
              </a:defRPr>
            </a:lvl1pPr>
            <a:lvl2pPr marL="742950" indent="-285750">
              <a:defRPr sz="3600">
                <a:solidFill>
                  <a:schemeClr val="tx1"/>
                </a:solidFill>
                <a:latin typeface="Arial" panose="020B0604020202020204" pitchFamily="34" charset="0"/>
                <a:ea typeface="MS PGothic" panose="020B0600070205080204" pitchFamily="34" charset="-128"/>
              </a:defRPr>
            </a:lvl2pPr>
            <a:lvl3pPr marL="1143000" indent="-228600">
              <a:defRPr sz="3600">
                <a:solidFill>
                  <a:schemeClr val="tx1"/>
                </a:solidFill>
                <a:latin typeface="Arial" panose="020B0604020202020204" pitchFamily="34" charset="0"/>
                <a:ea typeface="MS PGothic" panose="020B0600070205080204" pitchFamily="34" charset="-128"/>
              </a:defRPr>
            </a:lvl3pPr>
            <a:lvl4pPr marL="1600200" indent="-228600">
              <a:defRPr sz="3600">
                <a:solidFill>
                  <a:schemeClr val="tx1"/>
                </a:solidFill>
                <a:latin typeface="Arial" panose="020B0604020202020204" pitchFamily="34" charset="0"/>
                <a:ea typeface="MS PGothic" panose="020B0600070205080204" pitchFamily="34" charset="-128"/>
              </a:defRPr>
            </a:lvl4pPr>
            <a:lvl5pPr marL="2057400" indent="-228600">
              <a:defRPr sz="36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endParaRPr lang="en-GB" altLang="en-US"/>
          </a:p>
        </p:txBody>
      </p:sp>
      <p:sp>
        <p:nvSpPr>
          <p:cNvPr id="15367" name="Text Box 3086">
            <a:extLst>
              <a:ext uri="{FF2B5EF4-FFF2-40B4-BE49-F238E27FC236}">
                <a16:creationId xmlns:a16="http://schemas.microsoft.com/office/drawing/2014/main" id="{8268157B-BDB1-5651-F49C-FFEFA208293A}"/>
              </a:ext>
            </a:extLst>
          </p:cNvPr>
          <p:cNvSpPr txBox="1">
            <a:spLocks noChangeArrowheads="1"/>
          </p:cNvSpPr>
          <p:nvPr/>
        </p:nvSpPr>
        <p:spPr bwMode="auto">
          <a:xfrm>
            <a:off x="16000413" y="6324600"/>
            <a:ext cx="325437" cy="265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5608" tIns="32804" rIns="65608" bIns="32804">
            <a:spAutoFit/>
          </a:bodyPr>
          <a:lstStyle>
            <a:lvl1pPr defTabSz="655638">
              <a:defRPr sz="3600">
                <a:solidFill>
                  <a:schemeClr val="tx1"/>
                </a:solidFill>
                <a:latin typeface="Arial" panose="020B0604020202020204" pitchFamily="34" charset="0"/>
                <a:ea typeface="MS PGothic" panose="020B0600070205080204" pitchFamily="34" charset="-128"/>
              </a:defRPr>
            </a:lvl1pPr>
            <a:lvl2pPr marL="742950" indent="-285750" defTabSz="655638">
              <a:defRPr sz="3600">
                <a:solidFill>
                  <a:schemeClr val="tx1"/>
                </a:solidFill>
                <a:latin typeface="Arial" panose="020B0604020202020204" pitchFamily="34" charset="0"/>
                <a:ea typeface="MS PGothic" panose="020B0600070205080204" pitchFamily="34" charset="-128"/>
              </a:defRPr>
            </a:lvl2pPr>
            <a:lvl3pPr marL="1143000" indent="-228600" defTabSz="655638">
              <a:defRPr sz="3600">
                <a:solidFill>
                  <a:schemeClr val="tx1"/>
                </a:solidFill>
                <a:latin typeface="Arial" panose="020B0604020202020204" pitchFamily="34" charset="0"/>
                <a:ea typeface="MS PGothic" panose="020B0600070205080204" pitchFamily="34" charset="-128"/>
              </a:defRPr>
            </a:lvl3pPr>
            <a:lvl4pPr marL="1600200" indent="-228600" defTabSz="655638">
              <a:defRPr sz="3600">
                <a:solidFill>
                  <a:schemeClr val="tx1"/>
                </a:solidFill>
                <a:latin typeface="Arial" panose="020B0604020202020204" pitchFamily="34" charset="0"/>
                <a:ea typeface="MS PGothic" panose="020B0600070205080204" pitchFamily="34" charset="-128"/>
              </a:defRPr>
            </a:lvl4pPr>
            <a:lvl5pPr marL="2057400" indent="-228600" defTabSz="655638">
              <a:defRPr sz="3600">
                <a:solidFill>
                  <a:schemeClr val="tx1"/>
                </a:solidFill>
                <a:latin typeface="Arial" panose="020B0604020202020204" pitchFamily="34" charset="0"/>
                <a:ea typeface="MS PGothic" panose="020B0600070205080204" pitchFamily="34" charset="-128"/>
              </a:defRPr>
            </a:lvl5pPr>
            <a:lvl6pPr marL="25146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endParaRPr lang="en-GB" altLang="en-US" sz="1300"/>
          </a:p>
        </p:txBody>
      </p:sp>
      <p:sp>
        <p:nvSpPr>
          <p:cNvPr id="15368" name="Text Box 3091">
            <a:extLst>
              <a:ext uri="{FF2B5EF4-FFF2-40B4-BE49-F238E27FC236}">
                <a16:creationId xmlns:a16="http://schemas.microsoft.com/office/drawing/2014/main" id="{5626622C-9F21-0AFB-07C1-6C3C4A641294}"/>
              </a:ext>
            </a:extLst>
          </p:cNvPr>
          <p:cNvSpPr txBox="1">
            <a:spLocks noChangeArrowheads="1"/>
          </p:cNvSpPr>
          <p:nvPr/>
        </p:nvSpPr>
        <p:spPr bwMode="auto">
          <a:xfrm>
            <a:off x="16225838" y="6807200"/>
            <a:ext cx="130175" cy="265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5608" tIns="32804" rIns="65608" bIns="32804">
            <a:spAutoFit/>
          </a:bodyPr>
          <a:lstStyle>
            <a:lvl1pPr defTabSz="655638">
              <a:defRPr sz="3600">
                <a:solidFill>
                  <a:schemeClr val="tx1"/>
                </a:solidFill>
                <a:latin typeface="Arial" panose="020B0604020202020204" pitchFamily="34" charset="0"/>
                <a:ea typeface="MS PGothic" panose="020B0600070205080204" pitchFamily="34" charset="-128"/>
              </a:defRPr>
            </a:lvl1pPr>
            <a:lvl2pPr marL="742950" indent="-285750" defTabSz="655638">
              <a:defRPr sz="3600">
                <a:solidFill>
                  <a:schemeClr val="tx1"/>
                </a:solidFill>
                <a:latin typeface="Arial" panose="020B0604020202020204" pitchFamily="34" charset="0"/>
                <a:ea typeface="MS PGothic" panose="020B0600070205080204" pitchFamily="34" charset="-128"/>
              </a:defRPr>
            </a:lvl2pPr>
            <a:lvl3pPr marL="1143000" indent="-228600" defTabSz="655638">
              <a:defRPr sz="3600">
                <a:solidFill>
                  <a:schemeClr val="tx1"/>
                </a:solidFill>
                <a:latin typeface="Arial" panose="020B0604020202020204" pitchFamily="34" charset="0"/>
                <a:ea typeface="MS PGothic" panose="020B0600070205080204" pitchFamily="34" charset="-128"/>
              </a:defRPr>
            </a:lvl3pPr>
            <a:lvl4pPr marL="1600200" indent="-228600" defTabSz="655638">
              <a:defRPr sz="3600">
                <a:solidFill>
                  <a:schemeClr val="tx1"/>
                </a:solidFill>
                <a:latin typeface="Arial" panose="020B0604020202020204" pitchFamily="34" charset="0"/>
                <a:ea typeface="MS PGothic" panose="020B0600070205080204" pitchFamily="34" charset="-128"/>
              </a:defRPr>
            </a:lvl4pPr>
            <a:lvl5pPr marL="2057400" indent="-228600" defTabSz="655638">
              <a:defRPr sz="3600">
                <a:solidFill>
                  <a:schemeClr val="tx1"/>
                </a:solidFill>
                <a:latin typeface="Arial" panose="020B0604020202020204" pitchFamily="34" charset="0"/>
                <a:ea typeface="MS PGothic" panose="020B0600070205080204" pitchFamily="34" charset="-128"/>
              </a:defRPr>
            </a:lvl5pPr>
            <a:lvl6pPr marL="25146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endParaRPr lang="en-GB" altLang="en-US" sz="1300"/>
          </a:p>
        </p:txBody>
      </p:sp>
      <p:sp>
        <p:nvSpPr>
          <p:cNvPr id="15369" name="Text Box 3108">
            <a:extLst>
              <a:ext uri="{FF2B5EF4-FFF2-40B4-BE49-F238E27FC236}">
                <a16:creationId xmlns:a16="http://schemas.microsoft.com/office/drawing/2014/main" id="{9913FBC8-9657-2426-A847-66FD98892864}"/>
              </a:ext>
            </a:extLst>
          </p:cNvPr>
          <p:cNvSpPr txBox="1">
            <a:spLocks noChangeArrowheads="1"/>
          </p:cNvSpPr>
          <p:nvPr/>
        </p:nvSpPr>
        <p:spPr bwMode="auto">
          <a:xfrm>
            <a:off x="15875" y="19410363"/>
            <a:ext cx="130175" cy="265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5608" tIns="32804" rIns="65608" bIns="32804">
            <a:spAutoFit/>
          </a:bodyPr>
          <a:lstStyle>
            <a:lvl1pPr defTabSz="655638">
              <a:defRPr sz="3600">
                <a:solidFill>
                  <a:schemeClr val="tx1"/>
                </a:solidFill>
                <a:latin typeface="Arial" panose="020B0604020202020204" pitchFamily="34" charset="0"/>
                <a:ea typeface="MS PGothic" panose="020B0600070205080204" pitchFamily="34" charset="-128"/>
              </a:defRPr>
            </a:lvl1pPr>
            <a:lvl2pPr marL="742950" indent="-285750" defTabSz="655638">
              <a:defRPr sz="3600">
                <a:solidFill>
                  <a:schemeClr val="tx1"/>
                </a:solidFill>
                <a:latin typeface="Arial" panose="020B0604020202020204" pitchFamily="34" charset="0"/>
                <a:ea typeface="MS PGothic" panose="020B0600070205080204" pitchFamily="34" charset="-128"/>
              </a:defRPr>
            </a:lvl2pPr>
            <a:lvl3pPr marL="1143000" indent="-228600" defTabSz="655638">
              <a:defRPr sz="3600">
                <a:solidFill>
                  <a:schemeClr val="tx1"/>
                </a:solidFill>
                <a:latin typeface="Arial" panose="020B0604020202020204" pitchFamily="34" charset="0"/>
                <a:ea typeface="MS PGothic" panose="020B0600070205080204" pitchFamily="34" charset="-128"/>
              </a:defRPr>
            </a:lvl3pPr>
            <a:lvl4pPr marL="1600200" indent="-228600" defTabSz="655638">
              <a:defRPr sz="3600">
                <a:solidFill>
                  <a:schemeClr val="tx1"/>
                </a:solidFill>
                <a:latin typeface="Arial" panose="020B0604020202020204" pitchFamily="34" charset="0"/>
                <a:ea typeface="MS PGothic" panose="020B0600070205080204" pitchFamily="34" charset="-128"/>
              </a:defRPr>
            </a:lvl4pPr>
            <a:lvl5pPr marL="2057400" indent="-228600" defTabSz="655638">
              <a:defRPr sz="3600">
                <a:solidFill>
                  <a:schemeClr val="tx1"/>
                </a:solidFill>
                <a:latin typeface="Arial" panose="020B0604020202020204" pitchFamily="34" charset="0"/>
                <a:ea typeface="MS PGothic" panose="020B0600070205080204" pitchFamily="34" charset="-128"/>
              </a:defRPr>
            </a:lvl5pPr>
            <a:lvl6pPr marL="25146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endParaRPr lang="en-GB" altLang="en-US" sz="1300"/>
          </a:p>
        </p:txBody>
      </p:sp>
      <p:sp>
        <p:nvSpPr>
          <p:cNvPr id="15370" name="Text Box 3111">
            <a:extLst>
              <a:ext uri="{FF2B5EF4-FFF2-40B4-BE49-F238E27FC236}">
                <a16:creationId xmlns:a16="http://schemas.microsoft.com/office/drawing/2014/main" id="{C97CAC83-8C28-CC98-640B-F9831FE68D56}"/>
              </a:ext>
            </a:extLst>
          </p:cNvPr>
          <p:cNvSpPr txBox="1">
            <a:spLocks noChangeArrowheads="1"/>
          </p:cNvSpPr>
          <p:nvPr/>
        </p:nvSpPr>
        <p:spPr bwMode="auto">
          <a:xfrm>
            <a:off x="666750" y="19002375"/>
            <a:ext cx="130175"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5608" tIns="32804" rIns="65608" bIns="32804">
            <a:spAutoFit/>
          </a:bodyPr>
          <a:lstStyle>
            <a:lvl1pPr defTabSz="655638">
              <a:defRPr sz="3600">
                <a:solidFill>
                  <a:schemeClr val="tx1"/>
                </a:solidFill>
                <a:latin typeface="Arial" panose="020B0604020202020204" pitchFamily="34" charset="0"/>
                <a:ea typeface="MS PGothic" panose="020B0600070205080204" pitchFamily="34" charset="-128"/>
              </a:defRPr>
            </a:lvl1pPr>
            <a:lvl2pPr marL="742950" indent="-285750" defTabSz="655638">
              <a:defRPr sz="3600">
                <a:solidFill>
                  <a:schemeClr val="tx1"/>
                </a:solidFill>
                <a:latin typeface="Arial" panose="020B0604020202020204" pitchFamily="34" charset="0"/>
                <a:ea typeface="MS PGothic" panose="020B0600070205080204" pitchFamily="34" charset="-128"/>
              </a:defRPr>
            </a:lvl2pPr>
            <a:lvl3pPr marL="1143000" indent="-228600" defTabSz="655638">
              <a:defRPr sz="3600">
                <a:solidFill>
                  <a:schemeClr val="tx1"/>
                </a:solidFill>
                <a:latin typeface="Arial" panose="020B0604020202020204" pitchFamily="34" charset="0"/>
                <a:ea typeface="MS PGothic" panose="020B0600070205080204" pitchFamily="34" charset="-128"/>
              </a:defRPr>
            </a:lvl3pPr>
            <a:lvl4pPr marL="1600200" indent="-228600" defTabSz="655638">
              <a:defRPr sz="3600">
                <a:solidFill>
                  <a:schemeClr val="tx1"/>
                </a:solidFill>
                <a:latin typeface="Arial" panose="020B0604020202020204" pitchFamily="34" charset="0"/>
                <a:ea typeface="MS PGothic" panose="020B0600070205080204" pitchFamily="34" charset="-128"/>
              </a:defRPr>
            </a:lvl4pPr>
            <a:lvl5pPr marL="2057400" indent="-228600" defTabSz="655638">
              <a:defRPr sz="3600">
                <a:solidFill>
                  <a:schemeClr val="tx1"/>
                </a:solidFill>
                <a:latin typeface="Arial" panose="020B0604020202020204" pitchFamily="34" charset="0"/>
                <a:ea typeface="MS PGothic" panose="020B0600070205080204" pitchFamily="34" charset="-128"/>
              </a:defRPr>
            </a:lvl5pPr>
            <a:lvl6pPr marL="25146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buFont typeface="Symbol" panose="05050102010706020507" pitchFamily="18" charset="2"/>
              <a:buNone/>
            </a:pPr>
            <a:endParaRPr lang="en-GB" altLang="en-US" sz="2600"/>
          </a:p>
        </p:txBody>
      </p:sp>
      <p:sp>
        <p:nvSpPr>
          <p:cNvPr id="15371" name="Text Box 3117">
            <a:extLst>
              <a:ext uri="{FF2B5EF4-FFF2-40B4-BE49-F238E27FC236}">
                <a16:creationId xmlns:a16="http://schemas.microsoft.com/office/drawing/2014/main" id="{21D98989-003C-9602-69C6-319F60894D04}"/>
              </a:ext>
            </a:extLst>
          </p:cNvPr>
          <p:cNvSpPr txBox="1">
            <a:spLocks noChangeArrowheads="1"/>
          </p:cNvSpPr>
          <p:nvPr/>
        </p:nvSpPr>
        <p:spPr bwMode="auto">
          <a:xfrm>
            <a:off x="11807825" y="10764838"/>
            <a:ext cx="1592263" cy="325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5608" tIns="32804" rIns="65608" bIns="32804">
            <a:spAutoFit/>
          </a:bodyPr>
          <a:lstStyle>
            <a:lvl1pPr defTabSz="655638">
              <a:defRPr sz="3600">
                <a:solidFill>
                  <a:schemeClr val="tx1"/>
                </a:solidFill>
                <a:latin typeface="Arial" panose="020B0604020202020204" pitchFamily="34" charset="0"/>
                <a:ea typeface="MS PGothic" panose="020B0600070205080204" pitchFamily="34" charset="-128"/>
              </a:defRPr>
            </a:lvl1pPr>
            <a:lvl2pPr marL="742950" indent="-285750" defTabSz="655638">
              <a:defRPr sz="3600">
                <a:solidFill>
                  <a:schemeClr val="tx1"/>
                </a:solidFill>
                <a:latin typeface="Arial" panose="020B0604020202020204" pitchFamily="34" charset="0"/>
                <a:ea typeface="MS PGothic" panose="020B0600070205080204" pitchFamily="34" charset="-128"/>
              </a:defRPr>
            </a:lvl2pPr>
            <a:lvl3pPr marL="1143000" indent="-228600" defTabSz="655638">
              <a:defRPr sz="3600">
                <a:solidFill>
                  <a:schemeClr val="tx1"/>
                </a:solidFill>
                <a:latin typeface="Arial" panose="020B0604020202020204" pitchFamily="34" charset="0"/>
                <a:ea typeface="MS PGothic" panose="020B0600070205080204" pitchFamily="34" charset="-128"/>
              </a:defRPr>
            </a:lvl3pPr>
            <a:lvl4pPr marL="1600200" indent="-228600" defTabSz="655638">
              <a:defRPr sz="3600">
                <a:solidFill>
                  <a:schemeClr val="tx1"/>
                </a:solidFill>
                <a:latin typeface="Arial" panose="020B0604020202020204" pitchFamily="34" charset="0"/>
                <a:ea typeface="MS PGothic" panose="020B0600070205080204" pitchFamily="34" charset="-128"/>
              </a:defRPr>
            </a:lvl4pPr>
            <a:lvl5pPr marL="2057400" indent="-228600" defTabSz="655638">
              <a:defRPr sz="3600">
                <a:solidFill>
                  <a:schemeClr val="tx1"/>
                </a:solidFill>
                <a:latin typeface="Arial" panose="020B0604020202020204" pitchFamily="34" charset="0"/>
                <a:ea typeface="MS PGothic" panose="020B0600070205080204" pitchFamily="34" charset="-128"/>
              </a:defRPr>
            </a:lvl5pPr>
            <a:lvl6pPr marL="25146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spcBef>
                <a:spcPct val="50000"/>
              </a:spcBef>
            </a:pPr>
            <a:endParaRPr lang="en-GB" altLang="en-US" sz="1700"/>
          </a:p>
        </p:txBody>
      </p:sp>
      <p:sp>
        <p:nvSpPr>
          <p:cNvPr id="15372" name="Rectangle 3125">
            <a:extLst>
              <a:ext uri="{FF2B5EF4-FFF2-40B4-BE49-F238E27FC236}">
                <a16:creationId xmlns:a16="http://schemas.microsoft.com/office/drawing/2014/main" id="{6B9F1A93-6F50-B646-6E07-01A046990C9A}"/>
              </a:ext>
            </a:extLst>
          </p:cNvPr>
          <p:cNvSpPr>
            <a:spLocks noChangeArrowheads="1"/>
          </p:cNvSpPr>
          <p:nvPr/>
        </p:nvSpPr>
        <p:spPr bwMode="auto">
          <a:xfrm>
            <a:off x="0" y="17173575"/>
            <a:ext cx="226314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defRPr sz="3600">
                <a:solidFill>
                  <a:schemeClr val="tx1"/>
                </a:solidFill>
                <a:latin typeface="Arial" panose="020B0604020202020204" pitchFamily="34" charset="0"/>
                <a:ea typeface="MS PGothic" panose="020B0600070205080204" pitchFamily="34" charset="-128"/>
              </a:defRPr>
            </a:lvl1pPr>
            <a:lvl2pPr marL="742950" indent="-285750">
              <a:defRPr sz="3600">
                <a:solidFill>
                  <a:schemeClr val="tx1"/>
                </a:solidFill>
                <a:latin typeface="Arial" panose="020B0604020202020204" pitchFamily="34" charset="0"/>
                <a:ea typeface="MS PGothic" panose="020B0600070205080204" pitchFamily="34" charset="-128"/>
              </a:defRPr>
            </a:lvl2pPr>
            <a:lvl3pPr marL="1143000" indent="-228600">
              <a:defRPr sz="3600">
                <a:solidFill>
                  <a:schemeClr val="tx1"/>
                </a:solidFill>
                <a:latin typeface="Arial" panose="020B0604020202020204" pitchFamily="34" charset="0"/>
                <a:ea typeface="MS PGothic" panose="020B0600070205080204" pitchFamily="34" charset="-128"/>
              </a:defRPr>
            </a:lvl3pPr>
            <a:lvl4pPr marL="1600200" indent="-228600">
              <a:defRPr sz="3600">
                <a:solidFill>
                  <a:schemeClr val="tx1"/>
                </a:solidFill>
                <a:latin typeface="Arial" panose="020B0604020202020204" pitchFamily="34" charset="0"/>
                <a:ea typeface="MS PGothic" panose="020B0600070205080204" pitchFamily="34" charset="-128"/>
              </a:defRPr>
            </a:lvl4pPr>
            <a:lvl5pPr marL="2057400" indent="-228600">
              <a:defRPr sz="36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endParaRPr lang="en-GB" altLang="en-US"/>
          </a:p>
        </p:txBody>
      </p:sp>
      <p:sp>
        <p:nvSpPr>
          <p:cNvPr id="15373" name="Text Box 3126">
            <a:extLst>
              <a:ext uri="{FF2B5EF4-FFF2-40B4-BE49-F238E27FC236}">
                <a16:creationId xmlns:a16="http://schemas.microsoft.com/office/drawing/2014/main" id="{A604DC9C-45BF-B942-0EC1-29309C2BDC24}"/>
              </a:ext>
            </a:extLst>
          </p:cNvPr>
          <p:cNvSpPr txBox="1">
            <a:spLocks noChangeArrowheads="1"/>
          </p:cNvSpPr>
          <p:nvPr/>
        </p:nvSpPr>
        <p:spPr bwMode="auto">
          <a:xfrm>
            <a:off x="11541125" y="17279938"/>
            <a:ext cx="13652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5608" tIns="32804" rIns="65608" bIns="32804">
            <a:spAutoFit/>
          </a:bodyPr>
          <a:lstStyle>
            <a:lvl1pPr defTabSz="655638">
              <a:defRPr sz="3600">
                <a:solidFill>
                  <a:schemeClr val="tx1"/>
                </a:solidFill>
                <a:latin typeface="Arial" panose="020B0604020202020204" pitchFamily="34" charset="0"/>
                <a:ea typeface="MS PGothic" panose="020B0600070205080204" pitchFamily="34" charset="-128"/>
              </a:defRPr>
            </a:lvl1pPr>
            <a:lvl2pPr marL="742950" indent="-285750" defTabSz="655638">
              <a:defRPr sz="3600">
                <a:solidFill>
                  <a:schemeClr val="tx1"/>
                </a:solidFill>
                <a:latin typeface="Arial" panose="020B0604020202020204" pitchFamily="34" charset="0"/>
                <a:ea typeface="MS PGothic" panose="020B0600070205080204" pitchFamily="34" charset="-128"/>
              </a:defRPr>
            </a:lvl2pPr>
            <a:lvl3pPr marL="1143000" indent="-228600" defTabSz="655638">
              <a:defRPr sz="3600">
                <a:solidFill>
                  <a:schemeClr val="tx1"/>
                </a:solidFill>
                <a:latin typeface="Arial" panose="020B0604020202020204" pitchFamily="34" charset="0"/>
                <a:ea typeface="MS PGothic" panose="020B0600070205080204" pitchFamily="34" charset="-128"/>
              </a:defRPr>
            </a:lvl3pPr>
            <a:lvl4pPr marL="1600200" indent="-228600" defTabSz="655638">
              <a:defRPr sz="3600">
                <a:solidFill>
                  <a:schemeClr val="tx1"/>
                </a:solidFill>
                <a:latin typeface="Arial" panose="020B0604020202020204" pitchFamily="34" charset="0"/>
                <a:ea typeface="MS PGothic" panose="020B0600070205080204" pitchFamily="34" charset="-128"/>
              </a:defRPr>
            </a:lvl4pPr>
            <a:lvl5pPr marL="2057400" indent="-228600" defTabSz="655638">
              <a:defRPr sz="3600">
                <a:solidFill>
                  <a:schemeClr val="tx1"/>
                </a:solidFill>
                <a:latin typeface="Arial" panose="020B0604020202020204" pitchFamily="34" charset="0"/>
                <a:ea typeface="MS PGothic" panose="020B0600070205080204" pitchFamily="34" charset="-128"/>
              </a:defRPr>
            </a:lvl5pPr>
            <a:lvl6pPr marL="25146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spcBef>
                <a:spcPct val="50000"/>
              </a:spcBef>
            </a:pPr>
            <a:endParaRPr lang="en-GB" altLang="en-US" sz="1400"/>
          </a:p>
        </p:txBody>
      </p:sp>
      <p:sp>
        <p:nvSpPr>
          <p:cNvPr id="15374" name="Text Box 3127">
            <a:extLst>
              <a:ext uri="{FF2B5EF4-FFF2-40B4-BE49-F238E27FC236}">
                <a16:creationId xmlns:a16="http://schemas.microsoft.com/office/drawing/2014/main" id="{17B0B9B9-5A1F-F052-675E-2317FF87C1BF}"/>
              </a:ext>
            </a:extLst>
          </p:cNvPr>
          <p:cNvSpPr txBox="1">
            <a:spLocks noChangeArrowheads="1"/>
          </p:cNvSpPr>
          <p:nvPr/>
        </p:nvSpPr>
        <p:spPr bwMode="auto">
          <a:xfrm>
            <a:off x="11244263" y="16813213"/>
            <a:ext cx="179387"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5608" tIns="32804" rIns="65608" bIns="32804">
            <a:spAutoFit/>
          </a:bodyPr>
          <a:lstStyle>
            <a:lvl1pPr defTabSz="655638">
              <a:defRPr sz="3600">
                <a:solidFill>
                  <a:schemeClr val="tx1"/>
                </a:solidFill>
                <a:latin typeface="Arial" panose="020B0604020202020204" pitchFamily="34" charset="0"/>
                <a:ea typeface="MS PGothic" panose="020B0600070205080204" pitchFamily="34" charset="-128"/>
              </a:defRPr>
            </a:lvl1pPr>
            <a:lvl2pPr marL="742950" indent="-285750" defTabSz="655638">
              <a:defRPr sz="3600">
                <a:solidFill>
                  <a:schemeClr val="tx1"/>
                </a:solidFill>
                <a:latin typeface="Arial" panose="020B0604020202020204" pitchFamily="34" charset="0"/>
                <a:ea typeface="MS PGothic" panose="020B0600070205080204" pitchFamily="34" charset="-128"/>
              </a:defRPr>
            </a:lvl2pPr>
            <a:lvl3pPr marL="1143000" indent="-228600" defTabSz="655638">
              <a:defRPr sz="3600">
                <a:solidFill>
                  <a:schemeClr val="tx1"/>
                </a:solidFill>
                <a:latin typeface="Arial" panose="020B0604020202020204" pitchFamily="34" charset="0"/>
                <a:ea typeface="MS PGothic" panose="020B0600070205080204" pitchFamily="34" charset="-128"/>
              </a:defRPr>
            </a:lvl3pPr>
            <a:lvl4pPr marL="1600200" indent="-228600" defTabSz="655638">
              <a:defRPr sz="3600">
                <a:solidFill>
                  <a:schemeClr val="tx1"/>
                </a:solidFill>
                <a:latin typeface="Arial" panose="020B0604020202020204" pitchFamily="34" charset="0"/>
                <a:ea typeface="MS PGothic" panose="020B0600070205080204" pitchFamily="34" charset="-128"/>
              </a:defRPr>
            </a:lvl4pPr>
            <a:lvl5pPr marL="2057400" indent="-228600" defTabSz="655638">
              <a:defRPr sz="3600">
                <a:solidFill>
                  <a:schemeClr val="tx1"/>
                </a:solidFill>
                <a:latin typeface="Arial" panose="020B0604020202020204" pitchFamily="34" charset="0"/>
                <a:ea typeface="MS PGothic" panose="020B0600070205080204" pitchFamily="34" charset="-128"/>
              </a:defRPr>
            </a:lvl5pPr>
            <a:lvl6pPr marL="25146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r>
              <a:rPr lang="en-GB" altLang="en-US" sz="1400"/>
              <a:t>.</a:t>
            </a:r>
          </a:p>
        </p:txBody>
      </p:sp>
      <p:sp>
        <p:nvSpPr>
          <p:cNvPr id="15375" name="Text Box 3378">
            <a:extLst>
              <a:ext uri="{FF2B5EF4-FFF2-40B4-BE49-F238E27FC236}">
                <a16:creationId xmlns:a16="http://schemas.microsoft.com/office/drawing/2014/main" id="{C0020A7F-6933-AADC-E8A7-27AA6A65B30D}"/>
              </a:ext>
            </a:extLst>
          </p:cNvPr>
          <p:cNvSpPr txBox="1">
            <a:spLocks noChangeArrowheads="1"/>
          </p:cNvSpPr>
          <p:nvPr/>
        </p:nvSpPr>
        <p:spPr bwMode="auto">
          <a:xfrm>
            <a:off x="20869275" y="13079413"/>
            <a:ext cx="18415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600">
                <a:solidFill>
                  <a:schemeClr val="tx1"/>
                </a:solidFill>
                <a:latin typeface="Arial" panose="020B0604020202020204" pitchFamily="34" charset="0"/>
                <a:ea typeface="MS PGothic" panose="020B0600070205080204" pitchFamily="34" charset="-128"/>
              </a:defRPr>
            </a:lvl1pPr>
            <a:lvl2pPr marL="742950" indent="-285750">
              <a:defRPr sz="3600">
                <a:solidFill>
                  <a:schemeClr val="tx1"/>
                </a:solidFill>
                <a:latin typeface="Arial" panose="020B0604020202020204" pitchFamily="34" charset="0"/>
                <a:ea typeface="MS PGothic" panose="020B0600070205080204" pitchFamily="34" charset="-128"/>
              </a:defRPr>
            </a:lvl2pPr>
            <a:lvl3pPr marL="1143000" indent="-228600">
              <a:defRPr sz="3600">
                <a:solidFill>
                  <a:schemeClr val="tx1"/>
                </a:solidFill>
                <a:latin typeface="Arial" panose="020B0604020202020204" pitchFamily="34" charset="0"/>
                <a:ea typeface="MS PGothic" panose="020B0600070205080204" pitchFamily="34" charset="-128"/>
              </a:defRPr>
            </a:lvl3pPr>
            <a:lvl4pPr marL="1600200" indent="-228600">
              <a:defRPr sz="3600">
                <a:solidFill>
                  <a:schemeClr val="tx1"/>
                </a:solidFill>
                <a:latin typeface="Arial" panose="020B0604020202020204" pitchFamily="34" charset="0"/>
                <a:ea typeface="MS PGothic" panose="020B0600070205080204" pitchFamily="34" charset="-128"/>
              </a:defRPr>
            </a:lvl4pPr>
            <a:lvl5pPr marL="2057400" indent="-228600">
              <a:defRPr sz="36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endParaRPr lang="en-GB" altLang="en-US" sz="1600"/>
          </a:p>
        </p:txBody>
      </p:sp>
      <p:sp>
        <p:nvSpPr>
          <p:cNvPr id="15376" name="Text Box 3390">
            <a:extLst>
              <a:ext uri="{FF2B5EF4-FFF2-40B4-BE49-F238E27FC236}">
                <a16:creationId xmlns:a16="http://schemas.microsoft.com/office/drawing/2014/main" id="{22BEB84C-C949-53B4-DE28-E38F2B7925F1}"/>
              </a:ext>
            </a:extLst>
          </p:cNvPr>
          <p:cNvSpPr txBox="1">
            <a:spLocks noChangeArrowheads="1"/>
          </p:cNvSpPr>
          <p:nvPr/>
        </p:nvSpPr>
        <p:spPr bwMode="auto">
          <a:xfrm>
            <a:off x="16840200" y="28289250"/>
            <a:ext cx="242888"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600">
                <a:solidFill>
                  <a:schemeClr val="tx1"/>
                </a:solidFill>
                <a:latin typeface="Arial" panose="020B0604020202020204" pitchFamily="34" charset="0"/>
                <a:ea typeface="MS PGothic" panose="020B0600070205080204" pitchFamily="34" charset="-128"/>
              </a:defRPr>
            </a:lvl1pPr>
            <a:lvl2pPr marL="742950" indent="-285750">
              <a:defRPr sz="3600">
                <a:solidFill>
                  <a:schemeClr val="tx1"/>
                </a:solidFill>
                <a:latin typeface="Arial" panose="020B0604020202020204" pitchFamily="34" charset="0"/>
                <a:ea typeface="MS PGothic" panose="020B0600070205080204" pitchFamily="34" charset="-128"/>
              </a:defRPr>
            </a:lvl2pPr>
            <a:lvl3pPr marL="1143000" indent="-228600">
              <a:defRPr sz="3600">
                <a:solidFill>
                  <a:schemeClr val="tx1"/>
                </a:solidFill>
                <a:latin typeface="Arial" panose="020B0604020202020204" pitchFamily="34" charset="0"/>
                <a:ea typeface="MS PGothic" panose="020B0600070205080204" pitchFamily="34" charset="-128"/>
              </a:defRPr>
            </a:lvl3pPr>
            <a:lvl4pPr marL="1600200" indent="-228600">
              <a:defRPr sz="3600">
                <a:solidFill>
                  <a:schemeClr val="tx1"/>
                </a:solidFill>
                <a:latin typeface="Arial" panose="020B0604020202020204" pitchFamily="34" charset="0"/>
                <a:ea typeface="MS PGothic" panose="020B0600070205080204" pitchFamily="34" charset="-128"/>
              </a:defRPr>
            </a:lvl4pPr>
            <a:lvl5pPr marL="2057400" indent="-228600">
              <a:defRPr sz="36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r>
              <a:rPr lang="en-GB" altLang="en-US" sz="1600"/>
              <a:t> </a:t>
            </a:r>
          </a:p>
        </p:txBody>
      </p:sp>
      <p:sp>
        <p:nvSpPr>
          <p:cNvPr id="15377" name="Text Box 3393">
            <a:extLst>
              <a:ext uri="{FF2B5EF4-FFF2-40B4-BE49-F238E27FC236}">
                <a16:creationId xmlns:a16="http://schemas.microsoft.com/office/drawing/2014/main" id="{EDF28A43-DFFC-CA34-E210-E9E42BDA75C5}"/>
              </a:ext>
            </a:extLst>
          </p:cNvPr>
          <p:cNvSpPr txBox="1">
            <a:spLocks noChangeArrowheads="1"/>
          </p:cNvSpPr>
          <p:nvPr/>
        </p:nvSpPr>
        <p:spPr bwMode="auto">
          <a:xfrm>
            <a:off x="12206288" y="17325975"/>
            <a:ext cx="2492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600">
                <a:solidFill>
                  <a:schemeClr val="tx1"/>
                </a:solidFill>
                <a:latin typeface="Arial" panose="020B0604020202020204" pitchFamily="34" charset="0"/>
                <a:ea typeface="MS PGothic" panose="020B0600070205080204" pitchFamily="34" charset="-128"/>
              </a:defRPr>
            </a:lvl1pPr>
            <a:lvl2pPr marL="742950" indent="-285750">
              <a:defRPr sz="3600">
                <a:solidFill>
                  <a:schemeClr val="tx1"/>
                </a:solidFill>
                <a:latin typeface="Arial" panose="020B0604020202020204" pitchFamily="34" charset="0"/>
                <a:ea typeface="MS PGothic" panose="020B0600070205080204" pitchFamily="34" charset="-128"/>
              </a:defRPr>
            </a:lvl2pPr>
            <a:lvl3pPr marL="1143000" indent="-228600">
              <a:defRPr sz="3600">
                <a:solidFill>
                  <a:schemeClr val="tx1"/>
                </a:solidFill>
                <a:latin typeface="Arial" panose="020B0604020202020204" pitchFamily="34" charset="0"/>
                <a:ea typeface="MS PGothic" panose="020B0600070205080204" pitchFamily="34" charset="-128"/>
              </a:defRPr>
            </a:lvl3pPr>
            <a:lvl4pPr marL="1600200" indent="-228600">
              <a:defRPr sz="3600">
                <a:solidFill>
                  <a:schemeClr val="tx1"/>
                </a:solidFill>
                <a:latin typeface="Arial" panose="020B0604020202020204" pitchFamily="34" charset="0"/>
                <a:ea typeface="MS PGothic" panose="020B0600070205080204" pitchFamily="34" charset="-128"/>
              </a:defRPr>
            </a:lvl4pPr>
            <a:lvl5pPr marL="2057400" indent="-228600">
              <a:defRPr sz="36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r>
              <a:rPr lang="en-GB" altLang="en-US" sz="1800" b="1"/>
              <a:t> </a:t>
            </a:r>
          </a:p>
        </p:txBody>
      </p:sp>
      <p:sp>
        <p:nvSpPr>
          <p:cNvPr id="2" name="Rounded Rectangle 1">
            <a:extLst>
              <a:ext uri="{FF2B5EF4-FFF2-40B4-BE49-F238E27FC236}">
                <a16:creationId xmlns:a16="http://schemas.microsoft.com/office/drawing/2014/main" id="{89D86492-9024-672D-A9EC-99CB6D96AEE2}"/>
              </a:ext>
            </a:extLst>
          </p:cNvPr>
          <p:cNvSpPr>
            <a:spLocks noChangeArrowheads="1"/>
          </p:cNvSpPr>
          <p:nvPr/>
        </p:nvSpPr>
        <p:spPr bwMode="auto">
          <a:xfrm>
            <a:off x="2653072" y="2738103"/>
            <a:ext cx="4608512" cy="637262"/>
          </a:xfrm>
          <a:prstGeom prst="roundRect">
            <a:avLst>
              <a:gd name="adj" fmla="val 16667"/>
            </a:avLst>
          </a:prstGeom>
          <a:gradFill rotWithShape="1">
            <a:gsLst>
              <a:gs pos="0">
                <a:srgbClr val="E9E9F7"/>
              </a:gs>
              <a:gs pos="64999">
                <a:srgbClr val="C5C5E9"/>
              </a:gs>
              <a:gs pos="100000">
                <a:srgbClr val="ACACE1"/>
              </a:gs>
            </a:gsLst>
            <a:lin ang="5400000" scaled="1"/>
          </a:gradFill>
          <a:ln w="9525">
            <a:solidFill>
              <a:srgbClr val="292989"/>
            </a:solidFill>
            <a:round/>
            <a:headEnd/>
            <a:tailEnd/>
          </a:ln>
          <a:effectLst>
            <a:outerShdw blurRad="40000" dist="20000" dir="5400000" rotWithShape="0">
              <a:srgbClr val="808080">
                <a:alpha val="37999"/>
              </a:srgbClr>
            </a:outerShdw>
          </a:effectLst>
        </p:spPr>
        <p:txBody>
          <a:bodyPr anchor="ctr"/>
          <a:lstStyle/>
          <a:p>
            <a:pPr algn="ctr">
              <a:defRPr/>
            </a:pPr>
            <a:r>
              <a:rPr lang="en-GB" dirty="0">
                <a:solidFill>
                  <a:schemeClr val="dk1"/>
                </a:solidFill>
                <a:latin typeface="+mn-lt"/>
                <a:ea typeface="+mn-ea"/>
              </a:rPr>
              <a:t>Introduction</a:t>
            </a:r>
          </a:p>
        </p:txBody>
      </p:sp>
      <p:sp>
        <p:nvSpPr>
          <p:cNvPr id="3" name="Rounded Rectangle 2">
            <a:extLst>
              <a:ext uri="{FF2B5EF4-FFF2-40B4-BE49-F238E27FC236}">
                <a16:creationId xmlns:a16="http://schemas.microsoft.com/office/drawing/2014/main" id="{DFEEB916-9648-53F1-2F63-8E1DEF1291D2}"/>
              </a:ext>
            </a:extLst>
          </p:cNvPr>
          <p:cNvSpPr/>
          <p:nvPr/>
        </p:nvSpPr>
        <p:spPr>
          <a:xfrm>
            <a:off x="360450" y="3598762"/>
            <a:ext cx="10240963" cy="4374955"/>
          </a:xfrm>
          <a:prstGeom prst="roundRect">
            <a:avLst>
              <a:gd name="adj" fmla="val 7426"/>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anchor="t"/>
          <a:lstStyle/>
          <a:p>
            <a:r>
              <a:rPr lang="en-GB" sz="2400" dirty="0">
                <a:solidFill>
                  <a:schemeClr val="tx1"/>
                </a:solidFill>
              </a:rPr>
              <a:t>The UK has an ageing population, creating increasing demand for health and social care. In 2021, 18.6% of people in England and Wales were aged 65 years and over (ONS, 2022). However, ageing does not automatically mean dependency. Healthy ageing focuses on maintaining functional ability, wellbeing and participation, allowing older adults to continue doing what matters to them (WHO, 2020).</a:t>
            </a:r>
          </a:p>
          <a:p>
            <a:r>
              <a:rPr lang="en-GB" sz="2400" dirty="0">
                <a:solidFill>
                  <a:schemeClr val="tx1"/>
                </a:solidFill>
              </a:rPr>
              <a:t>Empowerment means supporting older people to maintain choice, dignity, independence and control over decisions affecting their lives. Person-centred approaches are important because they recognise individual preferences and strengths rather than focusing only on illness or disability (Kogan, Wilber and Mosqueda, 2016; Ebrahimi et al., 2021).</a:t>
            </a:r>
          </a:p>
        </p:txBody>
      </p:sp>
      <p:sp>
        <p:nvSpPr>
          <p:cNvPr id="35" name="Rounded Rectangle 34">
            <a:extLst>
              <a:ext uri="{FF2B5EF4-FFF2-40B4-BE49-F238E27FC236}">
                <a16:creationId xmlns:a16="http://schemas.microsoft.com/office/drawing/2014/main" id="{A5A7FF3B-68B7-CDE4-7604-74C65419ABB7}"/>
              </a:ext>
            </a:extLst>
          </p:cNvPr>
          <p:cNvSpPr>
            <a:spLocks noChangeArrowheads="1"/>
          </p:cNvSpPr>
          <p:nvPr/>
        </p:nvSpPr>
        <p:spPr bwMode="auto">
          <a:xfrm>
            <a:off x="12235279" y="4046945"/>
            <a:ext cx="8472658" cy="823651"/>
          </a:xfrm>
          <a:prstGeom prst="roundRect">
            <a:avLst>
              <a:gd name="adj" fmla="val 16667"/>
            </a:avLst>
          </a:prstGeom>
          <a:gradFill rotWithShape="1">
            <a:gsLst>
              <a:gs pos="0">
                <a:srgbClr val="E9E9F7"/>
              </a:gs>
              <a:gs pos="64999">
                <a:srgbClr val="C5C5E9"/>
              </a:gs>
              <a:gs pos="100000">
                <a:srgbClr val="ACACE1"/>
              </a:gs>
            </a:gsLst>
            <a:lin ang="5400000" scaled="1"/>
          </a:gradFill>
          <a:ln w="9525">
            <a:solidFill>
              <a:srgbClr val="292989"/>
            </a:solidFill>
            <a:round/>
            <a:headEnd/>
            <a:tailEnd/>
          </a:ln>
          <a:effectLst>
            <a:outerShdw blurRad="40000" dist="20000" dir="5400000" rotWithShape="0">
              <a:srgbClr val="808080">
                <a:alpha val="37999"/>
              </a:srgbClr>
            </a:outerShdw>
          </a:effectLst>
        </p:spPr>
        <p:txBody>
          <a:bodyPr anchor="ctr"/>
          <a:lstStyle/>
          <a:p>
            <a:pPr algn="ctr"/>
            <a:r>
              <a:rPr lang="en-GB" dirty="0"/>
              <a:t>Care, Empowerment &amp; Support Needs</a:t>
            </a:r>
            <a:endParaRPr lang="en-GB" dirty="0">
              <a:latin typeface="Aptos" panose="020B0004020202020204" pitchFamily="34" charset="0"/>
            </a:endParaRPr>
          </a:p>
        </p:txBody>
      </p:sp>
      <p:sp>
        <p:nvSpPr>
          <p:cNvPr id="36" name="Rounded Rectangle 35">
            <a:extLst>
              <a:ext uri="{FF2B5EF4-FFF2-40B4-BE49-F238E27FC236}">
                <a16:creationId xmlns:a16="http://schemas.microsoft.com/office/drawing/2014/main" id="{8C27ABC8-3A0F-399F-5A24-8E127418E040}"/>
              </a:ext>
            </a:extLst>
          </p:cNvPr>
          <p:cNvSpPr/>
          <p:nvPr/>
        </p:nvSpPr>
        <p:spPr>
          <a:xfrm>
            <a:off x="10768922" y="5117791"/>
            <a:ext cx="11405373" cy="7961617"/>
          </a:xfrm>
          <a:prstGeom prst="roundRect">
            <a:avLst>
              <a:gd name="adj" fmla="val 7426"/>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anchor="t"/>
          <a:lstStyle/>
          <a:p>
            <a:r>
              <a:rPr lang="en-GB" sz="2600" dirty="0">
                <a:solidFill>
                  <a:schemeClr val="tx1"/>
                </a:solidFill>
              </a:rPr>
              <a:t>Older people have different needs depending on health, social circumstances and personal preferences.</a:t>
            </a:r>
          </a:p>
          <a:p>
            <a:endParaRPr lang="en-GB" sz="2600" dirty="0">
              <a:solidFill>
                <a:schemeClr val="tx1"/>
              </a:solidFill>
            </a:endParaRPr>
          </a:p>
          <a:p>
            <a:r>
              <a:rPr lang="en-GB" sz="2600" b="1" dirty="0">
                <a:solidFill>
                  <a:schemeClr val="tx1"/>
                </a:solidFill>
              </a:rPr>
              <a:t>Key needs include:</a:t>
            </a:r>
          </a:p>
          <a:p>
            <a:pPr marL="342900" indent="-342900">
              <a:buFont typeface="Arial" panose="020B0604020202020204" pitchFamily="34" charset="0"/>
              <a:buChar char="•"/>
            </a:pPr>
            <a:r>
              <a:rPr lang="en-GB" sz="2600" dirty="0">
                <a:solidFill>
                  <a:schemeClr val="tx1"/>
                </a:solidFill>
              </a:rPr>
              <a:t>Maintaining mobility and functional ability </a:t>
            </a:r>
          </a:p>
          <a:p>
            <a:pPr marL="342900" indent="-342900">
              <a:buFont typeface="Arial" panose="020B0604020202020204" pitchFamily="34" charset="0"/>
              <a:buChar char="•"/>
            </a:pPr>
            <a:r>
              <a:rPr lang="en-GB" sz="2600" dirty="0">
                <a:solidFill>
                  <a:schemeClr val="tx1"/>
                </a:solidFill>
              </a:rPr>
              <a:t>Managing long-term conditions and frailty </a:t>
            </a:r>
          </a:p>
          <a:p>
            <a:pPr marL="342900" indent="-342900">
              <a:buFont typeface="Arial" panose="020B0604020202020204" pitchFamily="34" charset="0"/>
              <a:buChar char="•"/>
            </a:pPr>
            <a:r>
              <a:rPr lang="en-GB" sz="2600" dirty="0">
                <a:solidFill>
                  <a:schemeClr val="tx1"/>
                </a:solidFill>
              </a:rPr>
              <a:t>Independence with everyday activities </a:t>
            </a:r>
          </a:p>
          <a:p>
            <a:pPr marL="342900" indent="-342900">
              <a:buFont typeface="Arial" panose="020B0604020202020204" pitchFamily="34" charset="0"/>
              <a:buChar char="•"/>
            </a:pPr>
            <a:r>
              <a:rPr lang="en-GB" sz="2600" dirty="0">
                <a:solidFill>
                  <a:schemeClr val="tx1"/>
                </a:solidFill>
              </a:rPr>
              <a:t>Choice and shared decision-making </a:t>
            </a:r>
          </a:p>
          <a:p>
            <a:pPr marL="342900" indent="-342900">
              <a:buFont typeface="Arial" panose="020B0604020202020204" pitchFamily="34" charset="0"/>
              <a:buChar char="•"/>
            </a:pPr>
            <a:r>
              <a:rPr lang="en-GB" sz="2600" dirty="0">
                <a:solidFill>
                  <a:schemeClr val="tx1"/>
                </a:solidFill>
              </a:rPr>
              <a:t>Dignity, privacy and safeguarding </a:t>
            </a:r>
          </a:p>
          <a:p>
            <a:pPr marL="342900" indent="-342900">
              <a:buFont typeface="Arial" panose="020B0604020202020204" pitchFamily="34" charset="0"/>
              <a:buChar char="•"/>
            </a:pPr>
            <a:r>
              <a:rPr lang="en-GB" sz="2600" dirty="0">
                <a:solidFill>
                  <a:schemeClr val="tx1"/>
                </a:solidFill>
              </a:rPr>
              <a:t>Emotional wellbeing and social connection </a:t>
            </a:r>
          </a:p>
          <a:p>
            <a:pPr marL="342900" indent="-342900">
              <a:buFont typeface="Arial" panose="020B0604020202020204" pitchFamily="34" charset="0"/>
              <a:buChar char="•"/>
            </a:pPr>
            <a:r>
              <a:rPr lang="en-GB" sz="2600" dirty="0">
                <a:solidFill>
                  <a:schemeClr val="tx1"/>
                </a:solidFill>
              </a:rPr>
              <a:t>Suitable housing and community support</a:t>
            </a:r>
          </a:p>
          <a:p>
            <a:endParaRPr lang="en-GB" sz="2600" b="1" dirty="0">
              <a:solidFill>
                <a:schemeClr val="tx1"/>
              </a:solidFill>
            </a:endParaRPr>
          </a:p>
          <a:p>
            <a:r>
              <a:rPr lang="en-GB" sz="2600" b="1" dirty="0">
                <a:solidFill>
                  <a:schemeClr val="tx1"/>
                </a:solidFill>
              </a:rPr>
              <a:t>Critical evaluation:</a:t>
            </a:r>
            <a:br>
              <a:rPr lang="en-GB" sz="2600" dirty="0">
                <a:solidFill>
                  <a:schemeClr val="tx1"/>
                </a:solidFill>
              </a:rPr>
            </a:br>
            <a:r>
              <a:rPr lang="en-GB" sz="2600" dirty="0">
                <a:solidFill>
                  <a:schemeClr val="tx1"/>
                </a:solidFill>
              </a:rPr>
              <a:t>Person-centred care promotes autonomy through shared decision-making, while reablement focuses on restoring everyday skills and functional independence. Together, these approaches can support personalised recovery and confidence. However, workforce pressures and variations in individual needs may limit their effectiveness (Ebrahimi et al., 2021; Buma et al., 2022). </a:t>
            </a:r>
          </a:p>
        </p:txBody>
      </p:sp>
      <p:sp>
        <p:nvSpPr>
          <p:cNvPr id="37" name="Rounded Rectangle 36">
            <a:extLst>
              <a:ext uri="{FF2B5EF4-FFF2-40B4-BE49-F238E27FC236}">
                <a16:creationId xmlns:a16="http://schemas.microsoft.com/office/drawing/2014/main" id="{787E7474-5027-3E9D-16CD-E4D7874196CA}"/>
              </a:ext>
            </a:extLst>
          </p:cNvPr>
          <p:cNvSpPr>
            <a:spLocks noChangeArrowheads="1"/>
          </p:cNvSpPr>
          <p:nvPr/>
        </p:nvSpPr>
        <p:spPr bwMode="auto">
          <a:xfrm>
            <a:off x="13472032" y="13296896"/>
            <a:ext cx="6944691" cy="549275"/>
          </a:xfrm>
          <a:prstGeom prst="roundRect">
            <a:avLst>
              <a:gd name="adj" fmla="val 16667"/>
            </a:avLst>
          </a:prstGeom>
          <a:gradFill rotWithShape="1">
            <a:gsLst>
              <a:gs pos="0">
                <a:srgbClr val="E9E9F7"/>
              </a:gs>
              <a:gs pos="64999">
                <a:srgbClr val="C5C5E9"/>
              </a:gs>
              <a:gs pos="100000">
                <a:srgbClr val="ACACE1"/>
              </a:gs>
            </a:gsLst>
            <a:lin ang="5400000" scaled="1"/>
          </a:gradFill>
          <a:ln w="9525">
            <a:solidFill>
              <a:srgbClr val="292989"/>
            </a:solidFill>
            <a:round/>
            <a:headEnd/>
            <a:tailEnd/>
          </a:ln>
          <a:effectLst>
            <a:outerShdw blurRad="40000" dist="20000" dir="5400000" rotWithShape="0">
              <a:srgbClr val="808080">
                <a:alpha val="37999"/>
              </a:srgbClr>
            </a:outerShdw>
          </a:effectLst>
        </p:spPr>
        <p:txBody>
          <a:bodyPr anchor="ctr"/>
          <a:lstStyle/>
          <a:p>
            <a:pPr algn="ctr">
              <a:defRPr/>
            </a:pPr>
            <a:r>
              <a:rPr lang="en-GB" dirty="0"/>
              <a:t>Challenges to Independence</a:t>
            </a:r>
            <a:endParaRPr lang="en-GB" dirty="0">
              <a:cs typeface="Arial" panose="020B0604020202020204" pitchFamily="34" charset="0"/>
            </a:endParaRPr>
          </a:p>
        </p:txBody>
      </p:sp>
      <p:sp>
        <p:nvSpPr>
          <p:cNvPr id="38" name="Rounded Rectangle 37">
            <a:extLst>
              <a:ext uri="{FF2B5EF4-FFF2-40B4-BE49-F238E27FC236}">
                <a16:creationId xmlns:a16="http://schemas.microsoft.com/office/drawing/2014/main" id="{BBA32602-CCAF-6080-E7DF-9ED534FE6A28}"/>
              </a:ext>
            </a:extLst>
          </p:cNvPr>
          <p:cNvSpPr/>
          <p:nvPr/>
        </p:nvSpPr>
        <p:spPr>
          <a:xfrm>
            <a:off x="10240963" y="14001123"/>
            <a:ext cx="12126215" cy="10389227"/>
          </a:xfrm>
          <a:prstGeom prst="roundRect">
            <a:avLst>
              <a:gd name="adj" fmla="val 7426"/>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anchor="t"/>
          <a:lstStyle/>
          <a:p>
            <a:pPr>
              <a:defRPr/>
            </a:pPr>
            <a:r>
              <a:rPr lang="en-GB" sz="2400" b="1" dirty="0">
                <a:ln w="0"/>
                <a:solidFill>
                  <a:schemeClr val="tx1"/>
                </a:solidFill>
                <a:latin typeface="+mj-lt"/>
                <a:ea typeface="Calibri Light"/>
                <a:cs typeface="Calibri Light"/>
              </a:rPr>
              <a:t>Frailty and multimorbidity</a:t>
            </a:r>
          </a:p>
          <a:p>
            <a:pPr>
              <a:defRPr/>
            </a:pPr>
            <a:r>
              <a:rPr lang="en-GB" sz="2400" dirty="0">
                <a:ln w="0"/>
                <a:solidFill>
                  <a:schemeClr val="tx1"/>
                </a:solidFill>
                <a:latin typeface="+mj-lt"/>
                <a:ea typeface="Calibri Light"/>
                <a:cs typeface="Calibri Light"/>
              </a:rPr>
              <a:t>Living with several long-term conditions can affect mobility, confidence and the ability to complete everyday tasks. Care therefore needs to focus on the whole person rather than treating conditions separately (Søgaard, Andresen and Kristiansen, 2021).</a:t>
            </a:r>
          </a:p>
          <a:p>
            <a:pPr>
              <a:defRPr/>
            </a:pPr>
            <a:r>
              <a:rPr lang="en-GB" sz="2400" b="1" dirty="0">
                <a:ln w="0"/>
                <a:solidFill>
                  <a:schemeClr val="tx1"/>
                </a:solidFill>
                <a:latin typeface="+mj-lt"/>
                <a:ea typeface="Calibri Light"/>
                <a:cs typeface="Calibri Light"/>
              </a:rPr>
              <a:t>Falls</a:t>
            </a:r>
          </a:p>
          <a:p>
            <a:pPr>
              <a:defRPr/>
            </a:pPr>
            <a:r>
              <a:rPr lang="en-GB" sz="2400" dirty="0">
                <a:ln w="0"/>
                <a:solidFill>
                  <a:schemeClr val="tx1"/>
                </a:solidFill>
                <a:latin typeface="+mj-lt"/>
                <a:ea typeface="Calibri Light"/>
                <a:cs typeface="Calibri Light"/>
              </a:rPr>
              <a:t>Falls can cause injury, fear and reduced confidence, which may lead to less physical activity and further loss of independence. Exercise and strength-based interventions can contribute to falls prevention (Dyer et al., 2023).</a:t>
            </a:r>
          </a:p>
          <a:p>
            <a:pPr>
              <a:defRPr/>
            </a:pPr>
            <a:r>
              <a:rPr lang="en-GB" sz="2400" b="1" dirty="0">
                <a:ln w="0"/>
                <a:solidFill>
                  <a:schemeClr val="tx1"/>
                </a:solidFill>
                <a:latin typeface="+mj-lt"/>
                <a:ea typeface="Calibri Light"/>
                <a:cs typeface="Calibri Light"/>
              </a:rPr>
              <a:t>Loneliness and social isolation</a:t>
            </a:r>
          </a:p>
          <a:p>
            <a:pPr>
              <a:defRPr/>
            </a:pPr>
            <a:r>
              <a:rPr lang="en-GB" sz="2400" dirty="0">
                <a:ln w="0"/>
                <a:solidFill>
                  <a:schemeClr val="tx1"/>
                </a:solidFill>
                <a:latin typeface="+mj-lt"/>
                <a:ea typeface="Calibri Light"/>
                <a:cs typeface="Calibri Light"/>
              </a:rPr>
              <a:t>Bereavement, retirement and reduced mobility may weaken social connections and wellbeing. Social prescribing can encourage participation, but limited transport, accessibility and available services may reduce its benefits (Percival et al., 2022; WHO, 2021b). </a:t>
            </a:r>
          </a:p>
          <a:p>
            <a:pPr>
              <a:defRPr/>
            </a:pPr>
            <a:r>
              <a:rPr lang="en-GB" sz="2400" b="1" dirty="0">
                <a:ln w="0"/>
                <a:solidFill>
                  <a:schemeClr val="tx1"/>
                </a:solidFill>
                <a:latin typeface="+mj-lt"/>
                <a:ea typeface="Calibri Light"/>
                <a:cs typeface="Calibri Light"/>
              </a:rPr>
              <a:t>Digital exclusion</a:t>
            </a:r>
          </a:p>
          <a:p>
            <a:pPr>
              <a:defRPr/>
            </a:pPr>
            <a:r>
              <a:rPr lang="en-GB" sz="2400" dirty="0">
                <a:ln w="0"/>
                <a:solidFill>
                  <a:schemeClr val="tx1"/>
                </a:solidFill>
                <a:latin typeface="+mj-lt"/>
                <a:ea typeface="Calibri Light"/>
                <a:cs typeface="Calibri Light"/>
              </a:rPr>
              <a:t>Around 4.7 million people aged 65+ lack basic internet skills. Although digital healthcare may improve convenience, limited digital literacy can restrict access, highlighting the importance of retaining face-to-face and telephone services (Age UK, 2024).</a:t>
            </a:r>
          </a:p>
          <a:p>
            <a:pPr>
              <a:defRPr/>
            </a:pPr>
            <a:r>
              <a:rPr lang="en-GB" sz="2400" b="1" dirty="0">
                <a:ln w="0"/>
                <a:solidFill>
                  <a:schemeClr val="tx1"/>
                </a:solidFill>
                <a:latin typeface="+mj-lt"/>
                <a:ea typeface="Calibri Light"/>
                <a:cs typeface="Calibri Light"/>
              </a:rPr>
              <a:t>Ageism</a:t>
            </a:r>
          </a:p>
          <a:p>
            <a:pPr>
              <a:defRPr/>
            </a:pPr>
            <a:r>
              <a:rPr lang="en-GB" sz="2400" dirty="0">
                <a:ln w="0"/>
                <a:solidFill>
                  <a:schemeClr val="tx1"/>
                </a:solidFill>
                <a:latin typeface="+mj-lt"/>
                <a:ea typeface="Calibri Light"/>
                <a:cs typeface="Calibri Light"/>
              </a:rPr>
              <a:t>Negative assumptions about ageing may reduce autonomy and participation in decision-making. Challenging ageism is important for protecting dignity, equality and independence (WHO, 2021a).</a:t>
            </a:r>
          </a:p>
          <a:p>
            <a:pPr>
              <a:defRPr/>
            </a:pPr>
            <a:r>
              <a:rPr lang="en-GB" sz="2400" b="1" dirty="0">
                <a:ln w="0"/>
                <a:solidFill>
                  <a:schemeClr val="tx1"/>
                </a:solidFill>
                <a:latin typeface="+mj-lt"/>
                <a:ea typeface="Calibri Light"/>
                <a:cs typeface="Calibri Light"/>
              </a:rPr>
              <a:t>Housing and transport</a:t>
            </a:r>
          </a:p>
          <a:p>
            <a:pPr>
              <a:defRPr/>
            </a:pPr>
            <a:r>
              <a:rPr lang="en-GB" sz="2400" dirty="0">
                <a:ln w="0"/>
                <a:solidFill>
                  <a:schemeClr val="tx1"/>
                </a:solidFill>
                <a:latin typeface="+mj-lt"/>
                <a:ea typeface="Calibri Light"/>
                <a:cs typeface="Calibri Light"/>
              </a:rPr>
              <a:t>Inaccessible housing and poor transport can make manageable health problems more disabling. This demonstrates that independence is influenced not only by health but also by the environment surrounding the individual (WHO, 2020).</a:t>
            </a:r>
          </a:p>
        </p:txBody>
      </p:sp>
      <p:sp>
        <p:nvSpPr>
          <p:cNvPr id="39" name="Rounded Rectangle 38">
            <a:extLst>
              <a:ext uri="{FF2B5EF4-FFF2-40B4-BE49-F238E27FC236}">
                <a16:creationId xmlns:a16="http://schemas.microsoft.com/office/drawing/2014/main" id="{587337BF-6727-B397-9F3E-56A7BF437BA5}"/>
              </a:ext>
            </a:extLst>
          </p:cNvPr>
          <p:cNvSpPr>
            <a:spLocks noChangeArrowheads="1"/>
          </p:cNvSpPr>
          <p:nvPr/>
        </p:nvSpPr>
        <p:spPr bwMode="auto">
          <a:xfrm>
            <a:off x="837966" y="8142006"/>
            <a:ext cx="9375175" cy="569608"/>
          </a:xfrm>
          <a:prstGeom prst="roundRect">
            <a:avLst>
              <a:gd name="adj" fmla="val 16667"/>
            </a:avLst>
          </a:prstGeom>
          <a:gradFill rotWithShape="1">
            <a:gsLst>
              <a:gs pos="0">
                <a:srgbClr val="E9E9F7"/>
              </a:gs>
              <a:gs pos="64999">
                <a:srgbClr val="C5C5E9"/>
              </a:gs>
              <a:gs pos="100000">
                <a:srgbClr val="ACACE1"/>
              </a:gs>
            </a:gsLst>
            <a:lin ang="5400000" scaled="1"/>
          </a:gradFill>
          <a:ln w="9525">
            <a:solidFill>
              <a:srgbClr val="292989"/>
            </a:solidFill>
            <a:round/>
            <a:headEnd/>
            <a:tailEnd/>
          </a:ln>
          <a:effectLst>
            <a:outerShdw blurRad="40000" dist="20000" dir="5400000" rotWithShape="0">
              <a:srgbClr val="808080">
                <a:alpha val="37999"/>
              </a:srgbClr>
            </a:outerShdw>
          </a:effectLst>
        </p:spPr>
        <p:txBody>
          <a:bodyPr anchor="ctr"/>
          <a:lstStyle/>
          <a:p>
            <a:pPr algn="ctr">
              <a:defRPr/>
            </a:pPr>
            <a:r>
              <a:rPr lang="en-GB" dirty="0"/>
              <a:t>Approaches, Interventions, Policy &amp; Theory</a:t>
            </a:r>
            <a:endParaRPr lang="en-GB" dirty="0">
              <a:latin typeface="Aptos" panose="020B0004020202020204" pitchFamily="34" charset="0"/>
            </a:endParaRPr>
          </a:p>
        </p:txBody>
      </p:sp>
      <p:sp>
        <p:nvSpPr>
          <p:cNvPr id="41" name="Rounded Rectangle 40">
            <a:extLst>
              <a:ext uri="{FF2B5EF4-FFF2-40B4-BE49-F238E27FC236}">
                <a16:creationId xmlns:a16="http://schemas.microsoft.com/office/drawing/2014/main" id="{F08282D2-9085-969F-709D-6397FD6C60E6}"/>
              </a:ext>
            </a:extLst>
          </p:cNvPr>
          <p:cNvSpPr/>
          <p:nvPr/>
        </p:nvSpPr>
        <p:spPr>
          <a:xfrm>
            <a:off x="264222" y="8879903"/>
            <a:ext cx="9812784" cy="15002448"/>
          </a:xfrm>
          <a:prstGeom prst="roundRect">
            <a:avLst>
              <a:gd name="adj" fmla="val 7426"/>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anchor="t"/>
          <a:lstStyle/>
          <a:p>
            <a:pPr>
              <a:defRPr/>
            </a:pPr>
            <a:r>
              <a:rPr lang="en-GB" sz="2400" b="1" dirty="0">
                <a:ln w="0"/>
                <a:solidFill>
                  <a:schemeClr val="tx1"/>
                </a:solidFill>
                <a:ea typeface="Calibri Light"/>
                <a:cs typeface="Calibri Light"/>
              </a:rPr>
              <a:t>Person-centred care</a:t>
            </a:r>
          </a:p>
          <a:p>
            <a:pPr>
              <a:defRPr/>
            </a:pPr>
            <a:r>
              <a:rPr lang="en-GB" sz="2400" dirty="0">
                <a:ln w="0"/>
                <a:solidFill>
                  <a:schemeClr val="tx1"/>
                </a:solidFill>
                <a:ea typeface="Calibri Light"/>
                <a:cs typeface="Calibri Light"/>
              </a:rPr>
              <a:t>Promotes autonomy, dignity and shared decisions by tailoring support to individual preferences. However, limited staff time may restrict meaningful involvement (Ebrahimi et al., 2021).</a:t>
            </a:r>
          </a:p>
          <a:p>
            <a:pPr>
              <a:defRPr/>
            </a:pPr>
            <a:r>
              <a:rPr lang="en-GB" sz="2400" b="1" dirty="0">
                <a:ln w="0"/>
                <a:solidFill>
                  <a:schemeClr val="tx1"/>
                </a:solidFill>
                <a:ea typeface="Calibri Light"/>
                <a:cs typeface="Calibri Light"/>
              </a:rPr>
              <a:t>Reablement</a:t>
            </a:r>
          </a:p>
          <a:p>
            <a:pPr>
              <a:defRPr/>
            </a:pPr>
            <a:r>
              <a:rPr lang="en-GB" sz="2400" dirty="0">
                <a:ln w="0"/>
                <a:solidFill>
                  <a:schemeClr val="tx1"/>
                </a:solidFill>
                <a:ea typeface="Calibri Light"/>
                <a:cs typeface="Calibri Light"/>
              </a:rPr>
              <a:t>Helps older adults regain functional skills through goal-focused support, potentially reducing dependency. However, outcomes vary according to health and individual circumstances (Buma et al., 2022).</a:t>
            </a:r>
          </a:p>
          <a:p>
            <a:pPr>
              <a:defRPr/>
            </a:pPr>
            <a:r>
              <a:rPr lang="en-GB" sz="2400" b="1" dirty="0">
                <a:ln w="0"/>
                <a:solidFill>
                  <a:schemeClr val="tx1"/>
                </a:solidFill>
                <a:ea typeface="Calibri Light"/>
                <a:cs typeface="Calibri Light"/>
              </a:rPr>
              <a:t>Integrated care</a:t>
            </a:r>
          </a:p>
          <a:p>
            <a:pPr>
              <a:defRPr/>
            </a:pPr>
            <a:r>
              <a:rPr lang="en-GB" sz="2400" dirty="0">
                <a:ln w="0"/>
                <a:solidFill>
                  <a:schemeClr val="tx1"/>
                </a:solidFill>
                <a:ea typeface="Calibri Light"/>
                <a:cs typeface="Calibri Light"/>
              </a:rPr>
              <a:t>Coordinates health and social care to improve continuity and personalised support. Although beneficial, fragmented services and poor communication can undermine effectiveness (</a:t>
            </a:r>
            <a:r>
              <a:rPr lang="en-GB" sz="2400" dirty="0" err="1">
                <a:ln w="0"/>
                <a:solidFill>
                  <a:schemeClr val="tx1"/>
                </a:solidFill>
                <a:ea typeface="Calibri Light"/>
                <a:cs typeface="Calibri Light"/>
              </a:rPr>
              <a:t>Karacsony</a:t>
            </a:r>
            <a:r>
              <a:rPr lang="en-GB" sz="2400" dirty="0">
                <a:ln w="0"/>
                <a:solidFill>
                  <a:schemeClr val="tx1"/>
                </a:solidFill>
                <a:ea typeface="Calibri Light"/>
                <a:cs typeface="Calibri Light"/>
              </a:rPr>
              <a:t> et al., 2022; WHO, 2022). </a:t>
            </a:r>
          </a:p>
          <a:p>
            <a:pPr>
              <a:defRPr/>
            </a:pPr>
            <a:r>
              <a:rPr lang="en-GB" sz="2400" b="1" dirty="0">
                <a:ln w="0"/>
                <a:solidFill>
                  <a:schemeClr val="tx1"/>
                </a:solidFill>
                <a:ea typeface="Calibri Light"/>
                <a:cs typeface="Calibri Light"/>
              </a:rPr>
              <a:t>Assistive technology</a:t>
            </a:r>
          </a:p>
          <a:p>
            <a:pPr>
              <a:defRPr/>
            </a:pPr>
            <a:r>
              <a:rPr lang="en-GB" sz="2400" dirty="0">
                <a:ln w="0"/>
                <a:solidFill>
                  <a:schemeClr val="tx1"/>
                </a:solidFill>
                <a:ea typeface="Calibri Light"/>
                <a:cs typeface="Calibri Light"/>
              </a:rPr>
              <a:t>Falls alarms and telecare may improve safety and confidence by enabling access to assistance. However, digital exclusion, accessibility and privacy concerns require consideration. Technology should complement rather than replace personalised care (Age UK, 2024; WHO, 2020).</a:t>
            </a:r>
          </a:p>
          <a:p>
            <a:pPr>
              <a:defRPr/>
            </a:pPr>
            <a:r>
              <a:rPr lang="en-GB" sz="2400" b="1" dirty="0">
                <a:ln w="0"/>
                <a:solidFill>
                  <a:schemeClr val="tx1"/>
                </a:solidFill>
                <a:ea typeface="Calibri Light"/>
                <a:cs typeface="Calibri Light"/>
              </a:rPr>
              <a:t>Activity Theory</a:t>
            </a:r>
          </a:p>
          <a:p>
            <a:pPr>
              <a:defRPr/>
            </a:pPr>
            <a:r>
              <a:rPr lang="en-GB" sz="2400" dirty="0">
                <a:ln w="0"/>
                <a:solidFill>
                  <a:schemeClr val="tx1"/>
                </a:solidFill>
                <a:ea typeface="Calibri Light"/>
                <a:cs typeface="Calibri Light"/>
              </a:rPr>
              <a:t>Suggests that physical and social participation supports wellbeing and life satisfaction. Community activities may promote independence, but illness and limited resources can restrict involvement (Hocking and Meltzer, 2016).</a:t>
            </a:r>
          </a:p>
          <a:p>
            <a:pPr>
              <a:defRPr/>
            </a:pPr>
            <a:r>
              <a:rPr lang="en-GB" sz="2400" b="1" dirty="0">
                <a:ln w="0"/>
                <a:solidFill>
                  <a:schemeClr val="tx1"/>
                </a:solidFill>
                <a:ea typeface="Calibri Light"/>
                <a:cs typeface="Calibri Light"/>
              </a:rPr>
              <a:t>Continuity Theory</a:t>
            </a:r>
            <a:endParaRPr lang="en-GB" sz="2400" dirty="0">
              <a:ln w="0"/>
              <a:solidFill>
                <a:schemeClr val="tx1"/>
              </a:solidFill>
              <a:ea typeface="Calibri Light"/>
              <a:cs typeface="Calibri Light"/>
            </a:endParaRPr>
          </a:p>
          <a:p>
            <a:pPr>
              <a:defRPr/>
            </a:pPr>
            <a:r>
              <a:rPr lang="en-GB" sz="2400" dirty="0">
                <a:ln w="0"/>
                <a:solidFill>
                  <a:schemeClr val="tx1"/>
                </a:solidFill>
                <a:ea typeface="Calibri Light"/>
                <a:cs typeface="Calibri Light"/>
              </a:rPr>
              <a:t>Emphasises maintaining familiar routines, relationships and meaningful activities. It supports personalised care planning, although declining health may require adaptations (Hocking and Meltzer, 2016).</a:t>
            </a:r>
          </a:p>
          <a:p>
            <a:pPr>
              <a:defRPr/>
            </a:pPr>
            <a:r>
              <a:rPr lang="en-GB" sz="2400" b="1" dirty="0">
                <a:ln w="0"/>
                <a:solidFill>
                  <a:schemeClr val="tx1"/>
                </a:solidFill>
                <a:ea typeface="Calibri Light"/>
                <a:cs typeface="Calibri Light"/>
              </a:rPr>
              <a:t>Equality Act 2010</a:t>
            </a:r>
            <a:endParaRPr lang="en-GB" sz="2400" dirty="0">
              <a:ln w="0"/>
              <a:solidFill>
                <a:schemeClr val="tx1"/>
              </a:solidFill>
              <a:ea typeface="Calibri Light"/>
              <a:cs typeface="Calibri Light"/>
            </a:endParaRPr>
          </a:p>
          <a:p>
            <a:pPr>
              <a:defRPr/>
            </a:pPr>
            <a:r>
              <a:rPr lang="en-GB" sz="2400" dirty="0">
                <a:ln w="0"/>
                <a:solidFill>
                  <a:schemeClr val="tx1"/>
                </a:solidFill>
                <a:ea typeface="Calibri Light"/>
                <a:cs typeface="Calibri Light"/>
              </a:rPr>
              <a:t>Protects against unlawful age discrimination, supporting fair access to services and healthcare. However, legal protection does not automatically eliminate discriminatory attitudes (Great Britain, 2010).</a:t>
            </a:r>
          </a:p>
          <a:p>
            <a:pPr>
              <a:defRPr/>
            </a:pPr>
            <a:r>
              <a:rPr lang="en-GB" sz="2400" b="1" dirty="0">
                <a:ln w="0"/>
                <a:solidFill>
                  <a:schemeClr val="tx1"/>
                </a:solidFill>
                <a:ea typeface="Calibri Light"/>
                <a:cs typeface="Calibri Light"/>
              </a:rPr>
              <a:t>Care Act 2014</a:t>
            </a:r>
          </a:p>
          <a:p>
            <a:pPr>
              <a:defRPr/>
            </a:pPr>
            <a:r>
              <a:rPr lang="en-GB" sz="2400" dirty="0">
                <a:ln w="0"/>
                <a:solidFill>
                  <a:schemeClr val="tx1"/>
                </a:solidFill>
                <a:ea typeface="Calibri Light"/>
                <a:cs typeface="Calibri Light"/>
              </a:rPr>
              <a:t>Places duties on local authorities in England to promote wellbeing, independence and prevention. Person-centred assessments can support individual choice, although resource pressures may limit implementation (Great Britain, 2014).</a:t>
            </a:r>
          </a:p>
        </p:txBody>
      </p:sp>
      <p:sp>
        <p:nvSpPr>
          <p:cNvPr id="42" name="Rounded Rectangle 41">
            <a:extLst>
              <a:ext uri="{FF2B5EF4-FFF2-40B4-BE49-F238E27FC236}">
                <a16:creationId xmlns:a16="http://schemas.microsoft.com/office/drawing/2014/main" id="{61C088B8-30A8-279C-04D7-D05811EE4448}"/>
              </a:ext>
            </a:extLst>
          </p:cNvPr>
          <p:cNvSpPr>
            <a:spLocks noChangeArrowheads="1"/>
          </p:cNvSpPr>
          <p:nvPr/>
        </p:nvSpPr>
        <p:spPr bwMode="auto">
          <a:xfrm>
            <a:off x="2386708" y="24278046"/>
            <a:ext cx="7411336" cy="506085"/>
          </a:xfrm>
          <a:prstGeom prst="roundRect">
            <a:avLst>
              <a:gd name="adj" fmla="val 16667"/>
            </a:avLst>
          </a:prstGeom>
          <a:gradFill rotWithShape="1">
            <a:gsLst>
              <a:gs pos="0">
                <a:srgbClr val="E9E9F7"/>
              </a:gs>
              <a:gs pos="64999">
                <a:srgbClr val="C5C5E9"/>
              </a:gs>
              <a:gs pos="100000">
                <a:srgbClr val="ACACE1"/>
              </a:gs>
            </a:gsLst>
            <a:lin ang="5400000" scaled="1"/>
          </a:gradFill>
          <a:ln w="9525">
            <a:solidFill>
              <a:srgbClr val="292989"/>
            </a:solidFill>
            <a:round/>
            <a:headEnd/>
            <a:tailEnd/>
          </a:ln>
          <a:effectLst>
            <a:outerShdw blurRad="40000" dist="20000" dir="5400000" rotWithShape="0">
              <a:srgbClr val="808080">
                <a:alpha val="37999"/>
              </a:srgbClr>
            </a:outerShdw>
          </a:effectLst>
        </p:spPr>
        <p:txBody>
          <a:bodyPr anchor="ctr"/>
          <a:lstStyle/>
          <a:p>
            <a:pPr algn="ctr">
              <a:defRPr/>
            </a:pPr>
            <a:r>
              <a:rPr lang="en-GB" dirty="0"/>
              <a:t>Recommendations</a:t>
            </a:r>
            <a:endParaRPr lang="en-GB" dirty="0">
              <a:latin typeface="Aptos" panose="020B0004020202020204" pitchFamily="34" charset="0"/>
            </a:endParaRPr>
          </a:p>
        </p:txBody>
      </p:sp>
      <p:sp>
        <p:nvSpPr>
          <p:cNvPr id="43" name="Rounded Rectangle 42">
            <a:extLst>
              <a:ext uri="{FF2B5EF4-FFF2-40B4-BE49-F238E27FC236}">
                <a16:creationId xmlns:a16="http://schemas.microsoft.com/office/drawing/2014/main" id="{51184B7F-2687-5E13-8C55-D080D2A3B72B}"/>
              </a:ext>
            </a:extLst>
          </p:cNvPr>
          <p:cNvSpPr/>
          <p:nvPr/>
        </p:nvSpPr>
        <p:spPr>
          <a:xfrm>
            <a:off x="79529" y="24969160"/>
            <a:ext cx="13179876" cy="6919441"/>
          </a:xfrm>
          <a:prstGeom prst="roundRect">
            <a:avLst>
              <a:gd name="adj" fmla="val 7426"/>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anchor="t"/>
          <a:lstStyle/>
          <a:p>
            <a:pPr>
              <a:defRPr/>
            </a:pPr>
            <a:r>
              <a:rPr lang="en-GB" sz="2400" b="1" dirty="0">
                <a:solidFill>
                  <a:schemeClr val="tx1"/>
                </a:solidFill>
                <a:latin typeface="Arial"/>
                <a:cs typeface="Arial"/>
              </a:rPr>
              <a:t>1. Strengthen prevention and reablement</a:t>
            </a:r>
          </a:p>
          <a:p>
            <a:pPr>
              <a:defRPr/>
            </a:pPr>
            <a:r>
              <a:rPr lang="en-GB" sz="2400" dirty="0">
                <a:solidFill>
                  <a:schemeClr val="tx1"/>
                </a:solidFill>
                <a:latin typeface="Arial"/>
                <a:cs typeface="Arial"/>
              </a:rPr>
              <a:t>Increase access to physiotherapy, occupational therapy, falls prevention and reablement services to maintain everyday functioning (Buma et al., 2022; Dyer et al., 2023). </a:t>
            </a:r>
          </a:p>
          <a:p>
            <a:pPr>
              <a:defRPr/>
            </a:pPr>
            <a:r>
              <a:rPr lang="en-GB" sz="2400" b="1" dirty="0">
                <a:solidFill>
                  <a:schemeClr val="tx1"/>
                </a:solidFill>
                <a:latin typeface="Arial"/>
                <a:cs typeface="Arial"/>
              </a:rPr>
              <a:t>2. Improve integrated working</a:t>
            </a:r>
          </a:p>
          <a:p>
            <a:pPr>
              <a:defRPr/>
            </a:pPr>
            <a:r>
              <a:rPr lang="en-GB" sz="2400" dirty="0">
                <a:solidFill>
                  <a:schemeClr val="tx1"/>
                </a:solidFill>
                <a:latin typeface="Arial"/>
                <a:cs typeface="Arial"/>
              </a:rPr>
              <a:t>Health, social care and community organisations should develop coordinated, person-centred plans around individual goals (</a:t>
            </a:r>
            <a:r>
              <a:rPr lang="en-GB" sz="2400" dirty="0" err="1">
                <a:solidFill>
                  <a:schemeClr val="tx1"/>
                </a:solidFill>
                <a:latin typeface="Arial"/>
                <a:cs typeface="Arial"/>
              </a:rPr>
              <a:t>Karacsony</a:t>
            </a:r>
            <a:r>
              <a:rPr lang="en-GB" sz="2400" dirty="0">
                <a:solidFill>
                  <a:schemeClr val="tx1"/>
                </a:solidFill>
                <a:latin typeface="Arial"/>
                <a:cs typeface="Arial"/>
              </a:rPr>
              <a:t> et al., 2022). </a:t>
            </a:r>
          </a:p>
          <a:p>
            <a:pPr>
              <a:defRPr/>
            </a:pPr>
            <a:r>
              <a:rPr lang="en-GB" sz="2400" b="1" dirty="0">
                <a:solidFill>
                  <a:schemeClr val="tx1"/>
                </a:solidFill>
                <a:latin typeface="Arial"/>
                <a:cs typeface="Arial"/>
              </a:rPr>
              <a:t>3. Promote digital inclusion</a:t>
            </a:r>
          </a:p>
          <a:p>
            <a:pPr>
              <a:defRPr/>
            </a:pPr>
            <a:r>
              <a:rPr lang="en-GB" sz="2400" dirty="0">
                <a:solidFill>
                  <a:schemeClr val="tx1"/>
                </a:solidFill>
                <a:latin typeface="Arial"/>
                <a:cs typeface="Arial"/>
              </a:rPr>
              <a:t>Provide digital training and support while continuing to offer telephone and face-to-face services (Age UK, 2024).</a:t>
            </a:r>
          </a:p>
          <a:p>
            <a:pPr>
              <a:defRPr/>
            </a:pPr>
            <a:r>
              <a:rPr lang="en-GB" sz="2400" b="1" dirty="0">
                <a:solidFill>
                  <a:schemeClr val="tx1"/>
                </a:solidFill>
                <a:latin typeface="Arial"/>
                <a:cs typeface="Arial"/>
              </a:rPr>
              <a:t>4. Increase community support</a:t>
            </a:r>
          </a:p>
          <a:p>
            <a:pPr>
              <a:defRPr/>
            </a:pPr>
            <a:r>
              <a:rPr lang="en-GB" sz="2400" dirty="0">
                <a:solidFill>
                  <a:schemeClr val="tx1"/>
                </a:solidFill>
                <a:latin typeface="Arial"/>
                <a:cs typeface="Arial"/>
              </a:rPr>
              <a:t>Expand social prescribing, befriending, physical activity and community participation opportunities (Percival et al., 2022; NICE, 2016b). </a:t>
            </a:r>
          </a:p>
          <a:p>
            <a:pPr>
              <a:defRPr/>
            </a:pPr>
            <a:r>
              <a:rPr lang="en-GB" sz="2400" b="1" dirty="0">
                <a:solidFill>
                  <a:schemeClr val="tx1"/>
                </a:solidFill>
                <a:latin typeface="Arial"/>
                <a:cs typeface="Arial"/>
              </a:rPr>
              <a:t>5. Involve older people in decisions</a:t>
            </a:r>
          </a:p>
          <a:p>
            <a:pPr>
              <a:defRPr/>
            </a:pPr>
            <a:r>
              <a:rPr lang="en-GB" sz="2400" dirty="0">
                <a:solidFill>
                  <a:schemeClr val="tx1"/>
                </a:solidFill>
                <a:latin typeface="Arial"/>
                <a:cs typeface="Arial"/>
              </a:rPr>
              <a:t>Services should be designed with older adults rather than simply for them, promoting autonomy and shared decision-making (Ebrahimi et al., 2021). </a:t>
            </a:r>
          </a:p>
          <a:p>
            <a:pPr>
              <a:defRPr/>
            </a:pPr>
            <a:r>
              <a:rPr lang="en-GB" sz="2400" b="1" dirty="0">
                <a:solidFill>
                  <a:schemeClr val="tx1"/>
                </a:solidFill>
                <a:latin typeface="Arial"/>
                <a:cs typeface="Arial"/>
              </a:rPr>
              <a:t>6. Challenge ageism</a:t>
            </a:r>
          </a:p>
          <a:p>
            <a:pPr>
              <a:defRPr/>
            </a:pPr>
            <a:r>
              <a:rPr lang="en-GB" sz="2400" dirty="0">
                <a:solidFill>
                  <a:schemeClr val="tx1"/>
                </a:solidFill>
                <a:latin typeface="Arial"/>
                <a:cs typeface="Arial"/>
              </a:rPr>
              <a:t>Health and social care services should promote strengths-based practice and avoid assuming that ageing automatically means dependency (WHO, 2021a).</a:t>
            </a:r>
          </a:p>
        </p:txBody>
      </p:sp>
      <p:sp>
        <p:nvSpPr>
          <p:cNvPr id="44" name="Rounded Rectangle 43">
            <a:extLst>
              <a:ext uri="{FF2B5EF4-FFF2-40B4-BE49-F238E27FC236}">
                <a16:creationId xmlns:a16="http://schemas.microsoft.com/office/drawing/2014/main" id="{E1C1DBDB-063E-A73E-6A8B-C4AED8E0A26E}"/>
              </a:ext>
            </a:extLst>
          </p:cNvPr>
          <p:cNvSpPr>
            <a:spLocks noChangeArrowheads="1"/>
          </p:cNvSpPr>
          <p:nvPr/>
        </p:nvSpPr>
        <p:spPr bwMode="auto">
          <a:xfrm>
            <a:off x="14684348" y="24643152"/>
            <a:ext cx="6277002" cy="591748"/>
          </a:xfrm>
          <a:prstGeom prst="roundRect">
            <a:avLst>
              <a:gd name="adj" fmla="val 16667"/>
            </a:avLst>
          </a:prstGeom>
          <a:gradFill rotWithShape="1">
            <a:gsLst>
              <a:gs pos="0">
                <a:srgbClr val="E9E9F7"/>
              </a:gs>
              <a:gs pos="64999">
                <a:srgbClr val="C5C5E9"/>
              </a:gs>
              <a:gs pos="100000">
                <a:srgbClr val="ACACE1"/>
              </a:gs>
            </a:gsLst>
            <a:lin ang="5400000" scaled="1"/>
          </a:gradFill>
          <a:ln w="9525">
            <a:solidFill>
              <a:srgbClr val="292989"/>
            </a:solidFill>
            <a:round/>
            <a:headEnd/>
            <a:tailEnd/>
          </a:ln>
          <a:effectLst>
            <a:outerShdw blurRad="40000" dist="20000" dir="5400000" rotWithShape="0">
              <a:srgbClr val="808080">
                <a:alpha val="37999"/>
              </a:srgbClr>
            </a:outerShdw>
          </a:effectLst>
        </p:spPr>
        <p:txBody>
          <a:bodyPr anchor="ctr"/>
          <a:lstStyle/>
          <a:p>
            <a:pPr algn="ctr">
              <a:defRPr/>
            </a:pPr>
            <a:r>
              <a:rPr lang="en-GB" dirty="0">
                <a:solidFill>
                  <a:schemeClr val="dk1"/>
                </a:solidFill>
                <a:latin typeface="+mn-lt"/>
                <a:ea typeface="+mn-ea"/>
              </a:rPr>
              <a:t>Conclusions</a:t>
            </a:r>
          </a:p>
        </p:txBody>
      </p:sp>
      <p:sp>
        <p:nvSpPr>
          <p:cNvPr id="45" name="Rounded Rectangle 44">
            <a:extLst>
              <a:ext uri="{FF2B5EF4-FFF2-40B4-BE49-F238E27FC236}">
                <a16:creationId xmlns:a16="http://schemas.microsoft.com/office/drawing/2014/main" id="{A8E1B6E0-349D-1C74-9E41-37EA69030272}"/>
              </a:ext>
            </a:extLst>
          </p:cNvPr>
          <p:cNvSpPr/>
          <p:nvPr/>
        </p:nvSpPr>
        <p:spPr>
          <a:xfrm>
            <a:off x="13472032" y="25386420"/>
            <a:ext cx="8702263" cy="6256748"/>
          </a:xfrm>
          <a:prstGeom prst="roundRect">
            <a:avLst>
              <a:gd name="adj" fmla="val 7426"/>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anchor="t"/>
          <a:lstStyle/>
          <a:p>
            <a:r>
              <a:rPr lang="en-GB" sz="2600" dirty="0">
                <a:ln w="0"/>
                <a:solidFill>
                  <a:schemeClr val="tx1"/>
                </a:solidFill>
                <a:latin typeface="+mj-lt"/>
                <a:ea typeface="Calibri Light"/>
                <a:cs typeface="Calibri Light"/>
              </a:rPr>
              <a:t>Empowering older people requires more than meeting basic care needs; it involves promoting autonomy, dignity, functional ability and meaningful participation. Person-centred care, reablement, integrated services and appropriate technology can support independence, but their effectiveness depends on individual circumstances and equitable access (Ebrahimi et al., 2021; Buma et al., 2022; </a:t>
            </a:r>
            <a:r>
              <a:rPr lang="en-GB" sz="2600" dirty="0" err="1">
                <a:ln w="0"/>
                <a:solidFill>
                  <a:schemeClr val="tx1"/>
                </a:solidFill>
                <a:latin typeface="+mj-lt"/>
                <a:ea typeface="Calibri Light"/>
                <a:cs typeface="Calibri Light"/>
              </a:rPr>
              <a:t>Karacsony</a:t>
            </a:r>
            <a:r>
              <a:rPr lang="en-GB" sz="2600" dirty="0">
                <a:ln w="0"/>
                <a:solidFill>
                  <a:schemeClr val="tx1"/>
                </a:solidFill>
                <a:latin typeface="+mj-lt"/>
                <a:ea typeface="Calibri Light"/>
                <a:cs typeface="Calibri Light"/>
              </a:rPr>
              <a:t> et al., 2022).</a:t>
            </a:r>
          </a:p>
          <a:p>
            <a:r>
              <a:rPr lang="en-GB" sz="2600" dirty="0">
                <a:ln w="0"/>
                <a:solidFill>
                  <a:schemeClr val="tx1"/>
                </a:solidFill>
                <a:latin typeface="+mj-lt"/>
                <a:ea typeface="Calibri Light"/>
                <a:cs typeface="Calibri Light"/>
              </a:rPr>
              <a:t>Overall, effective care should combine prevention, personalised support and shared decision-making while addressing ageism, digital exclusion and service inequalities. Independence means receiving appropriate assistance without unnecessarily losing choice and control (NICE, 2016a; WHO, 2020).</a:t>
            </a:r>
          </a:p>
        </p:txBody>
      </p:sp>
      <p:sp>
        <p:nvSpPr>
          <p:cNvPr id="6" name="Rectangle 5">
            <a:extLst>
              <a:ext uri="{FF2B5EF4-FFF2-40B4-BE49-F238E27FC236}">
                <a16:creationId xmlns:a16="http://schemas.microsoft.com/office/drawing/2014/main" id="{75CBED4A-AACD-ECDF-C588-58FBA28E776C}"/>
              </a:ext>
            </a:extLst>
          </p:cNvPr>
          <p:cNvSpPr/>
          <p:nvPr/>
        </p:nvSpPr>
        <p:spPr>
          <a:xfrm>
            <a:off x="146050" y="407817"/>
            <a:ext cx="22272723" cy="31480784"/>
          </a:xfrm>
          <a:prstGeom prst="rect">
            <a:avLst/>
          </a:prstGeom>
          <a:noFill/>
          <a:ln w="28575">
            <a:solidFill>
              <a:schemeClr val="bg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 name="TextBox 3">
            <a:extLst>
              <a:ext uri="{FF2B5EF4-FFF2-40B4-BE49-F238E27FC236}">
                <a16:creationId xmlns:a16="http://schemas.microsoft.com/office/drawing/2014/main" id="{7C07477F-742B-234A-F991-41EC8C426D3F}"/>
              </a:ext>
            </a:extLst>
          </p:cNvPr>
          <p:cNvSpPr txBox="1"/>
          <p:nvPr/>
        </p:nvSpPr>
        <p:spPr>
          <a:xfrm>
            <a:off x="5685235" y="1112187"/>
            <a:ext cx="8712968" cy="1077218"/>
          </a:xfrm>
          <a:prstGeom prst="rect">
            <a:avLst/>
          </a:prstGeom>
          <a:noFill/>
        </p:spPr>
        <p:txBody>
          <a:bodyPr wrap="square" rtlCol="0">
            <a:spAutoFit/>
          </a:bodyPr>
          <a:lstStyle/>
          <a:p>
            <a:pPr algn="ctr"/>
            <a:r>
              <a:rPr lang="en-GB" sz="3200" b="1" dirty="0"/>
              <a:t>Empowering Older Adults: Supporting Independence and Wellbeing </a:t>
            </a:r>
          </a:p>
        </p:txBody>
      </p:sp>
      <p:pic>
        <p:nvPicPr>
          <p:cNvPr id="11" name="Picture 10"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597"/>
          <a:stretch>
            <a:fillRect/>
          </a:stretch>
        </p:blipFill>
        <p:spPr bwMode="auto">
          <a:xfrm>
            <a:off x="298476" y="473962"/>
            <a:ext cx="5256584" cy="190083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EDE0FC76-F81D-A830-8CD7-69EB867D9C18}"/>
              </a:ext>
            </a:extLst>
          </p:cNvPr>
          <p:cNvSpPr txBox="1"/>
          <p:nvPr/>
        </p:nvSpPr>
        <p:spPr>
          <a:xfrm>
            <a:off x="14146970" y="398932"/>
            <a:ext cx="8271803" cy="2964914"/>
          </a:xfrm>
          <a:prstGeom prst="rect">
            <a:avLst/>
          </a:prstGeom>
          <a:noFill/>
        </p:spPr>
        <p:txBody>
          <a:bodyPr wrap="square">
            <a:spAutoFit/>
          </a:bodyPr>
          <a:lstStyle/>
          <a:p>
            <a:pPr marL="270510">
              <a:lnSpc>
                <a:spcPct val="100000"/>
              </a:lnSpc>
              <a:spcAft>
                <a:spcPts val="1100"/>
              </a:spcAft>
              <a:buNone/>
              <a:tabLst>
                <a:tab pos="4152900" algn="l"/>
              </a:tabLst>
            </a:pPr>
            <a:r>
              <a:rPr lang="nl-NL" sz="3000" b="1" dirty="0">
                <a:effectLst/>
                <a:latin typeface="Arial" panose="020B0604020202020204" pitchFamily="34" charset="0"/>
                <a:ea typeface="Century Schoolbook" panose="02040604050505020304" pitchFamily="18" charset="0"/>
                <a:cs typeface="Times New Roman" panose="02020603050405020304" pitchFamily="18" charset="0"/>
              </a:rPr>
              <a:t>Student name</a:t>
            </a:r>
            <a:r>
              <a:rPr lang="nl-NL" sz="3000" dirty="0">
                <a:effectLst/>
                <a:latin typeface="Arial" panose="020B0604020202020204" pitchFamily="34" charset="0"/>
                <a:ea typeface="Century Schoolbook" panose="02040604050505020304" pitchFamily="18" charset="0"/>
                <a:cs typeface="Times New Roman" panose="02020603050405020304" pitchFamily="18" charset="0"/>
              </a:rPr>
              <a:t>: Tetyana Tymkova</a:t>
            </a:r>
            <a:endParaRPr lang="en-GB" sz="3000" dirty="0">
              <a:effectLst/>
              <a:latin typeface="Arial" panose="020B0604020202020204" pitchFamily="34" charset="0"/>
              <a:ea typeface="Century Schoolbook" panose="02040604050505020304" pitchFamily="18" charset="0"/>
              <a:cs typeface="Times New Roman" panose="02020603050405020304" pitchFamily="18" charset="0"/>
            </a:endParaRPr>
          </a:p>
          <a:p>
            <a:pPr marL="270510">
              <a:lnSpc>
                <a:spcPct val="100000"/>
              </a:lnSpc>
              <a:spcAft>
                <a:spcPts val="1100"/>
              </a:spcAft>
              <a:buNone/>
              <a:tabLst>
                <a:tab pos="4152900" algn="l"/>
              </a:tabLst>
            </a:pPr>
            <a:r>
              <a:rPr lang="nl-NL" sz="3000" b="1" dirty="0">
                <a:effectLst/>
                <a:latin typeface="Arial" panose="020B0604020202020204" pitchFamily="34" charset="0"/>
                <a:ea typeface="Century Schoolbook" panose="02040604050505020304" pitchFamily="18" charset="0"/>
                <a:cs typeface="Times New Roman" panose="02020603050405020304" pitchFamily="18" charset="0"/>
              </a:rPr>
              <a:t>Student ID</a:t>
            </a:r>
            <a:r>
              <a:rPr lang="nl-NL" sz="3000" dirty="0">
                <a:effectLst/>
                <a:latin typeface="Arial" panose="020B0604020202020204" pitchFamily="34" charset="0"/>
                <a:ea typeface="Century Schoolbook" panose="02040604050505020304" pitchFamily="18" charset="0"/>
                <a:cs typeface="Times New Roman" panose="02020603050405020304" pitchFamily="18" charset="0"/>
              </a:rPr>
              <a:t>: 2337100</a:t>
            </a:r>
            <a:endParaRPr lang="en-GB" sz="3000" dirty="0">
              <a:effectLst/>
              <a:latin typeface="Arial" panose="020B0604020202020204" pitchFamily="34" charset="0"/>
              <a:ea typeface="Century Schoolbook" panose="02040604050505020304" pitchFamily="18" charset="0"/>
              <a:cs typeface="Times New Roman" panose="02020603050405020304" pitchFamily="18" charset="0"/>
            </a:endParaRPr>
          </a:p>
          <a:p>
            <a:pPr marL="270510">
              <a:lnSpc>
                <a:spcPct val="100000"/>
              </a:lnSpc>
              <a:spcAft>
                <a:spcPts val="1100"/>
              </a:spcAft>
              <a:buNone/>
              <a:tabLst>
                <a:tab pos="4152900" algn="l"/>
              </a:tabLst>
            </a:pPr>
            <a:r>
              <a:rPr lang="nl-NL" sz="3000" b="1" dirty="0">
                <a:effectLst/>
                <a:latin typeface="Arial" panose="020B0604020202020204" pitchFamily="34" charset="0"/>
                <a:ea typeface="Century Schoolbook" panose="02040604050505020304" pitchFamily="18" charset="0"/>
                <a:cs typeface="Times New Roman" panose="02020603050405020304" pitchFamily="18" charset="0"/>
              </a:rPr>
              <a:t>Module name</a:t>
            </a:r>
            <a:r>
              <a:rPr lang="nl-NL" sz="3000" dirty="0">
                <a:effectLst/>
                <a:latin typeface="Arial" panose="020B0604020202020204" pitchFamily="34" charset="0"/>
                <a:ea typeface="Century Schoolbook" panose="02040604050505020304" pitchFamily="18" charset="0"/>
                <a:cs typeface="Times New Roman" panose="02020603050405020304" pitchFamily="18" charset="0"/>
              </a:rPr>
              <a:t>: </a:t>
            </a:r>
            <a:r>
              <a:rPr lang="en-GB" sz="3000" dirty="0"/>
              <a:t>Empowering the Older Person  </a:t>
            </a:r>
            <a:endParaRPr lang="en-GB" sz="3000" dirty="0">
              <a:effectLst/>
              <a:latin typeface="Arial" panose="020B0604020202020204" pitchFamily="34" charset="0"/>
              <a:ea typeface="Century Schoolbook" panose="02040604050505020304" pitchFamily="18" charset="0"/>
              <a:cs typeface="Times New Roman" panose="02020603050405020304" pitchFamily="18" charset="0"/>
            </a:endParaRPr>
          </a:p>
          <a:p>
            <a:pPr marL="270510">
              <a:lnSpc>
                <a:spcPct val="100000"/>
              </a:lnSpc>
              <a:spcAft>
                <a:spcPts val="1100"/>
              </a:spcAft>
              <a:buNone/>
              <a:tabLst>
                <a:tab pos="4152900" algn="l"/>
              </a:tabLst>
            </a:pPr>
            <a:r>
              <a:rPr lang="en-US" sz="3000" b="1" dirty="0">
                <a:effectLst/>
                <a:latin typeface="Arial" panose="020B0604020202020204" pitchFamily="34" charset="0"/>
                <a:ea typeface="Century Schoolbook" panose="02040604050505020304" pitchFamily="18" charset="0"/>
                <a:cs typeface="Times New Roman" panose="02020603050405020304" pitchFamily="18" charset="0"/>
              </a:rPr>
              <a:t>Module code</a:t>
            </a:r>
            <a:r>
              <a:rPr lang="en-US" sz="3000" dirty="0">
                <a:effectLst/>
                <a:latin typeface="Arial" panose="020B0604020202020204" pitchFamily="34" charset="0"/>
                <a:ea typeface="Century Schoolbook" panose="02040604050505020304" pitchFamily="18" charset="0"/>
                <a:cs typeface="Times New Roman" panose="02020603050405020304" pitchFamily="18" charset="0"/>
              </a:rPr>
              <a:t>: </a:t>
            </a:r>
            <a:r>
              <a:rPr lang="en-GB" sz="3000" dirty="0"/>
              <a:t>BMHP6027 </a:t>
            </a:r>
            <a:endParaRPr lang="en-GB" sz="3000" dirty="0">
              <a:cs typeface="Times New Roman" panose="02020603050405020304" pitchFamily="18" charset="0"/>
            </a:endParaRPr>
          </a:p>
          <a:p>
            <a:pPr marL="270510">
              <a:lnSpc>
                <a:spcPct val="100000"/>
              </a:lnSpc>
              <a:spcAft>
                <a:spcPts val="1100"/>
              </a:spcAft>
              <a:buNone/>
              <a:tabLst>
                <a:tab pos="4152900" algn="l"/>
              </a:tabLst>
            </a:pPr>
            <a:r>
              <a:rPr lang="en-US" sz="3000" b="1" dirty="0">
                <a:effectLst/>
                <a:latin typeface="Arial" panose="020B0604020202020204" pitchFamily="34" charset="0"/>
                <a:ea typeface="Century Schoolbook" panose="02040604050505020304" pitchFamily="18" charset="0"/>
                <a:cs typeface="Times New Roman" panose="02020603050405020304" pitchFamily="18" charset="0"/>
              </a:rPr>
              <a:t>Lecturer’s name</a:t>
            </a:r>
            <a:r>
              <a:rPr lang="en-US" sz="3000" dirty="0">
                <a:effectLst/>
                <a:latin typeface="Arial" panose="020B0604020202020204" pitchFamily="34" charset="0"/>
                <a:ea typeface="Century Schoolbook" panose="02040604050505020304" pitchFamily="18" charset="0"/>
                <a:cs typeface="Times New Roman" panose="02020603050405020304" pitchFamily="18" charset="0"/>
              </a:rPr>
              <a:t>: </a:t>
            </a:r>
            <a:r>
              <a:rPr lang="en-GB" sz="3000" dirty="0"/>
              <a:t>Dr Laila Surani</a:t>
            </a:r>
            <a:endParaRPr lang="en-GB" sz="3000" dirty="0">
              <a:effectLst/>
              <a:latin typeface="Century Schoolbook" panose="02040604050505020304" pitchFamily="18" charset="0"/>
              <a:ea typeface="Century Schoolbook" panose="02040604050505020304" pitchFamily="18" charset="0"/>
              <a:cs typeface="Times New Roman" panose="02020603050405020304" pitchFamily="18" charset="0"/>
            </a:endParaRPr>
          </a:p>
        </p:txBody>
      </p:sp>
      <p:pic>
        <p:nvPicPr>
          <p:cNvPr id="5" name="Picture 4" descr="Diploma in Health and Social Care - Compliance Central">
            <a:extLst>
              <a:ext uri="{FF2B5EF4-FFF2-40B4-BE49-F238E27FC236}">
                <a16:creationId xmlns:a16="http://schemas.microsoft.com/office/drawing/2014/main" id="{4AE991A0-1F8A-A5B7-CF76-35DD82C95230}"/>
              </a:ext>
            </a:extLst>
          </p:cNvPr>
          <p:cNvPicPr>
            <a:picLocks noChangeAspect="1"/>
          </p:cNvPicPr>
          <p:nvPr/>
        </p:nvPicPr>
        <p:blipFill>
          <a:blip r:embed="rId4"/>
          <a:stretch>
            <a:fillRect/>
          </a:stretch>
        </p:blipFill>
        <p:spPr>
          <a:xfrm>
            <a:off x="17713716" y="7072313"/>
            <a:ext cx="4365316" cy="261203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41">
            <a:extLst>
              <a:ext uri="{FF2B5EF4-FFF2-40B4-BE49-F238E27FC236}">
                <a16:creationId xmlns:a16="http://schemas.microsoft.com/office/drawing/2014/main" id="{D3680561-A1EC-0DAF-4F32-34FD2BAB9DF3}"/>
              </a:ext>
            </a:extLst>
          </p:cNvPr>
          <p:cNvSpPr>
            <a:spLocks noChangeArrowheads="1"/>
          </p:cNvSpPr>
          <p:nvPr/>
        </p:nvSpPr>
        <p:spPr bwMode="auto">
          <a:xfrm>
            <a:off x="6851204" y="467322"/>
            <a:ext cx="8856984" cy="1224136"/>
          </a:xfrm>
          <a:prstGeom prst="roundRect">
            <a:avLst>
              <a:gd name="adj" fmla="val 16667"/>
            </a:avLst>
          </a:prstGeom>
          <a:gradFill rotWithShape="1">
            <a:gsLst>
              <a:gs pos="0">
                <a:srgbClr val="E9E9F7"/>
              </a:gs>
              <a:gs pos="64999">
                <a:srgbClr val="C5C5E9"/>
              </a:gs>
              <a:gs pos="100000">
                <a:srgbClr val="ACACE1"/>
              </a:gs>
            </a:gsLst>
            <a:lin ang="5400000" scaled="1"/>
          </a:gradFill>
          <a:ln w="9525">
            <a:solidFill>
              <a:srgbClr val="292989"/>
            </a:solidFill>
            <a:round/>
            <a:headEnd/>
            <a:tailEnd/>
          </a:ln>
          <a:effectLst>
            <a:outerShdw blurRad="40000" dist="20000" dir="5400000" rotWithShape="0">
              <a:srgbClr val="808080">
                <a:alpha val="37999"/>
              </a:srgbClr>
            </a:outerShdw>
          </a:effectLst>
        </p:spPr>
        <p:txBody>
          <a:bodyPr anchor="ctr"/>
          <a:lstStyle/>
          <a:p>
            <a:pPr algn="ctr">
              <a:defRPr/>
            </a:pPr>
            <a:r>
              <a:rPr lang="en-GB" dirty="0">
                <a:latin typeface="Aptos" panose="020B0004020202020204" pitchFamily="34" charset="0"/>
              </a:rPr>
              <a:t>References</a:t>
            </a:r>
          </a:p>
        </p:txBody>
      </p:sp>
      <p:sp>
        <p:nvSpPr>
          <p:cNvPr id="5" name="Rounded Rectangle 37">
            <a:extLst>
              <a:ext uri="{FF2B5EF4-FFF2-40B4-BE49-F238E27FC236}">
                <a16:creationId xmlns:a16="http://schemas.microsoft.com/office/drawing/2014/main" id="{8C372DAA-CC85-AE3C-D2FA-EA8468358061}"/>
              </a:ext>
            </a:extLst>
          </p:cNvPr>
          <p:cNvSpPr/>
          <p:nvPr/>
        </p:nvSpPr>
        <p:spPr>
          <a:xfrm>
            <a:off x="840038" y="2267522"/>
            <a:ext cx="21132846" cy="29667296"/>
          </a:xfrm>
          <a:prstGeom prst="roundRect">
            <a:avLst>
              <a:gd name="adj" fmla="val 7426"/>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anchor="t"/>
          <a:lstStyle/>
          <a:p>
            <a:pPr marL="514350" indent="-514350">
              <a:buFont typeface="+mj-lt"/>
              <a:buAutoNum type="arabicPeriod"/>
              <a:defRPr/>
            </a:pPr>
            <a:r>
              <a:rPr lang="en-GB" sz="3000" dirty="0">
                <a:ln w="0"/>
                <a:solidFill>
                  <a:schemeClr val="tx1"/>
                </a:solidFill>
                <a:ea typeface="Calibri Light"/>
                <a:cs typeface="Calibri Light"/>
              </a:rPr>
              <a:t>Age UK (2024) </a:t>
            </a:r>
            <a:r>
              <a:rPr lang="en-GB" sz="3000" i="1" dirty="0">
                <a:ln w="0"/>
                <a:solidFill>
                  <a:schemeClr val="tx1"/>
                </a:solidFill>
                <a:ea typeface="Calibri Light"/>
                <a:cs typeface="Calibri Light"/>
              </a:rPr>
              <a:t>More than 1 in 3 over 65s (4.7 million) lack the basic skills to use the internet successfully</a:t>
            </a:r>
            <a:r>
              <a:rPr lang="en-GB" sz="3000" dirty="0">
                <a:ln w="0"/>
                <a:solidFill>
                  <a:schemeClr val="tx1"/>
                </a:solidFill>
                <a:ea typeface="Calibri Light"/>
                <a:cs typeface="Calibri Light"/>
              </a:rPr>
              <a:t>. Available at: </a:t>
            </a:r>
            <a:r>
              <a:rPr lang="en-GB" sz="3000" dirty="0">
                <a:ln w="0"/>
                <a:solidFill>
                  <a:schemeClr val="tx1"/>
                </a:solidFill>
                <a:ea typeface="Calibri Light"/>
                <a:cs typeface="Calibri Light"/>
                <a:hlinkClick r:id="rId2"/>
              </a:rPr>
              <a:t>https://www.ageuk.org.uk/latest-press/articles/2024/more-than-1-in-3-over-65s-4.7-million-lack-the-basic-skills-to-use-the-internet-successfully/</a:t>
            </a:r>
            <a:r>
              <a:rPr lang="en-GB" sz="3000" dirty="0">
                <a:ln w="0"/>
                <a:solidFill>
                  <a:schemeClr val="tx1"/>
                </a:solidFill>
                <a:ea typeface="Calibri Light"/>
                <a:cs typeface="Calibri Light"/>
              </a:rPr>
              <a:t> (Accessed: 9 October 2026).</a:t>
            </a:r>
          </a:p>
          <a:p>
            <a:pPr marL="514350" indent="-514350">
              <a:buFont typeface="+mj-lt"/>
              <a:buAutoNum type="arabicPeriod"/>
              <a:defRPr/>
            </a:pPr>
            <a:r>
              <a:rPr lang="en-GB" sz="3000" dirty="0">
                <a:ln w="0"/>
                <a:solidFill>
                  <a:schemeClr val="tx1"/>
                </a:solidFill>
                <a:ea typeface="Calibri Light"/>
                <a:cs typeface="Calibri Light"/>
              </a:rPr>
              <a:t>Buma, L.E., </a:t>
            </a:r>
            <a:r>
              <a:rPr lang="en-GB" sz="3000" dirty="0" err="1">
                <a:ln w="0"/>
                <a:solidFill>
                  <a:schemeClr val="tx1"/>
                </a:solidFill>
                <a:ea typeface="Calibri Light"/>
                <a:cs typeface="Calibri Light"/>
              </a:rPr>
              <a:t>Vluggen</a:t>
            </a:r>
            <a:r>
              <a:rPr lang="en-GB" sz="3000" dirty="0">
                <a:ln w="0"/>
                <a:solidFill>
                  <a:schemeClr val="tx1"/>
                </a:solidFill>
                <a:ea typeface="Calibri Light"/>
                <a:cs typeface="Calibri Light"/>
              </a:rPr>
              <a:t>, S., </a:t>
            </a:r>
            <a:r>
              <a:rPr lang="en-GB" sz="3000" dirty="0" err="1">
                <a:ln w="0"/>
                <a:solidFill>
                  <a:schemeClr val="tx1"/>
                </a:solidFill>
                <a:ea typeface="Calibri Light"/>
                <a:cs typeface="Calibri Light"/>
              </a:rPr>
              <a:t>Zwakhalen</a:t>
            </a:r>
            <a:r>
              <a:rPr lang="en-GB" sz="3000" dirty="0">
                <a:ln w="0"/>
                <a:solidFill>
                  <a:schemeClr val="tx1"/>
                </a:solidFill>
                <a:ea typeface="Calibri Light"/>
                <a:cs typeface="Calibri Light"/>
              </a:rPr>
              <a:t>, S.M.G., Kempen, G.I.J.M. and </a:t>
            </a:r>
            <a:r>
              <a:rPr lang="en-GB" sz="3000" dirty="0" err="1">
                <a:ln w="0"/>
                <a:solidFill>
                  <a:schemeClr val="tx1"/>
                </a:solidFill>
                <a:ea typeface="Calibri Light"/>
                <a:cs typeface="Calibri Light"/>
              </a:rPr>
              <a:t>Metzelthin</a:t>
            </a:r>
            <a:r>
              <a:rPr lang="en-GB" sz="3000" dirty="0">
                <a:ln w="0"/>
                <a:solidFill>
                  <a:schemeClr val="tx1"/>
                </a:solidFill>
                <a:ea typeface="Calibri Light"/>
                <a:cs typeface="Calibri Light"/>
              </a:rPr>
              <a:t>, S.F. (2022) </a:t>
            </a:r>
            <a:r>
              <a:rPr lang="en-GB" sz="3000" i="1" dirty="0">
                <a:ln w="0"/>
                <a:solidFill>
                  <a:schemeClr val="tx1"/>
                </a:solidFill>
                <a:ea typeface="Calibri Light"/>
                <a:cs typeface="Calibri Light"/>
              </a:rPr>
              <a:t>‘Effects on clients’ daily functioning and common features of reablement interventions: a systematic literature review</a:t>
            </a:r>
            <a:r>
              <a:rPr lang="en-GB" sz="3000" dirty="0">
                <a:ln w="0"/>
                <a:solidFill>
                  <a:schemeClr val="tx1"/>
                </a:solidFill>
                <a:ea typeface="Calibri Light"/>
                <a:cs typeface="Calibri Light"/>
              </a:rPr>
              <a:t>’, European Journal of Ageing, 19(4), pp. 903–929. Available at: </a:t>
            </a:r>
            <a:r>
              <a:rPr lang="en-GB" sz="3000" dirty="0">
                <a:ln w="0"/>
                <a:solidFill>
                  <a:schemeClr val="tx1"/>
                </a:solidFill>
                <a:ea typeface="Calibri Light"/>
                <a:cs typeface="Calibri Light"/>
                <a:hlinkClick r:id="rId3"/>
              </a:rPr>
              <a:t>https://doi.org/10.1007/s10433-022-00693-3</a:t>
            </a:r>
            <a:r>
              <a:rPr lang="en-GB" sz="3000" dirty="0">
                <a:ln w="0"/>
                <a:solidFill>
                  <a:schemeClr val="tx1"/>
                </a:solidFill>
                <a:ea typeface="Calibri Light"/>
                <a:cs typeface="Calibri Light"/>
              </a:rPr>
              <a:t>  (Accessed: 9 October 2026).</a:t>
            </a:r>
          </a:p>
          <a:p>
            <a:pPr marL="514350" indent="-514350">
              <a:buFont typeface="+mj-lt"/>
              <a:buAutoNum type="arabicPeriod"/>
              <a:defRPr/>
            </a:pPr>
            <a:r>
              <a:rPr lang="en-GB" sz="3000" dirty="0">
                <a:ln w="0"/>
                <a:solidFill>
                  <a:schemeClr val="tx1"/>
                </a:solidFill>
                <a:ea typeface="Calibri Light"/>
                <a:cs typeface="Calibri Light"/>
              </a:rPr>
              <a:t>Dyer, S.M., Suen, J., Kwok, W.S., Dawson, R., McLennan, C., Cameron, I.D., Hill, K.D. and Sherrington, C. (2023) ‘</a:t>
            </a:r>
            <a:r>
              <a:rPr lang="en-GB" sz="3000" i="1" dirty="0">
                <a:ln w="0"/>
                <a:solidFill>
                  <a:schemeClr val="tx1"/>
                </a:solidFill>
                <a:ea typeface="Calibri Light"/>
                <a:cs typeface="Calibri Light"/>
              </a:rPr>
              <a:t>Exercise for falls prevention in aged care: systematic review and trial endpoint meta-analyses’, </a:t>
            </a:r>
            <a:r>
              <a:rPr lang="en-GB" sz="3000" dirty="0">
                <a:ln w="0"/>
                <a:solidFill>
                  <a:schemeClr val="tx1"/>
                </a:solidFill>
                <a:ea typeface="Calibri Light"/>
                <a:cs typeface="Calibri Light"/>
              </a:rPr>
              <a:t>Age and Ageing, 52(12), afad217. Available at: </a:t>
            </a:r>
            <a:r>
              <a:rPr lang="en-GB" sz="3000" dirty="0">
                <a:ln w="0"/>
                <a:solidFill>
                  <a:schemeClr val="tx1"/>
                </a:solidFill>
                <a:ea typeface="Calibri Light"/>
                <a:cs typeface="Calibri Light"/>
                <a:hlinkClick r:id="rId4"/>
              </a:rPr>
              <a:t>https://doi.org/10.1093/ageing/afad217</a:t>
            </a:r>
            <a:r>
              <a:rPr lang="en-GB" sz="3000" dirty="0">
                <a:ln w="0"/>
                <a:solidFill>
                  <a:schemeClr val="tx1"/>
                </a:solidFill>
                <a:ea typeface="Calibri Light"/>
                <a:cs typeface="Calibri Light"/>
              </a:rPr>
              <a:t> (Accessed: 9 October 2026).</a:t>
            </a:r>
          </a:p>
          <a:p>
            <a:pPr marL="514350" indent="-514350">
              <a:buFont typeface="+mj-lt"/>
              <a:buAutoNum type="arabicPeriod"/>
              <a:defRPr/>
            </a:pPr>
            <a:r>
              <a:rPr lang="en-GB" sz="3000" dirty="0">
                <a:ln w="0"/>
                <a:solidFill>
                  <a:schemeClr val="tx1"/>
                </a:solidFill>
                <a:ea typeface="Calibri Light"/>
                <a:cs typeface="Calibri Light"/>
              </a:rPr>
              <a:t>Ebrahimi, Z., Patel, H., Wijk, H., Ekman, I. and Olaya-Contreras, P. (2021) </a:t>
            </a:r>
            <a:r>
              <a:rPr lang="en-GB" sz="3000" i="1" dirty="0">
                <a:ln w="0"/>
                <a:solidFill>
                  <a:schemeClr val="tx1"/>
                </a:solidFill>
                <a:ea typeface="Calibri Light"/>
                <a:cs typeface="Calibri Light"/>
              </a:rPr>
              <a:t>‘A systematic review on implementation of person-</a:t>
            </a:r>
            <a:r>
              <a:rPr lang="en-GB" sz="3000" i="1" dirty="0" err="1">
                <a:ln w="0"/>
                <a:solidFill>
                  <a:schemeClr val="tx1"/>
                </a:solidFill>
                <a:ea typeface="Calibri Light"/>
                <a:cs typeface="Calibri Light"/>
              </a:rPr>
              <a:t>centered</a:t>
            </a:r>
            <a:r>
              <a:rPr lang="en-GB" sz="3000" i="1" dirty="0">
                <a:ln w="0"/>
                <a:solidFill>
                  <a:schemeClr val="tx1"/>
                </a:solidFill>
                <a:ea typeface="Calibri Light"/>
                <a:cs typeface="Calibri Light"/>
              </a:rPr>
              <a:t> care interventions for older people in out-of-hospital settings’, </a:t>
            </a:r>
            <a:r>
              <a:rPr lang="en-GB" sz="3000" dirty="0">
                <a:ln w="0"/>
                <a:solidFill>
                  <a:schemeClr val="tx1"/>
                </a:solidFill>
                <a:ea typeface="Calibri Light"/>
                <a:cs typeface="Calibri Light"/>
              </a:rPr>
              <a:t>Geriatric Nursing, 42(1), pp. 213–224. Available at: </a:t>
            </a:r>
            <a:r>
              <a:rPr lang="en-GB" sz="3000" dirty="0">
                <a:ln w="0"/>
                <a:solidFill>
                  <a:schemeClr val="tx1"/>
                </a:solidFill>
                <a:ea typeface="Calibri Light"/>
                <a:cs typeface="Calibri Light"/>
                <a:hlinkClick r:id="rId5"/>
              </a:rPr>
              <a:t>https://doi.org/10.1016/j.gerinurse.2020.08.004</a:t>
            </a:r>
            <a:r>
              <a:rPr lang="en-GB" sz="3000" dirty="0">
                <a:ln w="0"/>
                <a:solidFill>
                  <a:schemeClr val="tx1"/>
                </a:solidFill>
                <a:ea typeface="Calibri Light"/>
                <a:cs typeface="Calibri Light"/>
              </a:rPr>
              <a:t>  (Accessed: 9 October 2026).</a:t>
            </a:r>
          </a:p>
          <a:p>
            <a:pPr marL="514350" indent="-514350">
              <a:buFont typeface="+mj-lt"/>
              <a:buAutoNum type="arabicPeriod"/>
              <a:defRPr/>
            </a:pPr>
            <a:r>
              <a:rPr lang="en-GB" sz="3000" dirty="0">
                <a:ln w="0"/>
                <a:solidFill>
                  <a:schemeClr val="tx1"/>
                </a:solidFill>
                <a:ea typeface="Calibri Light"/>
                <a:cs typeface="Calibri Light"/>
              </a:rPr>
              <a:t>Great Britain (2010) </a:t>
            </a:r>
            <a:r>
              <a:rPr lang="en-GB" sz="3000" i="1" dirty="0">
                <a:ln w="0"/>
                <a:solidFill>
                  <a:schemeClr val="tx1"/>
                </a:solidFill>
                <a:ea typeface="Calibri Light"/>
                <a:cs typeface="Calibri Light"/>
              </a:rPr>
              <a:t>Equality Act 2010</a:t>
            </a:r>
            <a:r>
              <a:rPr lang="en-GB" sz="3000" dirty="0">
                <a:ln w="0"/>
                <a:solidFill>
                  <a:schemeClr val="tx1"/>
                </a:solidFill>
                <a:ea typeface="Calibri Light"/>
                <a:cs typeface="Calibri Light"/>
              </a:rPr>
              <a:t>. Available at: </a:t>
            </a:r>
            <a:r>
              <a:rPr lang="en-GB" sz="3000" dirty="0">
                <a:ln w="0"/>
                <a:solidFill>
                  <a:schemeClr val="tx1"/>
                </a:solidFill>
                <a:ea typeface="Calibri Light"/>
                <a:cs typeface="Calibri Light"/>
                <a:hlinkClick r:id="rId6"/>
              </a:rPr>
              <a:t>https://www.legislation.gov.uk/ukpga/2010/15/contents</a:t>
            </a:r>
            <a:r>
              <a:rPr lang="en-GB" sz="3000" dirty="0">
                <a:ln w="0"/>
                <a:solidFill>
                  <a:schemeClr val="tx1"/>
                </a:solidFill>
                <a:ea typeface="Calibri Light"/>
                <a:cs typeface="Calibri Light"/>
              </a:rPr>
              <a:t>  (Accessed: 9 October 2026).</a:t>
            </a:r>
          </a:p>
          <a:p>
            <a:pPr marL="514350" indent="-514350">
              <a:buFont typeface="+mj-lt"/>
              <a:buAutoNum type="arabicPeriod"/>
              <a:defRPr/>
            </a:pPr>
            <a:r>
              <a:rPr lang="en-GB" sz="3000" dirty="0">
                <a:ln w="0"/>
                <a:solidFill>
                  <a:schemeClr val="tx1"/>
                </a:solidFill>
                <a:ea typeface="Calibri Light"/>
                <a:cs typeface="Calibri Light"/>
              </a:rPr>
              <a:t>Great Britain (2014) </a:t>
            </a:r>
            <a:r>
              <a:rPr lang="en-GB" sz="3000" i="1" dirty="0">
                <a:ln w="0"/>
                <a:solidFill>
                  <a:schemeClr val="tx1"/>
                </a:solidFill>
                <a:ea typeface="Calibri Light"/>
                <a:cs typeface="Calibri Light"/>
              </a:rPr>
              <a:t>Care Act 2014</a:t>
            </a:r>
            <a:r>
              <a:rPr lang="en-GB" sz="3000" dirty="0">
                <a:ln w="0"/>
                <a:solidFill>
                  <a:schemeClr val="tx1"/>
                </a:solidFill>
                <a:ea typeface="Calibri Light"/>
                <a:cs typeface="Calibri Light"/>
              </a:rPr>
              <a:t>. Available at: </a:t>
            </a:r>
            <a:r>
              <a:rPr lang="en-GB" sz="3000" dirty="0">
                <a:ln w="0"/>
                <a:solidFill>
                  <a:schemeClr val="tx1"/>
                </a:solidFill>
                <a:ea typeface="Calibri Light"/>
                <a:cs typeface="Calibri Light"/>
                <a:hlinkClick r:id="rId7"/>
              </a:rPr>
              <a:t>https://www.legislation.gov.uk/ukpga/2014/23/contents</a:t>
            </a:r>
            <a:r>
              <a:rPr lang="en-GB" sz="3000" dirty="0">
                <a:ln w="0"/>
                <a:solidFill>
                  <a:schemeClr val="tx1"/>
                </a:solidFill>
                <a:ea typeface="Calibri Light"/>
                <a:cs typeface="Calibri Light"/>
              </a:rPr>
              <a:t>  (Accessed: 9 October 2026).</a:t>
            </a:r>
          </a:p>
          <a:p>
            <a:pPr marL="514350" indent="-514350">
              <a:buFont typeface="+mj-lt"/>
              <a:buAutoNum type="arabicPeriod"/>
              <a:defRPr/>
            </a:pPr>
            <a:r>
              <a:rPr lang="en-GB" sz="3000" dirty="0">
                <a:ln w="0"/>
                <a:solidFill>
                  <a:schemeClr val="tx1"/>
                </a:solidFill>
                <a:ea typeface="Calibri Light"/>
                <a:cs typeface="Calibri Light"/>
              </a:rPr>
              <a:t>Hocking, C. and Meltzer, P. (2016) </a:t>
            </a:r>
            <a:r>
              <a:rPr lang="en-GB" sz="3000" i="1" dirty="0">
                <a:ln w="0"/>
                <a:solidFill>
                  <a:schemeClr val="tx1"/>
                </a:solidFill>
                <a:ea typeface="Calibri Light"/>
                <a:cs typeface="Calibri Light"/>
              </a:rPr>
              <a:t>‘Theoretical models relevant to gerontological occupational therapy practice’, </a:t>
            </a:r>
            <a:r>
              <a:rPr lang="en-GB" sz="3000" dirty="0">
                <a:ln w="0"/>
                <a:solidFill>
                  <a:schemeClr val="tx1"/>
                </a:solidFill>
                <a:ea typeface="Calibri Light"/>
                <a:cs typeface="Calibri Light"/>
              </a:rPr>
              <a:t>in Barney, K.F. and Perkinson, M.A. (eds.) Occupational Therapy with Aging Adults: Promoting Quality of Life Through Collaborative Practice. 1st </a:t>
            </a:r>
            <a:r>
              <a:rPr lang="en-GB" sz="3000" dirty="0" err="1">
                <a:ln w="0"/>
                <a:solidFill>
                  <a:schemeClr val="tx1"/>
                </a:solidFill>
                <a:ea typeface="Calibri Light"/>
                <a:cs typeface="Calibri Light"/>
              </a:rPr>
              <a:t>edn</a:t>
            </a:r>
            <a:r>
              <a:rPr lang="en-GB" sz="3000" dirty="0">
                <a:ln w="0"/>
                <a:solidFill>
                  <a:schemeClr val="tx1"/>
                </a:solidFill>
                <a:ea typeface="Calibri Light"/>
                <a:cs typeface="Calibri Light"/>
              </a:rPr>
              <a:t>. St. Louis, MO: Elsevier Mosby, pp. 41–51. Available at: </a:t>
            </a:r>
            <a:r>
              <a:rPr lang="en-GB" sz="3000" dirty="0">
                <a:ln w="0"/>
                <a:solidFill>
                  <a:schemeClr val="tx1"/>
                </a:solidFill>
                <a:ea typeface="Calibri Light"/>
                <a:cs typeface="Calibri Light"/>
                <a:hlinkClick r:id="rId8"/>
              </a:rPr>
              <a:t>https://doi.org/10.1016/B978-0-323-06776-8.00013-X</a:t>
            </a:r>
            <a:r>
              <a:rPr lang="en-GB" sz="3000" dirty="0">
                <a:ln w="0"/>
                <a:solidFill>
                  <a:schemeClr val="tx1"/>
                </a:solidFill>
                <a:ea typeface="Calibri Light"/>
                <a:cs typeface="Calibri Light"/>
              </a:rPr>
              <a:t> (Accessed: 9 October 2026).</a:t>
            </a:r>
          </a:p>
          <a:p>
            <a:pPr marL="514350" indent="-514350">
              <a:buFont typeface="+mj-lt"/>
              <a:buAutoNum type="arabicPeriod"/>
              <a:defRPr/>
            </a:pPr>
            <a:r>
              <a:rPr lang="en-GB" sz="3000" dirty="0" err="1">
                <a:ln w="0"/>
                <a:solidFill>
                  <a:schemeClr val="tx1"/>
                </a:solidFill>
                <a:ea typeface="Calibri Light"/>
                <a:cs typeface="Calibri Light"/>
              </a:rPr>
              <a:t>Karacsony</a:t>
            </a:r>
            <a:r>
              <a:rPr lang="en-GB" sz="3000" dirty="0">
                <a:ln w="0"/>
                <a:solidFill>
                  <a:schemeClr val="tx1"/>
                </a:solidFill>
                <a:ea typeface="Calibri Light"/>
                <a:cs typeface="Calibri Light"/>
              </a:rPr>
              <a:t>, S., Merl, H., O’Brien, J., Maxwell, H., Andrews, S., Greenwood, M., Rouhi, M., McCann, D. and Stirling, C. (2022) ‘</a:t>
            </a:r>
            <a:r>
              <a:rPr lang="en-GB" sz="3000" i="1" dirty="0">
                <a:ln w="0"/>
                <a:solidFill>
                  <a:schemeClr val="tx1"/>
                </a:solidFill>
                <a:ea typeface="Calibri Light"/>
                <a:cs typeface="Calibri Light"/>
              </a:rPr>
              <a:t>What are the clinical and social outcomes of integrated care for older people? A qualitative systematic review</a:t>
            </a:r>
            <a:r>
              <a:rPr lang="en-GB" sz="3000" dirty="0">
                <a:ln w="0"/>
                <a:solidFill>
                  <a:schemeClr val="tx1"/>
                </a:solidFill>
                <a:ea typeface="Calibri Light"/>
                <a:cs typeface="Calibri Light"/>
              </a:rPr>
              <a:t>’, International Journal of Integrated Care, 22(3), pp. 1–18. Available at: </a:t>
            </a:r>
            <a:r>
              <a:rPr lang="en-GB" sz="3000" dirty="0">
                <a:ln w="0"/>
                <a:solidFill>
                  <a:schemeClr val="tx1"/>
                </a:solidFill>
                <a:ea typeface="Calibri Light"/>
                <a:cs typeface="Calibri Light"/>
                <a:hlinkClick r:id="rId9"/>
              </a:rPr>
              <a:t>https://doi.org/10.5334/ijic.6469</a:t>
            </a:r>
            <a:r>
              <a:rPr lang="en-GB" sz="3000" dirty="0">
                <a:ln w="0"/>
                <a:solidFill>
                  <a:schemeClr val="tx1"/>
                </a:solidFill>
                <a:ea typeface="Calibri Light"/>
                <a:cs typeface="Calibri Light"/>
              </a:rPr>
              <a:t>  (Accessed: 9 October 2026).</a:t>
            </a:r>
          </a:p>
          <a:p>
            <a:pPr marL="514350" indent="-514350">
              <a:buFont typeface="+mj-lt"/>
              <a:buAutoNum type="arabicPeriod"/>
              <a:defRPr/>
            </a:pPr>
            <a:r>
              <a:rPr lang="en-GB" sz="3000" dirty="0">
                <a:ln w="0"/>
                <a:solidFill>
                  <a:schemeClr val="tx1"/>
                </a:solidFill>
                <a:ea typeface="Calibri Light"/>
                <a:cs typeface="Calibri Light"/>
              </a:rPr>
              <a:t>Kogan, A.C., Wilber, K. and Mosqueda, L. (2016) </a:t>
            </a:r>
            <a:r>
              <a:rPr lang="en-GB" sz="3000" i="1" dirty="0">
                <a:ln w="0"/>
                <a:solidFill>
                  <a:schemeClr val="tx1"/>
                </a:solidFill>
                <a:ea typeface="Calibri Light"/>
                <a:cs typeface="Calibri Light"/>
              </a:rPr>
              <a:t>‘Person-</a:t>
            </a:r>
            <a:r>
              <a:rPr lang="en-GB" sz="3000" i="1" dirty="0" err="1">
                <a:ln w="0"/>
                <a:solidFill>
                  <a:schemeClr val="tx1"/>
                </a:solidFill>
                <a:ea typeface="Calibri Light"/>
                <a:cs typeface="Calibri Light"/>
              </a:rPr>
              <a:t>centered</a:t>
            </a:r>
            <a:r>
              <a:rPr lang="en-GB" sz="3000" i="1" dirty="0">
                <a:ln w="0"/>
                <a:solidFill>
                  <a:schemeClr val="tx1"/>
                </a:solidFill>
                <a:ea typeface="Calibri Light"/>
                <a:cs typeface="Calibri Light"/>
              </a:rPr>
              <a:t> care for older adults with chronic conditions and functional impairment: a systematic literature review’,</a:t>
            </a:r>
            <a:r>
              <a:rPr lang="en-GB" sz="3000" dirty="0">
                <a:ln w="0"/>
                <a:solidFill>
                  <a:schemeClr val="tx1"/>
                </a:solidFill>
                <a:ea typeface="Calibri Light"/>
                <a:cs typeface="Calibri Light"/>
              </a:rPr>
              <a:t> Journal of the American Geriatrics Society, 64(1), pp. e1–e7. Available at: </a:t>
            </a:r>
            <a:r>
              <a:rPr lang="en-GB" sz="3000" dirty="0">
                <a:ln w="0"/>
                <a:solidFill>
                  <a:schemeClr val="tx1"/>
                </a:solidFill>
                <a:ea typeface="Calibri Light"/>
                <a:cs typeface="Calibri Light"/>
                <a:hlinkClick r:id="rId10"/>
              </a:rPr>
              <a:t>https://doi.org/10.1111/jgs.13873</a:t>
            </a:r>
            <a:r>
              <a:rPr lang="en-GB" sz="3000" dirty="0">
                <a:ln w="0"/>
                <a:solidFill>
                  <a:schemeClr val="tx1"/>
                </a:solidFill>
                <a:ea typeface="Calibri Light"/>
                <a:cs typeface="Calibri Light"/>
              </a:rPr>
              <a:t> (Accessed: 9 October 2026).</a:t>
            </a:r>
          </a:p>
          <a:p>
            <a:pPr marL="514350" indent="-514350">
              <a:buFont typeface="+mj-lt"/>
              <a:buAutoNum type="arabicPeriod"/>
              <a:defRPr/>
            </a:pPr>
            <a:r>
              <a:rPr lang="en-GB" sz="3000" dirty="0">
                <a:ln w="0"/>
                <a:solidFill>
                  <a:schemeClr val="tx1"/>
                </a:solidFill>
                <a:ea typeface="Calibri Light"/>
                <a:cs typeface="Calibri Light"/>
              </a:rPr>
              <a:t>National Institute for Health and Care Excellence (NICE) (2016a) </a:t>
            </a:r>
            <a:r>
              <a:rPr lang="en-GB" sz="3000" i="1" dirty="0">
                <a:ln w="0"/>
                <a:solidFill>
                  <a:schemeClr val="tx1"/>
                </a:solidFill>
                <a:ea typeface="Calibri Light"/>
                <a:cs typeface="Calibri Light"/>
              </a:rPr>
              <a:t>Mental wellbeing and independence for older people.</a:t>
            </a:r>
            <a:r>
              <a:rPr lang="en-GB" sz="3000" dirty="0">
                <a:ln w="0"/>
                <a:solidFill>
                  <a:schemeClr val="tx1"/>
                </a:solidFill>
                <a:ea typeface="Calibri Light"/>
                <a:cs typeface="Calibri Light"/>
              </a:rPr>
              <a:t> Quality Standard QS137. Available at: </a:t>
            </a:r>
            <a:r>
              <a:rPr lang="en-GB" sz="3000" dirty="0">
                <a:ln w="0"/>
                <a:solidFill>
                  <a:schemeClr val="tx1"/>
                </a:solidFill>
                <a:ea typeface="Calibri Light"/>
                <a:cs typeface="Calibri Light"/>
                <a:hlinkClick r:id="rId11"/>
              </a:rPr>
              <a:t>https://www.nice.org.uk/guidance/qs137</a:t>
            </a:r>
            <a:r>
              <a:rPr lang="en-GB" sz="3000" dirty="0">
                <a:ln w="0"/>
                <a:solidFill>
                  <a:schemeClr val="tx1"/>
                </a:solidFill>
                <a:ea typeface="Calibri Light"/>
                <a:cs typeface="Calibri Light"/>
              </a:rPr>
              <a:t> (Accessed: 9 October 2026).</a:t>
            </a:r>
          </a:p>
          <a:p>
            <a:pPr marL="514350" indent="-514350">
              <a:buFont typeface="+mj-lt"/>
              <a:buAutoNum type="arabicPeriod"/>
              <a:defRPr/>
            </a:pPr>
            <a:r>
              <a:rPr lang="en-GB" sz="3000" dirty="0">
                <a:ln w="0"/>
                <a:solidFill>
                  <a:schemeClr val="tx1"/>
                </a:solidFill>
                <a:ea typeface="Calibri Light"/>
                <a:cs typeface="Calibri Light"/>
              </a:rPr>
              <a:t>National Institute for Health and Care Excellence (NICE) (2016b) </a:t>
            </a:r>
            <a:r>
              <a:rPr lang="en-GB" sz="3000" i="1" dirty="0">
                <a:ln w="0"/>
                <a:solidFill>
                  <a:schemeClr val="tx1"/>
                </a:solidFill>
                <a:ea typeface="Calibri Light"/>
                <a:cs typeface="Calibri Light"/>
              </a:rPr>
              <a:t>Quality statement 2: Physical activity for older people. </a:t>
            </a:r>
            <a:r>
              <a:rPr lang="en-GB" sz="3000" dirty="0">
                <a:ln w="0"/>
                <a:solidFill>
                  <a:schemeClr val="tx1"/>
                </a:solidFill>
                <a:ea typeface="Calibri Light"/>
                <a:cs typeface="Calibri Light"/>
              </a:rPr>
              <a:t>Available at: </a:t>
            </a:r>
            <a:r>
              <a:rPr lang="en-GB" sz="3000" dirty="0">
                <a:ln w="0"/>
                <a:solidFill>
                  <a:schemeClr val="tx1"/>
                </a:solidFill>
                <a:ea typeface="Calibri Light"/>
                <a:cs typeface="Calibri Light"/>
                <a:hlinkClick r:id="rId12"/>
              </a:rPr>
              <a:t>https://www.nice.org.uk/guidance/qs137/chapter/quality-statement-2-physical-activity-for-older-people</a:t>
            </a:r>
            <a:r>
              <a:rPr lang="en-GB" sz="3000" dirty="0">
                <a:ln w="0"/>
                <a:solidFill>
                  <a:schemeClr val="tx1"/>
                </a:solidFill>
                <a:ea typeface="Calibri Light"/>
                <a:cs typeface="Calibri Light"/>
              </a:rPr>
              <a:t> (Accessed: 9 October 2026).</a:t>
            </a:r>
          </a:p>
          <a:p>
            <a:pPr marL="514350" indent="-514350">
              <a:buFont typeface="+mj-lt"/>
              <a:buAutoNum type="arabicPeriod"/>
              <a:defRPr/>
            </a:pPr>
            <a:r>
              <a:rPr lang="en-GB" sz="3000" dirty="0">
                <a:ln w="0"/>
                <a:solidFill>
                  <a:schemeClr val="tx1"/>
                </a:solidFill>
                <a:ea typeface="Calibri Light"/>
                <a:cs typeface="Calibri Light"/>
              </a:rPr>
              <a:t>Office for National Statistics (ONS) (2022) </a:t>
            </a:r>
            <a:r>
              <a:rPr lang="en-GB" sz="3000" i="1" dirty="0">
                <a:ln w="0"/>
                <a:solidFill>
                  <a:schemeClr val="tx1"/>
                </a:solidFill>
                <a:ea typeface="Calibri Light"/>
                <a:cs typeface="Calibri Light"/>
              </a:rPr>
              <a:t>Population and household estimates, England and Wales: Census 2021</a:t>
            </a:r>
            <a:r>
              <a:rPr lang="en-GB" sz="3000" dirty="0">
                <a:ln w="0"/>
                <a:solidFill>
                  <a:schemeClr val="tx1"/>
                </a:solidFill>
                <a:ea typeface="Calibri Light"/>
                <a:cs typeface="Calibri Light"/>
              </a:rPr>
              <a:t>. Available at: </a:t>
            </a:r>
            <a:r>
              <a:rPr lang="en-GB" sz="3000" dirty="0">
                <a:ln w="0"/>
                <a:solidFill>
                  <a:schemeClr val="tx1"/>
                </a:solidFill>
                <a:ea typeface="Calibri Light"/>
                <a:cs typeface="Calibri Light"/>
                <a:hlinkClick r:id="rId13"/>
              </a:rPr>
              <a:t>https://www.ons.gov.uk/peoplepopulationandcommunity/populationandmigration/populationestimates/bulletins/populationandhouseholdestimatesenglandandwales/census2021</a:t>
            </a:r>
            <a:r>
              <a:rPr lang="en-GB" sz="3000" dirty="0">
                <a:ln w="0"/>
                <a:solidFill>
                  <a:schemeClr val="tx1"/>
                </a:solidFill>
                <a:ea typeface="Calibri Light"/>
                <a:cs typeface="Calibri Light"/>
              </a:rPr>
              <a:t> (Accessed: 9 October 2026).</a:t>
            </a:r>
          </a:p>
          <a:p>
            <a:pPr marL="514350" indent="-514350">
              <a:buFont typeface="+mj-lt"/>
              <a:buAutoNum type="arabicPeriod"/>
              <a:defRPr/>
            </a:pPr>
            <a:r>
              <a:rPr lang="en-GB" sz="3000" dirty="0">
                <a:ln w="0"/>
                <a:solidFill>
                  <a:schemeClr val="tx1"/>
                </a:solidFill>
                <a:ea typeface="Calibri Light"/>
                <a:cs typeface="Calibri Light"/>
              </a:rPr>
              <a:t>Percival, A., Newton, C., Mulligan, K., Petrella, R.J. and Ashe, M.C. (2022) </a:t>
            </a:r>
            <a:r>
              <a:rPr lang="en-GB" sz="3000" i="1" dirty="0">
                <a:ln w="0"/>
                <a:solidFill>
                  <a:schemeClr val="tx1"/>
                </a:solidFill>
                <a:ea typeface="Calibri Light"/>
                <a:cs typeface="Calibri Light"/>
              </a:rPr>
              <a:t>‘Systematic review of social prescribing and older adults: where to from here?’, </a:t>
            </a:r>
            <a:r>
              <a:rPr lang="en-GB" sz="3000" dirty="0">
                <a:ln w="0"/>
                <a:solidFill>
                  <a:schemeClr val="tx1"/>
                </a:solidFill>
                <a:ea typeface="Calibri Light"/>
                <a:cs typeface="Calibri Light"/>
              </a:rPr>
              <a:t>Family Medicine and Community Health, 10(</a:t>
            </a:r>
            <a:r>
              <a:rPr lang="en-GB" sz="3000" dirty="0" err="1">
                <a:ln w="0"/>
                <a:solidFill>
                  <a:schemeClr val="tx1"/>
                </a:solidFill>
                <a:ea typeface="Calibri Light"/>
                <a:cs typeface="Calibri Light"/>
              </a:rPr>
              <a:t>Suppl</a:t>
            </a:r>
            <a:r>
              <a:rPr lang="en-GB" sz="3000" dirty="0">
                <a:ln w="0"/>
                <a:solidFill>
                  <a:schemeClr val="tx1"/>
                </a:solidFill>
                <a:ea typeface="Calibri Light"/>
                <a:cs typeface="Calibri Light"/>
              </a:rPr>
              <a:t> 1), e001829. Available at: </a:t>
            </a:r>
            <a:r>
              <a:rPr lang="en-GB" sz="3000" dirty="0">
                <a:ln w="0"/>
                <a:solidFill>
                  <a:schemeClr val="tx1"/>
                </a:solidFill>
                <a:ea typeface="Calibri Light"/>
                <a:cs typeface="Calibri Light"/>
                <a:hlinkClick r:id="rId14"/>
              </a:rPr>
              <a:t>https://doi.org/10.1136/fmch-2022-001829</a:t>
            </a:r>
            <a:r>
              <a:rPr lang="en-GB" sz="3000" dirty="0">
                <a:ln w="0"/>
                <a:solidFill>
                  <a:schemeClr val="tx1"/>
                </a:solidFill>
                <a:ea typeface="Calibri Light"/>
                <a:cs typeface="Calibri Light"/>
              </a:rPr>
              <a:t> (Accessed: 9 October 2026).</a:t>
            </a:r>
          </a:p>
          <a:p>
            <a:pPr marL="514350" indent="-514350">
              <a:buFont typeface="+mj-lt"/>
              <a:buAutoNum type="arabicPeriod"/>
              <a:defRPr/>
            </a:pPr>
            <a:r>
              <a:rPr lang="en-GB" sz="3000" dirty="0">
                <a:ln w="0"/>
                <a:solidFill>
                  <a:schemeClr val="tx1"/>
                </a:solidFill>
                <a:ea typeface="Calibri Light"/>
                <a:cs typeface="Calibri Light"/>
              </a:rPr>
              <a:t>Søgaard, M.B., Andresen, K. and Kristiansen, M. (2021) </a:t>
            </a:r>
            <a:r>
              <a:rPr lang="en-GB" sz="3000" i="1" dirty="0">
                <a:ln w="0"/>
                <a:solidFill>
                  <a:schemeClr val="tx1"/>
                </a:solidFill>
                <a:ea typeface="Calibri Light"/>
                <a:cs typeface="Calibri Light"/>
              </a:rPr>
              <a:t>‘Systematic review of patient-engagement interventions: potentials for enhancing person-centred care for older patients with multimorbidity’</a:t>
            </a:r>
            <a:r>
              <a:rPr lang="en-GB" sz="3000" dirty="0">
                <a:ln w="0"/>
                <a:solidFill>
                  <a:schemeClr val="tx1"/>
                </a:solidFill>
                <a:ea typeface="Calibri Light"/>
                <a:cs typeface="Calibri Light"/>
              </a:rPr>
              <a:t>, BMJ Open, 11(12), e048558. Available at: </a:t>
            </a:r>
            <a:r>
              <a:rPr lang="en-GB" sz="3000" dirty="0">
                <a:ln w="0"/>
                <a:solidFill>
                  <a:schemeClr val="tx1"/>
                </a:solidFill>
                <a:ea typeface="Calibri Light"/>
                <a:cs typeface="Calibri Light"/>
                <a:hlinkClick r:id="rId15"/>
              </a:rPr>
              <a:t>https://bmjopen.bmj.com/content/11/12/e048558</a:t>
            </a:r>
            <a:r>
              <a:rPr lang="en-GB" sz="3000" dirty="0">
                <a:ln w="0"/>
                <a:solidFill>
                  <a:schemeClr val="tx1"/>
                </a:solidFill>
                <a:ea typeface="Calibri Light"/>
                <a:cs typeface="Calibri Light"/>
              </a:rPr>
              <a:t> (Accessed: 9 October 2026).</a:t>
            </a:r>
          </a:p>
          <a:p>
            <a:pPr marL="514350" indent="-514350">
              <a:buFont typeface="+mj-lt"/>
              <a:buAutoNum type="arabicPeriod"/>
              <a:defRPr/>
            </a:pPr>
            <a:r>
              <a:rPr lang="en-GB" sz="3000" dirty="0">
                <a:ln w="0"/>
                <a:solidFill>
                  <a:schemeClr val="tx1"/>
                </a:solidFill>
                <a:ea typeface="Calibri Light"/>
                <a:cs typeface="Calibri Light"/>
              </a:rPr>
              <a:t>World Health Organization (WHO) (2020) </a:t>
            </a:r>
            <a:r>
              <a:rPr lang="en-GB" sz="3000" i="1" dirty="0">
                <a:ln w="0"/>
                <a:solidFill>
                  <a:schemeClr val="tx1"/>
                </a:solidFill>
                <a:ea typeface="Calibri Light"/>
                <a:cs typeface="Calibri Light"/>
              </a:rPr>
              <a:t>Decade of healthy ageing: baseline report. </a:t>
            </a:r>
            <a:r>
              <a:rPr lang="en-GB" sz="3000" dirty="0">
                <a:ln w="0"/>
                <a:solidFill>
                  <a:schemeClr val="tx1"/>
                </a:solidFill>
                <a:ea typeface="Calibri Light"/>
                <a:cs typeface="Calibri Light"/>
              </a:rPr>
              <a:t>Geneva: World Health Organization. Available at: </a:t>
            </a:r>
            <a:r>
              <a:rPr lang="en-GB" sz="3000" dirty="0">
                <a:ln w="0"/>
                <a:solidFill>
                  <a:schemeClr val="tx1"/>
                </a:solidFill>
                <a:ea typeface="Calibri Light"/>
                <a:cs typeface="Calibri Light"/>
                <a:hlinkClick r:id="rId16"/>
              </a:rPr>
              <a:t>https://www.who.int/publications/i/item/9789240017900</a:t>
            </a:r>
            <a:r>
              <a:rPr lang="en-GB" sz="3000" dirty="0">
                <a:ln w="0"/>
                <a:solidFill>
                  <a:schemeClr val="tx1"/>
                </a:solidFill>
                <a:ea typeface="Calibri Light"/>
                <a:cs typeface="Calibri Light"/>
              </a:rPr>
              <a:t> (Accessed: 9 October 2026).</a:t>
            </a:r>
          </a:p>
          <a:p>
            <a:pPr marL="514350" indent="-514350">
              <a:buFont typeface="+mj-lt"/>
              <a:buAutoNum type="arabicPeriod"/>
              <a:defRPr/>
            </a:pPr>
            <a:r>
              <a:rPr lang="en-GB" sz="3000" dirty="0">
                <a:ln w="0"/>
                <a:solidFill>
                  <a:schemeClr val="tx1"/>
                </a:solidFill>
                <a:ea typeface="Calibri Light"/>
                <a:cs typeface="Calibri Light"/>
              </a:rPr>
              <a:t>World Health Organization (WHO) (2021a) Global report on ageism. Geneva: World Health Organization. Available at: </a:t>
            </a:r>
            <a:r>
              <a:rPr lang="en-GB" sz="3000" dirty="0">
                <a:ln w="0"/>
                <a:solidFill>
                  <a:schemeClr val="tx1"/>
                </a:solidFill>
                <a:ea typeface="Calibri Light"/>
                <a:cs typeface="Calibri Light"/>
                <a:hlinkClick r:id="rId17"/>
              </a:rPr>
              <a:t>https://www.who.int/publications/i/item/9789240016866</a:t>
            </a:r>
            <a:r>
              <a:rPr lang="en-GB" sz="3000" dirty="0">
                <a:ln w="0"/>
                <a:solidFill>
                  <a:schemeClr val="tx1"/>
                </a:solidFill>
                <a:ea typeface="Calibri Light"/>
                <a:cs typeface="Calibri Light"/>
              </a:rPr>
              <a:t> (Accessed: 9 October 2026).</a:t>
            </a:r>
          </a:p>
          <a:p>
            <a:pPr marL="514350" indent="-514350">
              <a:buFont typeface="+mj-lt"/>
              <a:buAutoNum type="arabicPeriod"/>
              <a:defRPr/>
            </a:pPr>
            <a:r>
              <a:rPr lang="en-GB" sz="3000" dirty="0">
                <a:ln w="0"/>
                <a:solidFill>
                  <a:schemeClr val="tx1"/>
                </a:solidFill>
                <a:ea typeface="Calibri Light"/>
                <a:cs typeface="Calibri Light"/>
              </a:rPr>
              <a:t>World Health Organization (WHO) (2021b) </a:t>
            </a:r>
            <a:r>
              <a:rPr lang="en-GB" sz="3000" i="1" dirty="0">
                <a:ln w="0"/>
                <a:solidFill>
                  <a:schemeClr val="tx1"/>
                </a:solidFill>
                <a:ea typeface="Calibri Light"/>
                <a:cs typeface="Calibri Light"/>
              </a:rPr>
              <a:t>Social isolation and loneliness among older people: advocacy brief</a:t>
            </a:r>
            <a:r>
              <a:rPr lang="en-GB" sz="3000" dirty="0">
                <a:ln w="0"/>
                <a:solidFill>
                  <a:schemeClr val="tx1"/>
                </a:solidFill>
                <a:ea typeface="Calibri Light"/>
                <a:cs typeface="Calibri Light"/>
              </a:rPr>
              <a:t>. Geneva: World Health Organization. Available at: </a:t>
            </a:r>
            <a:r>
              <a:rPr lang="en-GB" sz="3000" dirty="0">
                <a:ln w="0"/>
                <a:solidFill>
                  <a:schemeClr val="tx1"/>
                </a:solidFill>
                <a:ea typeface="Calibri Light"/>
                <a:cs typeface="Calibri Light"/>
                <a:hlinkClick r:id="rId18"/>
              </a:rPr>
              <a:t>https://www.who.int/publications/i/item/9789240030749</a:t>
            </a:r>
            <a:r>
              <a:rPr lang="en-GB" sz="3000" dirty="0">
                <a:ln w="0"/>
                <a:solidFill>
                  <a:schemeClr val="tx1"/>
                </a:solidFill>
                <a:ea typeface="Calibri Light"/>
                <a:cs typeface="Calibri Light"/>
              </a:rPr>
              <a:t>  (Accessed: 9 October 2026).</a:t>
            </a:r>
          </a:p>
          <a:p>
            <a:pPr marL="514350" indent="-514350">
              <a:buFont typeface="+mj-lt"/>
              <a:buAutoNum type="arabicPeriod"/>
              <a:defRPr/>
            </a:pPr>
            <a:r>
              <a:rPr lang="en-GB" sz="3000" dirty="0">
                <a:ln w="0"/>
                <a:solidFill>
                  <a:schemeClr val="tx1"/>
                </a:solidFill>
                <a:ea typeface="Calibri Light"/>
                <a:cs typeface="Calibri Light"/>
              </a:rPr>
              <a:t>World Health Organization (WHO) (2022) </a:t>
            </a:r>
            <a:r>
              <a:rPr lang="en-GB" sz="3000" i="1" dirty="0">
                <a:ln w="0"/>
                <a:solidFill>
                  <a:schemeClr val="tx1"/>
                </a:solidFill>
                <a:ea typeface="Calibri Light"/>
                <a:cs typeface="Calibri Light"/>
              </a:rPr>
              <a:t>Integrated care for older people (ICOPE). </a:t>
            </a:r>
            <a:r>
              <a:rPr lang="en-GB" sz="3000" dirty="0">
                <a:ln w="0"/>
                <a:solidFill>
                  <a:schemeClr val="tx1"/>
                </a:solidFill>
                <a:ea typeface="Calibri Light"/>
                <a:cs typeface="Calibri Light"/>
              </a:rPr>
              <a:t>Available at: </a:t>
            </a:r>
            <a:r>
              <a:rPr lang="en-GB" sz="3000" dirty="0">
                <a:ln w="0"/>
                <a:solidFill>
                  <a:schemeClr val="tx1"/>
                </a:solidFill>
                <a:ea typeface="Calibri Light"/>
                <a:cs typeface="Calibri Light"/>
                <a:hlinkClick r:id="rId19"/>
              </a:rPr>
              <a:t>https://www.who.int/teams/maternal-newborn-child-adolescent-health-and-ageing/ageing-and-health/integrated-care-for-older-people-icope</a:t>
            </a:r>
            <a:r>
              <a:rPr lang="en-GB" sz="3000" dirty="0">
                <a:ln w="0"/>
                <a:solidFill>
                  <a:schemeClr val="tx1"/>
                </a:solidFill>
                <a:ea typeface="Calibri Light"/>
                <a:cs typeface="Calibri Light"/>
              </a:rPr>
              <a:t> (Accessed: 9 October 2026).</a:t>
            </a:r>
          </a:p>
        </p:txBody>
      </p:sp>
    </p:spTree>
    <p:extLst>
      <p:ext uri="{BB962C8B-B14F-4D97-AF65-F5344CB8AC3E}">
        <p14:creationId xmlns:p14="http://schemas.microsoft.com/office/powerpoint/2010/main" val="5120832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2209</Words>
  <Application>Microsoft Office PowerPoint</Application>
  <PresentationFormat>Custom</PresentationFormat>
  <Paragraphs>92</Paragraphs>
  <Slides>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Aptos</vt:lpstr>
      <vt:lpstr>Arial</vt:lpstr>
      <vt:lpstr>Calibri Light</vt:lpstr>
      <vt:lpstr>Century Schoolbook</vt:lpstr>
      <vt:lpstr>Symbol</vt:lpstr>
      <vt:lpstr>Times New Roman</vt:lpstr>
      <vt:lpstr>Default Design</vt:lpstr>
      <vt:lpstr>PowerPoint Presentation</vt:lpstr>
      <vt:lpstr>PowerPoint Presentation</vt:lpstr>
    </vt:vector>
  </TitlesOfParts>
  <Company>lmhs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DM</dc:creator>
  <cp:lastModifiedBy>Tetyana Tymkova (2337100)</cp:lastModifiedBy>
  <cp:revision>580</cp:revision>
  <cp:lastPrinted>2014-01-10T13:31:07Z</cp:lastPrinted>
  <dcterms:created xsi:type="dcterms:W3CDTF">2006-06-06T19:58:27Z</dcterms:created>
  <dcterms:modified xsi:type="dcterms:W3CDTF">2026-10-13T16:29:31Z</dcterms:modified>
</cp:coreProperties>
</file>