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21"/>
  </p:notesMasterIdLst>
  <p:handoutMasterIdLst>
    <p:handoutMasterId r:id="rId22"/>
  </p:handoutMasterIdLst>
  <p:sldIdLst>
    <p:sldId id="332" r:id="rId2"/>
    <p:sldId id="339" r:id="rId3"/>
    <p:sldId id="411" r:id="rId4"/>
    <p:sldId id="437" r:id="rId5"/>
    <p:sldId id="432" r:id="rId6"/>
    <p:sldId id="439" r:id="rId7"/>
    <p:sldId id="412" r:id="rId8"/>
    <p:sldId id="413" r:id="rId9"/>
    <p:sldId id="416" r:id="rId10"/>
    <p:sldId id="414" r:id="rId11"/>
    <p:sldId id="440" r:id="rId12"/>
    <p:sldId id="419" r:id="rId13"/>
    <p:sldId id="420" r:id="rId14"/>
    <p:sldId id="436" r:id="rId15"/>
    <p:sldId id="421" r:id="rId16"/>
    <p:sldId id="422" r:id="rId17"/>
    <p:sldId id="424" r:id="rId18"/>
    <p:sldId id="428" r:id="rId19"/>
    <p:sldId id="430" r:id="rId20"/>
  </p:sldIdLst>
  <p:sldSz cx="9144000" cy="6858000" type="screen4x3"/>
  <p:notesSz cx="6669088" cy="9753600"/>
  <p:custDataLst>
    <p:tags r:id="rId23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2160">
          <p15:clr>
            <a:srgbClr val="A4A3A4"/>
          </p15:clr>
        </p15:guide>
        <p15:guide id="4" orient="horz" pos="720">
          <p15:clr>
            <a:srgbClr val="A4A3A4"/>
          </p15:clr>
        </p15:guide>
        <p15:guide id="5" orient="horz" pos="3888">
          <p15:clr>
            <a:srgbClr val="A4A3A4"/>
          </p15:clr>
        </p15:guide>
        <p15:guide id="6" orient="horz" pos="1200">
          <p15:clr>
            <a:srgbClr val="A4A3A4"/>
          </p15:clr>
        </p15:guide>
        <p15:guide id="7" orient="horz" pos="2400">
          <p15:clr>
            <a:srgbClr val="A4A3A4"/>
          </p15:clr>
        </p15:guide>
        <p15:guide id="8" pos="5520">
          <p15:clr>
            <a:srgbClr val="A4A3A4"/>
          </p15:clr>
        </p15:guide>
        <p15:guide id="9" pos="2880">
          <p15:clr>
            <a:srgbClr val="A4A3A4"/>
          </p15:clr>
        </p15:guide>
        <p15:guide id="10" pos="528">
          <p15:clr>
            <a:srgbClr val="A4A3A4"/>
          </p15:clr>
        </p15:guide>
        <p15:guide id="11" pos="816">
          <p15:clr>
            <a:srgbClr val="A4A3A4"/>
          </p15:clr>
        </p15:guide>
        <p15:guide id="12" pos="2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7AFF"/>
    <a:srgbClr val="0000FF"/>
    <a:srgbClr val="D9EB6B"/>
    <a:srgbClr val="FF6666"/>
    <a:srgbClr val="E37900"/>
    <a:srgbClr val="E30000"/>
    <a:srgbClr val="DEF0B5"/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408" y="72"/>
      </p:cViewPr>
      <p:guideLst>
        <p:guide orient="horz" pos="240"/>
        <p:guide orient="horz" pos="4080"/>
        <p:guide orient="horz" pos="2160"/>
        <p:guide orient="horz" pos="720"/>
        <p:guide orient="horz" pos="3888"/>
        <p:guide orient="horz" pos="1200"/>
        <p:guide orient="horz" pos="2400"/>
        <p:guide pos="5520"/>
        <p:guide pos="2880"/>
        <p:guide pos="528"/>
        <p:guide pos="816"/>
        <p:guide pos="2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1866"/>
    </p:cViewPr>
  </p:sorterViewPr>
  <p:notesViewPr>
    <p:cSldViewPr>
      <p:cViewPr varScale="1">
        <p:scale>
          <a:sx n="55" d="100"/>
          <a:sy n="55" d="100"/>
        </p:scale>
        <p:origin x="-1752" y="-8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Relationship Id="rId35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890228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t" anchorCtr="0" compatLnSpc="1">
            <a:prstTxWarp prst="textNoShape">
              <a:avLst/>
            </a:prstTxWarp>
          </a:bodyPr>
          <a:lstStyle>
            <a:lvl1pPr defTabSz="953965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862" y="1"/>
            <a:ext cx="2890227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t" anchorCtr="0" compatLnSpc="1">
            <a:prstTxWarp prst="textNoShape">
              <a:avLst/>
            </a:prstTxWarp>
          </a:bodyPr>
          <a:lstStyle>
            <a:lvl1pPr algn="r" defTabSz="953965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266566"/>
            <a:ext cx="2890228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b" anchorCtr="0" compatLnSpc="1">
            <a:prstTxWarp prst="textNoShape">
              <a:avLst/>
            </a:prstTxWarp>
          </a:bodyPr>
          <a:lstStyle>
            <a:lvl1pPr defTabSz="953965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8862" y="9266566"/>
            <a:ext cx="2890227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b" anchorCtr="0" compatLnSpc="1">
            <a:prstTxWarp prst="textNoShape">
              <a:avLst/>
            </a:prstTxWarp>
          </a:bodyPr>
          <a:lstStyle>
            <a:lvl1pPr algn="r" defTabSz="953965">
              <a:defRPr sz="1300"/>
            </a:lvl1pPr>
          </a:lstStyle>
          <a:p>
            <a:pPr>
              <a:defRPr/>
            </a:pPr>
            <a:fld id="{8FFDA364-C2D6-4B49-920A-73ED343E29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480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890228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t" anchorCtr="0" compatLnSpc="1">
            <a:prstTxWarp prst="textNoShape">
              <a:avLst/>
            </a:prstTxWarp>
          </a:bodyPr>
          <a:lstStyle>
            <a:lvl1pPr defTabSz="953965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862" y="1"/>
            <a:ext cx="2890227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t" anchorCtr="0" compatLnSpc="1">
            <a:prstTxWarp prst="textNoShape">
              <a:avLst/>
            </a:prstTxWarp>
          </a:bodyPr>
          <a:lstStyle>
            <a:lvl1pPr algn="r" defTabSz="953965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8633" y="4628445"/>
            <a:ext cx="4891823" cy="43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266566"/>
            <a:ext cx="2890228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b" anchorCtr="0" compatLnSpc="1">
            <a:prstTxWarp prst="textNoShape">
              <a:avLst/>
            </a:prstTxWarp>
          </a:bodyPr>
          <a:lstStyle>
            <a:lvl1pPr defTabSz="953965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862" y="9266566"/>
            <a:ext cx="2890227" cy="487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395" tIns="47697" rIns="95395" bIns="47697" numCol="1" anchor="b" anchorCtr="0" compatLnSpc="1">
            <a:prstTxWarp prst="textNoShape">
              <a:avLst/>
            </a:prstTxWarp>
          </a:bodyPr>
          <a:lstStyle>
            <a:lvl1pPr algn="r" defTabSz="953965">
              <a:defRPr sz="1300"/>
            </a:lvl1pPr>
          </a:lstStyle>
          <a:p>
            <a:pPr>
              <a:defRPr/>
            </a:pPr>
            <a:fld id="{455F1EBE-EF3C-45A7-BC4D-95AAB26C11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14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9364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29503" indent="-280578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2312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71236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20161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5ACB502-9AD0-4E7B-A206-68E1DC9228F1}" type="slidenum">
              <a:rPr lang="en-GB"/>
              <a:pPr eaLnBrk="1" hangingPunct="1"/>
              <a:t>7</a:t>
            </a:fld>
            <a:endParaRPr lang="en-GB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>
                <a:latin typeface="Times New Roman" panose="02020603050405020304" pitchFamily="18" charset="0"/>
                <a:ea typeface="ＭＳ Ｐゴシック" panose="020B0600070205080204" pitchFamily="34" charset="-128"/>
              </a:rPr>
              <a:t>Note: Changed points 2 and 3</a:t>
            </a:r>
          </a:p>
        </p:txBody>
      </p:sp>
    </p:spTree>
    <p:extLst>
      <p:ext uri="{BB962C8B-B14F-4D97-AF65-F5344CB8AC3E}">
        <p14:creationId xmlns:p14="http://schemas.microsoft.com/office/powerpoint/2010/main" val="1969670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922155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29503" indent="-280578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2312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71236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20161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F0100952-0F1C-40A8-93D3-F058787717DE}" type="slidenum">
              <a:rPr lang="en-GB"/>
              <a:pPr eaLnBrk="1" hangingPunct="1"/>
              <a:t>9</a:t>
            </a:fld>
            <a:endParaRPr lang="en-GB"/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>
                <a:latin typeface="Times New Roman" panose="02020603050405020304" pitchFamily="18" charset="0"/>
                <a:ea typeface="ＭＳ Ｐゴシック" panose="020B0600070205080204" pitchFamily="34" charset="-128"/>
              </a:rPr>
              <a:t>Note: Moved slide and included point 4</a:t>
            </a:r>
          </a:p>
        </p:txBody>
      </p:sp>
    </p:spTree>
    <p:extLst>
      <p:ext uri="{BB962C8B-B14F-4D97-AF65-F5344CB8AC3E}">
        <p14:creationId xmlns:p14="http://schemas.microsoft.com/office/powerpoint/2010/main" val="7080247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29503" indent="-280578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2312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71236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20161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51B4C961-C5F2-4775-9892-BF527B3716C8}" type="slidenum">
              <a:rPr lang="en-GB"/>
              <a:pPr eaLnBrk="1" hangingPunct="1"/>
              <a:t>10</a:t>
            </a:fld>
            <a:endParaRPr lang="en-GB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>
                <a:latin typeface="Times New Roman" panose="02020603050405020304" pitchFamily="18" charset="0"/>
                <a:ea typeface="ＭＳ Ｐゴシック" panose="020B0600070205080204" pitchFamily="34" charset="-128"/>
              </a:rPr>
              <a:t>Note: Moved slide and included point 4</a:t>
            </a:r>
          </a:p>
        </p:txBody>
      </p:sp>
    </p:spTree>
    <p:extLst>
      <p:ext uri="{BB962C8B-B14F-4D97-AF65-F5344CB8AC3E}">
        <p14:creationId xmlns:p14="http://schemas.microsoft.com/office/powerpoint/2010/main" val="479278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29503" indent="-280578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2312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71236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20161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6DDA7814-2198-413C-B1BE-EC9488097501}" type="slidenum">
              <a:rPr lang="en-GB"/>
              <a:pPr eaLnBrk="1" hangingPunct="1"/>
              <a:t>12</a:t>
            </a:fld>
            <a:endParaRPr lang="en-GB"/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729826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29503" indent="-280578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2312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71236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20161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793AA33-DC72-44EC-8C4F-E473F2CD46E5}" type="slidenum">
              <a:rPr lang="en-GB"/>
              <a:pPr eaLnBrk="1" hangingPunct="1"/>
              <a:t>15</a:t>
            </a:fld>
            <a:endParaRPr lang="en-GB"/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6020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050759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29503" indent="-280578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2312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71236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20161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08A1535-456D-49A7-A7B3-707BAD4BC5EA}" type="slidenum">
              <a:rPr lang="en-GB"/>
              <a:pPr eaLnBrk="1" hangingPunct="1"/>
              <a:t>16</a:t>
            </a:fld>
            <a:endParaRPr lang="en-GB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795645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29503" indent="-280578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2312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71236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20161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78CCC8C-2715-4CBA-A17B-DEFCB97B710D}" type="slidenum">
              <a:rPr lang="en-GB"/>
              <a:pPr eaLnBrk="1" hangingPunct="1"/>
              <a:t>17</a:t>
            </a:fld>
            <a:endParaRPr lang="en-GB"/>
          </a:p>
        </p:txBody>
      </p:sp>
      <p:sp>
        <p:nvSpPr>
          <p:cNvPr id="8909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55346" y="4810680"/>
            <a:ext cx="4483688" cy="449459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8850" tIns="43645" rIns="88850" bIns="43645"/>
          <a:lstStyle/>
          <a:p>
            <a:pPr eaLnBrk="1" hangingPunct="1"/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89092" name="Rectangle 3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587375" y="762000"/>
            <a:ext cx="5022850" cy="3768725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0300425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29503" indent="-280578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22312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571236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20161" indent="-224462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6CC0A51A-5B12-4AA6-8046-6E3F637C41A0}" type="slidenum">
              <a:rPr lang="en-GB"/>
              <a:pPr eaLnBrk="1" hangingPunct="1"/>
              <a:t>18</a:t>
            </a:fld>
            <a:endParaRPr lang="en-GB"/>
          </a:p>
        </p:txBody>
      </p:sp>
      <p:sp>
        <p:nvSpPr>
          <p:cNvPr id="92163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55346" y="4810680"/>
            <a:ext cx="4483688" cy="449459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8850" tIns="43645" rIns="88850" bIns="43645"/>
          <a:lstStyle/>
          <a:p>
            <a:pPr eaLnBrk="1" hangingPunct="1"/>
            <a:endParaRPr 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92164" name="Rectangle 3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587375" y="762000"/>
            <a:ext cx="5022850" cy="3768725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2046974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5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B99051C5-C7E8-4B8E-BEFD-A91334BBA969}" type="slidenum">
              <a:rPr lang="en-US" altLang="en-US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19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942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42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38006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CB7DE5-08DA-4A9B-B377-6B5C6A0C1EC9}" type="datetimeFigureOut">
              <a:rPr lang="en-US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F27A0-DD49-47A5-8362-645C548B47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A1775-B4F5-4FDB-B697-C407FA3A1A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69115-4DED-42B4-BFE4-BBE01029FEDD}" type="datetimeFigureOut">
              <a:rPr lang="en-US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F205-B494-4192-BA9D-62A3240169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7D95B-71E5-4648-ABD6-0613F7A119DB}" type="datetimeFigureOut">
              <a:rPr lang="en-US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FABFD-FA11-4163-BB7B-630437F787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BBE46-D367-47AA-BD49-5BE1787557E6}" type="datetimeFigureOut">
              <a:rPr lang="en-US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FAC54-9C2A-4223-88A0-8353932A74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AD4D6A-4DFD-4C92-8F0C-50D1B10BAB3D}" type="datetimeFigureOut">
              <a:rPr lang="en-US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BCFBC-2304-4568-8BBE-91EFC19888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874EA-5FB1-40E7-A239-8E7D2C004FE5}" type="datetimeFigureOut">
              <a:rPr lang="en-US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843A-FF91-4BA2-860A-62AA4F87D3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D5616-FDF4-446D-931E-A8DF451BBCF8}" type="datetimeFigureOut">
              <a:rPr lang="en-US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907B6-5436-4912-A92B-7EE44AD351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867C5-A20C-48F3-B46C-C37F54CBF5EF}" type="datetimeFigureOut">
              <a:rPr lang="en-US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69D41-FA52-4B3A-A0EF-48210324D7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A8FED-4C83-4C28-AFAF-1C20625E819A}" type="datetimeFigureOut">
              <a:rPr lang="en-US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777A9-2076-47B1-9B30-53BD3E25E9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927D1-2C4C-40FA-9088-8080A64EB8E5}" type="datetimeFigureOut">
              <a:rPr lang="en-US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6F84D-C9C0-4368-86A1-3D205E72F1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26743927-CD5B-4884-92A4-66E18ABABA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Logo email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805264"/>
            <a:ext cx="2232247" cy="87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1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mailchi.mp/swansea/e6g0v3we91-936493?e=0af4a8c3c7" TargetMode="External"/><Relationship Id="rId2" Type="http://schemas.openxmlformats.org/officeDocument/2006/relationships/hyperlink" Target="https://youtu.be/dHQZErtwA3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42938" y="1428750"/>
            <a:ext cx="7772400" cy="1470025"/>
          </a:xfrm>
        </p:spPr>
        <p:txBody>
          <a:bodyPr/>
          <a:lstStyle/>
          <a:p>
            <a:pPr eaLnBrk="1" hangingPunct="1"/>
            <a:r>
              <a:rPr lang="en-GB">
                <a:cs typeface="Arial" charset="0"/>
              </a:rPr>
              <a:t>Marketing Essentials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14375" y="2928938"/>
            <a:ext cx="6400800" cy="2000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/>
              <a:t>The Development of Marketing and the Marketing Environment</a:t>
            </a:r>
            <a:endParaRPr lang="en-GB" sz="24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GB" dirty="0"/>
              <a:t>Learning Outcomes for today</a:t>
            </a:r>
            <a:endParaRPr lang="en-GB" dirty="0">
              <a:cs typeface="Arial" charset="0"/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714375" y="1600200"/>
            <a:ext cx="8072438" cy="4114800"/>
          </a:xfrm>
        </p:spPr>
        <p:txBody>
          <a:bodyPr/>
          <a:lstStyle/>
          <a:p>
            <a:r>
              <a:rPr lang="en-GB" dirty="0"/>
              <a:t>Consider the role of the marketing environment</a:t>
            </a:r>
          </a:p>
          <a:p>
            <a:r>
              <a:rPr lang="en-GB" dirty="0"/>
              <a:t>Identify key environmental elements and their impact on companies</a:t>
            </a:r>
          </a:p>
          <a:p>
            <a:r>
              <a:rPr lang="en-GB" dirty="0"/>
              <a:t>Explore environmental analysis tools</a:t>
            </a:r>
          </a:p>
          <a:p>
            <a:r>
              <a:rPr lang="en-GB" dirty="0"/>
              <a:t>Consider strategic responses</a:t>
            </a:r>
            <a:endParaRPr lang="en-US" dirty="0">
              <a:cs typeface="Arial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1907704" y="1052735"/>
            <a:ext cx="5832648" cy="5462321"/>
          </a:xfrm>
          <a:prstGeom prst="ellipse">
            <a:avLst/>
          </a:prstGeom>
          <a:gradFill>
            <a:gsLst>
              <a:gs pos="0">
                <a:srgbClr val="DDB1E9">
                  <a:alpha val="79000"/>
                </a:srgbClr>
              </a:gs>
              <a:gs pos="50000">
                <a:srgbClr val="9232AC"/>
              </a:gs>
            </a:gsLst>
            <a:lin ang="5400000" scaled="0"/>
          </a:gradFill>
          <a:ln>
            <a:solidFill>
              <a:srgbClr val="DDB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" name="Oval 5"/>
          <p:cNvSpPr/>
          <p:nvPr/>
        </p:nvSpPr>
        <p:spPr>
          <a:xfrm>
            <a:off x="3132138" y="2133600"/>
            <a:ext cx="3384550" cy="3167063"/>
          </a:xfrm>
          <a:prstGeom prst="ellipse">
            <a:avLst/>
          </a:prstGeom>
          <a:solidFill>
            <a:srgbClr val="C174D6"/>
          </a:solidFill>
          <a:ln>
            <a:solidFill>
              <a:srgbClr val="DDB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556" name="Rectangle 6"/>
          <p:cNvSpPr>
            <a:spLocks noGrp="1" noChangeArrowheads="1"/>
          </p:cNvSpPr>
          <p:nvPr>
            <p:ph type="title"/>
          </p:nvPr>
        </p:nvSpPr>
        <p:spPr>
          <a:xfrm>
            <a:off x="1763713" y="333375"/>
            <a:ext cx="6911975" cy="869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Marketing Environment</a:t>
            </a:r>
          </a:p>
        </p:txBody>
      </p:sp>
      <p:sp>
        <p:nvSpPr>
          <p:cNvPr id="21510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449CBD15-31B6-4797-B221-0741465D64CF}" type="slidenum">
              <a:rPr lang="en-GB">
                <a:solidFill>
                  <a:srgbClr val="D38E27"/>
                </a:solidFill>
              </a:rPr>
              <a:pPr algn="ctr" eaLnBrk="1" hangingPunct="1"/>
              <a:t>3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4211638" y="3114675"/>
            <a:ext cx="1179512" cy="1177925"/>
          </a:xfrm>
          <a:prstGeom prst="ellipse">
            <a:avLst/>
          </a:prstGeom>
          <a:gradFill>
            <a:gsLst>
              <a:gs pos="0">
                <a:srgbClr val="9232AC"/>
              </a:gs>
              <a:gs pos="50000">
                <a:srgbClr val="DDB1E9"/>
              </a:gs>
            </a:gsLst>
            <a:lin ang="5400000" scaled="0"/>
          </a:gradFill>
          <a:ln>
            <a:solidFill>
              <a:srgbClr val="DDB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17" name="TextBox 7"/>
          <p:cNvSpPr txBox="1">
            <a:spLocks noChangeArrowheads="1"/>
          </p:cNvSpPr>
          <p:nvPr/>
        </p:nvSpPr>
        <p:spPr bwMode="auto">
          <a:xfrm>
            <a:off x="4284663" y="3573463"/>
            <a:ext cx="10080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Company</a:t>
            </a:r>
          </a:p>
        </p:txBody>
      </p:sp>
      <p:sp>
        <p:nvSpPr>
          <p:cNvPr id="43018" name="TextBox 8"/>
          <p:cNvSpPr txBox="1">
            <a:spLocks noChangeArrowheads="1"/>
          </p:cNvSpPr>
          <p:nvPr/>
        </p:nvSpPr>
        <p:spPr bwMode="auto">
          <a:xfrm>
            <a:off x="3995738" y="2492375"/>
            <a:ext cx="18716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Microenvironment</a:t>
            </a:r>
          </a:p>
        </p:txBody>
      </p:sp>
      <p:sp>
        <p:nvSpPr>
          <p:cNvPr id="43019" name="TextBox 9"/>
          <p:cNvSpPr txBox="1">
            <a:spLocks noChangeArrowheads="1"/>
          </p:cNvSpPr>
          <p:nvPr/>
        </p:nvSpPr>
        <p:spPr bwMode="auto">
          <a:xfrm>
            <a:off x="5364163" y="3357563"/>
            <a:ext cx="12239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Customers</a:t>
            </a:r>
          </a:p>
        </p:txBody>
      </p:sp>
      <p:sp>
        <p:nvSpPr>
          <p:cNvPr id="43020" name="TextBox 10"/>
          <p:cNvSpPr txBox="1">
            <a:spLocks noChangeArrowheads="1"/>
          </p:cNvSpPr>
          <p:nvPr/>
        </p:nvSpPr>
        <p:spPr bwMode="auto">
          <a:xfrm>
            <a:off x="5076825" y="4365625"/>
            <a:ext cx="14398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Competitors</a:t>
            </a:r>
          </a:p>
        </p:txBody>
      </p:sp>
      <p:sp>
        <p:nvSpPr>
          <p:cNvPr id="43021" name="TextBox 11"/>
          <p:cNvSpPr txBox="1">
            <a:spLocks noChangeArrowheads="1"/>
          </p:cNvSpPr>
          <p:nvPr/>
        </p:nvSpPr>
        <p:spPr bwMode="auto">
          <a:xfrm>
            <a:off x="3419475" y="4365625"/>
            <a:ext cx="14398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Distributors</a:t>
            </a:r>
          </a:p>
        </p:txBody>
      </p:sp>
      <p:sp>
        <p:nvSpPr>
          <p:cNvPr id="43022" name="TextBox 12"/>
          <p:cNvSpPr txBox="1">
            <a:spLocks noChangeArrowheads="1"/>
          </p:cNvSpPr>
          <p:nvPr/>
        </p:nvSpPr>
        <p:spPr bwMode="auto">
          <a:xfrm>
            <a:off x="3132138" y="3409950"/>
            <a:ext cx="1439862" cy="30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Suppliers</a:t>
            </a:r>
          </a:p>
        </p:txBody>
      </p:sp>
      <p:sp>
        <p:nvSpPr>
          <p:cNvPr id="43023" name="TextBox 13"/>
          <p:cNvSpPr txBox="1">
            <a:spLocks noChangeArrowheads="1"/>
          </p:cNvSpPr>
          <p:nvPr/>
        </p:nvSpPr>
        <p:spPr bwMode="auto">
          <a:xfrm>
            <a:off x="3924300" y="1628775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9232AC"/>
                </a:solidFill>
              </a:rPr>
              <a:t>Macroenvironment</a:t>
            </a:r>
          </a:p>
        </p:txBody>
      </p:sp>
      <p:sp>
        <p:nvSpPr>
          <p:cNvPr id="43024" name="TextBox 14"/>
          <p:cNvSpPr txBox="1">
            <a:spLocks noChangeArrowheads="1"/>
          </p:cNvSpPr>
          <p:nvPr/>
        </p:nvSpPr>
        <p:spPr bwMode="auto">
          <a:xfrm>
            <a:off x="6227763" y="2636838"/>
            <a:ext cx="18732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Political/Legal</a:t>
            </a:r>
          </a:p>
        </p:txBody>
      </p:sp>
      <p:sp>
        <p:nvSpPr>
          <p:cNvPr id="43025" name="TextBox 15"/>
          <p:cNvSpPr txBox="1">
            <a:spLocks noChangeArrowheads="1"/>
          </p:cNvSpPr>
          <p:nvPr/>
        </p:nvSpPr>
        <p:spPr bwMode="auto">
          <a:xfrm>
            <a:off x="6372225" y="4581525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Physical</a:t>
            </a:r>
          </a:p>
        </p:txBody>
      </p:sp>
      <p:sp>
        <p:nvSpPr>
          <p:cNvPr id="43026" name="TextBox 16"/>
          <p:cNvSpPr txBox="1">
            <a:spLocks noChangeArrowheads="1"/>
          </p:cNvSpPr>
          <p:nvPr/>
        </p:nvSpPr>
        <p:spPr bwMode="auto">
          <a:xfrm>
            <a:off x="4211638" y="5661025"/>
            <a:ext cx="18732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Technological</a:t>
            </a:r>
          </a:p>
        </p:txBody>
      </p:sp>
      <p:sp>
        <p:nvSpPr>
          <p:cNvPr id="43027" name="TextBox 17"/>
          <p:cNvSpPr txBox="1">
            <a:spLocks noChangeArrowheads="1"/>
          </p:cNvSpPr>
          <p:nvPr/>
        </p:nvSpPr>
        <p:spPr bwMode="auto">
          <a:xfrm>
            <a:off x="2124075" y="4508500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Social</a:t>
            </a:r>
          </a:p>
        </p:txBody>
      </p:sp>
      <p:sp>
        <p:nvSpPr>
          <p:cNvPr id="43028" name="TextBox 18"/>
          <p:cNvSpPr txBox="1">
            <a:spLocks noChangeArrowheads="1"/>
          </p:cNvSpPr>
          <p:nvPr/>
        </p:nvSpPr>
        <p:spPr bwMode="auto">
          <a:xfrm>
            <a:off x="2124075" y="2636838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>
                <a:solidFill>
                  <a:srgbClr val="DDB1E9"/>
                </a:solidFill>
              </a:rPr>
              <a:t>Economic</a:t>
            </a:r>
          </a:p>
        </p:txBody>
      </p:sp>
    </p:spTree>
    <p:extLst>
      <p:ext uri="{BB962C8B-B14F-4D97-AF65-F5344CB8AC3E}">
        <p14:creationId xmlns:p14="http://schemas.microsoft.com/office/powerpoint/2010/main" val="39660020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Macroenvironment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2060848"/>
            <a:ext cx="347742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>
                <a:latin typeface="+mj-lt"/>
              </a:rPr>
              <a:t>PESTEL Analysis </a:t>
            </a:r>
          </a:p>
          <a:p>
            <a:r>
              <a:rPr lang="en-GB" sz="3600" dirty="0">
                <a:latin typeface="+mj-lt"/>
              </a:rPr>
              <a:t>Y</a:t>
            </a:r>
            <a:r>
              <a:rPr lang="en-GB" sz="3600" dirty="0" smtClean="0">
                <a:latin typeface="+mj-lt"/>
              </a:rPr>
              <a:t>ou may also see: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+mj-lt"/>
              </a:rPr>
              <a:t>PEST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+mj-lt"/>
              </a:rPr>
              <a:t>PESTLE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+mj-lt"/>
              </a:rPr>
              <a:t>STEEPLE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+mj-lt"/>
              </a:rPr>
              <a:t>PRESTCOM</a:t>
            </a:r>
            <a:endParaRPr lang="en-GB" sz="3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2471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700808"/>
            <a:ext cx="6365502" cy="449996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95736" y="404664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PESTEL ANALYSIS</a:t>
            </a:r>
          </a:p>
        </p:txBody>
      </p:sp>
    </p:spTree>
    <p:extLst>
      <p:ext uri="{BB962C8B-B14F-4D97-AF65-F5344CB8AC3E}">
        <p14:creationId xmlns:p14="http://schemas.microsoft.com/office/powerpoint/2010/main" val="3303601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764704"/>
            <a:ext cx="306103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+mn-lt"/>
              </a:rPr>
              <a:t>PRESTCOM: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+mn-lt"/>
              </a:rPr>
              <a:t>Political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+mn-lt"/>
              </a:rPr>
              <a:t>Regulatory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+mn-lt"/>
              </a:rPr>
              <a:t>Economic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+mn-lt"/>
              </a:rPr>
              <a:t>Social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+mn-lt"/>
              </a:rPr>
              <a:t>Technological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+mn-lt"/>
              </a:rPr>
              <a:t>Competitive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+mn-lt"/>
              </a:rPr>
              <a:t>Organisational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+mn-lt"/>
              </a:rPr>
              <a:t>Market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5942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Economic Forces</a:t>
            </a:r>
          </a:p>
        </p:txBody>
      </p:sp>
      <p:sp>
        <p:nvSpPr>
          <p:cNvPr id="6149" name="Rectangle 3"/>
          <p:cNvSpPr>
            <a:spLocks noGrp="1" noChangeArrowheads="1"/>
          </p:cNvSpPr>
          <p:nvPr>
            <p:ph idx="1"/>
          </p:nvPr>
        </p:nvSpPr>
        <p:spPr>
          <a:xfrm>
            <a:off x="704850" y="1484313"/>
            <a:ext cx="5380038" cy="3179762"/>
          </a:xfrm>
        </p:spPr>
        <p:txBody>
          <a:bodyPr>
            <a:normAutofit fontScale="77500" lnSpcReduction="20000"/>
          </a:bodyPr>
          <a:lstStyle/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dirty="0">
                <a:solidFill>
                  <a:schemeClr val="tx1"/>
                </a:solidFill>
              </a:rPr>
              <a:t>Economic growth and unemployment</a:t>
            </a:r>
          </a:p>
          <a:p>
            <a:pPr marL="0" indent="0" fontAlgn="auto">
              <a:spcAft>
                <a:spcPts val="0"/>
              </a:spcAft>
              <a:buClr>
                <a:srgbClr val="FFFFCC"/>
              </a:buClr>
              <a:buFont typeface="Wingdings 2"/>
              <a:buNone/>
              <a:defRPr/>
            </a:pPr>
            <a:endParaRPr lang="en-GB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dirty="0">
                <a:solidFill>
                  <a:schemeClr val="tx1"/>
                </a:solidFill>
              </a:rPr>
              <a:t>Interest and exchange rates</a:t>
            </a:r>
          </a:p>
          <a:p>
            <a:pPr fontAlgn="auto"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en-GB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dirty="0">
                <a:solidFill>
                  <a:schemeClr val="tx1"/>
                </a:solidFill>
              </a:rPr>
              <a:t>Taxation and inflation</a:t>
            </a:r>
          </a:p>
          <a:p>
            <a:pPr lvl="1"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dirty="0">
                <a:solidFill>
                  <a:schemeClr val="tx1"/>
                </a:solidFill>
              </a:rPr>
              <a:t>‘Stealth Inflation’</a:t>
            </a:r>
          </a:p>
          <a:p>
            <a:pPr lvl="1"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dirty="0"/>
              <a:t>Impact of VAT and other taxes on the tourism &amp; leisure environment</a:t>
            </a:r>
            <a:endParaRPr lang="en-GB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Monotype Sorts" pitchFamily="-1" charset="2"/>
              <a:buNone/>
              <a:defRPr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554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3C89E4E1-DA04-437E-B25D-2C9702001F5C}" type="slidenum">
              <a:rPr lang="en-GB">
                <a:solidFill>
                  <a:srgbClr val="D38E27"/>
                </a:solidFill>
              </a:rPr>
              <a:pPr algn="ctr" eaLnBrk="1" hangingPunct="1"/>
              <a:t>7</a:t>
            </a:fld>
            <a:endParaRPr lang="en-GB">
              <a:solidFill>
                <a:srgbClr val="D38E27"/>
              </a:solidFill>
            </a:endParaRPr>
          </a:p>
        </p:txBody>
      </p:sp>
      <p:pic>
        <p:nvPicPr>
          <p:cNvPr id="44037" name="Picture 2" descr="C:\Users\bus-ac2\AppData\Local\Microsoft\Windows\Temporary Internet Files\Content.IE5\4JQPAJ82\MC90043628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692150"/>
            <a:ext cx="3073400" cy="307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8" name="Picture 3" descr="C:\Users\bus-ac2\AppData\Local\Microsoft\Windows\Temporary Internet Files\Content.IE5\T04OGYQZ\MP90031686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300" y="4005263"/>
            <a:ext cx="3657600" cy="243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431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82991F98-CDD1-490A-8B6D-0134898F879F}" type="slidenum">
              <a:rPr lang="en-GB">
                <a:solidFill>
                  <a:srgbClr val="D38E27"/>
                </a:solidFill>
              </a:rPr>
              <a:pPr algn="ctr" eaLnBrk="1" hangingPunct="1"/>
              <a:t>8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45059" name="Rectangle 2"/>
          <p:cNvSpPr txBox="1">
            <a:spLocks noChangeArrowheads="1"/>
          </p:cNvSpPr>
          <p:nvPr/>
        </p:nvSpPr>
        <p:spPr bwMode="auto">
          <a:xfrm>
            <a:off x="0" y="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sz="4400" b="1">
                <a:solidFill>
                  <a:srgbClr val="0D0D0D"/>
                </a:solidFill>
                <a:latin typeface="Calibri" panose="020F0502020204030204" pitchFamily="34" charset="0"/>
              </a:rPr>
              <a:t>Emirates</a:t>
            </a:r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 bwMode="auto">
          <a:xfrm rot="5400000" flipV="1">
            <a:off x="3997325" y="2924175"/>
            <a:ext cx="4103688" cy="649288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726 w 21600"/>
              <a:gd name="T13" fmla="*/ 4726 h 21600"/>
              <a:gd name="T14" fmla="*/ 16874 w 21600"/>
              <a:gd name="T15" fmla="*/ 16874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5852" y="21600"/>
                </a:lnTo>
                <a:lnTo>
                  <a:pt x="15748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DDDDDD"/>
          </a:solidFill>
          <a:ln w="25400">
            <a:solidFill>
              <a:srgbClr val="9232AC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GB"/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 bwMode="auto">
          <a:xfrm>
            <a:off x="6400800" y="2349500"/>
            <a:ext cx="2590800" cy="1871663"/>
          </a:xfrm>
          <a:prstGeom prst="rect">
            <a:avLst/>
          </a:prstGeom>
          <a:noFill/>
          <a:ln w="28575">
            <a:solidFill>
              <a:srgbClr val="9232AC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2075" tIns="46038" rIns="92075" bIns="46038"/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10000"/>
              </a:spcBef>
              <a:buClr>
                <a:schemeClr val="accent2"/>
              </a:buClr>
              <a:buSzPct val="60000"/>
            </a:pPr>
            <a:r>
              <a:rPr lang="en-US"/>
              <a:t>This advert for Emirates Airlines reflects the economic growth of countries like China and the UAE </a:t>
            </a:r>
          </a:p>
          <a:p>
            <a:pPr algn="ctr" eaLnBrk="1" hangingPunct="1">
              <a:spcBef>
                <a:spcPct val="10000"/>
              </a:spcBef>
              <a:buClr>
                <a:schemeClr val="accent2"/>
              </a:buClr>
              <a:buSzPct val="60000"/>
              <a:buFont typeface="Monotype Sorts"/>
              <a:buNone/>
            </a:pPr>
            <a:endParaRPr lang="en-GB" sz="2400">
              <a:solidFill>
                <a:srgbClr val="1966CD"/>
              </a:solidFill>
            </a:endParaRPr>
          </a:p>
        </p:txBody>
      </p:sp>
      <p:pic>
        <p:nvPicPr>
          <p:cNvPr id="45062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1143000"/>
            <a:ext cx="3128963" cy="426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22278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Changes in Consumer Expectations	</a:t>
            </a:r>
          </a:p>
        </p:txBody>
      </p:sp>
      <p:sp>
        <p:nvSpPr>
          <p:cNvPr id="8197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412875"/>
            <a:ext cx="7156450" cy="4419600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High quality for low prices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Speed and Convenience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Customisation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Wingdings 2"/>
              <a:buNone/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Expectation that companies act responsibly towards the environment, their community and their employees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Wingdings" pitchFamily="-1" charset="2"/>
              <a:buChar char="Ø"/>
              <a:defRPr/>
            </a:pPr>
            <a:endParaRPr lang="en-GB" sz="2800" dirty="0">
              <a:solidFill>
                <a:srgbClr val="FC205F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-1" charset="2"/>
              <a:buChar char="Ø"/>
              <a:defRPr/>
            </a:pPr>
            <a:endParaRPr lang="en-GB" sz="2800" dirty="0"/>
          </a:p>
        </p:txBody>
      </p:sp>
      <p:sp>
        <p:nvSpPr>
          <p:cNvPr id="27650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0F934F51-9ACA-47C7-B078-8A3E977198C3}" type="slidenum">
              <a:rPr lang="en-GB">
                <a:solidFill>
                  <a:srgbClr val="D38E27"/>
                </a:solidFill>
              </a:rPr>
              <a:pPr algn="ctr" eaLnBrk="1" hangingPunct="1"/>
              <a:t>9</a:t>
            </a:fld>
            <a:endParaRPr lang="en-GB">
              <a:solidFill>
                <a:srgbClr val="D38E2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59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Social Forces	</a:t>
            </a:r>
          </a:p>
        </p:txBody>
      </p:sp>
      <p:sp>
        <p:nvSpPr>
          <p:cNvPr id="8197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700213"/>
            <a:ext cx="3578225" cy="3744912"/>
          </a:xfrm>
        </p:spPr>
        <p:txBody>
          <a:bodyPr>
            <a:normAutofit fontScale="92500" lnSpcReduction="1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Demographic forces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Cultural forces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Corporate social responsibility and marketing ethics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The consumer </a:t>
            </a:r>
            <a:r>
              <a:rPr lang="en-GB" sz="2800" dirty="0" smtClean="0">
                <a:solidFill>
                  <a:schemeClr val="tx1"/>
                </a:solidFill>
              </a:rPr>
              <a:t>movement </a:t>
            </a:r>
            <a:r>
              <a:rPr lang="en-GB" sz="2800" dirty="0" err="1" smtClean="0">
                <a:solidFill>
                  <a:schemeClr val="tx1"/>
                </a:solidFill>
              </a:rPr>
              <a:t>eg</a:t>
            </a:r>
            <a:r>
              <a:rPr lang="en-GB" sz="2800" dirty="0" smtClean="0">
                <a:solidFill>
                  <a:schemeClr val="tx1"/>
                </a:solidFill>
              </a:rPr>
              <a:t> organic </a:t>
            </a: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Wingdings" pitchFamily="-1" charset="2"/>
              <a:buChar char="Ø"/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-1" charset="2"/>
              <a:buChar char="Ø"/>
              <a:defRPr/>
            </a:pPr>
            <a:endParaRPr lang="en-GB" sz="2800" dirty="0"/>
          </a:p>
        </p:txBody>
      </p:sp>
      <p:sp>
        <p:nvSpPr>
          <p:cNvPr id="27650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ECA40BF1-FA7D-4137-B95D-7EFF1F47901C}" type="slidenum">
              <a:rPr lang="en-GB">
                <a:solidFill>
                  <a:srgbClr val="D38E27"/>
                </a:solidFill>
              </a:rPr>
              <a:pPr algn="ctr" eaLnBrk="1" hangingPunct="1"/>
              <a:t>10</a:t>
            </a:fld>
            <a:endParaRPr lang="en-GB">
              <a:solidFill>
                <a:srgbClr val="D38E27"/>
              </a:solidFill>
            </a:endParaRPr>
          </a:p>
        </p:txBody>
      </p:sp>
      <p:pic>
        <p:nvPicPr>
          <p:cNvPr id="46085" name="Picture 3" descr="C:\Users\bus-ac2\AppData\Local\Microsoft\Windows\Temporary Internet Files\Content.IE5\KBHF68X6\MP90041182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1625600"/>
            <a:ext cx="4313237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889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Commercialisation of cultural events?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Halloween History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3"/>
              </a:rPr>
              <a:t>Orange is the new green</a:t>
            </a: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sz="2000" dirty="0">
                <a:hlinkClick r:id="rId2"/>
              </a:rPr>
              <a:t>https://youtu.be/dHQZErtwA3E</a:t>
            </a:r>
            <a:r>
              <a:rPr lang="en-GB" sz="2000" dirty="0"/>
              <a:t> </a:t>
            </a:r>
            <a:endParaRPr lang="en-GB" sz="2000" dirty="0" smtClean="0"/>
          </a:p>
          <a:p>
            <a:r>
              <a:rPr lang="en-GB" sz="2000" dirty="0">
                <a:hlinkClick r:id="rId3"/>
              </a:rPr>
              <a:t>https://</a:t>
            </a:r>
            <a:r>
              <a:rPr lang="en-GB" sz="2000" dirty="0" smtClean="0">
                <a:hlinkClick r:id="rId3"/>
              </a:rPr>
              <a:t>mailchi.mp/swansea/e6g0v3we91-936493?e=0af4a8c3c7</a:t>
            </a:r>
            <a:r>
              <a:rPr lang="en-GB" sz="2000" dirty="0" smtClean="0"/>
              <a:t> 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019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Global and Local Cultures</a:t>
            </a:r>
          </a:p>
        </p:txBody>
      </p:sp>
      <p:sp>
        <p:nvSpPr>
          <p:cNvPr id="1229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214422"/>
            <a:ext cx="6335712" cy="4681537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dirty="0">
                <a:solidFill>
                  <a:schemeClr val="tx1"/>
                </a:solidFill>
              </a:rPr>
              <a:t>Convergence of consumer segments into global segments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r>
              <a:rPr lang="en-GB" dirty="0">
                <a:solidFill>
                  <a:schemeClr val="tx1"/>
                </a:solidFill>
              </a:rPr>
              <a:t>Local cultures still strong  and diverse</a:t>
            </a: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dirty="0">
                <a:solidFill>
                  <a:schemeClr val="tx1"/>
                </a:solidFill>
              </a:rPr>
              <a:t>Backlash against ‘one size fits all’ capitalism</a:t>
            </a: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dirty="0">
                <a:solidFill>
                  <a:schemeClr val="tx1"/>
                </a:solidFill>
              </a:rPr>
              <a:t>‘</a:t>
            </a:r>
            <a:r>
              <a:rPr lang="en-GB" dirty="0" err="1">
                <a:solidFill>
                  <a:schemeClr val="tx1"/>
                </a:solidFill>
              </a:rPr>
              <a:t>Glocalisation</a:t>
            </a:r>
            <a:r>
              <a:rPr lang="en-GB" dirty="0">
                <a:solidFill>
                  <a:schemeClr val="tx1"/>
                </a:solidFill>
              </a:rPr>
              <a:t>’</a:t>
            </a:r>
          </a:p>
        </p:txBody>
      </p:sp>
      <p:sp>
        <p:nvSpPr>
          <p:cNvPr id="35842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73089EDD-66A4-4AAE-B54D-78D8D1543862}" type="slidenum">
              <a:rPr lang="en-GB">
                <a:solidFill>
                  <a:srgbClr val="D38E27"/>
                </a:solidFill>
              </a:rPr>
              <a:pPr algn="ctr" eaLnBrk="1" hangingPunct="1"/>
              <a:t>12</a:t>
            </a:fld>
            <a:endParaRPr lang="en-GB">
              <a:solidFill>
                <a:srgbClr val="D38E27"/>
              </a:solidFill>
            </a:endParaRPr>
          </a:p>
        </p:txBody>
      </p:sp>
      <p:pic>
        <p:nvPicPr>
          <p:cNvPr id="51205" name="Picture 2" descr="C:\Users\a.cockrill\AppData\Local\Microsoft\Windows\Temporary Internet Files\Content.IE5\JC49RABS\MP90044250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1628775"/>
            <a:ext cx="1704975" cy="256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8309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60350"/>
            <a:ext cx="4176713" cy="331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838" y="3716338"/>
            <a:ext cx="4176712" cy="2941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375" y="242888"/>
            <a:ext cx="4100513" cy="3151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733800"/>
            <a:ext cx="4176713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2776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620688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atin typeface="+mj-lt"/>
              </a:rPr>
              <a:t>International Marketing Environment</a:t>
            </a:r>
            <a:endParaRPr lang="en-GB" sz="3600" dirty="0">
              <a:latin typeface="+mj-lt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55576" y="1772816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+mj-lt"/>
              </a:rPr>
              <a:t>Market/Country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+mj-lt"/>
              </a:rPr>
              <a:t>Currency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+mj-lt"/>
              </a:rPr>
              <a:t>Culture</a:t>
            </a:r>
            <a:endParaRPr lang="en-GB" sz="3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889528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Political and Legal Forces</a:t>
            </a:r>
          </a:p>
        </p:txBody>
      </p:sp>
      <p:sp>
        <p:nvSpPr>
          <p:cNvPr id="12293" name="Rectangle 3"/>
          <p:cNvSpPr>
            <a:spLocks noGrp="1" noChangeArrowheads="1"/>
          </p:cNvSpPr>
          <p:nvPr>
            <p:ph idx="1"/>
          </p:nvPr>
        </p:nvSpPr>
        <p:spPr>
          <a:xfrm>
            <a:off x="588963" y="1341438"/>
            <a:ext cx="6335712" cy="44196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dirty="0">
                <a:solidFill>
                  <a:schemeClr val="tx1"/>
                </a:solidFill>
              </a:rPr>
              <a:t>The European Union &amp; BREXIT!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r>
              <a:rPr lang="en-GB" dirty="0">
                <a:solidFill>
                  <a:schemeClr val="tx1"/>
                </a:solidFill>
              </a:rPr>
              <a:t>Pro-competitive legislation</a:t>
            </a: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en-GB" dirty="0">
                <a:solidFill>
                  <a:schemeClr val="tx1"/>
                </a:solidFill>
              </a:rPr>
              <a:t>Consumer legislation 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r>
              <a:rPr lang="en-GB" dirty="0">
                <a:solidFill>
                  <a:schemeClr val="tx1"/>
                </a:solidFill>
              </a:rPr>
              <a:t>Codes of practice</a:t>
            </a:r>
          </a:p>
        </p:txBody>
      </p:sp>
      <p:sp>
        <p:nvSpPr>
          <p:cNvPr id="35842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0503CFF5-0DB0-41CA-84F5-E3E29F3C2B89}" type="slidenum">
              <a:rPr lang="en-GB">
                <a:solidFill>
                  <a:srgbClr val="D38E27"/>
                </a:solidFill>
              </a:rPr>
              <a:pPr algn="ctr" eaLnBrk="1" hangingPunct="1"/>
              <a:t>15</a:t>
            </a:fld>
            <a:endParaRPr lang="en-GB">
              <a:solidFill>
                <a:srgbClr val="D38E27"/>
              </a:solidFill>
            </a:endParaRPr>
          </a:p>
        </p:txBody>
      </p:sp>
      <p:pic>
        <p:nvPicPr>
          <p:cNvPr id="53253" name="Picture 2" descr="C:\Users\bus-ac2\AppData\Local\Microsoft\Windows\Temporary Internet Files\Content.IE5\0R967FWX\MC9003517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398838"/>
            <a:ext cx="2455863" cy="278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93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Physical Forces</a:t>
            </a:r>
          </a:p>
        </p:txBody>
      </p:sp>
      <p:sp>
        <p:nvSpPr>
          <p:cNvPr id="1331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557338"/>
            <a:ext cx="4895850" cy="3384550"/>
          </a:xfrm>
        </p:spPr>
        <p:txBody>
          <a:bodyPr>
            <a:normAutofit fontScale="85000" lnSpcReduction="20000"/>
          </a:bodyPr>
          <a:lstStyle/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Climate change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Pollution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Recyclable and non-wasteful packaging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Use of environmentally friendly ingredients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Animal testing of new products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en-GB" sz="2800" dirty="0">
                <a:solidFill>
                  <a:schemeClr val="tx1"/>
                </a:solidFill>
              </a:rPr>
              <a:t>Use of environmentally friendly ingredients</a:t>
            </a:r>
          </a:p>
          <a:p>
            <a:pPr fontAlgn="auto"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None/>
              <a:defRPr/>
            </a:pPr>
            <a:endParaRPr lang="en-GB" sz="2800" dirty="0">
              <a:solidFill>
                <a:srgbClr val="FFFF99"/>
              </a:solidFill>
            </a:endParaRPr>
          </a:p>
        </p:txBody>
      </p:sp>
      <p:sp>
        <p:nvSpPr>
          <p:cNvPr id="37890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331BADA7-D163-4640-88B4-F085FD1B6476}" type="slidenum">
              <a:rPr lang="en-GB">
                <a:solidFill>
                  <a:srgbClr val="D38E27"/>
                </a:solidFill>
              </a:rPr>
              <a:pPr algn="ctr" eaLnBrk="1" hangingPunct="1"/>
              <a:t>16</a:t>
            </a:fld>
            <a:endParaRPr lang="en-GB">
              <a:solidFill>
                <a:srgbClr val="D38E27"/>
              </a:solidFill>
            </a:endParaRPr>
          </a:p>
        </p:txBody>
      </p:sp>
      <p:pic>
        <p:nvPicPr>
          <p:cNvPr id="54277" name="Picture 2" descr="C:\Users\bus-ac2\AppData\Local\Microsoft\Windows\Temporary Internet Files\Content.IE5\4JQPAJ82\MC90043386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25" y="486886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278" name="Picture 3" descr="C:\Users\bus-ac2\AppData\Local\Microsoft\Windows\Temporary Internet Files\Content.IE5\KBHF68X6\MP90044833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1557338"/>
            <a:ext cx="3430588" cy="496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9725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7" name="Rectangle 11"/>
          <p:cNvSpPr>
            <a:spLocks noGrp="1" noChangeArrowheads="1"/>
          </p:cNvSpPr>
          <p:nvPr>
            <p:ph type="title"/>
          </p:nvPr>
        </p:nvSpPr>
        <p:spPr>
          <a:xfrm>
            <a:off x="1547813" y="0"/>
            <a:ext cx="7772400" cy="831850"/>
          </a:xfrm>
        </p:spPr>
        <p:txBody>
          <a:bodyPr lIns="90488" tIns="44450" rIns="90488" bIns="44450"/>
          <a:lstStyle/>
          <a:p>
            <a:pPr fontAlgn="auto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Technological Forces</a:t>
            </a:r>
          </a:p>
        </p:txBody>
      </p:sp>
      <p:sp>
        <p:nvSpPr>
          <p:cNvPr id="41986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2800350" y="6581775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2ECD00AA-0B14-4AB6-B80D-7FAD4E695B72}" type="slidenum">
              <a:rPr lang="en-GB">
                <a:solidFill>
                  <a:srgbClr val="D38E27"/>
                </a:solidFill>
              </a:rPr>
              <a:pPr algn="ctr" eaLnBrk="1" hangingPunct="1"/>
              <a:t>17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56324" name="Rectangle 3"/>
          <p:cNvSpPr>
            <a:spLocks noChangeArrowheads="1"/>
          </p:cNvSpPr>
          <p:nvPr/>
        </p:nvSpPr>
        <p:spPr bwMode="auto">
          <a:xfrm>
            <a:off x="-131763" y="6926263"/>
            <a:ext cx="4213226" cy="22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sz="1000"/>
          </a:p>
        </p:txBody>
      </p:sp>
      <p:sp>
        <p:nvSpPr>
          <p:cNvPr id="56325" name="Line 7"/>
          <p:cNvSpPr>
            <a:spLocks noChangeShapeType="1"/>
          </p:cNvSpPr>
          <p:nvPr/>
        </p:nvSpPr>
        <p:spPr bwMode="auto">
          <a:xfrm>
            <a:off x="4319588" y="2359025"/>
            <a:ext cx="23812" cy="798513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26" name="Rectangle 24"/>
          <p:cNvSpPr>
            <a:spLocks noChangeArrowheads="1"/>
          </p:cNvSpPr>
          <p:nvPr/>
        </p:nvSpPr>
        <p:spPr bwMode="auto">
          <a:xfrm>
            <a:off x="2951163" y="3222625"/>
            <a:ext cx="2752725" cy="822325"/>
          </a:xfrm>
          <a:prstGeom prst="rect">
            <a:avLst/>
          </a:prstGeom>
          <a:gradFill rotWithShape="0">
            <a:gsLst>
              <a:gs pos="0">
                <a:srgbClr val="9232AC"/>
              </a:gs>
              <a:gs pos="50000">
                <a:srgbClr val="DDB1E9"/>
              </a:gs>
              <a:gs pos="100000">
                <a:srgbClr val="DDB1E9"/>
              </a:gs>
            </a:gsLst>
            <a:lin ang="5400000"/>
          </a:gradFill>
          <a:ln>
            <a:noFill/>
          </a:ln>
          <a:effectLst>
            <a:outerShdw dist="88900" dir="3120006" sx="106000" sy="106000" algn="tl" rotWithShape="0">
              <a:srgbClr val="0D0D0D">
                <a:alpha val="39998"/>
              </a:srgbClr>
            </a:outerShdw>
          </a:effectLst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/>
          </a:p>
        </p:txBody>
      </p:sp>
      <p:sp>
        <p:nvSpPr>
          <p:cNvPr id="56327" name="Text Box 43"/>
          <p:cNvSpPr txBox="1">
            <a:spLocks noChangeArrowheads="1"/>
          </p:cNvSpPr>
          <p:nvPr/>
        </p:nvSpPr>
        <p:spPr bwMode="auto">
          <a:xfrm>
            <a:off x="3167063" y="3440113"/>
            <a:ext cx="2470150" cy="366712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rgbClr val="2F4D71">
                <a:alpha val="74997"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b="1">
                <a:solidFill>
                  <a:srgbClr val="732888"/>
                </a:solidFill>
              </a:rPr>
              <a:t>Technologies Forces</a:t>
            </a:r>
            <a:endParaRPr lang="en-US" b="1">
              <a:solidFill>
                <a:srgbClr val="732888"/>
              </a:solidFill>
            </a:endParaRPr>
          </a:p>
        </p:txBody>
      </p:sp>
      <p:sp>
        <p:nvSpPr>
          <p:cNvPr id="56328" name="Line 7"/>
          <p:cNvSpPr>
            <a:spLocks noChangeShapeType="1"/>
          </p:cNvSpPr>
          <p:nvPr/>
        </p:nvSpPr>
        <p:spPr bwMode="auto">
          <a:xfrm flipH="1">
            <a:off x="5711825" y="2790825"/>
            <a:ext cx="839788" cy="366713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29" name="Line 7"/>
          <p:cNvSpPr>
            <a:spLocks noChangeShapeType="1"/>
          </p:cNvSpPr>
          <p:nvPr/>
        </p:nvSpPr>
        <p:spPr bwMode="auto">
          <a:xfrm flipH="1" flipV="1">
            <a:off x="5711825" y="4094163"/>
            <a:ext cx="552450" cy="569912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30" name="Line 7"/>
          <p:cNvSpPr>
            <a:spLocks noChangeShapeType="1"/>
          </p:cNvSpPr>
          <p:nvPr/>
        </p:nvSpPr>
        <p:spPr bwMode="auto">
          <a:xfrm flipH="1" flipV="1">
            <a:off x="4630738" y="4165600"/>
            <a:ext cx="576262" cy="1008063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31" name="Line 7"/>
          <p:cNvSpPr>
            <a:spLocks noChangeShapeType="1"/>
          </p:cNvSpPr>
          <p:nvPr/>
        </p:nvSpPr>
        <p:spPr bwMode="auto">
          <a:xfrm flipV="1">
            <a:off x="3263900" y="4165600"/>
            <a:ext cx="358775" cy="1081088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32" name="Line 7"/>
          <p:cNvSpPr>
            <a:spLocks noChangeShapeType="1"/>
          </p:cNvSpPr>
          <p:nvPr/>
        </p:nvSpPr>
        <p:spPr bwMode="auto">
          <a:xfrm>
            <a:off x="2159000" y="2935288"/>
            <a:ext cx="815975" cy="295275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33" name="Line 7"/>
          <p:cNvSpPr>
            <a:spLocks noChangeShapeType="1"/>
          </p:cNvSpPr>
          <p:nvPr/>
        </p:nvSpPr>
        <p:spPr bwMode="auto">
          <a:xfrm flipV="1">
            <a:off x="2255838" y="4094163"/>
            <a:ext cx="719137" cy="431800"/>
          </a:xfrm>
          <a:prstGeom prst="line">
            <a:avLst/>
          </a:prstGeom>
          <a:noFill/>
          <a:ln w="38100">
            <a:solidFill>
              <a:srgbClr val="9232A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34" name="Oval 29"/>
          <p:cNvSpPr>
            <a:spLocks noChangeArrowheads="1"/>
          </p:cNvSpPr>
          <p:nvPr/>
        </p:nvSpPr>
        <p:spPr bwMode="auto">
          <a:xfrm>
            <a:off x="3479800" y="1357313"/>
            <a:ext cx="1655763" cy="1008062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Internet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6335" name="Oval 29"/>
          <p:cNvSpPr>
            <a:spLocks noChangeArrowheads="1"/>
          </p:cNvSpPr>
          <p:nvPr/>
        </p:nvSpPr>
        <p:spPr bwMode="auto">
          <a:xfrm>
            <a:off x="6215063" y="2078038"/>
            <a:ext cx="1655762" cy="1008062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Computers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6336" name="Oval 29"/>
          <p:cNvSpPr>
            <a:spLocks noChangeArrowheads="1"/>
          </p:cNvSpPr>
          <p:nvPr/>
        </p:nvSpPr>
        <p:spPr bwMode="auto">
          <a:xfrm>
            <a:off x="742950" y="2078038"/>
            <a:ext cx="1655763" cy="1008062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Mobile </a:t>
            </a:r>
            <a:br>
              <a:rPr lang="en-GB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Phones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6337" name="Oval 29"/>
          <p:cNvSpPr>
            <a:spLocks noChangeArrowheads="1"/>
          </p:cNvSpPr>
          <p:nvPr/>
        </p:nvSpPr>
        <p:spPr bwMode="auto">
          <a:xfrm>
            <a:off x="742950" y="4310063"/>
            <a:ext cx="1655763" cy="1008062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Apps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6338" name="Oval 29"/>
          <p:cNvSpPr>
            <a:spLocks noChangeArrowheads="1"/>
          </p:cNvSpPr>
          <p:nvPr/>
        </p:nvSpPr>
        <p:spPr bwMode="auto">
          <a:xfrm>
            <a:off x="2398713" y="5246688"/>
            <a:ext cx="1655762" cy="1008062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Camcorders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6339" name="Oval 29"/>
          <p:cNvSpPr>
            <a:spLocks noChangeArrowheads="1"/>
          </p:cNvSpPr>
          <p:nvPr/>
        </p:nvSpPr>
        <p:spPr bwMode="auto">
          <a:xfrm>
            <a:off x="4559300" y="5173663"/>
            <a:ext cx="1655763" cy="1008062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Body </a:t>
            </a:r>
            <a:br>
              <a:rPr lang="en-GB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Scanners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6340" name="Oval 29"/>
          <p:cNvSpPr>
            <a:spLocks noChangeArrowheads="1"/>
          </p:cNvSpPr>
          <p:nvPr/>
        </p:nvSpPr>
        <p:spPr bwMode="auto">
          <a:xfrm>
            <a:off x="6143625" y="4454525"/>
            <a:ext cx="1655763" cy="1008063"/>
          </a:xfrm>
          <a:prstGeom prst="ellipse">
            <a:avLst/>
          </a:prstGeom>
          <a:solidFill>
            <a:srgbClr val="D298E1"/>
          </a:solidFill>
          <a:ln w="12700">
            <a:solidFill>
              <a:srgbClr val="A438C2"/>
            </a:solidFill>
            <a:round/>
            <a:headEnd type="none" w="sm" len="sm"/>
            <a:tailEnd type="none" w="sm" len="sm"/>
          </a:ln>
          <a:effectLst>
            <a:prstShdw prst="shdw17" dist="17961" dir="2700000">
              <a:srgbClr val="991339">
                <a:alpha val="74997"/>
              </a:srgbClr>
            </a:prstShdw>
          </a:effec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b="1">
                <a:solidFill>
                  <a:schemeClr val="bg1"/>
                </a:solidFill>
              </a:rPr>
              <a:t>Robotics</a:t>
            </a:r>
            <a:endParaRPr 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7252509"/>
      </p:ext>
    </p:extLst>
  </p:cSld>
  <p:clrMapOvr>
    <a:masterClrMapping/>
  </p:clrMapOvr>
  <p:transition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418" name="Group 34"/>
          <p:cNvGrpSpPr>
            <a:grpSpLocks/>
          </p:cNvGrpSpPr>
          <p:nvPr/>
        </p:nvGrpSpPr>
        <p:grpSpPr bwMode="auto">
          <a:xfrm>
            <a:off x="5027613" y="1266825"/>
            <a:ext cx="0" cy="1203325"/>
            <a:chOff x="3167" y="798"/>
            <a:chExt cx="0" cy="758"/>
          </a:xfrm>
        </p:grpSpPr>
        <p:sp>
          <p:nvSpPr>
            <p:cNvPr id="60472" name="Line 35"/>
            <p:cNvSpPr>
              <a:spLocks noChangeShapeType="1"/>
            </p:cNvSpPr>
            <p:nvPr/>
          </p:nvSpPr>
          <p:spPr bwMode="auto">
            <a:xfrm>
              <a:off x="3167" y="1168"/>
              <a:ext cx="0" cy="140"/>
            </a:xfrm>
            <a:prstGeom prst="line">
              <a:avLst/>
            </a:prstGeom>
            <a:noFill/>
            <a:ln w="25400">
              <a:solidFill>
                <a:srgbClr val="73288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73" name="Line 36"/>
            <p:cNvSpPr>
              <a:spLocks noChangeShapeType="1"/>
            </p:cNvSpPr>
            <p:nvPr/>
          </p:nvSpPr>
          <p:spPr bwMode="auto">
            <a:xfrm>
              <a:off x="3167" y="1532"/>
              <a:ext cx="0" cy="24"/>
            </a:xfrm>
            <a:prstGeom prst="line">
              <a:avLst/>
            </a:prstGeom>
            <a:noFill/>
            <a:ln w="25400">
              <a:solidFill>
                <a:srgbClr val="73288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74" name="Line 37"/>
            <p:cNvSpPr>
              <a:spLocks noChangeShapeType="1"/>
            </p:cNvSpPr>
            <p:nvPr/>
          </p:nvSpPr>
          <p:spPr bwMode="auto">
            <a:xfrm>
              <a:off x="3167" y="798"/>
              <a:ext cx="0" cy="144"/>
            </a:xfrm>
            <a:prstGeom prst="line">
              <a:avLst/>
            </a:prstGeom>
            <a:noFill/>
            <a:ln w="25400">
              <a:solidFill>
                <a:srgbClr val="73288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0419" name="Group 34"/>
          <p:cNvGrpSpPr>
            <a:grpSpLocks/>
          </p:cNvGrpSpPr>
          <p:nvPr/>
        </p:nvGrpSpPr>
        <p:grpSpPr bwMode="auto">
          <a:xfrm>
            <a:off x="3851275" y="1268413"/>
            <a:ext cx="0" cy="1203325"/>
            <a:chOff x="3167" y="798"/>
            <a:chExt cx="0" cy="758"/>
          </a:xfrm>
        </p:grpSpPr>
        <p:sp>
          <p:nvSpPr>
            <p:cNvPr id="60469" name="Line 35"/>
            <p:cNvSpPr>
              <a:spLocks noChangeShapeType="1"/>
            </p:cNvSpPr>
            <p:nvPr/>
          </p:nvSpPr>
          <p:spPr bwMode="auto">
            <a:xfrm>
              <a:off x="3167" y="1168"/>
              <a:ext cx="0" cy="140"/>
            </a:xfrm>
            <a:prstGeom prst="line">
              <a:avLst/>
            </a:prstGeom>
            <a:noFill/>
            <a:ln w="25400">
              <a:solidFill>
                <a:srgbClr val="73288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70" name="Line 36"/>
            <p:cNvSpPr>
              <a:spLocks noChangeShapeType="1"/>
            </p:cNvSpPr>
            <p:nvPr/>
          </p:nvSpPr>
          <p:spPr bwMode="auto">
            <a:xfrm>
              <a:off x="3167" y="1532"/>
              <a:ext cx="0" cy="24"/>
            </a:xfrm>
            <a:prstGeom prst="line">
              <a:avLst/>
            </a:prstGeom>
            <a:noFill/>
            <a:ln w="25400">
              <a:solidFill>
                <a:srgbClr val="73288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71" name="Line 37"/>
            <p:cNvSpPr>
              <a:spLocks noChangeShapeType="1"/>
            </p:cNvSpPr>
            <p:nvPr/>
          </p:nvSpPr>
          <p:spPr bwMode="auto">
            <a:xfrm>
              <a:off x="3167" y="798"/>
              <a:ext cx="0" cy="144"/>
            </a:xfrm>
            <a:prstGeom prst="line">
              <a:avLst/>
            </a:prstGeom>
            <a:noFill/>
            <a:ln w="25400">
              <a:solidFill>
                <a:srgbClr val="73288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0181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153400" cy="1143000"/>
          </a:xfrm>
        </p:spPr>
        <p:txBody>
          <a:bodyPr lIns="90488" tIns="44450" rIns="90488" bIns="4445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Responses to Environmental Change</a:t>
            </a:r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C5BEAF68-0EA9-423E-83E4-F89B7AC54C72}" type="slidenum">
              <a:rPr lang="en-GB">
                <a:solidFill>
                  <a:srgbClr val="D38E27"/>
                </a:solidFill>
              </a:rPr>
              <a:pPr algn="ctr" eaLnBrk="1" hangingPunct="1"/>
              <a:t>18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60422" name="Rectangle 2"/>
          <p:cNvSpPr>
            <a:spLocks noChangeArrowheads="1"/>
          </p:cNvSpPr>
          <p:nvPr/>
        </p:nvSpPr>
        <p:spPr bwMode="auto">
          <a:xfrm>
            <a:off x="7200900" y="6629400"/>
            <a:ext cx="19050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endParaRPr lang="en-US" sz="1000"/>
          </a:p>
        </p:txBody>
      </p:sp>
      <p:sp>
        <p:nvSpPr>
          <p:cNvPr id="60423" name="Rectangle 3"/>
          <p:cNvSpPr>
            <a:spLocks noChangeArrowheads="1"/>
          </p:cNvSpPr>
          <p:nvPr/>
        </p:nvSpPr>
        <p:spPr bwMode="auto">
          <a:xfrm>
            <a:off x="0" y="6629400"/>
            <a:ext cx="4213225" cy="22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sz="1000"/>
          </a:p>
        </p:txBody>
      </p:sp>
      <p:sp>
        <p:nvSpPr>
          <p:cNvPr id="60424" name="Line 5"/>
          <p:cNvSpPr>
            <a:spLocks noChangeShapeType="1"/>
          </p:cNvSpPr>
          <p:nvPr/>
        </p:nvSpPr>
        <p:spPr bwMode="auto">
          <a:xfrm>
            <a:off x="3200400" y="4518025"/>
            <a:ext cx="0" cy="188913"/>
          </a:xfrm>
          <a:prstGeom prst="line">
            <a:avLst/>
          </a:prstGeom>
          <a:noFill/>
          <a:ln w="25400">
            <a:solidFill>
              <a:srgbClr val="66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25" name="Line 6"/>
          <p:cNvSpPr>
            <a:spLocks noChangeShapeType="1"/>
          </p:cNvSpPr>
          <p:nvPr/>
        </p:nvSpPr>
        <p:spPr bwMode="auto">
          <a:xfrm>
            <a:off x="5976938" y="4516438"/>
            <a:ext cx="0" cy="188912"/>
          </a:xfrm>
          <a:prstGeom prst="line">
            <a:avLst/>
          </a:prstGeom>
          <a:noFill/>
          <a:ln w="25400">
            <a:solidFill>
              <a:srgbClr val="66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26" name="Freeform 7"/>
          <p:cNvSpPr>
            <a:spLocks/>
          </p:cNvSpPr>
          <p:nvPr/>
        </p:nvSpPr>
        <p:spPr bwMode="auto">
          <a:xfrm>
            <a:off x="3929063" y="3786188"/>
            <a:ext cx="620712" cy="1001712"/>
          </a:xfrm>
          <a:custGeom>
            <a:avLst/>
            <a:gdLst>
              <a:gd name="T0" fmla="*/ 2147483647 w 436"/>
              <a:gd name="T1" fmla="*/ 0 h 811"/>
              <a:gd name="T2" fmla="*/ 2147483647 w 436"/>
              <a:gd name="T3" fmla="*/ 2147483647 h 811"/>
              <a:gd name="T4" fmla="*/ 0 w 436"/>
              <a:gd name="T5" fmla="*/ 2147483647 h 811"/>
              <a:gd name="T6" fmla="*/ 2147483647 w 436"/>
              <a:gd name="T7" fmla="*/ 2147483647 h 811"/>
              <a:gd name="T8" fmla="*/ 0 60000 65536"/>
              <a:gd name="T9" fmla="*/ 0 60000 65536"/>
              <a:gd name="T10" fmla="*/ 0 60000 65536"/>
              <a:gd name="T11" fmla="*/ 0 60000 65536"/>
              <a:gd name="T12" fmla="*/ 0 w 436"/>
              <a:gd name="T13" fmla="*/ 0 h 811"/>
              <a:gd name="T14" fmla="*/ 436 w 436"/>
              <a:gd name="T15" fmla="*/ 811 h 81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36" h="811">
                <a:moveTo>
                  <a:pt x="157" y="0"/>
                </a:moveTo>
                <a:lnTo>
                  <a:pt x="157" y="435"/>
                </a:lnTo>
                <a:lnTo>
                  <a:pt x="0" y="435"/>
                </a:lnTo>
                <a:lnTo>
                  <a:pt x="435" y="810"/>
                </a:lnTo>
              </a:path>
            </a:pathLst>
          </a:custGeom>
          <a:solidFill>
            <a:srgbClr val="C174D6"/>
          </a:solidFill>
          <a:ln w="25400" cap="rnd">
            <a:solidFill>
              <a:srgbClr val="9232AC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27" name="Arc 8"/>
          <p:cNvSpPr>
            <a:spLocks/>
          </p:cNvSpPr>
          <p:nvPr/>
        </p:nvSpPr>
        <p:spPr bwMode="auto">
          <a:xfrm rot="10800000">
            <a:off x="3203575" y="3716338"/>
            <a:ext cx="935038" cy="785812"/>
          </a:xfrm>
          <a:custGeom>
            <a:avLst/>
            <a:gdLst>
              <a:gd name="T0" fmla="*/ 2147483647 w 29122"/>
              <a:gd name="T1" fmla="*/ 0 h 21600"/>
              <a:gd name="T2" fmla="*/ 0 w 29122"/>
              <a:gd name="T3" fmla="*/ 2147483647 h 21600"/>
              <a:gd name="T4" fmla="*/ 2147483647 w 29122"/>
              <a:gd name="T5" fmla="*/ 0 h 21600"/>
              <a:gd name="T6" fmla="*/ 0 60000 65536"/>
              <a:gd name="T7" fmla="*/ 0 60000 65536"/>
              <a:gd name="T8" fmla="*/ 0 60000 65536"/>
              <a:gd name="T9" fmla="*/ 0 w 29122"/>
              <a:gd name="T10" fmla="*/ 0 h 21600"/>
              <a:gd name="T11" fmla="*/ 29122 w 29122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9122" h="21600" fill="none" extrusionOk="0">
                <a:moveTo>
                  <a:pt x="29122" y="0"/>
                </a:moveTo>
                <a:cubicBezTo>
                  <a:pt x="29122" y="11929"/>
                  <a:pt x="19451" y="21600"/>
                  <a:pt x="7522" y="21600"/>
                </a:cubicBezTo>
                <a:cubicBezTo>
                  <a:pt x="4954" y="21600"/>
                  <a:pt x="2407" y="21142"/>
                  <a:pt x="0" y="20247"/>
                </a:cubicBezTo>
              </a:path>
              <a:path w="29122" h="21600" stroke="0" extrusionOk="0">
                <a:moveTo>
                  <a:pt x="29122" y="0"/>
                </a:moveTo>
                <a:cubicBezTo>
                  <a:pt x="29122" y="11929"/>
                  <a:pt x="19451" y="21600"/>
                  <a:pt x="7522" y="21600"/>
                </a:cubicBezTo>
                <a:cubicBezTo>
                  <a:pt x="4954" y="21600"/>
                  <a:pt x="2407" y="21142"/>
                  <a:pt x="0" y="20247"/>
                </a:cubicBezTo>
                <a:lnTo>
                  <a:pt x="7522" y="0"/>
                </a:lnTo>
                <a:lnTo>
                  <a:pt x="29122" y="0"/>
                </a:lnTo>
                <a:close/>
              </a:path>
            </a:pathLst>
          </a:custGeom>
          <a:noFill/>
          <a:ln w="25400" cap="rnd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10800000" wrap="none" anchor="ctr"/>
          <a:lstStyle/>
          <a:p>
            <a:endParaRPr lang="en-GB"/>
          </a:p>
        </p:txBody>
      </p:sp>
      <p:sp>
        <p:nvSpPr>
          <p:cNvPr id="60428" name="Freeform 9"/>
          <p:cNvSpPr>
            <a:spLocks/>
          </p:cNvSpPr>
          <p:nvPr/>
        </p:nvSpPr>
        <p:spPr bwMode="auto">
          <a:xfrm>
            <a:off x="1979613" y="4365625"/>
            <a:ext cx="692150" cy="1287463"/>
          </a:xfrm>
          <a:custGeom>
            <a:avLst/>
            <a:gdLst>
              <a:gd name="T0" fmla="*/ 2147483647 w 436"/>
              <a:gd name="T1" fmla="*/ 0 h 811"/>
              <a:gd name="T2" fmla="*/ 2147483647 w 436"/>
              <a:gd name="T3" fmla="*/ 2147483647 h 811"/>
              <a:gd name="T4" fmla="*/ 0 w 436"/>
              <a:gd name="T5" fmla="*/ 2147483647 h 811"/>
              <a:gd name="T6" fmla="*/ 2147483647 w 436"/>
              <a:gd name="T7" fmla="*/ 2147483647 h 811"/>
              <a:gd name="T8" fmla="*/ 0 60000 65536"/>
              <a:gd name="T9" fmla="*/ 0 60000 65536"/>
              <a:gd name="T10" fmla="*/ 0 60000 65536"/>
              <a:gd name="T11" fmla="*/ 0 60000 65536"/>
              <a:gd name="T12" fmla="*/ 0 w 436"/>
              <a:gd name="T13" fmla="*/ 0 h 811"/>
              <a:gd name="T14" fmla="*/ 436 w 436"/>
              <a:gd name="T15" fmla="*/ 811 h 81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36" h="811">
                <a:moveTo>
                  <a:pt x="157" y="0"/>
                </a:moveTo>
                <a:lnTo>
                  <a:pt x="157" y="435"/>
                </a:lnTo>
                <a:lnTo>
                  <a:pt x="0" y="435"/>
                </a:lnTo>
                <a:lnTo>
                  <a:pt x="435" y="810"/>
                </a:lnTo>
              </a:path>
            </a:pathLst>
          </a:custGeom>
          <a:solidFill>
            <a:srgbClr val="C174D6"/>
          </a:solidFill>
          <a:ln w="25400" cap="rnd">
            <a:solidFill>
              <a:srgbClr val="9232AC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29" name="Freeform 10"/>
          <p:cNvSpPr>
            <a:spLocks/>
          </p:cNvSpPr>
          <p:nvPr/>
        </p:nvSpPr>
        <p:spPr bwMode="auto">
          <a:xfrm>
            <a:off x="2771775" y="4365625"/>
            <a:ext cx="692150" cy="1289050"/>
          </a:xfrm>
          <a:custGeom>
            <a:avLst/>
            <a:gdLst>
              <a:gd name="T0" fmla="*/ 2147483647 w 436"/>
              <a:gd name="T1" fmla="*/ 0 h 812"/>
              <a:gd name="T2" fmla="*/ 2147483647 w 436"/>
              <a:gd name="T3" fmla="*/ 2147483647 h 812"/>
              <a:gd name="T4" fmla="*/ 2147483647 w 436"/>
              <a:gd name="T5" fmla="*/ 2147483647 h 812"/>
              <a:gd name="T6" fmla="*/ 0 w 436"/>
              <a:gd name="T7" fmla="*/ 2147483647 h 812"/>
              <a:gd name="T8" fmla="*/ 2147483647 w 436"/>
              <a:gd name="T9" fmla="*/ 2147483647 h 81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36"/>
              <a:gd name="T16" fmla="*/ 0 h 812"/>
              <a:gd name="T17" fmla="*/ 436 w 436"/>
              <a:gd name="T18" fmla="*/ 812 h 81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36" h="812">
                <a:moveTo>
                  <a:pt x="278" y="0"/>
                </a:moveTo>
                <a:lnTo>
                  <a:pt x="278" y="435"/>
                </a:lnTo>
                <a:lnTo>
                  <a:pt x="435" y="435"/>
                </a:lnTo>
                <a:lnTo>
                  <a:pt x="0" y="810"/>
                </a:lnTo>
                <a:lnTo>
                  <a:pt x="2" y="811"/>
                </a:lnTo>
              </a:path>
            </a:pathLst>
          </a:custGeom>
          <a:solidFill>
            <a:srgbClr val="C174D6"/>
          </a:solidFill>
          <a:ln w="25400" cap="rnd">
            <a:solidFill>
              <a:srgbClr val="9232AC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30" name="Freeform 14"/>
          <p:cNvSpPr>
            <a:spLocks/>
          </p:cNvSpPr>
          <p:nvPr/>
        </p:nvSpPr>
        <p:spPr bwMode="auto">
          <a:xfrm>
            <a:off x="4643438" y="3778250"/>
            <a:ext cx="639762" cy="1008063"/>
          </a:xfrm>
          <a:custGeom>
            <a:avLst/>
            <a:gdLst>
              <a:gd name="T0" fmla="*/ 2147483647 w 436"/>
              <a:gd name="T1" fmla="*/ 0 h 811"/>
              <a:gd name="T2" fmla="*/ 2147483647 w 436"/>
              <a:gd name="T3" fmla="*/ 2147483647 h 811"/>
              <a:gd name="T4" fmla="*/ 2147483647 w 436"/>
              <a:gd name="T5" fmla="*/ 2147483647 h 811"/>
              <a:gd name="T6" fmla="*/ 0 w 436"/>
              <a:gd name="T7" fmla="*/ 2147483647 h 811"/>
              <a:gd name="T8" fmla="*/ 0 60000 65536"/>
              <a:gd name="T9" fmla="*/ 0 60000 65536"/>
              <a:gd name="T10" fmla="*/ 0 60000 65536"/>
              <a:gd name="T11" fmla="*/ 0 60000 65536"/>
              <a:gd name="T12" fmla="*/ 0 w 436"/>
              <a:gd name="T13" fmla="*/ 0 h 811"/>
              <a:gd name="T14" fmla="*/ 436 w 436"/>
              <a:gd name="T15" fmla="*/ 811 h 81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36" h="811">
                <a:moveTo>
                  <a:pt x="278" y="0"/>
                </a:moveTo>
                <a:lnTo>
                  <a:pt x="278" y="435"/>
                </a:lnTo>
                <a:lnTo>
                  <a:pt x="435" y="435"/>
                </a:lnTo>
                <a:lnTo>
                  <a:pt x="0" y="810"/>
                </a:lnTo>
              </a:path>
            </a:pathLst>
          </a:custGeom>
          <a:solidFill>
            <a:srgbClr val="C174D6"/>
          </a:solidFill>
          <a:ln w="25400" cap="rnd">
            <a:solidFill>
              <a:srgbClr val="9232AC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31" name="Arc 15"/>
          <p:cNvSpPr>
            <a:spLocks/>
          </p:cNvSpPr>
          <p:nvPr/>
        </p:nvSpPr>
        <p:spPr bwMode="auto">
          <a:xfrm rot="10800000">
            <a:off x="5051425" y="3713163"/>
            <a:ext cx="931863" cy="785812"/>
          </a:xfrm>
          <a:custGeom>
            <a:avLst/>
            <a:gdLst>
              <a:gd name="T0" fmla="*/ 2147483647 w 29035"/>
              <a:gd name="T1" fmla="*/ 2147483647 h 21600"/>
              <a:gd name="T2" fmla="*/ 0 w 29035"/>
              <a:gd name="T3" fmla="*/ 0 h 21600"/>
              <a:gd name="T4" fmla="*/ 2147483647 w 29035"/>
              <a:gd name="T5" fmla="*/ 0 h 21600"/>
              <a:gd name="T6" fmla="*/ 0 60000 65536"/>
              <a:gd name="T7" fmla="*/ 0 60000 65536"/>
              <a:gd name="T8" fmla="*/ 0 60000 65536"/>
              <a:gd name="T9" fmla="*/ 0 w 29035"/>
              <a:gd name="T10" fmla="*/ 0 h 21600"/>
              <a:gd name="T11" fmla="*/ 29035 w 29035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9035" h="21600" fill="none" extrusionOk="0">
                <a:moveTo>
                  <a:pt x="29035" y="20280"/>
                </a:moveTo>
                <a:cubicBezTo>
                  <a:pt x="26653" y="21153"/>
                  <a:pt x="24136" y="21599"/>
                  <a:pt x="21600" y="21600"/>
                </a:cubicBezTo>
                <a:cubicBezTo>
                  <a:pt x="9670" y="21600"/>
                  <a:pt x="0" y="11929"/>
                  <a:pt x="0" y="0"/>
                </a:cubicBezTo>
              </a:path>
              <a:path w="29035" h="21600" stroke="0" extrusionOk="0">
                <a:moveTo>
                  <a:pt x="29035" y="20280"/>
                </a:moveTo>
                <a:cubicBezTo>
                  <a:pt x="26653" y="21153"/>
                  <a:pt x="24136" y="21599"/>
                  <a:pt x="21600" y="21600"/>
                </a:cubicBezTo>
                <a:cubicBezTo>
                  <a:pt x="9670" y="21600"/>
                  <a:pt x="0" y="11929"/>
                  <a:pt x="0" y="0"/>
                </a:cubicBezTo>
                <a:lnTo>
                  <a:pt x="21600" y="0"/>
                </a:lnTo>
                <a:lnTo>
                  <a:pt x="29035" y="20280"/>
                </a:lnTo>
                <a:close/>
              </a:path>
            </a:pathLst>
          </a:custGeom>
          <a:noFill/>
          <a:ln w="25400" cap="rnd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32" name="Freeform 16"/>
          <p:cNvSpPr>
            <a:spLocks/>
          </p:cNvSpPr>
          <p:nvPr/>
        </p:nvSpPr>
        <p:spPr bwMode="auto">
          <a:xfrm>
            <a:off x="6429375" y="4357688"/>
            <a:ext cx="692150" cy="1287462"/>
          </a:xfrm>
          <a:custGeom>
            <a:avLst/>
            <a:gdLst>
              <a:gd name="T0" fmla="*/ 2147483647 w 436"/>
              <a:gd name="T1" fmla="*/ 0 h 811"/>
              <a:gd name="T2" fmla="*/ 2147483647 w 436"/>
              <a:gd name="T3" fmla="*/ 2147483647 h 811"/>
              <a:gd name="T4" fmla="*/ 2147483647 w 436"/>
              <a:gd name="T5" fmla="*/ 2147483647 h 811"/>
              <a:gd name="T6" fmla="*/ 0 w 436"/>
              <a:gd name="T7" fmla="*/ 2147483647 h 811"/>
              <a:gd name="T8" fmla="*/ 0 60000 65536"/>
              <a:gd name="T9" fmla="*/ 0 60000 65536"/>
              <a:gd name="T10" fmla="*/ 0 60000 65536"/>
              <a:gd name="T11" fmla="*/ 0 60000 65536"/>
              <a:gd name="T12" fmla="*/ 0 w 436"/>
              <a:gd name="T13" fmla="*/ 0 h 811"/>
              <a:gd name="T14" fmla="*/ 436 w 436"/>
              <a:gd name="T15" fmla="*/ 811 h 81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36" h="811">
                <a:moveTo>
                  <a:pt x="278" y="0"/>
                </a:moveTo>
                <a:lnTo>
                  <a:pt x="278" y="435"/>
                </a:lnTo>
                <a:lnTo>
                  <a:pt x="435" y="435"/>
                </a:lnTo>
                <a:lnTo>
                  <a:pt x="0" y="810"/>
                </a:lnTo>
              </a:path>
            </a:pathLst>
          </a:custGeom>
          <a:solidFill>
            <a:srgbClr val="C174D6"/>
          </a:solidFill>
          <a:ln w="25400" cap="rnd">
            <a:solidFill>
              <a:srgbClr val="9232AC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33" name="Freeform 17"/>
          <p:cNvSpPr>
            <a:spLocks/>
          </p:cNvSpPr>
          <p:nvPr/>
        </p:nvSpPr>
        <p:spPr bwMode="auto">
          <a:xfrm>
            <a:off x="5715000" y="4357688"/>
            <a:ext cx="692150" cy="1289050"/>
          </a:xfrm>
          <a:custGeom>
            <a:avLst/>
            <a:gdLst>
              <a:gd name="T0" fmla="*/ 2147483647 w 436"/>
              <a:gd name="T1" fmla="*/ 0 h 812"/>
              <a:gd name="T2" fmla="*/ 2147483647 w 436"/>
              <a:gd name="T3" fmla="*/ 2147483647 h 812"/>
              <a:gd name="T4" fmla="*/ 0 w 436"/>
              <a:gd name="T5" fmla="*/ 2147483647 h 812"/>
              <a:gd name="T6" fmla="*/ 2147483647 w 436"/>
              <a:gd name="T7" fmla="*/ 2147483647 h 812"/>
              <a:gd name="T8" fmla="*/ 2147483647 w 436"/>
              <a:gd name="T9" fmla="*/ 2147483647 h 81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36"/>
              <a:gd name="T16" fmla="*/ 0 h 812"/>
              <a:gd name="T17" fmla="*/ 436 w 436"/>
              <a:gd name="T18" fmla="*/ 812 h 81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36" h="812">
                <a:moveTo>
                  <a:pt x="157" y="0"/>
                </a:moveTo>
                <a:lnTo>
                  <a:pt x="157" y="435"/>
                </a:lnTo>
                <a:lnTo>
                  <a:pt x="0" y="435"/>
                </a:lnTo>
                <a:lnTo>
                  <a:pt x="435" y="810"/>
                </a:lnTo>
                <a:lnTo>
                  <a:pt x="433" y="811"/>
                </a:lnTo>
              </a:path>
            </a:pathLst>
          </a:custGeom>
          <a:solidFill>
            <a:srgbClr val="C174D6"/>
          </a:solidFill>
          <a:ln w="25400" cap="rnd">
            <a:solidFill>
              <a:srgbClr val="9232AC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0434" name="Arc 18"/>
          <p:cNvSpPr>
            <a:spLocks/>
          </p:cNvSpPr>
          <p:nvPr/>
        </p:nvSpPr>
        <p:spPr bwMode="auto">
          <a:xfrm>
            <a:off x="5032375" y="2487613"/>
            <a:ext cx="439738" cy="439737"/>
          </a:xfrm>
          <a:custGeom>
            <a:avLst/>
            <a:gdLst>
              <a:gd name="T0" fmla="*/ 2147483647 w 21600"/>
              <a:gd name="T1" fmla="*/ 2147483647 h 21600"/>
              <a:gd name="T2" fmla="*/ 0 w 21600"/>
              <a:gd name="T3" fmla="*/ 0 h 21600"/>
              <a:gd name="T4" fmla="*/ 2147483647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21600" y="21600"/>
                </a:moveTo>
                <a:cubicBezTo>
                  <a:pt x="9670" y="21600"/>
                  <a:pt x="0" y="11929"/>
                  <a:pt x="0" y="0"/>
                </a:cubicBezTo>
              </a:path>
              <a:path w="21600" h="21600" stroke="0" extrusionOk="0">
                <a:moveTo>
                  <a:pt x="21600" y="21600"/>
                </a:moveTo>
                <a:cubicBezTo>
                  <a:pt x="9670" y="21600"/>
                  <a:pt x="0" y="11929"/>
                  <a:pt x="0" y="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noFill/>
          <a:ln w="25400" cap="rnd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35" name="Arc 19"/>
          <p:cNvSpPr>
            <a:spLocks/>
          </p:cNvSpPr>
          <p:nvPr/>
        </p:nvSpPr>
        <p:spPr bwMode="auto">
          <a:xfrm>
            <a:off x="5784850" y="2930525"/>
            <a:ext cx="1082675" cy="1082675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25400" cap="rnd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36" name="Line 20"/>
          <p:cNvSpPr>
            <a:spLocks noChangeShapeType="1"/>
          </p:cNvSpPr>
          <p:nvPr/>
        </p:nvSpPr>
        <p:spPr bwMode="auto">
          <a:xfrm>
            <a:off x="6867525" y="4014788"/>
            <a:ext cx="0" cy="712787"/>
          </a:xfrm>
          <a:prstGeom prst="line">
            <a:avLst/>
          </a:prstGeom>
          <a:noFill/>
          <a:ln w="25400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37" name="Line 22"/>
          <p:cNvSpPr>
            <a:spLocks noChangeShapeType="1"/>
          </p:cNvSpPr>
          <p:nvPr/>
        </p:nvSpPr>
        <p:spPr bwMode="auto">
          <a:xfrm>
            <a:off x="5435600" y="2924175"/>
            <a:ext cx="381000" cy="0"/>
          </a:xfrm>
          <a:prstGeom prst="line">
            <a:avLst/>
          </a:prstGeom>
          <a:noFill/>
          <a:ln w="25400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7" name="Rectangle 24"/>
          <p:cNvSpPr>
            <a:spLocks noChangeArrowheads="1"/>
          </p:cNvSpPr>
          <p:nvPr/>
        </p:nvSpPr>
        <p:spPr bwMode="auto">
          <a:xfrm>
            <a:off x="1476375" y="5661025"/>
            <a:ext cx="2471738" cy="542925"/>
          </a:xfrm>
          <a:prstGeom prst="rect">
            <a:avLst/>
          </a:prstGeom>
          <a:solidFill>
            <a:srgbClr val="DDB1E9"/>
          </a:solidFill>
          <a:ln w="12700">
            <a:noFill/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39999"/>
              </a:srgbClr>
            </a:outerShdw>
          </a:effectLst>
        </p:spPr>
        <p:txBody>
          <a:bodyPr lIns="90488" tIns="44450" rIns="90488" bIns="44450">
            <a:spAutoFit/>
          </a:bodyPr>
          <a:lstStyle/>
          <a:p>
            <a:pPr algn="ctr" defTabSz="762000">
              <a:lnSpc>
                <a:spcPct val="90000"/>
              </a:lnSpc>
              <a:defRPr/>
            </a:pPr>
            <a:r>
              <a:rPr lang="en-US" sz="1600" b="1" dirty="0">
                <a:solidFill>
                  <a:srgbClr val="9232AC"/>
                </a:solidFill>
              </a:rPr>
              <a:t>Gradual strategic repositioning</a:t>
            </a:r>
          </a:p>
        </p:txBody>
      </p:sp>
      <p:sp>
        <p:nvSpPr>
          <p:cNvPr id="60439" name="Rectangle 26"/>
          <p:cNvSpPr>
            <a:spLocks noChangeArrowheads="1"/>
          </p:cNvSpPr>
          <p:nvPr/>
        </p:nvSpPr>
        <p:spPr bwMode="auto">
          <a:xfrm>
            <a:off x="3132138" y="1125538"/>
            <a:ext cx="2663825" cy="3635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b="1" dirty="0">
                <a:solidFill>
                  <a:srgbClr val="124992"/>
                </a:solidFill>
              </a:rPr>
              <a:t>Environmental change</a:t>
            </a:r>
          </a:p>
        </p:txBody>
      </p:sp>
      <p:sp>
        <p:nvSpPr>
          <p:cNvPr id="60440" name="Rectangle 27"/>
          <p:cNvSpPr>
            <a:spLocks noChangeArrowheads="1"/>
          </p:cNvSpPr>
          <p:nvPr/>
        </p:nvSpPr>
        <p:spPr bwMode="auto">
          <a:xfrm>
            <a:off x="217488" y="1743868"/>
            <a:ext cx="87090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b="1" dirty="0">
                <a:solidFill>
                  <a:srgbClr val="124992"/>
                </a:solidFill>
              </a:rPr>
              <a:t>Ignorance</a:t>
            </a:r>
          </a:p>
        </p:txBody>
      </p:sp>
      <p:sp>
        <p:nvSpPr>
          <p:cNvPr id="60441" name="Rectangle 28"/>
          <p:cNvSpPr>
            <a:spLocks noChangeArrowheads="1"/>
          </p:cNvSpPr>
          <p:nvPr/>
        </p:nvSpPr>
        <p:spPr bwMode="auto">
          <a:xfrm>
            <a:off x="282575" y="2063750"/>
            <a:ext cx="8580438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b="1">
                <a:solidFill>
                  <a:srgbClr val="124992"/>
                </a:solidFill>
              </a:rPr>
              <a:t>Delay</a:t>
            </a:r>
          </a:p>
        </p:txBody>
      </p:sp>
      <p:sp>
        <p:nvSpPr>
          <p:cNvPr id="60442" name="Rectangle 29"/>
          <p:cNvSpPr>
            <a:spLocks noChangeArrowheads="1"/>
          </p:cNvSpPr>
          <p:nvPr/>
        </p:nvSpPr>
        <p:spPr bwMode="auto">
          <a:xfrm>
            <a:off x="6781800" y="1524000"/>
            <a:ext cx="135096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7620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en-US" b="1">
                <a:solidFill>
                  <a:srgbClr val="732888"/>
                </a:solidFill>
              </a:rPr>
              <a:t>Barriers to</a:t>
            </a:r>
          </a:p>
          <a:p>
            <a:pPr algn="ctr" eaLnBrk="1" hangingPunct="1">
              <a:lnSpc>
                <a:spcPct val="90000"/>
              </a:lnSpc>
            </a:pPr>
            <a:endParaRPr lang="en-US" b="1">
              <a:solidFill>
                <a:srgbClr val="732888"/>
              </a:solidFill>
            </a:endParaRPr>
          </a:p>
          <a:p>
            <a:pPr algn="ctr" eaLnBrk="1" hangingPunct="1">
              <a:lnSpc>
                <a:spcPct val="90000"/>
              </a:lnSpc>
            </a:pPr>
            <a:r>
              <a:rPr lang="en-US" b="1">
                <a:solidFill>
                  <a:srgbClr val="732888"/>
                </a:solidFill>
              </a:rPr>
              <a:t> change</a:t>
            </a:r>
          </a:p>
        </p:txBody>
      </p:sp>
      <p:grpSp>
        <p:nvGrpSpPr>
          <p:cNvPr id="60443" name="Group 38"/>
          <p:cNvGrpSpPr>
            <a:grpSpLocks/>
          </p:cNvGrpSpPr>
          <p:nvPr/>
        </p:nvGrpSpPr>
        <p:grpSpPr bwMode="auto">
          <a:xfrm>
            <a:off x="2279650" y="1484313"/>
            <a:ext cx="4419600" cy="0"/>
            <a:chOff x="1436" y="950"/>
            <a:chExt cx="2784" cy="0"/>
          </a:xfrm>
        </p:grpSpPr>
        <p:sp>
          <p:nvSpPr>
            <p:cNvPr id="60466" name="Line 39"/>
            <p:cNvSpPr>
              <a:spLocks noChangeShapeType="1"/>
            </p:cNvSpPr>
            <p:nvPr/>
          </p:nvSpPr>
          <p:spPr bwMode="auto">
            <a:xfrm flipH="1">
              <a:off x="1436" y="950"/>
              <a:ext cx="120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67" name="Line 40"/>
            <p:cNvSpPr>
              <a:spLocks noChangeShapeType="1"/>
            </p:cNvSpPr>
            <p:nvPr/>
          </p:nvSpPr>
          <p:spPr bwMode="auto">
            <a:xfrm flipH="1">
              <a:off x="2642" y="950"/>
              <a:ext cx="51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68" name="Line 41"/>
            <p:cNvSpPr>
              <a:spLocks noChangeShapeType="1"/>
            </p:cNvSpPr>
            <p:nvPr/>
          </p:nvSpPr>
          <p:spPr bwMode="auto">
            <a:xfrm flipH="1">
              <a:off x="3158" y="950"/>
              <a:ext cx="1062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0444" name="Group 42"/>
          <p:cNvGrpSpPr>
            <a:grpSpLocks/>
          </p:cNvGrpSpPr>
          <p:nvPr/>
        </p:nvGrpSpPr>
        <p:grpSpPr bwMode="auto">
          <a:xfrm>
            <a:off x="2279650" y="1844675"/>
            <a:ext cx="4419600" cy="0"/>
            <a:chOff x="1436" y="1162"/>
            <a:chExt cx="2784" cy="0"/>
          </a:xfrm>
        </p:grpSpPr>
        <p:sp>
          <p:nvSpPr>
            <p:cNvPr id="60463" name="Line 43"/>
            <p:cNvSpPr>
              <a:spLocks noChangeShapeType="1"/>
            </p:cNvSpPr>
            <p:nvPr/>
          </p:nvSpPr>
          <p:spPr bwMode="auto">
            <a:xfrm flipH="1">
              <a:off x="1436" y="1162"/>
              <a:ext cx="120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64" name="Line 44"/>
            <p:cNvSpPr>
              <a:spLocks noChangeShapeType="1"/>
            </p:cNvSpPr>
            <p:nvPr/>
          </p:nvSpPr>
          <p:spPr bwMode="auto">
            <a:xfrm flipH="1">
              <a:off x="2642" y="1162"/>
              <a:ext cx="51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65" name="Line 45"/>
            <p:cNvSpPr>
              <a:spLocks noChangeShapeType="1"/>
            </p:cNvSpPr>
            <p:nvPr/>
          </p:nvSpPr>
          <p:spPr bwMode="auto">
            <a:xfrm flipH="1">
              <a:off x="3158" y="1162"/>
              <a:ext cx="1062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0445" name="Group 46"/>
          <p:cNvGrpSpPr>
            <a:grpSpLocks/>
          </p:cNvGrpSpPr>
          <p:nvPr/>
        </p:nvGrpSpPr>
        <p:grpSpPr bwMode="auto">
          <a:xfrm>
            <a:off x="2279650" y="2089150"/>
            <a:ext cx="4419600" cy="0"/>
            <a:chOff x="1436" y="1316"/>
            <a:chExt cx="2784" cy="0"/>
          </a:xfrm>
        </p:grpSpPr>
        <p:sp>
          <p:nvSpPr>
            <p:cNvPr id="60460" name="Line 47"/>
            <p:cNvSpPr>
              <a:spLocks noChangeShapeType="1"/>
            </p:cNvSpPr>
            <p:nvPr/>
          </p:nvSpPr>
          <p:spPr bwMode="auto">
            <a:xfrm flipH="1">
              <a:off x="1436" y="1316"/>
              <a:ext cx="120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61" name="Line 48"/>
            <p:cNvSpPr>
              <a:spLocks noChangeShapeType="1"/>
            </p:cNvSpPr>
            <p:nvPr/>
          </p:nvSpPr>
          <p:spPr bwMode="auto">
            <a:xfrm flipH="1">
              <a:off x="2642" y="1316"/>
              <a:ext cx="51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62" name="Line 49"/>
            <p:cNvSpPr>
              <a:spLocks noChangeShapeType="1"/>
            </p:cNvSpPr>
            <p:nvPr/>
          </p:nvSpPr>
          <p:spPr bwMode="auto">
            <a:xfrm flipH="1">
              <a:off x="3158" y="1316"/>
              <a:ext cx="1062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0446" name="Group 50"/>
          <p:cNvGrpSpPr>
            <a:grpSpLocks/>
          </p:cNvGrpSpPr>
          <p:nvPr/>
        </p:nvGrpSpPr>
        <p:grpSpPr bwMode="auto">
          <a:xfrm>
            <a:off x="2268538" y="2349500"/>
            <a:ext cx="4419600" cy="0"/>
            <a:chOff x="1436" y="1531"/>
            <a:chExt cx="2784" cy="0"/>
          </a:xfrm>
        </p:grpSpPr>
        <p:sp>
          <p:nvSpPr>
            <p:cNvPr id="60457" name="Line 51"/>
            <p:cNvSpPr>
              <a:spLocks noChangeShapeType="1"/>
            </p:cNvSpPr>
            <p:nvPr/>
          </p:nvSpPr>
          <p:spPr bwMode="auto">
            <a:xfrm flipH="1">
              <a:off x="1436" y="1531"/>
              <a:ext cx="120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58" name="Line 52"/>
            <p:cNvSpPr>
              <a:spLocks noChangeShapeType="1"/>
            </p:cNvSpPr>
            <p:nvPr/>
          </p:nvSpPr>
          <p:spPr bwMode="auto">
            <a:xfrm flipH="1">
              <a:off x="2642" y="1531"/>
              <a:ext cx="511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459" name="Line 53"/>
            <p:cNvSpPr>
              <a:spLocks noChangeShapeType="1"/>
            </p:cNvSpPr>
            <p:nvPr/>
          </p:nvSpPr>
          <p:spPr bwMode="auto">
            <a:xfrm flipH="1">
              <a:off x="3158" y="1531"/>
              <a:ext cx="1062" cy="0"/>
            </a:xfrm>
            <a:prstGeom prst="line">
              <a:avLst/>
            </a:prstGeom>
            <a:noFill/>
            <a:ln w="25400">
              <a:solidFill>
                <a:srgbClr val="C174D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0447" name="Arc 18"/>
          <p:cNvSpPr>
            <a:spLocks/>
          </p:cNvSpPr>
          <p:nvPr/>
        </p:nvSpPr>
        <p:spPr bwMode="auto">
          <a:xfrm rot="-5400000">
            <a:off x="3419475" y="2484438"/>
            <a:ext cx="439737" cy="439738"/>
          </a:xfrm>
          <a:custGeom>
            <a:avLst/>
            <a:gdLst>
              <a:gd name="T0" fmla="*/ 2147483647 w 21600"/>
              <a:gd name="T1" fmla="*/ 2147483647 h 21600"/>
              <a:gd name="T2" fmla="*/ 0 w 21600"/>
              <a:gd name="T3" fmla="*/ 0 h 21600"/>
              <a:gd name="T4" fmla="*/ 2147483647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21600" y="21600"/>
                </a:moveTo>
                <a:cubicBezTo>
                  <a:pt x="9670" y="21600"/>
                  <a:pt x="0" y="11929"/>
                  <a:pt x="0" y="0"/>
                </a:cubicBezTo>
              </a:path>
              <a:path w="21600" h="21600" stroke="0" extrusionOk="0">
                <a:moveTo>
                  <a:pt x="21600" y="21600"/>
                </a:moveTo>
                <a:cubicBezTo>
                  <a:pt x="9670" y="21600"/>
                  <a:pt x="0" y="11929"/>
                  <a:pt x="0" y="0"/>
                </a:cubicBezTo>
                <a:lnTo>
                  <a:pt x="21600" y="0"/>
                </a:lnTo>
                <a:lnTo>
                  <a:pt x="21600" y="21600"/>
                </a:lnTo>
                <a:close/>
              </a:path>
            </a:pathLst>
          </a:custGeom>
          <a:noFill/>
          <a:ln w="25400" cap="rnd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eaVert" wrap="none" anchor="ctr"/>
          <a:lstStyle/>
          <a:p>
            <a:endParaRPr lang="en-GB"/>
          </a:p>
        </p:txBody>
      </p:sp>
      <p:sp>
        <p:nvSpPr>
          <p:cNvPr id="60448" name="Line 22"/>
          <p:cNvSpPr>
            <a:spLocks noChangeShapeType="1"/>
          </p:cNvSpPr>
          <p:nvPr/>
        </p:nvSpPr>
        <p:spPr bwMode="auto">
          <a:xfrm>
            <a:off x="3132138" y="2924175"/>
            <a:ext cx="307975" cy="0"/>
          </a:xfrm>
          <a:prstGeom prst="line">
            <a:avLst/>
          </a:prstGeom>
          <a:noFill/>
          <a:ln w="25400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449" name="Arc 19"/>
          <p:cNvSpPr>
            <a:spLocks/>
          </p:cNvSpPr>
          <p:nvPr/>
        </p:nvSpPr>
        <p:spPr bwMode="auto">
          <a:xfrm rot="-5400000">
            <a:off x="2195513" y="2924175"/>
            <a:ext cx="1082675" cy="1082675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25400" cap="rnd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eaVert" wrap="none" anchor="ctr"/>
          <a:lstStyle/>
          <a:p>
            <a:endParaRPr lang="en-GB"/>
          </a:p>
        </p:txBody>
      </p:sp>
      <p:sp>
        <p:nvSpPr>
          <p:cNvPr id="60450" name="Line 20"/>
          <p:cNvSpPr>
            <a:spLocks noChangeShapeType="1"/>
          </p:cNvSpPr>
          <p:nvPr/>
        </p:nvSpPr>
        <p:spPr bwMode="auto">
          <a:xfrm>
            <a:off x="2195513" y="3860800"/>
            <a:ext cx="0" cy="504825"/>
          </a:xfrm>
          <a:prstGeom prst="line">
            <a:avLst/>
          </a:prstGeom>
          <a:noFill/>
          <a:ln w="25400">
            <a:solidFill>
              <a:srgbClr val="73288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" name="Rectangle 24"/>
          <p:cNvSpPr>
            <a:spLocks noChangeArrowheads="1"/>
          </p:cNvSpPr>
          <p:nvPr/>
        </p:nvSpPr>
        <p:spPr bwMode="auto">
          <a:xfrm>
            <a:off x="5364163" y="5661025"/>
            <a:ext cx="2471737" cy="542925"/>
          </a:xfrm>
          <a:prstGeom prst="rect">
            <a:avLst/>
          </a:prstGeom>
          <a:solidFill>
            <a:srgbClr val="DDB1E9"/>
          </a:solidFill>
          <a:ln w="12700">
            <a:noFill/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39999"/>
              </a:srgbClr>
            </a:outerShdw>
          </a:effectLst>
        </p:spPr>
        <p:txBody>
          <a:bodyPr lIns="90488" tIns="44450" rIns="90488" bIns="44450">
            <a:spAutoFit/>
          </a:bodyPr>
          <a:lstStyle/>
          <a:p>
            <a:pPr algn="ctr" defTabSz="762000">
              <a:lnSpc>
                <a:spcPct val="90000"/>
              </a:lnSpc>
              <a:defRPr/>
            </a:pPr>
            <a:r>
              <a:rPr lang="en-US" sz="1600" b="1" dirty="0">
                <a:solidFill>
                  <a:srgbClr val="9232AC"/>
                </a:solidFill>
              </a:rPr>
              <a:t>Radical strategic repositioning</a:t>
            </a:r>
          </a:p>
        </p:txBody>
      </p:sp>
      <p:sp>
        <p:nvSpPr>
          <p:cNvPr id="56" name="Rectangle 24"/>
          <p:cNvSpPr>
            <a:spLocks noChangeArrowheads="1"/>
          </p:cNvSpPr>
          <p:nvPr/>
        </p:nvSpPr>
        <p:spPr bwMode="auto">
          <a:xfrm>
            <a:off x="3635375" y="4797425"/>
            <a:ext cx="2016125" cy="311150"/>
          </a:xfrm>
          <a:prstGeom prst="rect">
            <a:avLst/>
          </a:prstGeom>
          <a:solidFill>
            <a:srgbClr val="DDB1E9"/>
          </a:solidFill>
          <a:ln w="12700">
            <a:noFill/>
            <a:miter lim="800000"/>
            <a:headEnd/>
            <a:tailEnd/>
          </a:ln>
          <a:effectLst>
            <a:outerShdw blurRad="63500" dist="38100" dir="2700000" algn="tl" rotWithShape="0">
              <a:srgbClr val="000000">
                <a:alpha val="39999"/>
              </a:srgbClr>
            </a:outerShdw>
          </a:effectLst>
        </p:spPr>
        <p:txBody>
          <a:bodyPr lIns="90488" tIns="44450" rIns="90488" bIns="44450">
            <a:spAutoFit/>
          </a:bodyPr>
          <a:lstStyle/>
          <a:p>
            <a:pPr algn="ctr" defTabSz="762000">
              <a:lnSpc>
                <a:spcPct val="90000"/>
              </a:lnSpc>
              <a:defRPr/>
            </a:pPr>
            <a:r>
              <a:rPr lang="en-US" sz="1600" b="1" dirty="0">
                <a:solidFill>
                  <a:srgbClr val="9232AC"/>
                </a:solidFill>
              </a:rPr>
              <a:t>Retrenchment</a:t>
            </a:r>
          </a:p>
        </p:txBody>
      </p:sp>
      <p:sp>
        <p:nvSpPr>
          <p:cNvPr id="2" name="Cloud Callout 1"/>
          <p:cNvSpPr/>
          <p:nvPr/>
        </p:nvSpPr>
        <p:spPr>
          <a:xfrm>
            <a:off x="217488" y="3141663"/>
            <a:ext cx="1889125" cy="1585912"/>
          </a:xfrm>
          <a:prstGeom prst="cloudCallout">
            <a:avLst>
              <a:gd name="adj1" fmla="val 32562"/>
              <a:gd name="adj2" fmla="val 13300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0454" name="TextBox 2"/>
          <p:cNvSpPr txBox="1">
            <a:spLocks noChangeArrowheads="1"/>
          </p:cNvSpPr>
          <p:nvPr/>
        </p:nvSpPr>
        <p:spPr bwMode="auto">
          <a:xfrm>
            <a:off x="457200" y="3471863"/>
            <a:ext cx="14097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/>
              <a:t>Johnson’s baby products</a:t>
            </a:r>
          </a:p>
        </p:txBody>
      </p:sp>
      <p:sp>
        <p:nvSpPr>
          <p:cNvPr id="4" name="Cloud Callout 3"/>
          <p:cNvSpPr/>
          <p:nvPr/>
        </p:nvSpPr>
        <p:spPr>
          <a:xfrm>
            <a:off x="7456488" y="3141663"/>
            <a:ext cx="1649412" cy="1811337"/>
          </a:xfrm>
          <a:prstGeom prst="cloudCallout">
            <a:avLst>
              <a:gd name="adj1" fmla="val -98349"/>
              <a:gd name="adj2" fmla="val 10171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0456" name="TextBox 4"/>
          <p:cNvSpPr txBox="1">
            <a:spLocks noChangeArrowheads="1"/>
          </p:cNvSpPr>
          <p:nvPr/>
        </p:nvSpPr>
        <p:spPr bwMode="auto">
          <a:xfrm>
            <a:off x="7481184" y="3831501"/>
            <a:ext cx="164861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dirty="0"/>
              <a:t>Abercrombie &amp; </a:t>
            </a:r>
            <a:r>
              <a:rPr lang="en-GB" dirty="0" smtClean="0"/>
              <a:t>Fitch </a:t>
            </a:r>
            <a:endParaRPr lang="en-GB" dirty="0"/>
          </a:p>
        </p:txBody>
      </p:sp>
      <p:sp>
        <p:nvSpPr>
          <p:cNvPr id="59" name="Cloud Callout 58"/>
          <p:cNvSpPr/>
          <p:nvPr/>
        </p:nvSpPr>
        <p:spPr>
          <a:xfrm>
            <a:off x="7835900" y="5009356"/>
            <a:ext cx="1222583" cy="1456530"/>
          </a:xfrm>
          <a:prstGeom prst="cloudCallout">
            <a:avLst>
              <a:gd name="adj1" fmla="val -134805"/>
              <a:gd name="adj2" fmla="val 24511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0" name="TextBox 4"/>
          <p:cNvSpPr txBox="1">
            <a:spLocks noChangeArrowheads="1"/>
          </p:cNvSpPr>
          <p:nvPr/>
        </p:nvSpPr>
        <p:spPr bwMode="auto">
          <a:xfrm>
            <a:off x="7814805" y="5532408"/>
            <a:ext cx="130810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dirty="0" smtClean="0"/>
              <a:t>Lucozade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731454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15616" y="116632"/>
            <a:ext cx="7793037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CC0000"/>
                </a:solidFill>
                <a:ea typeface="ＭＳ Ｐゴシック" pitchFamily="34" charset="-128"/>
              </a:rPr>
              <a:t>Further </a:t>
            </a:r>
            <a:r>
              <a:rPr lang="en-GB" altLang="en-US" dirty="0" smtClean="0">
                <a:solidFill>
                  <a:srgbClr val="CC0000"/>
                </a:solidFill>
                <a:ea typeface="ＭＳ Ｐゴシック" pitchFamily="34" charset="-128"/>
              </a:rPr>
              <a:t>Reading</a:t>
            </a:r>
            <a:endParaRPr lang="en-GB" altLang="en-US" dirty="0">
              <a:solidFill>
                <a:srgbClr val="CC0000"/>
              </a:solidFill>
              <a:ea typeface="ＭＳ Ｐゴシック" pitchFamily="34" charset="-128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341438"/>
            <a:ext cx="7772400" cy="4114800"/>
          </a:xfrm>
        </p:spPr>
        <p:txBody>
          <a:bodyPr>
            <a:normAutofit fontScale="92500" lnSpcReduction="10000"/>
          </a:bodyPr>
          <a:lstStyle/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Gr</a:t>
            </a:r>
            <a:r>
              <a:rPr lang="en-US" altLang="en-US" sz="2800" dirty="0" err="1">
                <a:ea typeface="ＭＳ Ｐゴシック" pitchFamily="34" charset="-128"/>
              </a:rPr>
              <a:t>önroos</a:t>
            </a:r>
            <a:r>
              <a:rPr lang="en-US" altLang="en-US" sz="2800" dirty="0">
                <a:ea typeface="ＭＳ Ｐゴシック" pitchFamily="34" charset="-128"/>
              </a:rPr>
              <a:t>, C. (2006): Adopting a service logic for marketing, </a:t>
            </a:r>
            <a:r>
              <a:rPr lang="en-US" altLang="en-US" sz="2800" i="1" dirty="0">
                <a:ea typeface="ＭＳ Ｐゴシック" pitchFamily="34" charset="-128"/>
              </a:rPr>
              <a:t>Marketing Theory</a:t>
            </a:r>
            <a:r>
              <a:rPr lang="en-US" altLang="en-US" sz="2800" dirty="0">
                <a:ea typeface="ＭＳ Ｐゴシック" pitchFamily="34" charset="-128"/>
              </a:rPr>
              <a:t>, Vol. 6, No. 3, 2006, pp. 317-333</a:t>
            </a:r>
          </a:p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Keefe, L.M. (2004) What is the meaning of marketing? </a:t>
            </a:r>
            <a:r>
              <a:rPr lang="en-GB" altLang="en-US" sz="2800" i="1" dirty="0">
                <a:ea typeface="ＭＳ Ｐゴシック" pitchFamily="34" charset="-128"/>
              </a:rPr>
              <a:t>Marketing News</a:t>
            </a:r>
            <a:r>
              <a:rPr lang="en-GB" altLang="en-US" sz="2800" dirty="0">
                <a:ea typeface="ＭＳ Ｐゴシック" pitchFamily="34" charset="-128"/>
              </a:rPr>
              <a:t>. 15 September. pp: 17 – 18.</a:t>
            </a:r>
          </a:p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Levitt, T. (1960) Marketing Myopia, Harvard Business Review, July-August, 38(4): 45-56</a:t>
            </a:r>
          </a:p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altLang="en-US" sz="2800" dirty="0">
                <a:ea typeface="ＭＳ Ｐゴシック" pitchFamily="34" charset="-128"/>
              </a:rPr>
              <a:t>	</a:t>
            </a:r>
          </a:p>
          <a:p>
            <a:pPr marL="174625" indent="-174625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360779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324&quot;/&gt;&lt;/object&gt;&lt;object type=&quot;3&quot; unique_id=&quot;10013&quot;&gt;&lt;property id=&quot;20148&quot; value=&quot;5&quot;/&gt;&lt;property id=&quot;20300&quot; value=&quot;Slide 10&quot;/&gt;&lt;property id=&quot;20307&quot; value=&quot;334&quot;/&gt;&lt;/object&gt;&lt;object type=&quot;3&quot; unique_id=&quot;10014&quot;&gt;&lt;property id=&quot;20148&quot; value=&quot;5&quot;/&gt;&lt;property id=&quot;20300&quot; value=&quot;Slide 2&quot;/&gt;&lt;property id=&quot;20307&quot; value=&quot;335&quot;/&gt;&lt;/object&gt;&lt;object type=&quot;3&quot; unique_id=&quot;10015&quot;&gt;&lt;property id=&quot;20148&quot; value=&quot;5&quot;/&gt;&lt;property id=&quot;20300&quot; value=&quot;Slide 3&quot;/&gt;&lt;property id=&quot;20307&quot; value=&quot;336&quot;/&gt;&lt;/object&gt;&lt;object type=&quot;3&quot; unique_id=&quot;10016&quot;&gt;&lt;property id=&quot;20148&quot; value=&quot;5&quot;/&gt;&lt;property id=&quot;20300&quot; value=&quot;Slide 4&quot;/&gt;&lt;property id=&quot;20307&quot; value=&quot;337&quot;/&gt;&lt;/object&gt;&lt;object type=&quot;3&quot; unique_id=&quot;10017&quot;&gt;&lt;property id=&quot;20148&quot; value=&quot;5&quot;/&gt;&lt;property id=&quot;20300&quot; value=&quot;Slide 5&quot;/&gt;&lt;property id=&quot;20307&quot; value=&quot;338&quot;/&gt;&lt;/object&gt;&lt;object type=&quot;3&quot; unique_id=&quot;10018&quot;&gt;&lt;property id=&quot;20148&quot; value=&quot;5&quot;/&gt;&lt;property id=&quot;20300&quot; value=&quot;Slide 6&quot;/&gt;&lt;property id=&quot;20307&quot; value=&quot;339&quot;/&gt;&lt;/object&gt;&lt;object type=&quot;3&quot; unique_id=&quot;10019&quot;&gt;&lt;property id=&quot;20148&quot; value=&quot;5&quot;/&gt;&lt;property id=&quot;20300&quot; value=&quot;Slide 7&quot;/&gt;&lt;property id=&quot;20307&quot; value=&quot;340&quot;/&gt;&lt;/object&gt;&lt;object type=&quot;3&quot; unique_id=&quot;10020&quot;&gt;&lt;property id=&quot;20148&quot; value=&quot;5&quot;/&gt;&lt;property id=&quot;20300&quot; value=&quot;Slide 8&quot;/&gt;&lt;property id=&quot;20307&quot; value=&quot;341&quot;/&gt;&lt;/object&gt;&lt;object type=&quot;3&quot; unique_id=&quot;10021&quot;&gt;&lt;property id=&quot;20148&quot; value=&quot;5&quot;/&gt;&lt;property id=&quot;20300&quot; value=&quot;Slide 9&quot;/&gt;&lt;property id=&quot;20307&quot; value=&quot;342&quot;/&gt;&lt;/object&gt;&lt;object type=&quot;3&quot; unique_id=&quot;10022&quot;&gt;&lt;property id=&quot;20148&quot; value=&quot;5&quot;/&gt;&lt;property id=&quot;20300&quot; value=&quot;Slide 11&quot;/&gt;&lt;property id=&quot;20307&quot; value=&quot;344&quot;/&gt;&lt;/object&gt;&lt;object type=&quot;3&quot; unique_id=&quot;10023&quot;&gt;&lt;property id=&quot;20148&quot; value=&quot;5&quot;/&gt;&lt;property id=&quot;20300&quot; value=&quot;Slide 12&quot;/&gt;&lt;property id=&quot;20307&quot; value=&quot;345&quot;/&gt;&lt;/object&gt;&lt;object type=&quot;3&quot; unique_id=&quot;10024&quot;&gt;&lt;property id=&quot;20148&quot; value=&quot;5&quot;/&gt;&lt;property id=&quot;20300&quot; value=&quot;Slide 13&quot;/&gt;&lt;property id=&quot;20307&quot; value=&quot;346&quot;/&gt;&lt;/object&gt;&lt;object type=&quot;3&quot; unique_id=&quot;10025&quot;&gt;&lt;property id=&quot;20148&quot; value=&quot;5&quot;/&gt;&lt;property id=&quot;20300&quot; value=&quot;Slide 14&quot;/&gt;&lt;property id=&quot;20307&quot; value=&quot;343&quot;/&gt;&lt;/object&gt;&lt;/object&gt;&lt;/object&gt;&lt;/database&gt;"/>
</p:tagLst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4926</TotalTime>
  <Words>418</Words>
  <Application>Microsoft Office PowerPoint</Application>
  <PresentationFormat>On-screen Show (4:3)</PresentationFormat>
  <Paragraphs>144</Paragraphs>
  <Slides>19</Slides>
  <Notes>11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ＭＳ Ｐゴシック</vt:lpstr>
      <vt:lpstr>Arial</vt:lpstr>
      <vt:lpstr>Calibri</vt:lpstr>
      <vt:lpstr>Monotype Sorts</vt:lpstr>
      <vt:lpstr>Times</vt:lpstr>
      <vt:lpstr>Times New Roman</vt:lpstr>
      <vt:lpstr>Wingdings</vt:lpstr>
      <vt:lpstr>Wingdings 2</vt:lpstr>
      <vt:lpstr>1_Office Theme</vt:lpstr>
      <vt:lpstr>Marketing Essentials</vt:lpstr>
      <vt:lpstr>Learning Outcomes for today</vt:lpstr>
      <vt:lpstr>The Marketing Environment</vt:lpstr>
      <vt:lpstr>The Macroenvironment</vt:lpstr>
      <vt:lpstr>PowerPoint Presentation</vt:lpstr>
      <vt:lpstr>PowerPoint Presentation</vt:lpstr>
      <vt:lpstr>Economic Forces</vt:lpstr>
      <vt:lpstr>PowerPoint Presentation</vt:lpstr>
      <vt:lpstr>Changes in Consumer Expectations </vt:lpstr>
      <vt:lpstr>Social Forces </vt:lpstr>
      <vt:lpstr>Commercialisation of cultural events?</vt:lpstr>
      <vt:lpstr>Global and Local Cultures</vt:lpstr>
      <vt:lpstr>PowerPoint Presentation</vt:lpstr>
      <vt:lpstr>PowerPoint Presentation</vt:lpstr>
      <vt:lpstr>Political and Legal Forces</vt:lpstr>
      <vt:lpstr>Physical Forces</vt:lpstr>
      <vt:lpstr>Technological Forces</vt:lpstr>
      <vt:lpstr>Responses to Environmental Change</vt:lpstr>
      <vt:lpstr>Further Reading</vt:lpstr>
    </vt:vector>
  </TitlesOfParts>
  <Company>FP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Huw Thomas (Business &amp; Management)</cp:lastModifiedBy>
  <cp:revision>600</cp:revision>
  <cp:lastPrinted>2018-10-04T11:20:05Z</cp:lastPrinted>
  <dcterms:created xsi:type="dcterms:W3CDTF">2002-01-09T07:28:14Z</dcterms:created>
  <dcterms:modified xsi:type="dcterms:W3CDTF">2018-10-11T08:21:51Z</dcterms:modified>
</cp:coreProperties>
</file>