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2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6500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microsoft.com/office/2007/relationships/hdphoto" Target="../media/hdphoto1.wdp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Relationship Id="rId4" Type="http://schemas.microsoft.com/office/2007/relationships/hdphoto" Target="../media/hdphoto2.wdp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ersuk.org/reports/state-of-caring-the-impact-of-caring-on-carers-mental-health-and-the-need-for-support-from-social-care-services/" TargetMode="External" /><Relationship Id="rId13" Type="http://schemas.openxmlformats.org/officeDocument/2006/relationships/hyperlink" Target="https://digital.nhs.uk/data-and-information/publications/statistical/primary-care-dementia-data/december-2025" TargetMode="External" /><Relationship Id="rId3" Type="http://schemas.openxmlformats.org/officeDocument/2006/relationships/hyperlink" Target="https://www.alzint.org/u/World-Alzheimer-Report-2024.pdf" TargetMode="External" /><Relationship Id="rId7" Type="http://schemas.openxmlformats.org/officeDocument/2006/relationships/hyperlink" Target="https://www.carersuk.org/media/auzpmfvs/facts-about-carers-dec-2024.pdf" TargetMode="External" /><Relationship Id="rId12" Type="http://schemas.openxmlformats.org/officeDocument/2006/relationships/hyperlink" Target="https://www.england.nhs.uk/2025/08/nhs-supporting-record-numbers-of-people-living-with-dementia/" TargetMode="External" /><Relationship Id="rId17" Type="http://schemas.openxmlformats.org/officeDocument/2006/relationships/hyperlink" Target="https://www.who.int/news-room/fact-sheets/detail/dementia" TargetMode="External" /><Relationship Id="rId2" Type="http://schemas.openxmlformats.org/officeDocument/2006/relationships/notesSlide" Target="../notesSlides/notesSlide12.xml" /><Relationship Id="rId16" Type="http://schemas.openxmlformats.org/officeDocument/2006/relationships/hyperlink" Target="https://doi.org/10.1186/s12877-025-05805-z" TargetMode="External" /><Relationship Id="rId1" Type="http://schemas.openxmlformats.org/officeDocument/2006/relationships/slideLayout" Target="../slideLayouts/slideLayout1.xml" /><Relationship Id="rId6" Type="http://schemas.openxmlformats.org/officeDocument/2006/relationships/hyperlink" Target="https://doi.org/10.1191/1478088706qp063oa" TargetMode="External" /><Relationship Id="rId11" Type="http://schemas.openxmlformats.org/officeDocument/2006/relationships/hyperlink" Target="https://www.hra.nhs.uk/planning-and-improving-research/policies-standards-legislation/uk-policy-framework-health-social-care-research/" TargetMode="External" /><Relationship Id="rId5" Type="http://schemas.openxmlformats.org/officeDocument/2006/relationships/hyperlink" Target="https://www.alzheimers.org.uk/what-we-do/news-and-media/facts-media" TargetMode="External" /><Relationship Id="rId15" Type="http://schemas.openxmlformats.org/officeDocument/2006/relationships/hyperlink" Target="https://www.gov.uk/government/statistics/dementia-profile-march-2025-update/dementia-profile-prevalence-and-supporting-well-topics-statistical-commentary-march-2025" TargetMode="External" /><Relationship Id="rId10" Type="http://schemas.openxmlformats.org/officeDocument/2006/relationships/hyperlink" Target="https://doi.org/10.1108/JD-04-2022-0084" TargetMode="External" /><Relationship Id="rId4" Type="http://schemas.openxmlformats.org/officeDocument/2006/relationships/hyperlink" Target="https://www.alzheimers.org.uk/what-we-do/policy-and-influencing/economic-impact-of-dementia" TargetMode="External" /><Relationship Id="rId9" Type="http://schemas.openxmlformats.org/officeDocument/2006/relationships/hyperlink" Target="https://doi.org/10.1177/14713012241237673" TargetMode="External" /><Relationship Id="rId14" Type="http://schemas.openxmlformats.org/officeDocument/2006/relationships/hyperlink" Target="https://www.nice.org.uk/guidance/ng9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40080" y="356989"/>
            <a:ext cx="396551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A6B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Practice-Based Research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0A6B6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(LCHS7008)</a:t>
            </a:r>
            <a:endParaRPr lang="en-US" sz="1800" dirty="0"/>
          </a:p>
        </p:txBody>
      </p:sp>
      <p:sp>
        <p:nvSpPr>
          <p:cNvPr id="4" name="Text 1"/>
          <p:cNvSpPr/>
          <p:nvPr/>
        </p:nvSpPr>
        <p:spPr>
          <a:xfrm>
            <a:off x="640079" y="1466018"/>
            <a:ext cx="5835365" cy="153731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Exploring Barriers to Accessing Dementia Support Services Among Family Caregivers in the UK</a:t>
            </a:r>
            <a:endParaRPr lang="en-US" sz="2800" dirty="0"/>
          </a:p>
        </p:txBody>
      </p:sp>
      <p:sp>
        <p:nvSpPr>
          <p:cNvPr id="5" name="Text 2"/>
          <p:cNvSpPr/>
          <p:nvPr/>
        </p:nvSpPr>
        <p:spPr>
          <a:xfrm>
            <a:off x="640080" y="1136748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71F2A"/>
                </a:solidFill>
              </a:rPr>
              <a:t>Component 1: Poster Presentation</a:t>
            </a:r>
            <a:endParaRPr lang="en-US" sz="1200" dirty="0"/>
          </a:p>
        </p:txBody>
      </p:sp>
      <p:sp>
        <p:nvSpPr>
          <p:cNvPr id="6" name="Shape 3"/>
          <p:cNvSpPr/>
          <p:nvPr/>
        </p:nvSpPr>
        <p:spPr>
          <a:xfrm>
            <a:off x="640081" y="3003329"/>
            <a:ext cx="5120639" cy="0"/>
          </a:xfrm>
          <a:prstGeom prst="line">
            <a:avLst/>
          </a:prstGeom>
          <a:noFill/>
          <a:ln w="15240">
            <a:solidFill>
              <a:srgbClr val="0A6B69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40081" y="3190322"/>
            <a:ext cx="6311226" cy="156810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71F2A"/>
                </a:solidFill>
              </a:rPr>
              <a:t>Student: </a:t>
            </a:r>
            <a:r>
              <a:rPr lang="en-US" dirty="0" err="1">
                <a:solidFill>
                  <a:srgbClr val="071F2A"/>
                </a:solidFill>
              </a:rPr>
              <a:t>Mst</a:t>
            </a:r>
            <a:r>
              <a:rPr lang="en-US" dirty="0">
                <a:solidFill>
                  <a:srgbClr val="071F2A"/>
                </a:solidFill>
              </a:rPr>
              <a:t> Sharmin Sultana Mitu</a:t>
            </a: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71F2A"/>
                </a:solidFill>
              </a:rPr>
              <a:t>Student ID: 2524666</a:t>
            </a:r>
          </a:p>
          <a:p>
            <a:pPr marL="0" indent="0">
              <a:buNone/>
            </a:pPr>
            <a:r>
              <a:rPr lang="en-US" dirty="0">
                <a:solidFill>
                  <a:srgbClr val="071F2A"/>
                </a:solidFill>
              </a:rPr>
              <a:t>Email: 2524666@student.uwtsd.ac.uk</a:t>
            </a:r>
          </a:p>
          <a:p>
            <a:pPr marL="0" indent="0">
              <a:buNone/>
            </a:pPr>
            <a:r>
              <a:rPr lang="en-US" dirty="0" err="1">
                <a:solidFill>
                  <a:srgbClr val="071F2A"/>
                </a:solidFill>
              </a:rPr>
              <a:t>Programme</a:t>
            </a:r>
            <a:r>
              <a:rPr lang="en-US" dirty="0">
                <a:solidFill>
                  <a:srgbClr val="071F2A"/>
                </a:solidFill>
              </a:rPr>
              <a:t>: MSc Public Health and Social Care in Practice</a:t>
            </a: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71F2A"/>
                </a:solidFill>
              </a:rPr>
              <a:t>Supervisor: Dr Zeno Leung</a:t>
            </a:r>
          </a:p>
          <a:p>
            <a:r>
              <a:rPr lang="en-US" dirty="0">
                <a:solidFill>
                  <a:srgbClr val="17212B"/>
                </a:solidFill>
                <a:latin typeface="Aptos" panose="020B0004020202020204" pitchFamily="34" charset="0"/>
                <a:ea typeface="Arial" pitchFamily="34" charset="-122"/>
                <a:cs typeface="Arial" pitchFamily="34" charset="-120"/>
              </a:rPr>
              <a:t>Submission Date: 14</a:t>
            </a:r>
            <a:r>
              <a:rPr lang="en-US" baseline="30000" dirty="0">
                <a:solidFill>
                  <a:srgbClr val="17212B"/>
                </a:solidFill>
                <a:latin typeface="Aptos" panose="020B0004020202020204" pitchFamily="34" charset="0"/>
                <a:ea typeface="Arial" pitchFamily="34" charset="-122"/>
                <a:cs typeface="Arial" pitchFamily="34" charset="-120"/>
              </a:rPr>
              <a:t>th</a:t>
            </a:r>
            <a:r>
              <a:rPr lang="en-US" dirty="0">
                <a:solidFill>
                  <a:srgbClr val="17212B"/>
                </a:solidFill>
                <a:latin typeface="Aptos" panose="020B0004020202020204" pitchFamily="34" charset="0"/>
                <a:ea typeface="Arial" pitchFamily="34" charset="-122"/>
                <a:cs typeface="Arial" pitchFamily="34" charset="-120"/>
              </a:rPr>
              <a:t> June,2026</a:t>
            </a:r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40080" y="5756054"/>
            <a:ext cx="5440680" cy="7361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6B69"/>
                </a:solidFill>
              </a:rPr>
              <a:t>Research focus: Access to dementia support services for family caregivers in the UK.</a:t>
            </a:r>
            <a:endParaRPr lang="en-US" sz="1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2B9D054-6987-863D-DC49-7E8103013AC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68751" y="279920"/>
            <a:ext cx="5511282" cy="62981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6217920" y="1426464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Prevalence and care context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6217920" y="1865376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Caregiver impact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6217920" y="230428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Rationale and originality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217920" y="274320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Research question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6217920" y="3182112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Aim and objectives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6217920" y="3621024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Access barriers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6217920" y="4059936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Secondary methodology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6217920" y="449884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Research impact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6217920" y="4937760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➢ References</a:t>
            </a:r>
            <a:endParaRPr lang="en-US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255EEA6-2D59-2797-3081-6A8CCF4DDF8D}"/>
              </a:ext>
            </a:extLst>
          </p:cNvPr>
          <p:cNvSpPr/>
          <p:nvPr/>
        </p:nvSpPr>
        <p:spPr>
          <a:xfrm>
            <a:off x="0" y="1"/>
            <a:ext cx="12192000" cy="177282"/>
          </a:xfrm>
          <a:prstGeom prst="rect">
            <a:avLst/>
          </a:prstGeom>
          <a:solidFill>
            <a:srgbClr val="00206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10E9477-3454-784C-321A-875C55376E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5619" y="2005774"/>
            <a:ext cx="5429250" cy="23526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Prevalence and context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594360" y="45262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Prevalence of dementia in the UK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03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463039"/>
            <a:ext cx="6016752" cy="1212047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Dementia is already a major public health and social care issue. The number of people affected is rising, which increases the need for timely and accessible support for families.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777240" y="3098510"/>
            <a:ext cx="1828800" cy="1205423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86968" y="3208238"/>
            <a:ext cx="1609344" cy="32436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982,000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886968" y="3600061"/>
            <a:ext cx="1703092" cy="61588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People living with dementia in the UK in 2024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2834640" y="3098511"/>
            <a:ext cx="1645920" cy="1205422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944368" y="3208238"/>
            <a:ext cx="1426464" cy="32436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4D83C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1.4m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2944367" y="3537423"/>
            <a:ext cx="1509559" cy="58916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Projected number by 2040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4709160" y="3091885"/>
            <a:ext cx="2103120" cy="121204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4818888" y="3208238"/>
            <a:ext cx="1883664" cy="32436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8C78C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512,466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4818888" y="3537422"/>
            <a:ext cx="1993392" cy="63345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Recorded dementia diagnoses in England, Dec 2025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868680" y="5211706"/>
            <a:ext cx="5715000" cy="658368"/>
          </a:xfrm>
          <a:prstGeom prst="roundRect">
            <a:avLst>
              <a:gd name="adj" fmla="val 8333"/>
            </a:avLst>
          </a:prstGeom>
          <a:solidFill>
            <a:srgbClr val="D8F0EE"/>
          </a:solidFill>
          <a:ln w="10160">
            <a:solidFill>
              <a:srgbClr val="A6DAD7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051560" y="5367154"/>
            <a:ext cx="5349240" cy="32918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Growing prevalence increases pressure on memory clinics, councils, voluntary organisations and family caregivers.</a:t>
            </a:r>
            <a:endParaRPr lang="en-US" sz="1400" dirty="0"/>
          </a:p>
        </p:txBody>
      </p:sp>
      <p:sp>
        <p:nvSpPr>
          <p:cNvPr id="20" name="Text 17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Alzheimer’s Society (2024b), NHS England (2025), NHS England Digital (2026), WHO (2025)</a:t>
            </a:r>
            <a:endParaRPr lang="en-US" sz="9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5CED76C-8BB5-2915-C61E-303F279645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167" y="1463041"/>
            <a:ext cx="4903298" cy="494233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context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Unpaid care carries much of the cost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04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640080" y="1146917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417320"/>
            <a:ext cx="6409944" cy="179222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Dementia support is not only a clinical pathway. It depends heavily on family caregivers who coordinate daily care, appointments, transport, medication support and emotional care.</a:t>
            </a: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667512" y="3255263"/>
            <a:ext cx="2057400" cy="118610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77240" y="3364992"/>
            <a:ext cx="1837944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5.8m</a:t>
            </a:r>
            <a:endParaRPr lang="en-US" sz="3200" dirty="0"/>
          </a:p>
        </p:txBody>
      </p:sp>
      <p:sp>
        <p:nvSpPr>
          <p:cNvPr id="10" name="Text 8"/>
          <p:cNvSpPr/>
          <p:nvPr/>
        </p:nvSpPr>
        <p:spPr>
          <a:xfrm>
            <a:off x="781812" y="3746988"/>
            <a:ext cx="1837944" cy="54211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unpaid carers across the UK, including high-intensity carers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2953512" y="3255263"/>
            <a:ext cx="2057400" cy="118610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063240" y="3364992"/>
            <a:ext cx="1837944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4D83C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50%</a:t>
            </a:r>
            <a:endParaRPr lang="en-US" sz="3200" dirty="0"/>
          </a:p>
        </p:txBody>
      </p:sp>
      <p:sp>
        <p:nvSpPr>
          <p:cNvPr id="13" name="Text 11"/>
          <p:cNvSpPr/>
          <p:nvPr/>
        </p:nvSpPr>
        <p:spPr>
          <a:xfrm>
            <a:off x="3067812" y="3746988"/>
            <a:ext cx="1837944" cy="54211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 total dementia cost linked to unpaid care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239512" y="3255263"/>
            <a:ext cx="2057400" cy="118610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349240" y="3364992"/>
            <a:ext cx="1837944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8C78C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</a:t>
            </a:r>
            <a:endParaRPr lang="en-US" sz="3200" dirty="0"/>
          </a:p>
        </p:txBody>
      </p:sp>
      <p:sp>
        <p:nvSpPr>
          <p:cNvPr id="16" name="Text 14"/>
          <p:cNvSpPr/>
          <p:nvPr/>
        </p:nvSpPr>
        <p:spPr>
          <a:xfrm>
            <a:off x="5353812" y="3746988"/>
            <a:ext cx="1837944" cy="54211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financial strain is a recurrent part of the care experience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7635240" y="1508760"/>
            <a:ext cx="3108960" cy="438912"/>
          </a:xfrm>
          <a:prstGeom prst="roundRect">
            <a:avLst>
              <a:gd name="adj" fmla="val 12500"/>
            </a:avLst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sp>
      <p:sp>
        <p:nvSpPr>
          <p:cNvPr id="18" name="Text 16"/>
          <p:cNvSpPr/>
          <p:nvPr/>
        </p:nvSpPr>
        <p:spPr>
          <a:xfrm>
            <a:off x="7781544" y="1627632"/>
            <a:ext cx="256032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Information seeking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7863840" y="2075688"/>
            <a:ext cx="3108960" cy="438912"/>
          </a:xfrm>
          <a:prstGeom prst="roundRect">
            <a:avLst>
              <a:gd name="adj" fmla="val 12500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sp>
      <p:sp>
        <p:nvSpPr>
          <p:cNvPr id="20" name="Text 18"/>
          <p:cNvSpPr/>
          <p:nvPr/>
        </p:nvSpPr>
        <p:spPr>
          <a:xfrm>
            <a:off x="8010144" y="2194560"/>
            <a:ext cx="256032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Daily support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8092440" y="2642616"/>
            <a:ext cx="3108960" cy="438912"/>
          </a:xfrm>
          <a:prstGeom prst="roundRect">
            <a:avLst>
              <a:gd name="adj" fmla="val 12500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sp>
      <p:sp>
        <p:nvSpPr>
          <p:cNvPr id="22" name="Text 20"/>
          <p:cNvSpPr/>
          <p:nvPr/>
        </p:nvSpPr>
        <p:spPr>
          <a:xfrm>
            <a:off x="8238744" y="2761488"/>
            <a:ext cx="256032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Assessment forms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8321040" y="3209544"/>
            <a:ext cx="3108960" cy="438912"/>
          </a:xfrm>
          <a:prstGeom prst="roundRect">
            <a:avLst>
              <a:gd name="adj" fmla="val 12500"/>
            </a:avLst>
          </a:prstGeom>
          <a:solidFill>
            <a:srgbClr val="EAF4FF"/>
          </a:solidFill>
          <a:ln w="10160">
            <a:solidFill>
              <a:srgbClr val="B8CCE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467344" y="3328416"/>
            <a:ext cx="256032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Respite planning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8549640" y="3776472"/>
            <a:ext cx="3108960" cy="438912"/>
          </a:xfrm>
          <a:prstGeom prst="roundRect">
            <a:avLst>
              <a:gd name="adj" fmla="val 125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26" name="Text 24"/>
          <p:cNvSpPr/>
          <p:nvPr/>
        </p:nvSpPr>
        <p:spPr>
          <a:xfrm>
            <a:off x="8695944" y="3895344"/>
            <a:ext cx="256032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Financial decisions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415971" y="4922271"/>
            <a:ext cx="3621024" cy="9144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Caregivers often become the link between services even when they are not trained navigators.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Alzheimer’s Society (2024a), Alzheimer’s Disease International (2024), Carers UK (2024), Carers UK (2025)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Impact of access barriers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delayed support means for caregivers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05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822960" y="2057400"/>
            <a:ext cx="2834640" cy="1069848"/>
          </a:xfrm>
          <a:prstGeom prst="roundRect">
            <a:avLst>
              <a:gd name="adj" fmla="val 5714"/>
            </a:avLst>
          </a:prstGeom>
          <a:solidFill>
            <a:srgbClr val="D8F0EE"/>
          </a:solidFill>
          <a:ln w="10160">
            <a:solidFill>
              <a:srgbClr val="9CD9D4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60120" y="2176272"/>
            <a:ext cx="2468880" cy="23774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Emotional pressure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960120" y="2514599"/>
            <a:ext cx="2514600" cy="47548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Anxiety, isolation and uncertainty after diagnosis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4206240" y="2057400"/>
            <a:ext cx="2834640" cy="1069848"/>
          </a:xfrm>
          <a:prstGeom prst="roundRect">
            <a:avLst>
              <a:gd name="adj" fmla="val 5714"/>
            </a:avLst>
          </a:prstGeom>
          <a:solidFill>
            <a:srgbClr val="D8F0EE"/>
          </a:solidFill>
          <a:ln w="10160">
            <a:solidFill>
              <a:srgbClr val="9CD9D4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343400" y="2176272"/>
            <a:ext cx="2468880" cy="23774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Practical burden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343400" y="2514599"/>
            <a:ext cx="2514600" cy="47548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Repeated calls, forms, appointments and follow-up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822960" y="3611880"/>
            <a:ext cx="2834640" cy="1097280"/>
          </a:xfrm>
          <a:prstGeom prst="roundRect">
            <a:avLst>
              <a:gd name="adj" fmla="val 5714"/>
            </a:avLst>
          </a:prstGeom>
          <a:solidFill>
            <a:srgbClr val="EAF4FF"/>
          </a:solidFill>
          <a:ln w="10160">
            <a:solidFill>
              <a:srgbClr val="B8CCE8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60120" y="3730752"/>
            <a:ext cx="2468880" cy="23774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Financial strain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960120" y="4069079"/>
            <a:ext cx="2514600" cy="47548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costs, time away from paid work and travel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4206240" y="3611880"/>
            <a:ext cx="2834640" cy="1097280"/>
          </a:xfrm>
          <a:prstGeom prst="roundRect">
            <a:avLst>
              <a:gd name="adj" fmla="val 5714"/>
            </a:avLst>
          </a:prstGeom>
          <a:solidFill>
            <a:srgbClr val="EAF4FF"/>
          </a:solidFill>
          <a:ln w="10160">
            <a:solidFill>
              <a:srgbClr val="B8CCE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343400" y="3730752"/>
            <a:ext cx="2468880" cy="23774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Delayed help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4343400" y="4069079"/>
            <a:ext cx="2514600" cy="47548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 may arrive after crisis or exhaustion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7909560" y="1508760"/>
            <a:ext cx="0" cy="3200400"/>
          </a:xfrm>
          <a:prstGeom prst="line">
            <a:avLst/>
          </a:prstGeom>
          <a:noFill/>
          <a:ln w="12700">
            <a:solidFill>
              <a:srgbClr val="A6DAD7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988552" y="1482074"/>
            <a:ext cx="1946924" cy="251175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point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8287669" y="1865377"/>
            <a:ext cx="2956559" cy="2857031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635" tIns="635" rIns="635" bIns="635" rtlCol="0" anchor="ctr">
            <a:no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 barriers can shift responsibility onto families. The issue is not simply whether support exists, but whether caregivers can find, claim and sustain it at the right time.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620373" y="4924044"/>
            <a:ext cx="4291149" cy="978407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This makes the topic relevant to public health, social care planning and equity.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NICE (2018), Hargreaves et al. (2023), Alzheimer’s Disease International (2024), Carers UK (2025)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81D168A4-285E-ED62-3122-0967BA61F66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" y="0"/>
            <a:ext cx="12192000" cy="6857997"/>
          </a:xfrm>
          <a:prstGeom prst="rect">
            <a:avLst/>
          </a:prstGeom>
        </p:spPr>
      </p:pic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Rationale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research is needed now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06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868680" y="1554480"/>
            <a:ext cx="3017520" cy="1920240"/>
          </a:xfrm>
          <a:prstGeom prst="roundRect">
            <a:avLst>
              <a:gd name="adj" fmla="val 2857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sp>
      <p:sp>
        <p:nvSpPr>
          <p:cNvPr id="8" name="Text 6"/>
          <p:cNvSpPr/>
          <p:nvPr/>
        </p:nvSpPr>
        <p:spPr>
          <a:xfrm>
            <a:off x="1051560" y="1755648"/>
            <a:ext cx="246888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Rationale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051560" y="2121407"/>
            <a:ext cx="2764660" cy="118162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Family caregivers may know that dementia services exist, but still struggle with unclear signposting, eligibility thresholds and local variation.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4434840" y="1554480"/>
            <a:ext cx="3017520" cy="1920240"/>
          </a:xfrm>
          <a:prstGeom prst="roundRect">
            <a:avLst>
              <a:gd name="adj" fmla="val 2857"/>
            </a:avLst>
          </a:prstGeom>
          <a:solidFill>
            <a:srgbClr val="EAF4FF"/>
          </a:solidFill>
          <a:ln w="10160">
            <a:solidFill>
              <a:srgbClr val="B8CCE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17720" y="1755648"/>
            <a:ext cx="256032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Original contribution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617720" y="2121407"/>
            <a:ext cx="2764660" cy="118162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project focuses on access after diagnosis: how families move from recognising need to actually obtaining useful support.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8001000" y="1554480"/>
            <a:ext cx="3017520" cy="1920240"/>
          </a:xfrm>
          <a:prstGeom prst="roundRect">
            <a:avLst>
              <a:gd name="adj" fmla="val 2857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sp>
      <p:sp>
        <p:nvSpPr>
          <p:cNvPr id="14" name="Text 12"/>
          <p:cNvSpPr/>
          <p:nvPr/>
        </p:nvSpPr>
        <p:spPr>
          <a:xfrm>
            <a:off x="8183880" y="1755648"/>
            <a:ext cx="256032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Access and equity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8183880" y="2121407"/>
            <a:ext cx="2764660" cy="118162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study treats access as a navigation and equity problem, not only as a service supply problem.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868680" y="4279392"/>
            <a:ext cx="18288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Core argument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868680" y="4553711"/>
            <a:ext cx="9784080" cy="830049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dementia diagnosis does not automatically create access to usable support. Caregivers often have to become service navigators while already carrying care responsibilities.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NICE (2018), OHID (2025), Giebel et al. (2024), Sorrentino et al. (2025)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61C56681-4724-0D38-3E8D-26C0F721C88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Focused proposal statement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question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07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chemeClr val="tx1">
                <a:alpha val="82000"/>
              </a:schemeClr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868680" y="2560320"/>
            <a:ext cx="9601200" cy="1234440"/>
          </a:xfrm>
          <a:prstGeom prst="roundRect">
            <a:avLst>
              <a:gd name="adj" fmla="val 4444"/>
            </a:avLst>
          </a:prstGeom>
          <a:solidFill>
            <a:srgbClr val="D8F0EE"/>
          </a:solidFill>
          <a:ln w="10160">
            <a:solidFill>
              <a:srgbClr val="0A6B69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143000" y="2788920"/>
            <a:ext cx="9052560" cy="7132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barriers do family caregivers in the UK experience when accessing dementia support services, and how do these barriers affect timely support?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1920240" y="4800600"/>
            <a:ext cx="8046720" cy="31089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Focus: Family caregivers | UK dementia support services | access, timing and equity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Topic alignment: public health and social care access for a defined target group in the UK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Aim and objectives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Clear direction for the proposed study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08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868680" y="1600200"/>
            <a:ext cx="10104120" cy="914400"/>
          </a:xfrm>
          <a:prstGeom prst="roundRect">
            <a:avLst>
              <a:gd name="adj" fmla="val 6000"/>
            </a:avLst>
          </a:prstGeom>
          <a:solidFill>
            <a:srgbClr val="D8F0EE"/>
          </a:solidFill>
          <a:ln w="10160">
            <a:solidFill>
              <a:srgbClr val="0A6B69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051560" y="1773935"/>
            <a:ext cx="731520" cy="372105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Aim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1965960" y="1655252"/>
            <a:ext cx="8732520" cy="65221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explore caregiver-reported barriers and identify practical improvements for more equitable dementia support access in the UK.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868680" y="2999232"/>
            <a:ext cx="2834640" cy="1703958"/>
          </a:xfrm>
          <a:prstGeom prst="roundRect">
            <a:avLst>
              <a:gd name="adj" fmla="val 4000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sp>
      <p:sp>
        <p:nvSpPr>
          <p:cNvPr id="11" name="Text 9"/>
          <p:cNvSpPr/>
          <p:nvPr/>
        </p:nvSpPr>
        <p:spPr>
          <a:xfrm>
            <a:off x="1033272" y="3255264"/>
            <a:ext cx="2534754" cy="35661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Map access barriers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033272" y="3611880"/>
            <a:ext cx="2534754" cy="10161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Examine information, referral and assessment barriers faced after diagnosis.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4251960" y="2999232"/>
            <a:ext cx="2834640" cy="1703958"/>
          </a:xfrm>
          <a:prstGeom prst="roundRect">
            <a:avLst>
              <a:gd name="adj" fmla="val 4000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sp>
      <p:sp>
        <p:nvSpPr>
          <p:cNvPr id="14" name="Text 12"/>
          <p:cNvSpPr/>
          <p:nvPr/>
        </p:nvSpPr>
        <p:spPr>
          <a:xfrm>
            <a:off x="4416552" y="3255264"/>
            <a:ext cx="2534754" cy="35661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Explain inequality factors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4416552" y="3611880"/>
            <a:ext cx="2534754" cy="10161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Explore cost, eligibility, digital access, culture, language and service fragmentation.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7635240" y="2999232"/>
            <a:ext cx="2834640" cy="1703958"/>
          </a:xfrm>
          <a:prstGeom prst="roundRect">
            <a:avLst>
              <a:gd name="adj" fmla="val 4000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sp>
      <p:sp>
        <p:nvSpPr>
          <p:cNvPr id="17" name="Text 15"/>
          <p:cNvSpPr/>
          <p:nvPr/>
        </p:nvSpPr>
        <p:spPr>
          <a:xfrm>
            <a:off x="7799832" y="3255264"/>
            <a:ext cx="2534754" cy="35661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Identify improvements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799832" y="3611880"/>
            <a:ext cx="2534754" cy="10161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Develop practical implications for memory clinics, councils and voluntary-sector support.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Focus: caregiver access barriers, UK dementia support services and practical service improvement.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Barrier pathway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Where access breaks down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09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594360" y="1828799"/>
            <a:ext cx="1755648" cy="106368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04088" y="1975104"/>
            <a:ext cx="13258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Recognise need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04088" y="2295144"/>
            <a:ext cx="3291840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A6B7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 awareness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450592" y="2103120"/>
            <a:ext cx="256032" cy="201168"/>
          </a:xfrm>
          <a:prstGeom prst="rightArrow">
            <a:avLst/>
          </a:prstGeom>
          <a:solidFill>
            <a:srgbClr val="3AA7A3">
              <a:alpha val="95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2834640" y="1828799"/>
            <a:ext cx="1755648" cy="1063687"/>
          </a:xfrm>
          <a:prstGeom prst="roundRect">
            <a:avLst>
              <a:gd name="adj" fmla="val 6667"/>
            </a:avLst>
          </a:prstGeom>
          <a:solidFill>
            <a:srgbClr val="D8F0EE"/>
          </a:solidFill>
          <a:ln w="10160">
            <a:solidFill>
              <a:srgbClr val="9CD9D4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944368" y="1975104"/>
            <a:ext cx="13258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 trusted information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2944368" y="2295144"/>
            <a:ext cx="3291840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A6B7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unclear signposting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4690872" y="2103120"/>
            <a:ext cx="256032" cy="201168"/>
          </a:xfrm>
          <a:prstGeom prst="rightArrow">
            <a:avLst/>
          </a:prstGeom>
          <a:solidFill>
            <a:srgbClr val="3AA7A3">
              <a:alpha val="95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074920" y="1828799"/>
            <a:ext cx="1755648" cy="106368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184648" y="1975104"/>
            <a:ext cx="13258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Request assessment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5184648" y="2295144"/>
            <a:ext cx="3291840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A6B7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eligibility rules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931152" y="2103120"/>
            <a:ext cx="256032" cy="201168"/>
          </a:xfrm>
          <a:prstGeom prst="rightArrow">
            <a:avLst/>
          </a:prstGeom>
          <a:solidFill>
            <a:srgbClr val="3AA7A3">
              <a:alpha val="95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7315200" y="1828799"/>
            <a:ext cx="1755648" cy="1063687"/>
          </a:xfrm>
          <a:prstGeom prst="roundRect">
            <a:avLst>
              <a:gd name="adj" fmla="val 6667"/>
            </a:avLst>
          </a:prstGeom>
          <a:solidFill>
            <a:srgbClr val="D8F0EE"/>
          </a:solidFill>
          <a:ln w="10160">
            <a:solidFill>
              <a:srgbClr val="9CD9D4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424928" y="1975104"/>
            <a:ext cx="13258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Manage cost and waits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7424928" y="2295144"/>
            <a:ext cx="3291840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A6B7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postcode variation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9171432" y="2103120"/>
            <a:ext cx="256032" cy="201168"/>
          </a:xfrm>
          <a:prstGeom prst="rightArrow">
            <a:avLst/>
          </a:prstGeom>
          <a:solidFill>
            <a:srgbClr val="3AA7A3">
              <a:alpha val="95000"/>
            </a:srgbClr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9555480" y="1828799"/>
            <a:ext cx="1755648" cy="1063687"/>
          </a:xfrm>
          <a:prstGeom prst="roundRect">
            <a:avLst>
              <a:gd name="adj" fmla="val 6667"/>
            </a:avLst>
          </a:prstGeom>
          <a:solidFill>
            <a:srgbClr val="F4FAF9"/>
          </a:solidFill>
          <a:ln w="10160">
            <a:solidFill>
              <a:srgbClr val="BDE9E5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665208" y="1975104"/>
            <a:ext cx="13258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ongoing support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9665208" y="2295144"/>
            <a:ext cx="3291840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A6B7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respite mismatch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868680" y="3886200"/>
            <a:ext cx="4315968" cy="23774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Common reinforcing barriers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868680" y="4315968"/>
            <a:ext cx="10058400" cy="51206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Service fragmentation + health literacy demands + cultural and language needs + financial strain + digital exclusion</a:t>
            </a:r>
            <a:endParaRPr lang="en-US" sz="1800" dirty="0"/>
          </a:p>
        </p:txBody>
      </p:sp>
      <p:sp>
        <p:nvSpPr>
          <p:cNvPr id="29" name="Text 27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Hargreaves et al. (2023), Giebel et al. (2024), OHID (2025), Sorrentino et al. (2025)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BE5A8D44-D0A2-87F3-04EA-8CA0E562ADA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1161289"/>
            <a:ext cx="12191999" cy="5696708"/>
          </a:xfrm>
          <a:prstGeom prst="rect">
            <a:avLst/>
          </a:prstGeom>
        </p:spPr>
      </p:pic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design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Methodology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10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1234440" y="1278106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1508760" y="1625577"/>
            <a:ext cx="4160520" cy="1188718"/>
          </a:xfrm>
          <a:prstGeom prst="roundRect">
            <a:avLst>
              <a:gd name="adj" fmla="val 5882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sp>
      <p:sp>
        <p:nvSpPr>
          <p:cNvPr id="8" name="Text 6"/>
          <p:cNvSpPr/>
          <p:nvPr/>
        </p:nvSpPr>
        <p:spPr>
          <a:xfrm>
            <a:off x="1673351" y="1744077"/>
            <a:ext cx="1684985" cy="221285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1673352" y="2046202"/>
            <a:ext cx="3995928" cy="67208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Secondary literature-based study using peer-reviewed journal articles, NHS reports, national statistics, government/charity reports and dementia guidance.</a:t>
            </a:r>
            <a:endParaRPr lang="en-US" sz="1400" b="1" dirty="0"/>
          </a:p>
        </p:txBody>
      </p:sp>
      <p:sp>
        <p:nvSpPr>
          <p:cNvPr id="10" name="Shape 8"/>
          <p:cNvSpPr/>
          <p:nvPr/>
        </p:nvSpPr>
        <p:spPr>
          <a:xfrm>
            <a:off x="6400800" y="1625577"/>
            <a:ext cx="4160520" cy="1142999"/>
          </a:xfrm>
          <a:prstGeom prst="roundRect">
            <a:avLst>
              <a:gd name="adj" fmla="val 5882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sp>
      <p:sp>
        <p:nvSpPr>
          <p:cNvPr id="11" name="Text 9"/>
          <p:cNvSpPr/>
          <p:nvPr/>
        </p:nvSpPr>
        <p:spPr>
          <a:xfrm>
            <a:off x="6565391" y="1753594"/>
            <a:ext cx="277082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Reason for this approach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6565392" y="2046202"/>
            <a:ext cx="3902622" cy="67208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 is feasible, avoids recruiting vulnerable participants and allows a focused synthesis of evidence on access barriers.</a:t>
            </a:r>
            <a:endParaRPr lang="en-US" sz="1400" b="1" dirty="0"/>
          </a:p>
        </p:txBody>
      </p:sp>
      <p:sp>
        <p:nvSpPr>
          <p:cNvPr id="13" name="Shape 11"/>
          <p:cNvSpPr/>
          <p:nvPr/>
        </p:nvSpPr>
        <p:spPr>
          <a:xfrm>
            <a:off x="1508760" y="3134337"/>
            <a:ext cx="4160520" cy="1188719"/>
          </a:xfrm>
          <a:prstGeom prst="roundRect">
            <a:avLst>
              <a:gd name="adj" fmla="val 5882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sp>
      <p:sp>
        <p:nvSpPr>
          <p:cNvPr id="14" name="Text 12"/>
          <p:cNvSpPr/>
          <p:nvPr/>
        </p:nvSpPr>
        <p:spPr>
          <a:xfrm>
            <a:off x="1673352" y="3262354"/>
            <a:ext cx="3299780" cy="24140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Source selection</a:t>
            </a: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1673352" y="3554962"/>
            <a:ext cx="3902622" cy="67208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Contemporary UK-focused evidence will be prioritised, supported by wider European and international evidence where relevant.</a:t>
            </a:r>
            <a:endParaRPr lang="en-US" sz="1400" b="1" dirty="0"/>
          </a:p>
        </p:txBody>
      </p:sp>
      <p:sp>
        <p:nvSpPr>
          <p:cNvPr id="16" name="Shape 14"/>
          <p:cNvSpPr/>
          <p:nvPr/>
        </p:nvSpPr>
        <p:spPr>
          <a:xfrm>
            <a:off x="6400800" y="3134337"/>
            <a:ext cx="4160520" cy="1188719"/>
          </a:xfrm>
          <a:prstGeom prst="roundRect">
            <a:avLst>
              <a:gd name="adj" fmla="val 5882"/>
            </a:avLst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sp>
      <p:sp>
        <p:nvSpPr>
          <p:cNvPr id="17" name="Text 15"/>
          <p:cNvSpPr/>
          <p:nvPr/>
        </p:nvSpPr>
        <p:spPr>
          <a:xfrm>
            <a:off x="6565391" y="3262353"/>
            <a:ext cx="1684985" cy="221285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Analysis</a:t>
            </a: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6565392" y="3554962"/>
            <a:ext cx="3902622" cy="67208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will be organised thematically around information, referral, assessment, cost, digital access, cultural needs and service continuity.</a:t>
            </a:r>
            <a:endParaRPr lang="en-US" sz="1400" b="1" dirty="0"/>
          </a:p>
        </p:txBody>
      </p:sp>
      <p:sp>
        <p:nvSpPr>
          <p:cNvPr id="19" name="Shape 17"/>
          <p:cNvSpPr/>
          <p:nvPr/>
        </p:nvSpPr>
        <p:spPr>
          <a:xfrm>
            <a:off x="1554480" y="4688818"/>
            <a:ext cx="9646920" cy="0"/>
          </a:xfrm>
          <a:prstGeom prst="line">
            <a:avLst/>
          </a:prstGeom>
          <a:noFill/>
          <a:ln w="12700">
            <a:solidFill>
              <a:srgbClr val="A6DAD7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1422918" y="5385066"/>
            <a:ext cx="1087016" cy="32460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635" tIns="635" rIns="635" bIns="635" rtlCol="0"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206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Ethics</a:t>
            </a: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21" name="Text 19"/>
          <p:cNvSpPr/>
          <p:nvPr/>
        </p:nvSpPr>
        <p:spPr>
          <a:xfrm>
            <a:off x="2788920" y="5178070"/>
            <a:ext cx="7772400" cy="80364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primary interviews. No patient-identifiable data. Transparent source selection. Careful interpretation of caregiver evidence.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Braun and Clarke (2006), NICE (2018), Health Research Authority (2025)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94360" y="292608"/>
            <a:ext cx="5029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Practice and policy contribution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94360" y="61264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Expected research impact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11</a:t>
            </a:r>
            <a:endParaRPr lang="en-US" sz="650" dirty="0"/>
          </a:p>
        </p:txBody>
      </p:sp>
      <p:sp>
        <p:nvSpPr>
          <p:cNvPr id="6" name="Shape 4"/>
          <p:cNvSpPr/>
          <p:nvPr/>
        </p:nvSpPr>
        <p:spPr>
          <a:xfrm>
            <a:off x="594360" y="1161288"/>
            <a:ext cx="10789920" cy="0"/>
          </a:xfrm>
          <a:prstGeom prst="line">
            <a:avLst/>
          </a:prstGeom>
          <a:noFill/>
          <a:ln w="9525">
            <a:solidFill>
              <a:srgbClr val="A6DAD7">
                <a:alpha val="82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68680" y="1417320"/>
            <a:ext cx="9875520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value of the study is practical: it can help services understand where caregivers lose time, confidence or access after diagnosis.</a:t>
            </a: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868680" y="2788920"/>
            <a:ext cx="2103120" cy="1115568"/>
          </a:xfrm>
          <a:prstGeom prst="roundRect">
            <a:avLst>
              <a:gd name="adj" fmla="val 4918"/>
            </a:avLst>
          </a:prstGeom>
          <a:solidFill>
            <a:srgbClr val="D8F0EE"/>
          </a:solidFill>
          <a:ln w="10160">
            <a:solidFill>
              <a:srgbClr val="9CD9D4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96696" y="2934664"/>
            <a:ext cx="1975104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Memory clinics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996695" y="3355847"/>
            <a:ext cx="1858471" cy="411481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clearer post-diagnosis signposting and follow-up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3474720" y="2788920"/>
            <a:ext cx="2103120" cy="1115568"/>
          </a:xfrm>
          <a:prstGeom prst="roundRect">
            <a:avLst>
              <a:gd name="adj" fmla="val 4918"/>
            </a:avLst>
          </a:prstGeom>
          <a:solidFill>
            <a:srgbClr val="EAF4FF"/>
          </a:solidFill>
          <a:ln w="10160">
            <a:solidFill>
              <a:srgbClr val="B8CCE8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602736" y="2999232"/>
            <a:ext cx="1737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 councils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602736" y="3355847"/>
            <a:ext cx="1975104" cy="411481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visible carer assessment and eligibility guidance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080760" y="2788920"/>
            <a:ext cx="2103120" cy="1115568"/>
          </a:xfrm>
          <a:prstGeom prst="roundRect">
            <a:avLst>
              <a:gd name="adj" fmla="val 4918"/>
            </a:avLst>
          </a:prstGeom>
          <a:solidFill>
            <a:srgbClr val="D8F0EE"/>
          </a:solidFill>
          <a:ln w="10160">
            <a:solidFill>
              <a:srgbClr val="9CD9D4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208776" y="2999232"/>
            <a:ext cx="1737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Charities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6208776" y="3355847"/>
            <a:ext cx="1737360" cy="411481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culturally appropriate outreach and navigation support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8686800" y="2788920"/>
            <a:ext cx="2103120" cy="1115568"/>
          </a:xfrm>
          <a:prstGeom prst="roundRect">
            <a:avLst>
              <a:gd name="adj" fmla="val 4918"/>
            </a:avLst>
          </a:prstGeom>
          <a:solidFill>
            <a:srgbClr val="EAF4FF"/>
          </a:solidFill>
          <a:ln w="10160">
            <a:solidFill>
              <a:srgbClr val="B8CCE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814816" y="2999232"/>
            <a:ext cx="1737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A6B6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8814816" y="3355847"/>
            <a:ext cx="1929384" cy="411481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stronger focus on access equity and support continuity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94360" y="6510528"/>
            <a:ext cx="73152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B72"/>
                </a:solidFill>
              </a:rPr>
              <a:t>Sources: NICE (2018), Giebel et al. (2024), OHID (2025), Sorrentino et al. (2025)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398106" y="2057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71F2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11228832" y="29260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650" dirty="0">
                <a:solidFill>
                  <a:srgbClr val="5A6B72"/>
                </a:solidFill>
              </a:rPr>
              <a:t>12</a:t>
            </a:r>
            <a:endParaRPr lang="en-US" sz="650" dirty="0"/>
          </a:p>
        </p:txBody>
      </p:sp>
      <p:sp>
        <p:nvSpPr>
          <p:cNvPr id="7" name="Text 5"/>
          <p:cNvSpPr/>
          <p:nvPr/>
        </p:nvSpPr>
        <p:spPr>
          <a:xfrm>
            <a:off x="398106" y="848868"/>
            <a:ext cx="11793894" cy="58033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Alzheimer’s Disease International (2024) World Alzheimer Report 2024.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3"/>
              </a:rPr>
              <a:t>https://www.alzint.org/u/World-Alzheimer-Report-2024.pdf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Alzheimer’s Society (2024a) The economic impact of dementia.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4"/>
              </a:rPr>
              <a:t>https://www.alzheimers.org.uk/what-we-do/policy-and-influencing/economic-impact-of-dementia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Alzheimer’s Society (2024b) Facts for the media about dementia.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5"/>
              </a:rPr>
              <a:t>https://www.alzheimers.org.uk/what-we-do/news-and-media/facts-media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Braun, V. and Clarke, V. (2006) ‘Using thematic analysis in psychology’, Qualitative Research in Psychology, 3(2), pp. 77-101.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6"/>
              </a:rPr>
              <a:t>https://doi.org/10.1191/1478088706qp063oa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Carers UK (2024) Facts about carers.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7"/>
              </a:rPr>
              <a:t>https://www.carersuk.org/media/auzpmfvs/facts-about-carers-dec-2024.pdf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Carers UK (2025) State of Caring: the impact of caring on carers’ mental health and the need for support from social care services.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8"/>
              </a:rPr>
              <a:t>https://www.carersuk.org/reports/state-of-caring-the-impact-of-caring-on-carers-mental-health-and-the-need-for-support-from-social-care-services/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Giebel, C. et al. (2024) ‘Do people with dementia and carers get what they need from social care assessments?’, Dementia, 23(4), pp. 550-566.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9"/>
              </a:rPr>
              <a:t>https://doi.org/10.1177/14713012241237673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Hargreaves, S. et al. (2023) ‘Information seeking amongst informal caregivers of people with dementia: a qualitative study’, Journal of Documentation, 79(2), pp. 281-300.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0"/>
              </a:rPr>
              <a:t>https://doi.org/10.1108/JD-04-2022-0084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</a:p>
          <a:p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 Research Authority (2025) UK Policy Framework for Health and Social Care Research.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1"/>
              </a:rPr>
              <a:t>https://www.hra.nhs.uk/planning-and-improving-research/policies-standards-legislation/uk-policy-framework-health-social-care-research/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(2025) NHS supporting record numbers of people living with dementia.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2"/>
              </a:rPr>
              <a:t>https://www.england.nhs.uk/2025/08/nhs-supporting-record-numbers-of-people-living-with-dementia/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Digital (2026) Primary Care Dementia Data, December 2025.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3"/>
              </a:rPr>
              <a:t>https://digital.nhs.uk/data-and-information/publications/statistical/primary-care-dementia-data/december-2025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NICE (2018) Dementia: assessment, management and support for people living with dementia and their carers.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4"/>
              </a:rPr>
              <a:t>https://www.nice.org.uk/guidance/ng97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for Health Improvement and Disparities (OHID) (2025) Dementia profile: prevalence and supporting well topics, March 2025 update.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5"/>
              </a:rPr>
              <a:t>https://www.gov.uk/government/statistics/dementia-profile-march-2025-update/dementia-profile-prevalence-and-supporting-well-topics-statistical-commentary-march-2025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r>
              <a:rPr lang="en-US" sz="1400" dirty="0"/>
              <a:t>S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orrentino, M. et al. (2025) ‘Barriers for access and utilization of dementia care services in Europe’, BMC Geriatrics, 25, article 162.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6"/>
              </a:rPr>
              <a:t>https://doi.org/10.1186/s12877-025-05805-z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</a:p>
          <a:p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(WHO) (2025) Dementia. Available at: </a:t>
            </a:r>
            <a:r>
              <a:rPr lang="en-US" sz="1400" dirty="0">
                <a:solidFill>
                  <a:srgbClr val="071F2A"/>
                </a:solidFill>
                <a:latin typeface="Aptos" pitchFamily="34" charset="0"/>
                <a:ea typeface="Aptos" pitchFamily="34" charset="-122"/>
                <a:cs typeface="Aptos" pitchFamily="34" charset="-120"/>
                <a:hlinkClick r:id="rId17"/>
              </a:rPr>
              <a:t>https://www.who.int/news-room/fact-sheets/detail/dementia</a:t>
            </a:r>
            <a:endParaRPr lang="en-US" sz="1400" dirty="0">
              <a:solidFill>
                <a:srgbClr val="071F2A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>
              <a:lnSpc>
                <a:spcPct val="15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1594</Words>
  <Application>Microsoft Office PowerPoint</Application>
  <PresentationFormat>Widescreen</PresentationFormat>
  <Paragraphs>166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Barriers to Accessing Dementia Support Services Among Family Caregivers in the UK</dc:title>
  <dc:subject>LCHS7008 Practice-Based Research poster presentation</dc:subject>
  <dc:creator/>
  <cp:lastModifiedBy>Sharmin Sultana</cp:lastModifiedBy>
  <cp:revision>6</cp:revision>
  <dcterms:created xsi:type="dcterms:W3CDTF">2026-06-12T12:02:51Z</dcterms:created>
  <dcterms:modified xsi:type="dcterms:W3CDTF">2026-06-14T09:37:44Z</dcterms:modified>
</cp:coreProperties>
</file>