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  <p:sldMasterId id="2147483745" r:id="rId2"/>
  </p:sldMasterIdLst>
  <p:notesMasterIdLst>
    <p:notesMasterId r:id="rId18"/>
  </p:notesMasterIdLst>
  <p:sldIdLst>
    <p:sldId id="364" r:id="rId3"/>
    <p:sldId id="387" r:id="rId4"/>
    <p:sldId id="388" r:id="rId5"/>
    <p:sldId id="391" r:id="rId6"/>
    <p:sldId id="405" r:id="rId7"/>
    <p:sldId id="406" r:id="rId8"/>
    <p:sldId id="407" r:id="rId9"/>
    <p:sldId id="408" r:id="rId10"/>
    <p:sldId id="409" r:id="rId11"/>
    <p:sldId id="410" r:id="rId12"/>
    <p:sldId id="389" r:id="rId13"/>
    <p:sldId id="390" r:id="rId14"/>
    <p:sldId id="411" r:id="rId15"/>
    <p:sldId id="412" r:id="rId16"/>
    <p:sldId id="38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A69884F-CB89-4A32-994D-F6589D26EC95}">
          <p14:sldIdLst>
            <p14:sldId id="364"/>
            <p14:sldId id="387"/>
            <p14:sldId id="388"/>
            <p14:sldId id="391"/>
            <p14:sldId id="405"/>
            <p14:sldId id="406"/>
            <p14:sldId id="407"/>
            <p14:sldId id="408"/>
            <p14:sldId id="409"/>
            <p14:sldId id="410"/>
            <p14:sldId id="389"/>
            <p14:sldId id="390"/>
            <p14:sldId id="411"/>
            <p14:sldId id="412"/>
            <p14:sldId id="38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022F28-8DA5-4AD3-B1FC-86E81D7799CD}" v="1" dt="2026-09-07T12:44:52.8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491" autoAdjust="0"/>
    <p:restoredTop sz="94660"/>
  </p:normalViewPr>
  <p:slideViewPr>
    <p:cSldViewPr snapToGrid="0">
      <p:cViewPr varScale="1">
        <p:scale>
          <a:sx n="97" d="100"/>
          <a:sy n="97" d="100"/>
        </p:scale>
        <p:origin x="54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microsoft.com/office/2015/10/relationships/revisionInfo" Target="revisionInfo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A7656-64B3-4E88-AA6B-6B13EAD0CB76}" type="datetimeFigureOut">
              <a:rPr lang="en-GB" smtClean="0"/>
              <a:t>09/09/2026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64941D-40EE-4ACB-B0DD-9F90DC2B7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320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29721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09/09/2026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267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09/09/2026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233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09/09/2026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354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567827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60824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62315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53812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89286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23810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3B507-B5A5-4EB8-9ED0-F32979F097C2}" type="datetimeFigureOut">
              <a:rPr lang="en-GB" smtClean="0"/>
              <a:t>09/09/2026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646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749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gov.wales/professional-development/national-pedagogy-project/talk-pedagogy-think-learning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2">
            <a:extLst>
              <a:ext uri="{FF2B5EF4-FFF2-40B4-BE49-F238E27FC236}">
                <a16:creationId xmlns:a16="http://schemas.microsoft.com/office/drawing/2014/main" id="{FF4A2909-916E-35BA-0549-F2F19D1E5A6F}"/>
              </a:ext>
            </a:extLst>
          </p:cNvPr>
          <p:cNvSpPr txBox="1">
            <a:spLocks/>
          </p:cNvSpPr>
          <p:nvPr/>
        </p:nvSpPr>
        <p:spPr>
          <a:xfrm>
            <a:off x="1146131" y="3268579"/>
            <a:ext cx="9899737" cy="27954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b="1" i="1" dirty="0" err="1">
                <a:solidFill>
                  <a:schemeClr val="bg1"/>
                </a:solidFill>
              </a:rPr>
              <a:t>Datblygiad</a:t>
            </a:r>
            <a:r>
              <a:rPr lang="en-US" sz="2800" b="1" i="1" dirty="0">
                <a:solidFill>
                  <a:schemeClr val="bg1"/>
                </a:solidFill>
              </a:rPr>
              <a:t> </a:t>
            </a:r>
            <a:r>
              <a:rPr lang="en-US" sz="2800" b="1" i="1" dirty="0" err="1">
                <a:solidFill>
                  <a:schemeClr val="bg1"/>
                </a:solidFill>
              </a:rPr>
              <a:t>Personol</a:t>
            </a:r>
            <a:r>
              <a:rPr lang="en-US" sz="2800" b="1" i="1" dirty="0">
                <a:solidFill>
                  <a:schemeClr val="bg1"/>
                </a:solidFill>
              </a:rPr>
              <a:t> a </a:t>
            </a:r>
            <a:r>
              <a:rPr lang="en-US" sz="2800" b="1" i="1" dirty="0" err="1">
                <a:solidFill>
                  <a:schemeClr val="bg1"/>
                </a:solidFill>
              </a:rPr>
              <a:t>Phroffesiynol</a:t>
            </a:r>
            <a:r>
              <a:rPr lang="en-US" sz="2800" b="1" i="1" dirty="0">
                <a:solidFill>
                  <a:schemeClr val="bg1"/>
                </a:solidFill>
              </a:rPr>
              <a:t> ECIE5015</a:t>
            </a:r>
          </a:p>
          <a:p>
            <a:r>
              <a:rPr lang="en-US" sz="2800" b="1" i="1" dirty="0">
                <a:solidFill>
                  <a:schemeClr val="bg1"/>
                </a:solidFill>
              </a:rPr>
              <a:t>Personal and Professional Development ECIE5015</a:t>
            </a:r>
          </a:p>
          <a:p>
            <a:r>
              <a:rPr lang="en-US" sz="2800" b="1" i="1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95073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2EE49F-F0FD-4CDB-BFE7-5FB38DD72F9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Adeiladu’r sgiliau a’r cymwyseddau sy’n angenrheidiol ar gyfer gwytnwch gyrfa a datblygiad proffesiynol ar gyfer y cyd-destun gwaith yn y dyfodol.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64F120-4108-FEEA-AFCA-FB71127BCBC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To build the skills and competencies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cs typeface="Segoe UI"/>
              </a:rPr>
              <a:t>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necessary for career resilience and professional development for the future work context. </a:t>
            </a:r>
            <a:endParaRPr lang="en-GB" i="1" dirty="0">
              <a:solidFill>
                <a:schemeClr val="accent1">
                  <a:lumMod val="75000"/>
                </a:schemeClr>
              </a:solidFill>
              <a:cs typeface="Segoe UI"/>
            </a:endParaRPr>
          </a:p>
          <a:p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4F58989-68D2-CC5C-6577-D993F5A520CB}"/>
              </a:ext>
            </a:extLst>
          </p:cNvPr>
          <p:cNvSpPr txBox="1">
            <a:spLocks/>
          </p:cNvSpPr>
          <p:nvPr/>
        </p:nvSpPr>
        <p:spPr>
          <a:xfrm>
            <a:off x="990600" y="5175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i="1"/>
              <a:t>Nod y Modwl</a:t>
            </a:r>
            <a:br>
              <a:rPr lang="en-GB" b="1" i="1"/>
            </a:br>
            <a:r>
              <a:rPr lang="en-GB" b="1" i="1">
                <a:solidFill>
                  <a:schemeClr val="accent1">
                    <a:lumMod val="75000"/>
                  </a:schemeClr>
                </a:solidFill>
              </a:rPr>
              <a:t>Module Aim</a:t>
            </a:r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44549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EEA78-E18D-5E2E-FFD5-54749F06705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Gwerthuso sgiliau cyflogadwyedd personol a’u cyfathiant â’r sgiliau sy’n ofynnol ar gyfer arfer proffesiynol</a:t>
            </a:r>
          </a:p>
          <a:p>
            <a:r>
              <a:rPr lang="cy-GB" dirty="0"/>
              <a:t>Dadansoddi’n feirniadol y sgiliau sy’n ofynnol i ddatblygu o fewn gyrfa ddewisol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2D2999-A546-C569-598B-30BC15E0DD6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Evaluate personal employability skills and their congruence with the skills required for professional practice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Critically analyse the skills required to develop within a chosen career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9074756-2F46-186B-4B49-325291FB0DF1}"/>
              </a:ext>
            </a:extLst>
          </p:cNvPr>
          <p:cNvSpPr txBox="1">
            <a:spLocks/>
          </p:cNvSpPr>
          <p:nvPr/>
        </p:nvSpPr>
        <p:spPr>
          <a:xfrm>
            <a:off x="990600" y="5175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 i="1"/>
              <a:t>Deilliannau Dysgu</a:t>
            </a:r>
            <a:br>
              <a:rPr lang="en-GB" b="1" i="1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i="1">
                <a:solidFill>
                  <a:schemeClr val="accent1">
                    <a:lumMod val="75000"/>
                  </a:schemeClr>
                </a:solidFill>
              </a:rPr>
              <a:t>Learning Outcomes</a:t>
            </a:r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34925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DF78B-C69C-246F-A853-98AB39D93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Cynnwys</a:t>
            </a:r>
            <a:r>
              <a:rPr lang="en-GB" b="1" dirty="0"/>
              <a:t> y </a:t>
            </a:r>
            <a:r>
              <a:rPr lang="en-GB" b="1" dirty="0" err="1"/>
              <a:t>Modwl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Module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666241-266E-116B-685E-C3EB6F8C62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0016" y="1825625"/>
            <a:ext cx="5424384" cy="3809862"/>
          </a:xfrm>
        </p:spPr>
        <p:txBody>
          <a:bodyPr>
            <a:normAutofit fontScale="70000" lnSpcReduction="20000"/>
          </a:bodyPr>
          <a:lstStyle/>
          <a:p>
            <a:r>
              <a:rPr lang="cy-GB" b="1" dirty="0"/>
              <a:t>Wythnos 1:</a:t>
            </a:r>
          </a:p>
          <a:p>
            <a:pPr marL="0" indent="0">
              <a:buNone/>
            </a:pPr>
            <a:r>
              <a:rPr lang="cy-GB" dirty="0"/>
              <a:t>Cyflwyniad</a:t>
            </a:r>
          </a:p>
          <a:p>
            <a:pPr marL="0" indent="0">
              <a:buNone/>
            </a:pPr>
            <a:r>
              <a:rPr lang="cy-GB" dirty="0"/>
              <a:t>Safonau Proffesiynol ar gyfer Cynorthwyo Addysgu </a:t>
            </a:r>
            <a:r>
              <a:rPr lang="en-GB" sz="800" i="1" dirty="0">
                <a:solidFill>
                  <a:schemeClr val="accent1">
                    <a:lumMod val="75000"/>
                  </a:schemeClr>
                </a:solidFill>
              </a:rPr>
              <a:t>(</a:t>
            </a:r>
            <a:r>
              <a:rPr lang="en-GB" sz="800" i="1" dirty="0" err="1">
                <a:solidFill>
                  <a:schemeClr val="accent1">
                    <a:lumMod val="75000"/>
                  </a:schemeClr>
                </a:solidFill>
              </a:rPr>
              <a:t>LlC</a:t>
            </a:r>
            <a:r>
              <a:rPr lang="en-GB" sz="800" i="1" dirty="0">
                <a:solidFill>
                  <a:schemeClr val="accent1">
                    <a:lumMod val="75000"/>
                  </a:schemeClr>
                </a:solidFill>
              </a:rPr>
              <a:t> 2019)</a:t>
            </a:r>
            <a:endParaRPr lang="cy-GB" dirty="0"/>
          </a:p>
          <a:p>
            <a:r>
              <a:rPr lang="cy-GB" b="1" dirty="0"/>
              <a:t>Wythnos 2:</a:t>
            </a:r>
          </a:p>
          <a:p>
            <a:pPr marL="0" indent="0">
              <a:buNone/>
            </a:pPr>
            <a:r>
              <a:rPr lang="cy-GB" dirty="0"/>
              <a:t>Cynlluniau Datblygiad Personol</a:t>
            </a:r>
          </a:p>
          <a:p>
            <a:pPr marL="0" indent="0">
              <a:buNone/>
            </a:pPr>
            <a:r>
              <a:rPr lang="cy-GB" dirty="0"/>
              <a:t>Ysgrifennu </a:t>
            </a:r>
            <a:r>
              <a:rPr lang="cy-GB" dirty="0" err="1"/>
              <a:t>curriculum</a:t>
            </a:r>
            <a:r>
              <a:rPr lang="cy-GB" dirty="0"/>
              <a:t> </a:t>
            </a:r>
            <a:r>
              <a:rPr lang="cy-GB" dirty="0" err="1"/>
              <a:t>vitae</a:t>
            </a:r>
            <a:r>
              <a:rPr lang="cy-GB" dirty="0"/>
              <a:t> (</a:t>
            </a:r>
            <a:r>
              <a:rPr lang="cy-GB" dirty="0" err="1"/>
              <a:t>cv</a:t>
            </a:r>
            <a:r>
              <a:rPr lang="cy-GB" dirty="0"/>
              <a:t>)</a:t>
            </a:r>
          </a:p>
          <a:p>
            <a:r>
              <a:rPr lang="cy-GB" b="1" dirty="0"/>
              <a:t>Wythnos 3:</a:t>
            </a:r>
          </a:p>
          <a:p>
            <a:pPr marL="0" indent="0">
              <a:buNone/>
            </a:pPr>
            <a:r>
              <a:rPr lang="cy-GB" dirty="0"/>
              <a:t>Model adfyfyrio ERA </a:t>
            </a:r>
            <a:r>
              <a:rPr lang="cy-GB" dirty="0" err="1"/>
              <a:t>Jasper</a:t>
            </a:r>
            <a:r>
              <a:rPr lang="cy-GB" dirty="0"/>
              <a:t> </a:t>
            </a:r>
            <a:r>
              <a:rPr lang="cy-GB" sz="1100" dirty="0"/>
              <a:t>(2013)</a:t>
            </a:r>
          </a:p>
          <a:p>
            <a:r>
              <a:rPr lang="cy-GB" b="1" dirty="0"/>
              <a:t>Wythnos 4: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y-GB" dirty="0"/>
              <a:t>Arfer Proffesiynol</a:t>
            </a:r>
            <a:br>
              <a:rPr lang="cy-GB" dirty="0"/>
            </a:br>
            <a:r>
              <a:rPr lang="cy-GB" dirty="0"/>
              <a:t>Rhwydweithio proffesiynol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248E49-95F0-410F-68E6-EAA02DCADCB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Week 1: 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Introduction 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Professional Standards for Assisting Teaching </a:t>
            </a:r>
            <a:r>
              <a:rPr lang="en-GB" sz="700" i="1" dirty="0">
                <a:solidFill>
                  <a:schemeClr val="accent1">
                    <a:lumMod val="75000"/>
                  </a:schemeClr>
                </a:solidFill>
              </a:rPr>
              <a:t>(WG, 2019)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Week 2: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Personal Development Plans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Writing a curriculum vitae (cv)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Week 3: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Jasper’s ERA reflection model </a:t>
            </a:r>
            <a:r>
              <a:rPr lang="en-GB" sz="1100" i="1" dirty="0">
                <a:solidFill>
                  <a:schemeClr val="accent1">
                    <a:lumMod val="75000"/>
                  </a:schemeClr>
                </a:solidFill>
              </a:rPr>
              <a:t>(2013)</a:t>
            </a:r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Week 4: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Professional Practice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Professional networking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24347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DE6DF-DB48-E0E5-B3F0-6A6D41A10F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0820" y="365126"/>
            <a:ext cx="4182979" cy="1325563"/>
          </a:xfrm>
        </p:spPr>
        <p:txBody>
          <a:bodyPr/>
          <a:lstStyle/>
          <a:p>
            <a:pPr algn="ctr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                                         This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3A393F-E5AB-F803-0DDB-4164B109BC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1886" y="1726763"/>
            <a:ext cx="5047013" cy="4183289"/>
          </a:xfrm>
        </p:spPr>
        <p:txBody>
          <a:bodyPr>
            <a:noAutofit/>
          </a:bodyPr>
          <a:lstStyle/>
          <a:p>
            <a:pPr>
              <a:lnSpc>
                <a:spcPct val="70000"/>
              </a:lnSpc>
              <a:spcBef>
                <a:spcPts val="500"/>
              </a:spcBef>
            </a:pPr>
            <a:r>
              <a:rPr lang="cy-GB" sz="3100" noProof="0" dirty="0"/>
              <a:t>Trafod </a:t>
            </a:r>
            <a:r>
              <a:rPr lang="cy-GB" sz="3100" i="1" noProof="0" dirty="0"/>
              <a:t>'7 </a:t>
            </a:r>
            <a:r>
              <a:rPr lang="cy-GB" sz="3100" i="1" noProof="0" dirty="0" err="1"/>
              <a:t>Habits</a:t>
            </a:r>
            <a:r>
              <a:rPr lang="cy-GB" sz="3100" i="1" noProof="0" dirty="0"/>
              <a:t> of </a:t>
            </a:r>
            <a:br>
              <a:rPr lang="cy-GB" sz="3100" i="1" noProof="0" dirty="0"/>
            </a:br>
            <a:r>
              <a:rPr lang="cy-GB" sz="3100" i="1" noProof="0" dirty="0" err="1"/>
              <a:t>Successful</a:t>
            </a:r>
            <a:r>
              <a:rPr lang="cy-GB" sz="3100" i="1" noProof="0" dirty="0"/>
              <a:t> People</a:t>
            </a:r>
            <a:r>
              <a:rPr lang="cy-GB" sz="3100" noProof="0" dirty="0"/>
              <a:t>' </a:t>
            </a:r>
            <a:r>
              <a:rPr lang="cy-GB" sz="3100" noProof="0" dirty="0" err="1"/>
              <a:t>Covey</a:t>
            </a:r>
            <a:r>
              <a:rPr lang="cy-GB" sz="3100" noProof="0" dirty="0"/>
              <a:t> </a:t>
            </a:r>
            <a:r>
              <a:rPr lang="cy-GB" sz="900" noProof="0" dirty="0"/>
              <a:t>(</a:t>
            </a:r>
            <a:r>
              <a:rPr lang="cy-GB" sz="900" noProof="0" dirty="0" err="1"/>
              <a:t>Covey</a:t>
            </a:r>
            <a:r>
              <a:rPr lang="cy-GB" sz="900" noProof="0" dirty="0"/>
              <a:t>, 2017) </a:t>
            </a:r>
          </a:p>
          <a:p>
            <a:pPr>
              <a:lnSpc>
                <a:spcPct val="70000"/>
              </a:lnSpc>
              <a:spcBef>
                <a:spcPts val="500"/>
              </a:spcBef>
            </a:pPr>
            <a:r>
              <a:rPr lang="cy-GB" sz="3100" noProof="0" dirty="0"/>
              <a:t>Gwerthuso’n feirniadol rai o ddamcaniaethau </a:t>
            </a:r>
            <a:r>
              <a:rPr lang="cy-GB" sz="3100" noProof="0" dirty="0" err="1"/>
              <a:t>Bourdieu</a:t>
            </a:r>
            <a:r>
              <a:rPr lang="cy-GB" sz="3100" noProof="0" dirty="0"/>
              <a:t> am gymdeithas </a:t>
            </a:r>
            <a:r>
              <a:rPr lang="cy-GB" sz="900" noProof="0" dirty="0"/>
              <a:t>(</a:t>
            </a:r>
            <a:r>
              <a:rPr lang="cy-GB" sz="900" noProof="0" dirty="0" err="1"/>
              <a:t>Grenfell</a:t>
            </a:r>
            <a:r>
              <a:rPr lang="cy-GB" sz="900" noProof="0" dirty="0"/>
              <a:t>, 2012)</a:t>
            </a:r>
            <a:r>
              <a:rPr lang="cy-GB" sz="3100" noProof="0" dirty="0"/>
              <a:t> </a:t>
            </a:r>
          </a:p>
          <a:p>
            <a:pPr>
              <a:lnSpc>
                <a:spcPct val="70000"/>
              </a:lnSpc>
              <a:spcBef>
                <a:spcPts val="500"/>
              </a:spcBef>
            </a:pPr>
            <a:r>
              <a:rPr lang="cy-GB" sz="3100" noProof="0" dirty="0"/>
              <a:t>Nodi </a:t>
            </a:r>
            <a:r>
              <a:rPr lang="cy-GB" sz="3100" dirty="0"/>
              <a:t>c</a:t>
            </a:r>
            <a:r>
              <a:rPr lang="cy-GB" sz="3100" noProof="0" dirty="0" err="1"/>
              <a:t>yfleoedd</a:t>
            </a:r>
            <a:r>
              <a:rPr lang="cy-GB" sz="3100" noProof="0" dirty="0"/>
              <a:t> rhwydweithio </a:t>
            </a:r>
          </a:p>
          <a:p>
            <a:pPr>
              <a:lnSpc>
                <a:spcPct val="70000"/>
              </a:lnSpc>
              <a:spcBef>
                <a:spcPts val="500"/>
              </a:spcBef>
            </a:pPr>
            <a:r>
              <a:rPr lang="cy-GB" sz="3100" noProof="0" dirty="0"/>
              <a:t>Cysylltu’r rhain â datblygu eich sgiliau proffesiynol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3D2D5-43E4-9621-668B-925A2B1AFEC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1028700" lvl="1" indent="-5715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3600" i="1" dirty="0">
                <a:solidFill>
                  <a:schemeClr val="accent1">
                    <a:lumMod val="75000"/>
                  </a:schemeClr>
                </a:solidFill>
              </a:rPr>
              <a:t>Discuss Covey’s ‘7 Habits of Successful People’ 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(Covey, 2017)</a:t>
            </a:r>
          </a:p>
          <a:p>
            <a:pPr marL="1028700" lvl="1" indent="-571500"/>
            <a:r>
              <a:rPr lang="en-GB" sz="3600" i="1" dirty="0">
                <a:solidFill>
                  <a:schemeClr val="accent1">
                    <a:lumMod val="75000"/>
                  </a:schemeClr>
                </a:solidFill>
              </a:rPr>
              <a:t>Critically evaluate some of Bourdieu’s theories on society </a:t>
            </a:r>
            <a:r>
              <a:rPr lang="en-GB" sz="1200" i="1" dirty="0">
                <a:solidFill>
                  <a:schemeClr val="accent1">
                    <a:lumMod val="75000"/>
                  </a:schemeClr>
                </a:solidFill>
              </a:rPr>
              <a:t>(Grenfell, 2012)</a:t>
            </a:r>
            <a:endParaRPr lang="en-GB" sz="36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1028700" lvl="1" indent="-571500"/>
            <a:r>
              <a:rPr lang="en-GB" sz="3600" i="1" dirty="0">
                <a:solidFill>
                  <a:schemeClr val="accent1">
                    <a:lumMod val="75000"/>
                  </a:schemeClr>
                </a:solidFill>
              </a:rPr>
              <a:t>Identify networking opportunities</a:t>
            </a:r>
          </a:p>
          <a:p>
            <a:pPr marL="1028700" lvl="1" indent="-571500"/>
            <a:r>
              <a:rPr lang="en-GB" sz="3600" i="1" dirty="0">
                <a:solidFill>
                  <a:schemeClr val="accent1">
                    <a:lumMod val="75000"/>
                  </a:schemeClr>
                </a:solidFill>
              </a:rPr>
              <a:t>Link these to developing your professional skills 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48A8AE1-6757-0F7E-E417-09AB3C780BA7}"/>
              </a:ext>
            </a:extLst>
          </p:cNvPr>
          <p:cNvSpPr txBox="1">
            <a:spLocks/>
          </p:cNvSpPr>
          <p:nvPr/>
        </p:nvSpPr>
        <p:spPr>
          <a:xfrm>
            <a:off x="1050757" y="399967"/>
            <a:ext cx="41829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Yr </a:t>
            </a:r>
            <a:r>
              <a:rPr lang="en-GB" b="1" dirty="0" err="1"/>
              <a:t>wythnos</a:t>
            </a:r>
            <a:r>
              <a:rPr lang="en-GB" b="1" dirty="0"/>
              <a:t> hon</a:t>
            </a:r>
          </a:p>
        </p:txBody>
      </p:sp>
    </p:spTree>
    <p:extLst>
      <p:ext uri="{BB962C8B-B14F-4D97-AF65-F5344CB8AC3E}">
        <p14:creationId xmlns:p14="http://schemas.microsoft.com/office/powerpoint/2010/main" val="18902584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476CB-31D1-C870-FD22-7D1A8AE2DE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dirty="0"/>
              <a:t>7 </a:t>
            </a:r>
            <a:r>
              <a:rPr lang="en-GB" b="1" dirty="0" err="1"/>
              <a:t>Arfer</a:t>
            </a:r>
            <a:r>
              <a:rPr lang="en-GB" b="1" dirty="0"/>
              <a:t> </a:t>
            </a:r>
            <a:r>
              <a:rPr lang="en-GB" b="1" dirty="0" err="1"/>
              <a:t>Pobl</a:t>
            </a:r>
            <a:r>
              <a:rPr lang="en-GB" b="1" dirty="0"/>
              <a:t> </a:t>
            </a:r>
            <a:r>
              <a:rPr lang="en-GB" b="1" dirty="0" err="1"/>
              <a:t>Lwyddiannus</a:t>
            </a:r>
            <a:br>
              <a:rPr lang="en-GB" b="1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The 7 Habits of Successful People 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1600" b="1" i="1" dirty="0">
                <a:solidFill>
                  <a:schemeClr val="accent1">
                    <a:lumMod val="75000"/>
                  </a:schemeClr>
                </a:solidFill>
              </a:rPr>
              <a:t>(Covey, 2017)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C6C0AE-CA38-8A04-0498-EA257702D53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514350" indent="-514350">
              <a:spcBef>
                <a:spcPts val="500"/>
              </a:spcBef>
              <a:buAutoNum type="arabicPeriod"/>
            </a:pPr>
            <a:r>
              <a:rPr lang="cy-GB" noProof="0" dirty="0"/>
              <a:t>Bod yn rhagweithiol</a:t>
            </a:r>
          </a:p>
          <a:p>
            <a:pPr marL="514350" indent="-514350">
              <a:spcBef>
                <a:spcPts val="500"/>
              </a:spcBef>
              <a:buAutoNum type="arabicPeriod"/>
            </a:pPr>
            <a:r>
              <a:rPr lang="cy-GB" noProof="0" dirty="0"/>
              <a:t>Dechrau gyda’r diwedd mewn golwg</a:t>
            </a:r>
          </a:p>
          <a:p>
            <a:pPr marL="514350" indent="-514350">
              <a:spcBef>
                <a:spcPts val="500"/>
              </a:spcBef>
              <a:buAutoNum type="arabicPeriod"/>
            </a:pPr>
            <a:r>
              <a:rPr lang="cy-GB" noProof="0" dirty="0"/>
              <a:t>Rhoi pethau cyntaf yn gyntaf</a:t>
            </a:r>
          </a:p>
          <a:p>
            <a:pPr marL="514350" indent="-514350">
              <a:spcBef>
                <a:spcPts val="500"/>
              </a:spcBef>
              <a:buAutoNum type="arabicPeriod"/>
            </a:pPr>
            <a:r>
              <a:rPr lang="cy-GB" noProof="0" dirty="0"/>
              <a:t>Meddwl mewn ffordd lle </a:t>
            </a:r>
            <a:r>
              <a:rPr lang="cy-GB" dirty="0"/>
              <a:t>bydd</a:t>
            </a:r>
            <a:r>
              <a:rPr lang="cy-GB" noProof="0" dirty="0"/>
              <a:t> pawb ar ei ennill</a:t>
            </a:r>
          </a:p>
          <a:p>
            <a:pPr marL="514350" indent="-514350">
              <a:spcBef>
                <a:spcPts val="500"/>
              </a:spcBef>
              <a:buAutoNum type="arabicPeriod"/>
            </a:pPr>
            <a:r>
              <a:rPr lang="cy-GB" noProof="0" dirty="0"/>
              <a:t>Ceisio deall yn gyntaf yna cael eich deall</a:t>
            </a:r>
          </a:p>
          <a:p>
            <a:pPr marL="514350" indent="-514350">
              <a:spcBef>
                <a:spcPts val="500"/>
              </a:spcBef>
              <a:buAutoNum type="arabicPeriod"/>
            </a:pPr>
            <a:r>
              <a:rPr lang="cy-GB" dirty="0"/>
              <a:t>S</a:t>
            </a:r>
            <a:r>
              <a:rPr lang="cy-GB" noProof="0" dirty="0" err="1"/>
              <a:t>ynergeiddio</a:t>
            </a:r>
            <a:endParaRPr lang="cy-GB" noProof="0" dirty="0"/>
          </a:p>
          <a:p>
            <a:pPr marL="514350" indent="-514350">
              <a:spcBef>
                <a:spcPts val="500"/>
              </a:spcBef>
              <a:buAutoNum type="arabicPeriod"/>
            </a:pPr>
            <a:r>
              <a:rPr lang="cy-GB" dirty="0"/>
              <a:t>Adnewyddu ac e</a:t>
            </a:r>
            <a:r>
              <a:rPr lang="cy-GB" noProof="0" dirty="0"/>
              <a:t>drych ar ôl eich hun</a:t>
            </a:r>
          </a:p>
          <a:p>
            <a:pPr marL="0" indent="0">
              <a:spcBef>
                <a:spcPts val="500"/>
              </a:spcBef>
              <a:buNone/>
            </a:pPr>
            <a:r>
              <a:rPr lang="cy-GB" noProof="0" dirty="0"/>
              <a:t>*Ystyriwch sut mae’r rhain yn ymwneud â’ch hunanasesiad, CDP a CV</a:t>
            </a:r>
          </a:p>
          <a:p>
            <a:pPr marL="514350" indent="-514350">
              <a:buAutoNum type="arabicPeriod"/>
            </a:pPr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451C57-B150-3065-234F-7F1E79F48C7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971550" lvl="1" indent="-514350">
              <a:buFont typeface="+mj-lt"/>
              <a:buAutoNum type="arabicPeriod"/>
            </a:pP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Be proactive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Begin with the end in mind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Put first things first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Think win/win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Seek first to understand then to be understood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Synergise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Sharpen your saw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*Consider how these relate to your self-a 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ssessment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, PDP and CV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43883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D25E7-901B-0D50-9CDC-0ABE204560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sz="3600" b="1" noProof="0" dirty="0"/>
              <a:t>Damcaniaeth: Damcaniaethau </a:t>
            </a:r>
            <a:r>
              <a:rPr lang="cy-GB" sz="3600" b="1" noProof="0" dirty="0" err="1"/>
              <a:t>Pierre</a:t>
            </a:r>
            <a:r>
              <a:rPr lang="cy-GB" sz="3600" b="1" noProof="0" dirty="0"/>
              <a:t> </a:t>
            </a:r>
            <a:r>
              <a:rPr lang="cy-GB" sz="3600" b="1" noProof="0" dirty="0" err="1"/>
              <a:t>Bourdiew</a:t>
            </a:r>
            <a:r>
              <a:rPr lang="cy-GB" sz="3600" b="1" noProof="0" dirty="0"/>
              <a:t> am gymdeithas</a:t>
            </a:r>
            <a:br>
              <a:rPr lang="en-GB" sz="3600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3600" b="1" i="1" dirty="0">
                <a:solidFill>
                  <a:schemeClr val="accent1">
                    <a:lumMod val="75000"/>
                  </a:schemeClr>
                </a:solidFill>
              </a:rPr>
              <a:t>Theory: Pierre Bourdieu's theories on society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2191BD-FAB8-8EF4-1C1B-838A88FAC69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 dirty="0"/>
              <a:t>Cyfalaf Cymdeithasol</a:t>
            </a:r>
          </a:p>
          <a:p>
            <a:r>
              <a:rPr lang="cy-GB" noProof="0" dirty="0"/>
              <a:t>Cyfalaf Diwylliannol</a:t>
            </a:r>
          </a:p>
          <a:p>
            <a:pPr marL="0" indent="0" algn="r">
              <a:buNone/>
            </a:pPr>
            <a:r>
              <a:rPr lang="cy-GB" sz="1600" noProof="0" dirty="0"/>
              <a:t>(</a:t>
            </a:r>
            <a:r>
              <a:rPr lang="cy-GB" sz="1600" noProof="0" dirty="0" err="1"/>
              <a:t>Grenfell</a:t>
            </a:r>
            <a:r>
              <a:rPr lang="cy-GB" sz="1600" noProof="0" dirty="0"/>
              <a:t>, 2012)</a:t>
            </a:r>
          </a:p>
          <a:p>
            <a:pPr marL="0" indent="0">
              <a:buNone/>
            </a:pPr>
            <a:r>
              <a:rPr lang="cy-GB" noProof="0" dirty="0"/>
              <a:t>*Ystyriwch sut mae’r rhain yn ymwneud â’ch dealltwriaeth o ddatblygu rhwydweithiau proffesiynol a chyflogadwyedd yn y dyfodol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C57DE-7DC1-AE79-E445-CE1B96293F8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1"/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Social Capital</a:t>
            </a:r>
          </a:p>
          <a:p>
            <a:pPr lvl="1"/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Cultural capital</a:t>
            </a:r>
          </a:p>
          <a:p>
            <a:pPr marL="457200" lvl="1" indent="0" algn="r">
              <a:buNone/>
            </a:pPr>
            <a:r>
              <a:rPr lang="en-GB" sz="1600" i="1" dirty="0">
                <a:solidFill>
                  <a:schemeClr val="accent1">
                    <a:lumMod val="75000"/>
                  </a:schemeClr>
                </a:solidFill>
              </a:rPr>
              <a:t>(Grenfell, 2012)</a:t>
            </a:r>
          </a:p>
          <a:p>
            <a:pPr marL="457200" lvl="1" indent="0">
              <a:buNone/>
            </a:pPr>
            <a:endParaRPr lang="en-GB" sz="28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*Consider how these relate to your understanding of developing professional networks and future employability</a:t>
            </a:r>
            <a:endParaRPr lang="en-GB" i="1" dirty="0">
              <a:solidFill>
                <a:schemeClr val="accent1">
                  <a:lumMod val="75000"/>
                </a:schemeClr>
              </a:solidFill>
              <a:cs typeface="Segoe UI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32754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11602-E5E0-843A-541A-5E0F535C22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3200" b="1" noProof="0" dirty="0"/>
              <a:t>Rhwydweithio a’r Cyfryngau Cymdeithasol</a:t>
            </a:r>
            <a:b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  <a:t>Networking and Social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436F00-D3A1-D885-86D7-88829C3E422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300"/>
              </a:spcBef>
              <a:buNone/>
            </a:pPr>
            <a:r>
              <a:rPr lang="cy-GB" sz="1500" noProof="0" dirty="0"/>
              <a:t>Nodwch lwyfannau cyfryngau cymdeithasol sy’n ymwneud â’ch llwybr gyrfa dewisol. E.e.:</a:t>
            </a:r>
          </a:p>
          <a:p>
            <a:pPr lvl="1">
              <a:lnSpc>
                <a:spcPct val="100000"/>
              </a:lnSpc>
              <a:spcBef>
                <a:spcPts val="300"/>
              </a:spcBef>
            </a:pPr>
            <a:r>
              <a:rPr lang="cy-GB" sz="1500" noProof="0" dirty="0"/>
              <a:t>Facebook</a:t>
            </a:r>
          </a:p>
          <a:p>
            <a:pPr lvl="2">
              <a:lnSpc>
                <a:spcPct val="100000"/>
              </a:lnSpc>
              <a:spcBef>
                <a:spcPts val="300"/>
              </a:spcBef>
            </a:pPr>
            <a:r>
              <a:rPr lang="cy-GB" sz="1500" noProof="0" dirty="0"/>
              <a:t>-Grwpiau</a:t>
            </a:r>
          </a:p>
          <a:p>
            <a:pPr lvl="2">
              <a:lnSpc>
                <a:spcPct val="100000"/>
              </a:lnSpc>
              <a:spcBef>
                <a:spcPts val="300"/>
              </a:spcBef>
            </a:pPr>
            <a:r>
              <a:rPr lang="cy-GB" sz="1500" noProof="0" dirty="0"/>
              <a:t>-Tudalennau</a:t>
            </a:r>
          </a:p>
          <a:p>
            <a:pPr lvl="1">
              <a:lnSpc>
                <a:spcPct val="100000"/>
              </a:lnSpc>
              <a:spcBef>
                <a:spcPts val="300"/>
              </a:spcBef>
            </a:pPr>
            <a:r>
              <a:rPr lang="cy-GB" sz="1500" noProof="0" dirty="0" err="1"/>
              <a:t>LinkedIn</a:t>
            </a:r>
            <a:r>
              <a:rPr lang="cy-GB" sz="1500" noProof="0" dirty="0"/>
              <a:t> </a:t>
            </a:r>
          </a:p>
          <a:p>
            <a:pPr lvl="1">
              <a:lnSpc>
                <a:spcPct val="100000"/>
              </a:lnSpc>
              <a:spcBef>
                <a:spcPts val="300"/>
              </a:spcBef>
            </a:pPr>
            <a:r>
              <a:rPr lang="cy-GB" sz="1500" b="1" noProof="0" dirty="0"/>
              <a:t>X</a:t>
            </a:r>
          </a:p>
          <a:p>
            <a:pPr lvl="1">
              <a:lnSpc>
                <a:spcPct val="100000"/>
              </a:lnSpc>
              <a:spcBef>
                <a:spcPts val="300"/>
              </a:spcBef>
            </a:pPr>
            <a:r>
              <a:rPr lang="cy-GB" sz="1500" noProof="0" dirty="0" err="1"/>
              <a:t>Instagram</a:t>
            </a:r>
            <a:endParaRPr lang="cy-GB" sz="1500" noProof="0" dirty="0"/>
          </a:p>
          <a:p>
            <a:pPr marL="0" indent="0">
              <a:lnSpc>
                <a:spcPct val="100000"/>
              </a:lnSpc>
              <a:spcBef>
                <a:spcPts val="300"/>
              </a:spcBef>
              <a:buNone/>
            </a:pPr>
            <a:r>
              <a:rPr lang="cy-GB" sz="1500" noProof="0" dirty="0"/>
              <a:t>Ystyriwch:</a:t>
            </a:r>
          </a:p>
          <a:p>
            <a:pPr>
              <a:lnSpc>
                <a:spcPct val="100000"/>
              </a:lnSpc>
              <a:spcBef>
                <a:spcPts val="300"/>
              </a:spcBef>
            </a:pPr>
            <a:r>
              <a:rPr lang="cy-GB" sz="1500" noProof="0" dirty="0"/>
              <a:t>Y manteision a’r anfanteision wrth ddefnyddio’r llwyfannau hyn i ddatblygu eich arfer proffesiynol</a:t>
            </a:r>
          </a:p>
          <a:p>
            <a:pPr>
              <a:lnSpc>
                <a:spcPct val="100000"/>
              </a:lnSpc>
              <a:spcBef>
                <a:spcPts val="300"/>
              </a:spcBef>
            </a:pPr>
            <a:r>
              <a:rPr lang="cy-GB" sz="1500" noProof="0" dirty="0"/>
              <a:t>Sut mae’r llwyfannau hyn yn cysylltu â damcaniaethau </a:t>
            </a:r>
            <a:r>
              <a:rPr lang="cy-GB" sz="1500" noProof="0" dirty="0" err="1"/>
              <a:t>Covey</a:t>
            </a:r>
            <a:r>
              <a:rPr lang="cy-GB" sz="1500" noProof="0" dirty="0"/>
              <a:t> a </a:t>
            </a:r>
            <a:r>
              <a:rPr lang="cy-GB" sz="1500" noProof="0" dirty="0" err="1"/>
              <a:t>Bourdiew</a:t>
            </a:r>
            <a:r>
              <a:rPr lang="cy-GB" sz="1500" noProof="0" dirty="0"/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37E40D-52EE-AB35-62A4-DD627D803DE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lnSpc>
                <a:spcPct val="120000"/>
              </a:lnSpc>
              <a:spcBef>
                <a:spcPts val="500"/>
              </a:spcBef>
              <a:buNone/>
            </a:pP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Identify social media platforms that relate to your preferred career path. E.g.:</a:t>
            </a:r>
          </a:p>
          <a:p>
            <a:pPr lvl="1">
              <a:lnSpc>
                <a:spcPct val="120000"/>
              </a:lnSpc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Facebook</a:t>
            </a:r>
          </a:p>
          <a:p>
            <a:pPr lvl="2">
              <a:lnSpc>
                <a:spcPct val="120000"/>
              </a:lnSpc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-Groups</a:t>
            </a:r>
          </a:p>
          <a:p>
            <a:pPr lvl="2">
              <a:lnSpc>
                <a:spcPct val="120000"/>
              </a:lnSpc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-Pages</a:t>
            </a:r>
          </a:p>
          <a:p>
            <a:pPr lvl="1">
              <a:lnSpc>
                <a:spcPct val="120000"/>
              </a:lnSpc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LinkedIn </a:t>
            </a:r>
          </a:p>
          <a:p>
            <a:pPr lvl="1">
              <a:lnSpc>
                <a:spcPct val="120000"/>
              </a:lnSpc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X</a:t>
            </a:r>
          </a:p>
          <a:p>
            <a:pPr lvl="1">
              <a:lnSpc>
                <a:spcPct val="120000"/>
              </a:lnSpc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Instagram</a:t>
            </a:r>
          </a:p>
          <a:p>
            <a:pPr marL="0" indent="0">
              <a:lnSpc>
                <a:spcPct val="120000"/>
              </a:lnSpc>
              <a:spcBef>
                <a:spcPts val="500"/>
              </a:spcBef>
              <a:buNone/>
            </a:pP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Consider :</a:t>
            </a:r>
          </a:p>
          <a:p>
            <a:pPr lvl="1">
              <a:lnSpc>
                <a:spcPct val="120000"/>
              </a:lnSpc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The benefits and drawbacks in using these platforms to develop your professional practice</a:t>
            </a:r>
          </a:p>
          <a:p>
            <a:pPr lvl="1">
              <a:lnSpc>
                <a:spcPct val="120000"/>
              </a:lnSpc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How these platforms link with Covey &amp; Bourdieu's theories.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97642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B7F2D-21F7-DFAB-E4C3-86D2866631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sz="2400" b="1" i="1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GB" sz="2400" b="1" i="1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cy-GB" sz="2400" b="1" noProof="0" dirty="0"/>
            </a:br>
            <a:r>
              <a:rPr lang="cy-GB" sz="2400" b="1" noProof="0" dirty="0"/>
              <a:t>Rhannwch unrhyw safleoedd cyfryngau cymdeithasol allweddol a allai gefnogi eich datblygiad proffesiynol</a:t>
            </a:r>
            <a:br>
              <a:rPr lang="en-GB" sz="2400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2400" b="1" i="1" dirty="0">
                <a:solidFill>
                  <a:schemeClr val="accent1">
                    <a:lumMod val="75000"/>
                  </a:schemeClr>
                </a:solidFill>
              </a:rPr>
              <a:t>Share any key social media sites that could support your professional development</a:t>
            </a:r>
            <a:br>
              <a:rPr lang="en-GB" sz="2400" b="1" i="1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24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CC1C07-62FE-5B54-AD7C-C73074065B5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cy-GB" noProof="0" dirty="0"/>
              <a:t>e.e. </a:t>
            </a:r>
          </a:p>
          <a:p>
            <a:pPr>
              <a:lnSpc>
                <a:spcPct val="100000"/>
              </a:lnSpc>
            </a:pPr>
            <a:r>
              <a:rPr lang="cy-GB" noProof="0" dirty="0"/>
              <a:t>X @childcomwales (Porthiant gan Gomisiynydd Plant Cymru)</a:t>
            </a:r>
          </a:p>
          <a:p>
            <a:pPr>
              <a:lnSpc>
                <a:spcPct val="100000"/>
              </a:lnSpc>
            </a:pPr>
            <a:endParaRPr lang="cy-GB" noProof="0" dirty="0"/>
          </a:p>
          <a:p>
            <a:pPr>
              <a:lnSpc>
                <a:spcPct val="100000"/>
              </a:lnSpc>
            </a:pPr>
            <a:r>
              <a:rPr lang="cy-GB" noProof="0" dirty="0"/>
              <a:t>Sesiynau briffio CASPAR NSPCC (am ddim i'ch mewnflwch e-bost i bobl sy'n gweithio neu'n gwirfoddoli gyda phlant a phobl ifanc i ddeall newidiadau i ganllawiau diogelu ac amddiffyn plant)</a:t>
            </a:r>
          </a:p>
          <a:p>
            <a:pPr>
              <a:lnSpc>
                <a:spcPct val="100000"/>
              </a:lnSpc>
            </a:pPr>
            <a:endParaRPr lang="cy-GB" noProof="0" dirty="0"/>
          </a:p>
          <a:p>
            <a:pPr>
              <a:lnSpc>
                <a:spcPct val="100000"/>
              </a:lnSpc>
            </a:pPr>
            <a:r>
              <a:rPr lang="cy-GB" noProof="0" dirty="0"/>
              <a:t>Addysg Cymru ar Facebook (E-gylchlythyrau wythnosol Dysg am ddim i'ch mewnflwch e-bost ar newyddion addysg a chwricwlwm yng Nghymru (Ar gyfer 2 ystod oedran wahanol: y rhai sy'n gweithio gyda phlant dan 11 oed a'r rhai sy'n gweithio gyda phlant 11+ oed)</a:t>
            </a:r>
          </a:p>
          <a:p>
            <a:pPr>
              <a:lnSpc>
                <a:spcPct val="100000"/>
              </a:lnSpc>
            </a:pPr>
            <a:r>
              <a:rPr lang="cy-GB" noProof="0" dirty="0"/>
              <a:t>Eraill?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3F0585-6587-DB22-4ECA-C24C919B4BC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e.g.</a:t>
            </a:r>
          </a:p>
          <a:p>
            <a:pPr marL="342900" indent="-3429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X @childcomwales (Feed from the Children’s Commissioner for Wales)</a:t>
            </a: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342900" indent="-3429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CASPAR NSPCC briefings (free to your email inbox for people who work or volunteer with children and young people to understand changes to safeguarding &amp; child protection guidance)</a:t>
            </a: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342900" indent="-3429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Education Wales on Facebook (Free to your email inbox weekly 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Dysg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e-newsletters on education and curriculum news in Wales (For 2 different age-ranges: those working with pre-11 yr olds &amp; those working with 11+ yr olds)</a:t>
            </a:r>
          </a:p>
          <a:p>
            <a:pPr marL="342900" indent="-3429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Others?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01403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3B547-83FE-BEBC-00E7-C703367C3D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3600" b="1" noProof="0" dirty="0"/>
              <a:t>Enghreifftiau o arfer proffesiynol gorau</a:t>
            </a:r>
            <a:br>
              <a:rPr lang="en-GB" sz="3600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3600" b="1" i="1" dirty="0">
                <a:solidFill>
                  <a:schemeClr val="accent1">
                    <a:lumMod val="75000"/>
                  </a:schemeClr>
                </a:solidFill>
              </a:rPr>
              <a:t>Examples of best professional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A1B6E5-25D9-D5F4-1EA0-116695C3CE8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y-GB" noProof="0" dirty="0"/>
              <a:t>Cadw eich CV yn gyfredol</a:t>
            </a:r>
          </a:p>
          <a:p>
            <a:r>
              <a:rPr lang="cy-GB" noProof="0" dirty="0"/>
              <a:t>Paratoi yn drylwyr ar gyfer cyfarfodydd Adolygu Perfformiad/Datblygiad</a:t>
            </a:r>
          </a:p>
          <a:p>
            <a:r>
              <a:rPr lang="cy-GB" noProof="0" dirty="0"/>
              <a:t>Darllen cyhoeddiadau proffesiynol perthnasol</a:t>
            </a:r>
          </a:p>
          <a:p>
            <a:r>
              <a:rPr lang="cy-GB" noProof="0" dirty="0"/>
              <a:t>Profi agweddau anghyfarwydd ar eich sefydliad/ysgol</a:t>
            </a:r>
          </a:p>
          <a:p>
            <a:r>
              <a:rPr lang="cy-GB" noProof="0" dirty="0"/>
              <a:t>Rhwydweithio proffesiynol</a:t>
            </a:r>
          </a:p>
          <a:p>
            <a:r>
              <a:rPr lang="cy-GB" noProof="0" dirty="0"/>
              <a:t>Creu proffil </a:t>
            </a:r>
            <a:r>
              <a:rPr lang="cy-GB" noProof="0" dirty="0" err="1"/>
              <a:t>Linkedin</a:t>
            </a:r>
            <a:endParaRPr lang="cy-GB" noProof="0" dirty="0"/>
          </a:p>
          <a:p>
            <a:r>
              <a:rPr lang="cy-GB" noProof="0" dirty="0"/>
              <a:t>Dilyn sefydliadau proffesiynol ac unigolion ar X, FB, </a:t>
            </a:r>
            <a:r>
              <a:rPr lang="cy-GB" noProof="0" dirty="0" err="1"/>
              <a:t>LinkedIn</a:t>
            </a:r>
            <a:endParaRPr lang="cy-GB" noProof="0" dirty="0"/>
          </a:p>
          <a:p>
            <a:r>
              <a:rPr lang="cy-GB" noProof="0" dirty="0"/>
              <a:t>Defnydd llawn ac effeithiol o'r Hwb (2023) (</a:t>
            </a:r>
            <a:r>
              <a:rPr lang="cy-GB" sz="1900" noProof="0" dirty="0"/>
              <a:t>e.e. ‘</a:t>
            </a:r>
            <a:r>
              <a:rPr lang="cy-GB" sz="1900" noProof="0" dirty="0" err="1"/>
              <a:t>Talk</a:t>
            </a:r>
            <a:r>
              <a:rPr lang="cy-GB" sz="1900" noProof="0" dirty="0"/>
              <a:t> </a:t>
            </a:r>
            <a:r>
              <a:rPr lang="cy-GB" sz="1900" noProof="0" dirty="0" err="1"/>
              <a:t>Pedagogy</a:t>
            </a:r>
            <a:r>
              <a:rPr lang="cy-GB" sz="1900" noProof="0" dirty="0"/>
              <a:t>; </a:t>
            </a:r>
            <a:r>
              <a:rPr lang="cy-GB" sz="1900" noProof="0" dirty="0" err="1"/>
              <a:t>Think</a:t>
            </a:r>
            <a:r>
              <a:rPr lang="cy-GB" sz="1900" noProof="0" dirty="0"/>
              <a:t> Learning’</a:t>
            </a:r>
            <a:r>
              <a:rPr lang="cy-GB" noProof="0" dirty="0"/>
              <a:t>) ac adnoddau canllaw Gyrfaoedd PCYDDS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E56BD0-1405-8D27-3B14-D05957DF939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571500" indent="-571500"/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ProximaNova-n4"/>
              </a:rPr>
              <a:t>Keep cv updated</a:t>
            </a:r>
          </a:p>
          <a:p>
            <a:pPr marL="571500" indent="-571500"/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ProximaNova-n4"/>
              </a:rPr>
              <a:t>Prepare thoroughly for Performance /Development Review meetings</a:t>
            </a:r>
          </a:p>
          <a:p>
            <a:pPr marL="571500" indent="-571500"/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ProximaNova-n4"/>
              </a:rPr>
              <a:t>Read relevant professional publications</a:t>
            </a:r>
          </a:p>
          <a:p>
            <a:pPr marL="571500" indent="-571500"/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ProximaNova-n4"/>
              </a:rPr>
              <a:t>Experience unfamiliar aspects of your organisation/school</a:t>
            </a:r>
          </a:p>
          <a:p>
            <a:pPr marL="571500" indent="-571500"/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ProximaNova-n4"/>
              </a:rPr>
              <a:t>Professional networking</a:t>
            </a:r>
          </a:p>
          <a:p>
            <a:pPr marL="571500" indent="-571500"/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ProximaNova-n4"/>
              </a:rPr>
              <a:t>Create a 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  <a:latin typeface="ProximaNova-n4"/>
              </a:rPr>
              <a:t>Linkedin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ProximaNova-n4"/>
              </a:rPr>
              <a:t> profile</a:t>
            </a:r>
          </a:p>
          <a:p>
            <a:pPr marL="571500" indent="-571500"/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ProximaNova-n4"/>
              </a:rPr>
              <a:t>Follow professional organisations and individuals on X, FB, LinkedIn</a:t>
            </a:r>
          </a:p>
          <a:p>
            <a:pPr marL="571500" indent="-571500"/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ProximaNova-n4"/>
              </a:rPr>
              <a:t>Full &amp; effective use of the Hwb (2023) 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ProximaNova-n4"/>
              </a:rPr>
              <a:t>(e.g. ‘Talk Pedagogy; Think Learning’)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ProximaNova-n4"/>
              </a:rPr>
              <a:t>and UWTSD Career guidance resources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14136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6753B-B7D9-2CF5-2D4C-9BAA6E7A14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Asesiad</a:t>
            </a:r>
            <a:r>
              <a:rPr lang="en-GB" b="1" dirty="0"/>
              <a:t>: </a:t>
            </a:r>
            <a:r>
              <a:rPr lang="en-GB" b="1" dirty="0" err="1"/>
              <a:t>Cydran</a:t>
            </a:r>
            <a:r>
              <a:rPr lang="en-GB" b="1" dirty="0"/>
              <a:t> 1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Assessment: Component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42F3C-5FEA-FA0B-D620-1B52E5D66A5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b="1" u="sng" dirty="0"/>
              <a:t>Portffolio</a:t>
            </a:r>
            <a:r>
              <a:rPr lang="cy-GB" u="sng" dirty="0"/>
              <a:t> (3 elfen)</a:t>
            </a:r>
          </a:p>
          <a:p>
            <a:pPr marL="514350" indent="-514350">
              <a:buAutoNum type="arabicPeriod"/>
            </a:pPr>
            <a:r>
              <a:rPr lang="cy-GB" dirty="0"/>
              <a:t>Hunan asesiad </a:t>
            </a:r>
            <a:r>
              <a:rPr lang="cy-GB" sz="1400" i="1" dirty="0"/>
              <a:t>(gan ddefnyddio Safonau Proffesiynol ar gyfer Cynorthwyo Addysgu, Llywodraeth Cymru 2019</a:t>
            </a:r>
            <a:r>
              <a:rPr lang="cy-GB" sz="1500" i="1" dirty="0"/>
              <a:t>)</a:t>
            </a:r>
          </a:p>
          <a:p>
            <a:pPr marL="514350" indent="-514350">
              <a:buAutoNum type="arabicPeriod"/>
            </a:pPr>
            <a:r>
              <a:rPr lang="cy-GB" dirty="0"/>
              <a:t>Cynllun Datblygu Proffesiynol</a:t>
            </a:r>
          </a:p>
          <a:p>
            <a:pPr marL="514350" indent="-514350">
              <a:buAutoNum type="arabicPeriod"/>
            </a:pPr>
            <a:r>
              <a:rPr lang="cy-GB" dirty="0" err="1"/>
              <a:t>Curriculum</a:t>
            </a:r>
            <a:r>
              <a:rPr lang="cy-GB" dirty="0"/>
              <a:t> </a:t>
            </a:r>
            <a:r>
              <a:rPr lang="cy-GB" dirty="0" err="1"/>
              <a:t>Vitae</a:t>
            </a:r>
            <a:r>
              <a:rPr lang="cy-GB" dirty="0"/>
              <a:t> (CV)</a:t>
            </a:r>
          </a:p>
          <a:p>
            <a:r>
              <a:rPr lang="cy-GB" dirty="0"/>
              <a:t>Cyfwerth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cy-GB" dirty="0"/>
              <a:t> 2000 o eiriau</a:t>
            </a:r>
          </a:p>
          <a:p>
            <a:r>
              <a:rPr lang="cy-GB" dirty="0"/>
              <a:t>Erbyn 01/11/2026</a:t>
            </a:r>
          </a:p>
          <a:p>
            <a:endParaRPr lang="cy-GB" dirty="0"/>
          </a:p>
          <a:p>
            <a:pPr marL="0" indent="0">
              <a:buNone/>
            </a:pPr>
            <a:r>
              <a:rPr lang="cy-GB" sz="1500" dirty="0"/>
              <a:t>Am ragor o wybodaeth ac arweiniad, edrychwch ar y taflenni a'r templedi manyleb aseiniad ar </a:t>
            </a:r>
            <a:r>
              <a:rPr lang="cy-GB" sz="1500" dirty="0" err="1"/>
              <a:t>Moodle</a:t>
            </a:r>
            <a:r>
              <a:rPr lang="cy-GB" sz="1500" dirty="0"/>
              <a:t> a Teams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0AE336-1DB3-885B-E657-B47E7B709BD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</a:rPr>
              <a:t>Portfolio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(3 elements)</a:t>
            </a:r>
          </a:p>
          <a:p>
            <a:pPr marL="514350" indent="-514350">
              <a:buAutoNum type="arabicPeriod"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Self-assessment 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(using Welsh Government’s Professional Standards for Assisting Teaching, 2019)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2.Professional Development Plan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3. Curriculum Vitae (CV)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Equivalent to 2000 words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Due 01/11/2026    23:59</a:t>
            </a: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en-GB" sz="1700" i="1" dirty="0">
                <a:solidFill>
                  <a:schemeClr val="accent1">
                    <a:lumMod val="75000"/>
                  </a:schemeClr>
                </a:solidFill>
                <a:cs typeface="Segoe UI"/>
              </a:rPr>
              <a:t>For further information and guidance, look at the assignment specification sheets &amp; templates on Moodle and Teams</a:t>
            </a: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66406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7B4E50-AEEA-38F3-E2A8-CFD18C8D95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0E520-525F-6CCF-D436-69367086E3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Asesiad</a:t>
            </a:r>
            <a:r>
              <a:rPr lang="en-GB" b="1" dirty="0"/>
              <a:t>: </a:t>
            </a:r>
            <a:r>
              <a:rPr lang="en-GB" b="1" dirty="0" err="1"/>
              <a:t>Cydran</a:t>
            </a:r>
            <a:r>
              <a:rPr lang="en-GB" b="1" dirty="0"/>
              <a:t> 2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Assessment: Component 2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533F039-1E3F-CDC9-932C-28BFF0C6A98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</a:rPr>
              <a:t>Reflection on your </a:t>
            </a:r>
          </a:p>
          <a:p>
            <a:pPr marL="0" indent="0" algn="ctr">
              <a:buNone/>
            </a:pPr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</a:rPr>
              <a:t>professional development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Drawing on module learning, professional standards, workplace experiences and relevant literature.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2000 words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Due 01/11/2026      23:59</a:t>
            </a:r>
          </a:p>
          <a:p>
            <a:pPr marL="0" indent="0" algn="ctr">
              <a:buNone/>
            </a:pPr>
            <a:r>
              <a:rPr lang="en-GB" sz="1700" i="1" dirty="0">
                <a:solidFill>
                  <a:schemeClr val="accent1">
                    <a:lumMod val="75000"/>
                  </a:schemeClr>
                </a:solidFill>
                <a:cs typeface="Segoe UI"/>
              </a:rPr>
              <a:t>For further information and guidance, look at the assignment specification sheets &amp; templates on Moodle and Teams</a:t>
            </a:r>
          </a:p>
          <a:p>
            <a:pPr marL="0" indent="0" algn="ctr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89D4BE3-6490-3DAC-9C9A-A076A3F952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10000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y-GB" b="1" u="sng" noProof="0" dirty="0"/>
              <a:t>Adfyfyrio ar eich datblygiad proffesiynol</a:t>
            </a:r>
          </a:p>
          <a:p>
            <a:pPr marL="0" indent="0">
              <a:buNone/>
            </a:pPr>
            <a:r>
              <a:rPr lang="cy-GB" noProof="0" dirty="0"/>
              <a:t>Gan ddefnyddio’r hyn a ddysgwyd ar y modwl, safonau proffesiynol, profiadau yn y gweithle a llenyddiaeth berthnasol.</a:t>
            </a:r>
          </a:p>
          <a:p>
            <a:r>
              <a:rPr lang="cy-GB" noProof="0" dirty="0"/>
              <a:t>2000 o eiriau</a:t>
            </a:r>
          </a:p>
          <a:p>
            <a:r>
              <a:rPr lang="cy-GB" noProof="0" dirty="0"/>
              <a:t>Erbyn 01/11/2026</a:t>
            </a:r>
          </a:p>
          <a:p>
            <a:endParaRPr lang="cy-GB" noProof="0" dirty="0"/>
          </a:p>
          <a:p>
            <a:pPr marL="0" indent="0" algn="ctr">
              <a:buNone/>
            </a:pPr>
            <a:r>
              <a:rPr lang="cy-GB" sz="1600" noProof="0" dirty="0"/>
              <a:t>Am ragor o wybodaeth ac arweiniad, edrychwch ar y taflenni a'r templedi </a:t>
            </a:r>
            <a:r>
              <a:rPr lang="cy-GB" sz="1600" dirty="0"/>
              <a:t>manyleb </a:t>
            </a:r>
            <a:r>
              <a:rPr lang="cy-GB" sz="1600" noProof="0" dirty="0"/>
              <a:t>aseiniad ar </a:t>
            </a:r>
            <a:r>
              <a:rPr lang="cy-GB" sz="1600" noProof="0" dirty="0" err="1"/>
              <a:t>Moodle</a:t>
            </a:r>
            <a:r>
              <a:rPr lang="cy-GB" sz="1600" noProof="0" dirty="0"/>
              <a:t> a Teams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88785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7F825-FA47-57DC-5132-2C8055DBB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Asesiad</a:t>
            </a:r>
            <a:r>
              <a:rPr lang="en-GB" b="1" dirty="0"/>
              <a:t>        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88FE54-9CC0-A4DD-4C53-B8A5A13FD44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gwestiynau</a:t>
            </a:r>
            <a:r>
              <a:rPr lang="en-GB" dirty="0"/>
              <a:t> </a:t>
            </a:r>
            <a:r>
              <a:rPr lang="en-GB" dirty="0" err="1"/>
              <a:t>ynghylch</a:t>
            </a:r>
            <a:r>
              <a:rPr lang="en-GB" dirty="0"/>
              <a:t> </a:t>
            </a:r>
            <a:r>
              <a:rPr lang="en-GB" dirty="0" err="1"/>
              <a:t>Cydran</a:t>
            </a:r>
            <a:r>
              <a:rPr lang="en-GB" dirty="0"/>
              <a:t> 1</a:t>
            </a:r>
          </a:p>
          <a:p>
            <a:r>
              <a:rPr lang="en-GB" dirty="0"/>
              <a:t>Elfen 1 (</a:t>
            </a:r>
            <a:r>
              <a:rPr lang="en-GB" dirty="0" err="1"/>
              <a:t>Hunanasesiad</a:t>
            </a:r>
            <a:r>
              <a:rPr lang="en-GB" dirty="0"/>
              <a:t>) ?</a:t>
            </a:r>
          </a:p>
          <a:p>
            <a:r>
              <a:rPr lang="en-GB" dirty="0"/>
              <a:t>Elfen 2 (CDP) ?</a:t>
            </a:r>
          </a:p>
          <a:p>
            <a:r>
              <a:rPr lang="en-GB" dirty="0"/>
              <a:t>Elfen 3 (CV) ?</a:t>
            </a:r>
          </a:p>
          <a:p>
            <a:pPr marL="0" indent="0">
              <a:buNone/>
            </a:pPr>
            <a:r>
              <a:rPr lang="en-GB" dirty="0" err="1"/>
              <a:t>Cydran</a:t>
            </a:r>
            <a:r>
              <a:rPr lang="en-GB" dirty="0"/>
              <a:t> 2 (</a:t>
            </a:r>
            <a:r>
              <a:rPr lang="en-GB" dirty="0" err="1"/>
              <a:t>Adfyfyrio</a:t>
            </a:r>
            <a:r>
              <a:rPr lang="en-GB" dirty="0"/>
              <a:t>) 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B74BC4-A929-C23F-C455-10F3F33F4B6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Any questions about 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Component 1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Element 1 (Self-Assessment) ?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Element 2 (PDP)?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Element 3 (CV)?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Component 2 (Reflection)?</a:t>
            </a:r>
          </a:p>
        </p:txBody>
      </p:sp>
    </p:spTree>
    <p:extLst>
      <p:ext uri="{BB962C8B-B14F-4D97-AF65-F5344CB8AC3E}">
        <p14:creationId xmlns:p14="http://schemas.microsoft.com/office/powerpoint/2010/main" val="1062719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F361CB-7CAE-83C0-B9F5-0D0B1712D6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6000" dirty="0" err="1"/>
              <a:t>Diolch</a:t>
            </a:r>
            <a:r>
              <a:rPr lang="en-GB" sz="6000" dirty="0"/>
              <a:t> </a:t>
            </a:r>
            <a:r>
              <a:rPr lang="en-GB" sz="6000" dirty="0" err="1"/>
              <a:t>yn</a:t>
            </a:r>
            <a:r>
              <a:rPr lang="en-GB" sz="6000" dirty="0"/>
              <a:t> </a:t>
            </a:r>
            <a:r>
              <a:rPr lang="en-GB" sz="6000" dirty="0" err="1"/>
              <a:t>fawr</a:t>
            </a:r>
            <a:r>
              <a:rPr lang="en-GB" sz="6000" dirty="0"/>
              <a:t> </a:t>
            </a:r>
            <a:r>
              <a:rPr lang="en-GB" sz="6000" dirty="0" err="1"/>
              <a:t>iawn</a:t>
            </a:r>
            <a:endParaRPr lang="en-GB" sz="6000" dirty="0"/>
          </a:p>
          <a:p>
            <a:pPr marL="0" indent="0" algn="ctr">
              <a:buNone/>
            </a:pPr>
            <a:r>
              <a:rPr lang="en-GB" sz="6000" b="1" i="1" dirty="0">
                <a:solidFill>
                  <a:schemeClr val="accent1">
                    <a:lumMod val="75000"/>
                  </a:schemeClr>
                </a:solidFill>
              </a:rPr>
              <a:t>Thank you very much</a:t>
            </a:r>
          </a:p>
        </p:txBody>
      </p:sp>
    </p:spTree>
    <p:extLst>
      <p:ext uri="{BB962C8B-B14F-4D97-AF65-F5344CB8AC3E}">
        <p14:creationId xmlns:p14="http://schemas.microsoft.com/office/powerpoint/2010/main" val="30661180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97A32-DBDD-8B1E-4001-216A06233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60312"/>
            <a:ext cx="10515600" cy="1131165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/>
              <a:t>Rhestr</a:t>
            </a:r>
            <a:r>
              <a:rPr lang="en-GB" dirty="0"/>
              <a:t> G</a:t>
            </a:r>
            <a:r>
              <a:rPr lang="en-GB"/>
              <a:t>yfeirnodau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7AA7F-DBAA-039B-F65B-364428DD1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41120"/>
            <a:ext cx="10991850" cy="4125403"/>
          </a:xfrm>
        </p:spPr>
        <p:txBody>
          <a:bodyPr>
            <a:noAutofit/>
          </a:bodyPr>
          <a:lstStyle/>
          <a:p>
            <a:pPr indent="0" algn="just">
              <a:lnSpc>
                <a:spcPct val="150000"/>
              </a:lnSpc>
              <a:buNone/>
            </a:pPr>
            <a:r>
              <a:rPr lang="en-GB" sz="2000" dirty="0">
                <a:ea typeface="Calibri" panose="020F0502020204030204" pitchFamily="34" charset="0"/>
              </a:rPr>
              <a:t>Covey, S.R. (2017) </a:t>
            </a:r>
            <a:r>
              <a:rPr lang="en-GB" sz="2000" i="1" dirty="0">
                <a:ea typeface="Calibri" panose="020F0502020204030204" pitchFamily="34" charset="0"/>
              </a:rPr>
              <a:t>The 7 Habits of Highly Effective People.  </a:t>
            </a:r>
            <a:r>
              <a:rPr lang="en-GB" sz="2000" dirty="0">
                <a:ea typeface="Calibri" panose="020F0502020204030204" pitchFamily="34" charset="0"/>
              </a:rPr>
              <a:t>New York City: Simon and Shuster</a:t>
            </a:r>
          </a:p>
          <a:p>
            <a:pPr indent="0" algn="just">
              <a:lnSpc>
                <a:spcPct val="150000"/>
              </a:lnSpc>
              <a:buNone/>
            </a:pPr>
            <a:r>
              <a:rPr lang="en-GB" sz="2000" dirty="0">
                <a:ea typeface="Calibri" panose="020F0502020204030204" pitchFamily="34" charset="0"/>
              </a:rPr>
              <a:t>Grenfell, M. (Ed.) (2012) </a:t>
            </a:r>
            <a:r>
              <a:rPr lang="en-GB" sz="2000" i="1" dirty="0">
                <a:ea typeface="Calibri" panose="020F0502020204030204" pitchFamily="34" charset="0"/>
              </a:rPr>
              <a:t>Pierre Bourdieu: Key Concepts</a:t>
            </a:r>
            <a:r>
              <a:rPr lang="en-GB" sz="2000" dirty="0">
                <a:ea typeface="Calibri" panose="020F0502020204030204" pitchFamily="34" charset="0"/>
              </a:rPr>
              <a:t>. Oxon :Routledge</a:t>
            </a:r>
          </a:p>
          <a:p>
            <a:pPr indent="0" algn="just">
              <a:lnSpc>
                <a:spcPct val="150000"/>
              </a:lnSpc>
              <a:buNone/>
            </a:pPr>
            <a:r>
              <a:rPr lang="en-GB" sz="2000" dirty="0">
                <a:ea typeface="Calibri" panose="020F0502020204030204" pitchFamily="34" charset="0"/>
              </a:rPr>
              <a:t>HWB (2023) </a:t>
            </a:r>
            <a:r>
              <a:rPr lang="en-GB" sz="2000" i="1" dirty="0">
                <a:ea typeface="Calibri" panose="020F0502020204030204" pitchFamily="34" charset="0"/>
              </a:rPr>
              <a:t>Talk Pedagogy; Think Learning. </a:t>
            </a:r>
            <a:r>
              <a:rPr lang="en-GB" sz="2000" dirty="0" err="1">
                <a:ea typeface="Calibri" panose="020F0502020204030204" pitchFamily="34" charset="0"/>
              </a:rPr>
              <a:t>Ar</a:t>
            </a:r>
            <a:r>
              <a:rPr lang="en-GB" sz="2000" dirty="0">
                <a:ea typeface="Calibri" panose="020F0502020204030204" pitchFamily="34" charset="0"/>
              </a:rPr>
              <a:t> </a:t>
            </a:r>
            <a:r>
              <a:rPr lang="en-GB" sz="2000" dirty="0" err="1">
                <a:ea typeface="Calibri" panose="020F0502020204030204" pitchFamily="34" charset="0"/>
              </a:rPr>
              <a:t>gael</a:t>
            </a:r>
            <a:r>
              <a:rPr lang="en-GB" sz="2000" dirty="0">
                <a:ea typeface="Calibri" panose="020F0502020204030204" pitchFamily="34" charset="0"/>
              </a:rPr>
              <a:t> </a:t>
            </a:r>
            <a:r>
              <a:rPr lang="en-GB" sz="2000" dirty="0" err="1">
                <a:ea typeface="Calibri" panose="020F0502020204030204" pitchFamily="34" charset="0"/>
              </a:rPr>
              <a:t>yn</a:t>
            </a:r>
            <a:r>
              <a:rPr lang="en-GB" sz="2000" dirty="0">
                <a:ea typeface="Calibri" panose="020F0502020204030204" pitchFamily="34" charset="0"/>
              </a:rPr>
              <a:t>/Available at </a:t>
            </a:r>
            <a:r>
              <a:rPr lang="en-GB" sz="2000" dirty="0">
                <a:ea typeface="Calibri" panose="020F0502020204030204" pitchFamily="34" charset="0"/>
                <a:hlinkClick r:id="rId2"/>
              </a:rPr>
              <a:t>https://hwb.gov.wales/professional-development/national-pedagogy-project/talk-pedagogy-think-learning/</a:t>
            </a:r>
            <a:r>
              <a:rPr lang="en-GB" sz="2000" dirty="0">
                <a:ea typeface="Calibri" panose="020F0502020204030204" pitchFamily="34" charset="0"/>
              </a:rPr>
              <a:t> (</a:t>
            </a:r>
            <a:r>
              <a:rPr lang="en-GB" sz="2000" dirty="0" err="1">
                <a:ea typeface="Calibri" panose="020F0502020204030204" pitchFamily="34" charset="0"/>
              </a:rPr>
              <a:t>Cyrchwyd</a:t>
            </a:r>
            <a:r>
              <a:rPr lang="en-GB" sz="2000" dirty="0">
                <a:ea typeface="Calibri" panose="020F0502020204030204" pitchFamily="34" charset="0"/>
              </a:rPr>
              <a:t>/Accessed 15.07.2026)</a:t>
            </a:r>
          </a:p>
          <a:p>
            <a:pPr indent="0" algn="just">
              <a:lnSpc>
                <a:spcPct val="150000"/>
              </a:lnSpc>
              <a:buNone/>
            </a:pPr>
            <a:endParaRPr lang="en-GB" sz="1200" i="1" dirty="0"/>
          </a:p>
        </p:txBody>
      </p:sp>
    </p:spTree>
    <p:extLst>
      <p:ext uri="{BB962C8B-B14F-4D97-AF65-F5344CB8AC3E}">
        <p14:creationId xmlns:p14="http://schemas.microsoft.com/office/powerpoint/2010/main" val="331582414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1299</Words>
  <Application>Microsoft Office PowerPoint</Application>
  <PresentationFormat>Widescreen</PresentationFormat>
  <Paragraphs>171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ProximaNova-n4</vt:lpstr>
      <vt:lpstr>Arial</vt:lpstr>
      <vt:lpstr>Calibri</vt:lpstr>
      <vt:lpstr>Calibri Light</vt:lpstr>
      <vt:lpstr>Segoe UI</vt:lpstr>
      <vt:lpstr>UWTSD Holding Page</vt:lpstr>
      <vt:lpstr>Accessible 2</vt:lpstr>
      <vt:lpstr>PowerPoint Presentation</vt:lpstr>
      <vt:lpstr>PowerPoint Presentation</vt:lpstr>
      <vt:lpstr>PowerPoint Presentation</vt:lpstr>
      <vt:lpstr>Cynnwys y Modwl Module content</vt:lpstr>
      <vt:lpstr>                                          This week</vt:lpstr>
      <vt:lpstr>7 Arfer Pobl Lwyddiannus The 7 Habits of Successful People  (Covey, 2017)</vt:lpstr>
      <vt:lpstr>Damcaniaeth: Damcaniaethau Pierre Bourdiew am gymdeithas Theory: Pierre Bourdieu's theories on society</vt:lpstr>
      <vt:lpstr>Rhwydweithio a’r Cyfryngau Cymdeithasol Networking and Social Media</vt:lpstr>
      <vt:lpstr>   Rhannwch unrhyw safleoedd cyfryngau cymdeithasol allweddol a allai gefnogi eich datblygiad proffesiynol Share any key social media sites that could support your professional development </vt:lpstr>
      <vt:lpstr>Enghreifftiau o arfer proffesiynol gorau Examples of best professional practice</vt:lpstr>
      <vt:lpstr>Asesiad: Cydran 1 Assessment: Component 1</vt:lpstr>
      <vt:lpstr>Asesiad: Cydran 2 Assessment: Component 2</vt:lpstr>
      <vt:lpstr>Asesiad         Assessment</vt:lpstr>
      <vt:lpstr>PowerPoint Presentation</vt:lpstr>
      <vt:lpstr>Rhestr Gyfeirnodau  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Sioned Bowen</cp:lastModifiedBy>
  <cp:revision>29</cp:revision>
  <dcterms:created xsi:type="dcterms:W3CDTF">2022-06-22T10:03:12Z</dcterms:created>
  <dcterms:modified xsi:type="dcterms:W3CDTF">2026-09-09T14:18:27Z</dcterms:modified>
</cp:coreProperties>
</file>