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9" r:id="rId3"/>
    <p:sldId id="260" r:id="rId4"/>
    <p:sldId id="261" r:id="rId5"/>
    <p:sldId id="263" r:id="rId6"/>
    <p:sldId id="262" r:id="rId7"/>
    <p:sldId id="264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4" r:id="rId16"/>
    <p:sldId id="27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1266" y="6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459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818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4176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04/12/2021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804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04/12/2021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725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04/12/2021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868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04/12/2021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154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8C0F11AC-ED79-489B-AB56-40868A929356}" type="datetimeFigureOut">
              <a:rPr lang="en-GB" smtClean="0"/>
              <a:pPr/>
              <a:t>04/12/2021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637052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F6761A-60D9-4D11-BDEB-AFA01E645AB6}" type="slidenum">
              <a:rPr lang="en-GB" smtClean="0">
                <a:solidFill>
                  <a:srgbClr val="637052"/>
                </a:solidFill>
              </a:rPr>
              <a:pPr/>
              <a:t>‹#›</a:t>
            </a:fld>
            <a:endParaRPr lang="en-GB">
              <a:solidFill>
                <a:srgbClr val="63705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252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04/12/2021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917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455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74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 defTabSz="457200"/>
            <a:fld id="{8C0F11AC-ED79-489B-AB56-40868A929356}" type="datetimeFigureOut">
              <a:rPr lang="en-GB" smtClean="0"/>
              <a:pPr defTabSz="457200"/>
              <a:t>04/12/2021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 defTabSz="45720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 defTabSz="457200"/>
            <a:fld id="{77F6761A-60D9-4D11-BDEB-AFA01E645AB6}" type="slidenum">
              <a:rPr lang="en-GB" smtClean="0"/>
              <a:pPr defTabSz="45720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0047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Myths and Mythology: How Stories Shape the World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2960" y="4455621"/>
            <a:ext cx="7770322" cy="1143000"/>
          </a:xfrm>
        </p:spPr>
        <p:txBody>
          <a:bodyPr>
            <a:normAutofit/>
          </a:bodyPr>
          <a:lstStyle/>
          <a:p>
            <a:r>
              <a:rPr lang="en-GB" dirty="0"/>
              <a:t>the Argonauts, Medea and the “other”</a:t>
            </a:r>
          </a:p>
          <a:p>
            <a:r>
              <a:rPr lang="en-GB" dirty="0"/>
              <a:t>(HPHP4006)</a:t>
            </a:r>
          </a:p>
        </p:txBody>
      </p:sp>
    </p:spTree>
    <p:extLst>
      <p:ext uri="{BB962C8B-B14F-4D97-AF65-F5344CB8AC3E}">
        <p14:creationId xmlns:p14="http://schemas.microsoft.com/office/powerpoint/2010/main" val="32068475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Before Medea and Jason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845734"/>
            <a:ext cx="3075710" cy="4482330"/>
          </a:xfrm>
        </p:spPr>
        <p:txBody>
          <a:bodyPr>
            <a:normAutofit/>
          </a:bodyPr>
          <a:lstStyle/>
          <a:p>
            <a:r>
              <a:rPr lang="en-GB" dirty="0"/>
              <a:t>Origin of the golden fleece</a:t>
            </a:r>
          </a:p>
          <a:p>
            <a:pPr lvl="1"/>
            <a:r>
              <a:rPr lang="en-GB" dirty="0" err="1"/>
              <a:t>Phrixus</a:t>
            </a:r>
            <a:r>
              <a:rPr lang="en-GB" dirty="0"/>
              <a:t> and </a:t>
            </a:r>
            <a:r>
              <a:rPr lang="en-GB" dirty="0" err="1"/>
              <a:t>Helle</a:t>
            </a:r>
            <a:r>
              <a:rPr lang="en-GB" dirty="0"/>
              <a:t> were the children of King </a:t>
            </a:r>
            <a:r>
              <a:rPr lang="en-GB" dirty="0" err="1"/>
              <a:t>Athamas</a:t>
            </a:r>
            <a:r>
              <a:rPr lang="en-GB" dirty="0"/>
              <a:t> and </a:t>
            </a:r>
            <a:r>
              <a:rPr lang="en-GB" dirty="0" err="1"/>
              <a:t>Nephele</a:t>
            </a:r>
            <a:endParaRPr lang="en-GB" dirty="0"/>
          </a:p>
          <a:p>
            <a:pPr lvl="1"/>
            <a:r>
              <a:rPr lang="en-GB" dirty="0"/>
              <a:t>Their stepmother plotted to get rid of them</a:t>
            </a:r>
          </a:p>
          <a:p>
            <a:pPr lvl="1"/>
            <a:r>
              <a:rPr lang="en-GB" dirty="0" err="1"/>
              <a:t>Nephele</a:t>
            </a:r>
            <a:r>
              <a:rPr lang="en-GB" dirty="0"/>
              <a:t> sent the golden ram to carry them to safety</a:t>
            </a:r>
          </a:p>
          <a:p>
            <a:pPr lvl="1"/>
            <a:r>
              <a:rPr lang="en-GB" dirty="0"/>
              <a:t>But </a:t>
            </a:r>
            <a:r>
              <a:rPr lang="en-GB" dirty="0" err="1"/>
              <a:t>Helle</a:t>
            </a:r>
            <a:r>
              <a:rPr lang="en-GB" dirty="0"/>
              <a:t> fell off and died</a:t>
            </a:r>
          </a:p>
          <a:p>
            <a:pPr lvl="1"/>
            <a:r>
              <a:rPr lang="en-GB" dirty="0" err="1"/>
              <a:t>Phrixus</a:t>
            </a:r>
            <a:r>
              <a:rPr lang="en-GB" dirty="0"/>
              <a:t> made it to </a:t>
            </a:r>
            <a:r>
              <a:rPr lang="en-GB" dirty="0" err="1"/>
              <a:t>Cochis</a:t>
            </a:r>
            <a:r>
              <a:rPr lang="en-GB" dirty="0"/>
              <a:t>, where he was taken in by </a:t>
            </a:r>
            <a:r>
              <a:rPr lang="en-GB" dirty="0" err="1"/>
              <a:t>Aeetes</a:t>
            </a:r>
            <a:r>
              <a:rPr lang="en-GB" dirty="0"/>
              <a:t> and sacrificed the ram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858"/>
          <a:stretch/>
        </p:blipFill>
        <p:spPr>
          <a:xfrm>
            <a:off x="3044535" y="1922317"/>
            <a:ext cx="5987187" cy="3023755"/>
          </a:xfrm>
          <a:prstGeom prst="rect">
            <a:avLst/>
          </a:prstGeom>
        </p:spPr>
      </p:pic>
      <p:cxnSp>
        <p:nvCxnSpPr>
          <p:cNvPr id="9" name="Straight Arrow Connector 8"/>
          <p:cNvCxnSpPr/>
          <p:nvPr/>
        </p:nvCxnSpPr>
        <p:spPr>
          <a:xfrm flipH="1">
            <a:off x="3854300" y="3813464"/>
            <a:ext cx="389382" cy="199222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865417" y="3444132"/>
            <a:ext cx="1156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Boeotia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7689273" y="3053258"/>
            <a:ext cx="411446" cy="1669"/>
          </a:xfrm>
          <a:prstGeom prst="straightConnector1">
            <a:avLst/>
          </a:prstGeom>
          <a:ln w="25400">
            <a:solidFill>
              <a:srgbClr val="CC99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6672260" y="2621581"/>
            <a:ext cx="1484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C9900"/>
                </a:solidFill>
              </a:rPr>
              <a:t>The Kingdom of Colchis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4535" y="1886585"/>
            <a:ext cx="5863792" cy="399318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0294" y="2342417"/>
            <a:ext cx="4629150" cy="280035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4319288" y="4897882"/>
            <a:ext cx="4571162" cy="7386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err="1"/>
              <a:t>Lucanian</a:t>
            </a:r>
            <a:r>
              <a:rPr lang="en-GB" sz="1400" dirty="0"/>
              <a:t> Red Figure, </a:t>
            </a:r>
            <a:r>
              <a:rPr lang="en-GB" sz="1400" dirty="0" err="1"/>
              <a:t>Phrixus</a:t>
            </a:r>
            <a:r>
              <a:rPr lang="en-GB" sz="1400" dirty="0"/>
              <a:t>, </a:t>
            </a:r>
            <a:r>
              <a:rPr lang="en-GB" sz="1400" dirty="0" err="1"/>
              <a:t>Helle</a:t>
            </a:r>
            <a:r>
              <a:rPr lang="en-GB" sz="1400" dirty="0"/>
              <a:t> (or </a:t>
            </a:r>
            <a:r>
              <a:rPr lang="en-GB" sz="1400" dirty="0" err="1"/>
              <a:t>Chalciope</a:t>
            </a:r>
            <a:r>
              <a:rPr lang="en-GB" sz="1400" dirty="0"/>
              <a:t>, daughter of Aeetes) and the golden ram, c. 350 - 320 BC, Harvard Art Museum   </a:t>
            </a: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478" y="2323874"/>
            <a:ext cx="4137825" cy="2818893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32478" y="4897882"/>
            <a:ext cx="4130971" cy="7386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Athenian Red Figure </a:t>
            </a:r>
            <a:r>
              <a:rPr lang="en-GB" sz="1400" dirty="0" err="1"/>
              <a:t>pelike</a:t>
            </a:r>
            <a:r>
              <a:rPr lang="en-GB" sz="1400" dirty="0"/>
              <a:t> (a wide-mouthed amphora with a wide base), </a:t>
            </a:r>
            <a:r>
              <a:rPr lang="en-GB" sz="1400" dirty="0" err="1"/>
              <a:t>Phrixus</a:t>
            </a:r>
            <a:r>
              <a:rPr lang="en-GB" sz="1400" dirty="0"/>
              <a:t> and the golden ram, c. 5</a:t>
            </a:r>
            <a:r>
              <a:rPr lang="en-GB" sz="1400" baseline="30000" dirty="0"/>
              <a:t>th</a:t>
            </a:r>
            <a:r>
              <a:rPr lang="en-GB" sz="1400" dirty="0"/>
              <a:t> c BC, National Archaeological museum of Athens </a:t>
            </a:r>
          </a:p>
        </p:txBody>
      </p:sp>
    </p:spTree>
    <p:extLst>
      <p:ext uri="{BB962C8B-B14F-4D97-AF65-F5344CB8AC3E}">
        <p14:creationId xmlns:p14="http://schemas.microsoft.com/office/powerpoint/2010/main" val="2888436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Narratives about Jason, Medea and the Argonauts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77982" y="1737361"/>
            <a:ext cx="8437417" cy="4881647"/>
          </a:xfrm>
        </p:spPr>
        <p:txBody>
          <a:bodyPr>
            <a:normAutofit/>
          </a:bodyPr>
          <a:lstStyle/>
          <a:p>
            <a:r>
              <a:rPr lang="en-GB" b="1" u="sng" dirty="0"/>
              <a:t>Classical and Hellenistic</a:t>
            </a:r>
          </a:p>
          <a:p>
            <a:r>
              <a:rPr lang="en-GB" b="1" dirty="0"/>
              <a:t>Hesiod</a:t>
            </a:r>
            <a:r>
              <a:rPr lang="en-GB" dirty="0"/>
              <a:t> – </a:t>
            </a:r>
            <a:r>
              <a:rPr lang="en-GB" i="1" dirty="0"/>
              <a:t>Theogony </a:t>
            </a:r>
            <a:r>
              <a:rPr lang="en-GB" dirty="0"/>
              <a:t>(8</a:t>
            </a:r>
            <a:r>
              <a:rPr lang="en-GB" baseline="30000" dirty="0"/>
              <a:t>th</a:t>
            </a:r>
            <a:r>
              <a:rPr lang="en-GB" dirty="0"/>
              <a:t> century, written form 6</a:t>
            </a:r>
            <a:r>
              <a:rPr lang="en-GB" baseline="30000" dirty="0"/>
              <a:t>th</a:t>
            </a:r>
            <a:r>
              <a:rPr lang="en-GB" dirty="0"/>
              <a:t> century)</a:t>
            </a:r>
            <a:endParaRPr lang="en-GB" i="1" dirty="0"/>
          </a:p>
          <a:p>
            <a:r>
              <a:rPr lang="en-GB" b="1" dirty="0"/>
              <a:t>Pindar</a:t>
            </a:r>
            <a:r>
              <a:rPr lang="en-GB" dirty="0"/>
              <a:t> – 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i="1" dirty="0" err="1"/>
              <a:t>Pythian</a:t>
            </a:r>
            <a:r>
              <a:rPr lang="en-GB" i="1" dirty="0"/>
              <a:t> Ode </a:t>
            </a:r>
            <a:r>
              <a:rPr lang="en-GB" dirty="0"/>
              <a:t>(5</a:t>
            </a:r>
            <a:r>
              <a:rPr lang="en-GB" baseline="30000" dirty="0"/>
              <a:t>th</a:t>
            </a:r>
            <a:r>
              <a:rPr lang="en-GB" dirty="0"/>
              <a:t> century); in honour of a victory in the </a:t>
            </a:r>
            <a:r>
              <a:rPr lang="en-GB" dirty="0" err="1"/>
              <a:t>Pythian</a:t>
            </a:r>
            <a:r>
              <a:rPr lang="en-GB" dirty="0"/>
              <a:t> games at Delphi)</a:t>
            </a:r>
          </a:p>
          <a:p>
            <a:r>
              <a:rPr lang="en-GB" b="1" dirty="0"/>
              <a:t>Euripides</a:t>
            </a:r>
            <a:r>
              <a:rPr lang="en-GB" dirty="0"/>
              <a:t> – the tragedy </a:t>
            </a:r>
            <a:r>
              <a:rPr lang="en-GB" i="1" dirty="0" err="1"/>
              <a:t>Medea</a:t>
            </a:r>
            <a:r>
              <a:rPr lang="en-GB" dirty="0"/>
              <a:t> (5</a:t>
            </a:r>
            <a:r>
              <a:rPr lang="en-GB" baseline="30000" dirty="0"/>
              <a:t>th</a:t>
            </a:r>
            <a:r>
              <a:rPr lang="en-GB" dirty="0"/>
              <a:t> century); canonical status and highly influential </a:t>
            </a:r>
          </a:p>
          <a:p>
            <a:r>
              <a:rPr lang="en-GB" b="1" dirty="0"/>
              <a:t>Apollonius</a:t>
            </a:r>
            <a:r>
              <a:rPr lang="en-GB" dirty="0"/>
              <a:t> of Rhodes – the epic </a:t>
            </a:r>
            <a:r>
              <a:rPr lang="en-GB" i="1" dirty="0" err="1"/>
              <a:t>Argonautica</a:t>
            </a:r>
            <a:r>
              <a:rPr lang="en-GB" dirty="0"/>
              <a:t> (3</a:t>
            </a:r>
            <a:r>
              <a:rPr lang="en-GB" baseline="30000" dirty="0"/>
              <a:t>rd</a:t>
            </a:r>
            <a:r>
              <a:rPr lang="en-GB" dirty="0"/>
              <a:t> century) </a:t>
            </a:r>
          </a:p>
          <a:p>
            <a:endParaRPr lang="en-GB" sz="100" dirty="0"/>
          </a:p>
          <a:p>
            <a:r>
              <a:rPr lang="en-GB" b="1" u="sng" dirty="0"/>
              <a:t>Roman Imperial period</a:t>
            </a:r>
          </a:p>
          <a:p>
            <a:r>
              <a:rPr lang="en-GB" b="1" dirty="0"/>
              <a:t>Ovid</a:t>
            </a:r>
            <a:r>
              <a:rPr lang="en-GB" dirty="0"/>
              <a:t> – the lost tragedy </a:t>
            </a:r>
            <a:r>
              <a:rPr lang="en-GB" i="1" dirty="0" err="1"/>
              <a:t>Medea</a:t>
            </a:r>
            <a:r>
              <a:rPr lang="en-GB" dirty="0"/>
              <a:t>, versions of the </a:t>
            </a:r>
            <a:r>
              <a:rPr lang="en-GB" dirty="0" err="1"/>
              <a:t>Medea</a:t>
            </a:r>
            <a:r>
              <a:rPr lang="en-GB" dirty="0"/>
              <a:t> story in the </a:t>
            </a:r>
            <a:r>
              <a:rPr lang="en-GB" i="1" dirty="0"/>
              <a:t>Metamorphoses</a:t>
            </a:r>
            <a:r>
              <a:rPr lang="en-GB" dirty="0"/>
              <a:t> and in the </a:t>
            </a:r>
            <a:r>
              <a:rPr lang="en-GB" i="1" dirty="0" err="1"/>
              <a:t>Heroides</a:t>
            </a:r>
            <a:r>
              <a:rPr lang="en-GB" i="1" dirty="0"/>
              <a:t> </a:t>
            </a:r>
            <a:r>
              <a:rPr lang="en-GB" dirty="0"/>
              <a:t>(1</a:t>
            </a:r>
            <a:r>
              <a:rPr lang="en-GB" baseline="30000" dirty="0"/>
              <a:t>st</a:t>
            </a:r>
            <a:r>
              <a:rPr lang="en-GB" dirty="0"/>
              <a:t> centuries BC/AD)</a:t>
            </a:r>
            <a:endParaRPr lang="en-GB" i="1" dirty="0"/>
          </a:p>
          <a:p>
            <a:r>
              <a:rPr lang="en-GB" b="1" dirty="0"/>
              <a:t>Seneca </a:t>
            </a:r>
            <a:r>
              <a:rPr lang="en-GB" b="1" i="1" dirty="0"/>
              <a:t>– </a:t>
            </a:r>
            <a:r>
              <a:rPr lang="en-GB" b="1" dirty="0"/>
              <a:t> </a:t>
            </a:r>
            <a:r>
              <a:rPr lang="en-GB" dirty="0"/>
              <a:t>the tragedy </a:t>
            </a:r>
            <a:r>
              <a:rPr lang="en-GB" i="1" dirty="0" err="1"/>
              <a:t>Medea</a:t>
            </a:r>
            <a:r>
              <a:rPr lang="en-GB" i="1" dirty="0"/>
              <a:t> </a:t>
            </a:r>
            <a:r>
              <a:rPr lang="en-GB" dirty="0"/>
              <a:t>(1</a:t>
            </a:r>
            <a:r>
              <a:rPr lang="en-GB" baseline="30000" dirty="0"/>
              <a:t>st</a:t>
            </a:r>
            <a:r>
              <a:rPr lang="en-GB" dirty="0"/>
              <a:t> century AD)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86807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0080" y="573578"/>
            <a:ext cx="7697585" cy="520376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620982" y="2888488"/>
            <a:ext cx="6035039" cy="145075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The Voyage of the Argo </a:t>
            </a:r>
          </a:p>
        </p:txBody>
      </p:sp>
    </p:spTree>
    <p:extLst>
      <p:ext uri="{BB962C8B-B14F-4D97-AF65-F5344CB8AC3E}">
        <p14:creationId xmlns:p14="http://schemas.microsoft.com/office/powerpoint/2010/main" val="3909377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Origins of the quest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691" y="1845734"/>
            <a:ext cx="8915400" cy="466936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After the death of </a:t>
            </a:r>
            <a:r>
              <a:rPr lang="en-GB" dirty="0" err="1"/>
              <a:t>Cretheus</a:t>
            </a:r>
            <a:r>
              <a:rPr lang="en-GB" dirty="0"/>
              <a:t>, king of </a:t>
            </a:r>
            <a:r>
              <a:rPr lang="en-GB" dirty="0" err="1"/>
              <a:t>Iolcus</a:t>
            </a:r>
            <a:r>
              <a:rPr lang="en-GB" dirty="0"/>
              <a:t>, Pelias (his stepson) deposes the rightful heir </a:t>
            </a:r>
            <a:r>
              <a:rPr lang="en-GB" dirty="0" err="1"/>
              <a:t>Aeson</a:t>
            </a:r>
            <a:r>
              <a:rPr lang="en-GB" dirty="0"/>
              <a:t> (father of Jason).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Jason sent away by his mother to be educated by Chiron.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Later Pelias agrees to yield the throne to Jason so long as he brings him the golden fleece.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In preparation for the voyage the Argo was built: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‘And Hera kindled in the demigods an all-persuasive sweet longing for the ship Argo, so that no one would be left behind to stay by his mother's side, nursing a life without danger, but even at the risk of death would find the finest elixir of excellence together with his other companions.’ – Pindar </a:t>
            </a:r>
            <a:r>
              <a:rPr lang="en-GB" i="1" dirty="0"/>
              <a:t>Pythian Odes </a:t>
            </a:r>
            <a:r>
              <a:rPr lang="en-GB" dirty="0"/>
              <a:t>4.184-87.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50 odd heroes are named in connection with the Argo, including Nestor, Herakles and Orpheus, though the latter two many not have featured in earlier variants of the myth.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1825" y="2159480"/>
            <a:ext cx="4838266" cy="36169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01825" y="5776436"/>
            <a:ext cx="4838266" cy="7386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Carnelian gem: Jason about to board the Argo, taking leave of Chiron, with a young Achilles on his back; signature </a:t>
            </a:r>
            <a:r>
              <a:rPr lang="en-GB" sz="1400" dirty="0" err="1"/>
              <a:t>Kromos</a:t>
            </a:r>
            <a:r>
              <a:rPr lang="en-GB" sz="1400" dirty="0"/>
              <a:t>; Metropolitan Museum, New York   </a:t>
            </a:r>
          </a:p>
        </p:txBody>
      </p:sp>
    </p:spTree>
    <p:extLst>
      <p:ext uri="{BB962C8B-B14F-4D97-AF65-F5344CB8AC3E}">
        <p14:creationId xmlns:p14="http://schemas.microsoft.com/office/powerpoint/2010/main" val="97042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Locating Colchis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682" y="1901536"/>
            <a:ext cx="8520545" cy="4540827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In earlier Archaic narratives, the Argo sails to </a:t>
            </a:r>
            <a:r>
              <a:rPr lang="en-GB" dirty="0" err="1"/>
              <a:t>Aea</a:t>
            </a:r>
            <a:r>
              <a:rPr lang="en-GB" dirty="0"/>
              <a:t> (literally land) an ill-defined place seen as being near the edges of the oikoumenē, by outer </a:t>
            </a:r>
            <a:r>
              <a:rPr lang="en-GB" dirty="0" err="1"/>
              <a:t>Oceanos</a:t>
            </a:r>
            <a:r>
              <a:rPr lang="en-GB" dirty="0"/>
              <a:t> and the place where Helios’ chariot ascends the sky each morning.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“Only one sea-going ship has indeed made the voyage past that way – the Argo that all men know of, when sailing back from the land of Aeetes” (</a:t>
            </a:r>
            <a:r>
              <a:rPr lang="en-GB" i="1" dirty="0"/>
              <a:t>Od</a:t>
            </a:r>
            <a:r>
              <a:rPr lang="en-GB" dirty="0"/>
              <a:t>. 12.70).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err="1"/>
              <a:t>Mimnermos</a:t>
            </a:r>
            <a:r>
              <a:rPr lang="en-GB" dirty="0"/>
              <a:t> (7th/6th century Greek elegiac poet): “The city of Aeetes, where swift Helios shines in golden strength, lies at the edge of the Ocean.”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Late Archaic to early Classical: Colchis brought closer, Pindar locates it in the NE corner of the Black Sea region.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In this period, epic is made Pan-Hellenic and systematised, and located in real geographical locations.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From Apollonius onwards, Colchis depicted as less foreign – more important to explore the notion that while different, Medea is also alike to the audience.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2624" y="1857774"/>
            <a:ext cx="6724471" cy="4584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520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outbound itinerary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551" y="1812482"/>
            <a:ext cx="8894618" cy="466313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Five key trails/adventures encountered by the Argonaut crew</a:t>
            </a:r>
          </a:p>
          <a:p>
            <a:r>
              <a:rPr lang="en-GB" dirty="0"/>
              <a:t>1) </a:t>
            </a:r>
            <a:r>
              <a:rPr lang="en-GB" dirty="0" err="1"/>
              <a:t>Hypsipyle</a:t>
            </a:r>
            <a:r>
              <a:rPr lang="en-GB" dirty="0"/>
              <a:t> and the </a:t>
            </a:r>
            <a:r>
              <a:rPr lang="en-GB" dirty="0" err="1"/>
              <a:t>Lemnian</a:t>
            </a:r>
            <a:r>
              <a:rPr lang="en-GB" dirty="0"/>
              <a:t> women (who previously murdered their former husbands – they sleep with many of the Argonauts).</a:t>
            </a:r>
          </a:p>
          <a:p>
            <a:r>
              <a:rPr lang="en-GB" dirty="0"/>
              <a:t>2) King Cyzicus receives the Argonauts, Herakles as a </a:t>
            </a:r>
            <a:r>
              <a:rPr lang="en-GB" dirty="0" err="1"/>
              <a:t>favor</a:t>
            </a:r>
            <a:r>
              <a:rPr lang="en-GB" dirty="0"/>
              <a:t> kills some earthborn giants that live nearby (they later accidentally kill the King after being driven back there by contrary winds); subsequently they land at </a:t>
            </a:r>
            <a:r>
              <a:rPr lang="en-GB" dirty="0" err="1"/>
              <a:t>Cios</a:t>
            </a:r>
            <a:r>
              <a:rPr lang="en-GB" dirty="0"/>
              <a:t>, Herakles leaves the expedition here to look for the lost </a:t>
            </a:r>
            <a:r>
              <a:rPr lang="en-GB" dirty="0" err="1"/>
              <a:t>Hylas</a:t>
            </a:r>
            <a:r>
              <a:rPr lang="en-GB" dirty="0"/>
              <a:t> (other Argonauts don’t want to wait). </a:t>
            </a:r>
          </a:p>
          <a:p>
            <a:r>
              <a:rPr lang="en-GB" dirty="0"/>
              <a:t>3) Coming to the land of the </a:t>
            </a:r>
            <a:r>
              <a:rPr lang="en-GB" dirty="0" err="1"/>
              <a:t>Bebryces</a:t>
            </a:r>
            <a:r>
              <a:rPr lang="en-GB" dirty="0"/>
              <a:t>, </a:t>
            </a:r>
            <a:r>
              <a:rPr lang="en-GB" dirty="0" err="1"/>
              <a:t>Polydeuces</a:t>
            </a:r>
            <a:r>
              <a:rPr lang="en-GB" dirty="0"/>
              <a:t> boxes </a:t>
            </a:r>
            <a:r>
              <a:rPr lang="en-GB" dirty="0" err="1"/>
              <a:t>Amycus</a:t>
            </a:r>
            <a:r>
              <a:rPr lang="en-GB" dirty="0"/>
              <a:t> and kills him. </a:t>
            </a:r>
          </a:p>
          <a:p>
            <a:r>
              <a:rPr lang="en-GB" dirty="0"/>
              <a:t>4) Next they arrive at </a:t>
            </a:r>
            <a:r>
              <a:rPr lang="en-GB" dirty="0" err="1"/>
              <a:t>Salmydessus</a:t>
            </a:r>
            <a:r>
              <a:rPr lang="en-GB" dirty="0"/>
              <a:t> (Thracian coast), meet </a:t>
            </a:r>
            <a:r>
              <a:rPr lang="en-GB" dirty="0" err="1"/>
              <a:t>Phineus</a:t>
            </a:r>
            <a:r>
              <a:rPr lang="en-GB" dirty="0"/>
              <a:t> who is bedevilled by harpies – the harpies are </a:t>
            </a:r>
            <a:r>
              <a:rPr lang="en-GB" dirty="0" err="1"/>
              <a:t>persued</a:t>
            </a:r>
            <a:r>
              <a:rPr lang="en-GB" dirty="0"/>
              <a:t> by </a:t>
            </a:r>
            <a:r>
              <a:rPr lang="en-GB" dirty="0" err="1"/>
              <a:t>Zetes</a:t>
            </a:r>
            <a:r>
              <a:rPr lang="en-GB" dirty="0"/>
              <a:t> and </a:t>
            </a:r>
            <a:r>
              <a:rPr lang="en-GB" dirty="0" err="1"/>
              <a:t>Calaïs</a:t>
            </a:r>
            <a:r>
              <a:rPr lang="en-GB" dirty="0"/>
              <a:t> (winged sons of Boreas) – they reach the </a:t>
            </a:r>
            <a:r>
              <a:rPr lang="en-GB" dirty="0" err="1"/>
              <a:t>Strophades</a:t>
            </a:r>
            <a:r>
              <a:rPr lang="en-GB" dirty="0"/>
              <a:t> Islands, Iris intervenes. </a:t>
            </a:r>
            <a:r>
              <a:rPr lang="en-GB" dirty="0" err="1"/>
              <a:t>Phineus</a:t>
            </a:r>
            <a:r>
              <a:rPr lang="en-GB" dirty="0"/>
              <a:t> advises them on the Clashing Rocks (</a:t>
            </a:r>
            <a:r>
              <a:rPr lang="en-GB" dirty="0" err="1"/>
              <a:t>Symplegades</a:t>
            </a:r>
            <a:r>
              <a:rPr lang="en-GB" dirty="0"/>
              <a:t>).  </a:t>
            </a:r>
          </a:p>
          <a:p>
            <a:r>
              <a:rPr lang="en-GB" dirty="0"/>
              <a:t>5) They pass through the Euxine – various incidents, including driving off the </a:t>
            </a:r>
            <a:r>
              <a:rPr lang="en-GB" dirty="0" err="1"/>
              <a:t>Stymphalian</a:t>
            </a:r>
            <a:r>
              <a:rPr lang="en-GB" dirty="0"/>
              <a:t> birds, discover </a:t>
            </a:r>
            <a:r>
              <a:rPr lang="en-GB" dirty="0" err="1"/>
              <a:t>Phrixus</a:t>
            </a:r>
            <a:r>
              <a:rPr lang="en-GB" dirty="0"/>
              <a:t>’ four shipwrecked sons. Sail up the River </a:t>
            </a:r>
            <a:r>
              <a:rPr lang="en-GB" dirty="0" err="1"/>
              <a:t>Phasis</a:t>
            </a:r>
            <a:r>
              <a:rPr lang="en-GB" dirty="0"/>
              <a:t> to Colchis.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57" y="3241878"/>
            <a:ext cx="4752418" cy="29427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31279" y="6176444"/>
            <a:ext cx="455537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Attic red-figure column-krater, the winged </a:t>
            </a:r>
            <a:r>
              <a:rPr lang="en-GB" sz="1400" dirty="0" err="1"/>
              <a:t>Boreads</a:t>
            </a:r>
            <a:r>
              <a:rPr lang="en-GB" sz="1400" dirty="0"/>
              <a:t> (left and right) rescuing Phineas (seated) from the Harpies, c. 460 BC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0550" y="3241878"/>
            <a:ext cx="3906244" cy="293456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60550" y="6214004"/>
            <a:ext cx="3971788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Athenian black-figure amphora, Herakles and the </a:t>
            </a:r>
            <a:r>
              <a:rPr lang="en-GB" sz="1400" dirty="0" err="1"/>
              <a:t>Stymphalian</a:t>
            </a:r>
            <a:r>
              <a:rPr lang="en-GB" sz="1400" dirty="0"/>
              <a:t> Birds, c. 6</a:t>
            </a:r>
            <a:r>
              <a:rPr lang="en-GB" sz="1400" baseline="30000" dirty="0"/>
              <a:t>th</a:t>
            </a:r>
            <a:r>
              <a:rPr lang="en-GB" sz="1400" dirty="0"/>
              <a:t> century BC, British Museum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353" y="79847"/>
            <a:ext cx="2923441" cy="292344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868785" y="2625584"/>
            <a:ext cx="317338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err="1"/>
              <a:t>Hylas</a:t>
            </a:r>
            <a:r>
              <a:rPr lang="en-GB" sz="1400" dirty="0"/>
              <a:t> and water nymphs, third century AD, Gaul, </a:t>
            </a:r>
            <a:r>
              <a:rPr lang="en-GB" sz="1400" dirty="0" err="1"/>
              <a:t>Musée</a:t>
            </a:r>
            <a:r>
              <a:rPr lang="en-GB" sz="1400" dirty="0"/>
              <a:t> of Saint-</a:t>
            </a:r>
            <a:r>
              <a:rPr lang="en-GB" sz="1400" dirty="0" err="1"/>
              <a:t>Romain</a:t>
            </a:r>
            <a:r>
              <a:rPr lang="en-GB" sz="1400" dirty="0"/>
              <a:t>-</a:t>
            </a:r>
            <a:r>
              <a:rPr lang="en-GB" sz="1400" dirty="0" err="1"/>
              <a:t>en</a:t>
            </a:r>
            <a:r>
              <a:rPr lang="en-GB" sz="1400" dirty="0"/>
              <a:t>-Gal</a:t>
            </a:r>
          </a:p>
        </p:txBody>
      </p:sp>
    </p:spTree>
    <p:extLst>
      <p:ext uri="{BB962C8B-B14F-4D97-AF65-F5344CB8AC3E}">
        <p14:creationId xmlns:p14="http://schemas.microsoft.com/office/powerpoint/2010/main" val="196361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Stealing the Fleece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825" y="1978428"/>
            <a:ext cx="8204662" cy="4630189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 err="1"/>
              <a:t>Aietes</a:t>
            </a:r>
            <a:r>
              <a:rPr lang="en-GB" dirty="0"/>
              <a:t> was “willing” to allow Jason to take the fleece so long as he could perform a series of near-impossible tasks.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To yoke to bronze fire-breathing bulls (gifts to Aeetes from Hephaestus) and to </a:t>
            </a:r>
            <a:r>
              <a:rPr lang="en-GB" dirty="0" err="1"/>
              <a:t>plow</a:t>
            </a:r>
            <a:r>
              <a:rPr lang="en-GB" dirty="0"/>
              <a:t> and so a filed with dragon’s teeth, which Jason must then kill. </a:t>
            </a:r>
          </a:p>
          <a:p>
            <a:pPr lvl="1">
              <a:spcBef>
                <a:spcPts val="1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Aphrodite intervening on Jason’s behalf to make Medea assist him; cf. Pausanias’ description of the ornaments on a late archaic chest: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Now I come to the second space on the chest, and in going round it I had better begin from the left. […] “Medea is seated upon a throne, while Jason stands on her right and Aphrodite on her left. On them is an inscription: Jason weds Medea, as Aphrodite bids.” (Paus. 5.18.1-3)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She gives him a magic ointment to protect him from the bulls, an tells him to throw a stone among the armed men who spring form the earth. </a:t>
            </a:r>
          </a:p>
          <a:p>
            <a:pPr lvl="1">
              <a:spcBef>
                <a:spcPts val="1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 prophecy warning </a:t>
            </a:r>
            <a:r>
              <a:rPr lang="en-GB" dirty="0" err="1"/>
              <a:t>Aietes</a:t>
            </a:r>
            <a:r>
              <a:rPr lang="en-GB" dirty="0"/>
              <a:t> of Jason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Altered, in Apollonius, to Medea – the chief character of his narrative.</a:t>
            </a:r>
          </a:p>
          <a:p>
            <a:pPr lvl="1">
              <a:spcBef>
                <a:spcPts val="1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They then needed to overcome the </a:t>
            </a:r>
            <a:r>
              <a:rPr lang="en-GB" dirty="0" err="1"/>
              <a:t>drakon</a:t>
            </a:r>
            <a:r>
              <a:rPr lang="en-GB" dirty="0"/>
              <a:t> (serpent) that guarded the fleece.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489" y="1716344"/>
            <a:ext cx="4338928" cy="43312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0" y="5886041"/>
            <a:ext cx="4106488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Attic Red figure vessel, Athena watches on as Jason grapples with the </a:t>
            </a:r>
            <a:r>
              <a:rPr lang="en-GB" sz="1400" dirty="0" err="1"/>
              <a:t>drakon</a:t>
            </a:r>
            <a:r>
              <a:rPr lang="en-GB" sz="1400" dirty="0"/>
              <a:t>, c. 480 BC, Vatican Museum. Some early Etruscan vases show Medea instead of Athena.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70" y="1571558"/>
            <a:ext cx="4307441" cy="321702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0945" y="4834092"/>
            <a:ext cx="394023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Red figure vessel, Jason defeating the </a:t>
            </a:r>
            <a:r>
              <a:rPr lang="en-GB" sz="1400" dirty="0" err="1"/>
              <a:t>drakon</a:t>
            </a:r>
            <a:r>
              <a:rPr lang="en-GB" sz="1400" dirty="0"/>
              <a:t>, with Athena and the ship Argo, c. 460 BC.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7514" y="5401241"/>
            <a:ext cx="4307441" cy="129266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Pindar presents Jason as heroically killing the serpent:</a:t>
            </a:r>
          </a:p>
          <a:p>
            <a:r>
              <a:rPr lang="en-GB" sz="1200" dirty="0"/>
              <a:t>“Jason killed the </a:t>
            </a:r>
            <a:r>
              <a:rPr lang="en-GB" sz="1200" dirty="0" err="1"/>
              <a:t>gray</a:t>
            </a:r>
            <a:r>
              <a:rPr lang="en-GB" sz="1200" dirty="0"/>
              <a:t>-eyed serpent with its dappled back by cunning, </a:t>
            </a:r>
            <a:r>
              <a:rPr lang="en-GB" sz="1200" dirty="0" err="1"/>
              <a:t>Arcesilas</a:t>
            </a:r>
            <a:r>
              <a:rPr lang="en-GB" sz="1200" dirty="0"/>
              <a:t>, and stole away Medea, with her own help.” (Pi. P. 4.244-250)”</a:t>
            </a:r>
          </a:p>
          <a:p>
            <a:r>
              <a:rPr lang="en-GB" sz="1400" dirty="0"/>
              <a:t>However, later versions (incl. Apollonius – Jason gives the snake/dragon a sleeping potion provided by Medea.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176" y="24724"/>
            <a:ext cx="3569772" cy="511788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72828" y="4856057"/>
            <a:ext cx="3940235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Roman terracotta relief, 50 BC-AD 150, British Museum</a:t>
            </a:r>
          </a:p>
        </p:txBody>
      </p:sp>
    </p:spTree>
    <p:extLst>
      <p:ext uri="{BB962C8B-B14F-4D97-AF65-F5344CB8AC3E}">
        <p14:creationId xmlns:p14="http://schemas.microsoft.com/office/powerpoint/2010/main" val="3896691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return journey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909" y="1845733"/>
            <a:ext cx="3740727" cy="438881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Jason and Medea are pursued by the Colchians headed by </a:t>
            </a:r>
            <a:r>
              <a:rPr lang="en-GB" dirty="0" err="1"/>
              <a:t>Apsyrtus</a:t>
            </a:r>
            <a:r>
              <a:rPr lang="en-GB" dirty="0"/>
              <a:t> (Medea’s brother).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‘…the other heroes brought their ship alongside the Colchian ship, and wiped out the Colchian crew, as hawks ravage flocks of doves or savage lions rush into stalls and scatter a large herd of sheep. Not a single one of them escaped death, but like fire the Argonauts overran and destroyed the whole group…’ – </a:t>
            </a:r>
            <a:r>
              <a:rPr lang="en-GB" b="1" dirty="0" err="1"/>
              <a:t>Apolloinus</a:t>
            </a:r>
            <a:r>
              <a:rPr lang="en-GB" b="1" dirty="0"/>
              <a:t> </a:t>
            </a:r>
            <a:r>
              <a:rPr lang="en-GB" b="1" i="1" dirty="0"/>
              <a:t>Argonautica</a:t>
            </a:r>
            <a:r>
              <a:rPr lang="en-GB" b="1" dirty="0"/>
              <a:t> 481 ff</a:t>
            </a:r>
            <a:r>
              <a:rPr lang="en-GB" dirty="0"/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Medea, Jason or both, are said to have cut up </a:t>
            </a:r>
            <a:r>
              <a:rPr lang="en-GB" dirty="0" err="1"/>
              <a:t>Apsyrtus</a:t>
            </a:r>
            <a:r>
              <a:rPr lang="en-GB" dirty="0"/>
              <a:t> so slow down </a:t>
            </a:r>
            <a:r>
              <a:rPr lang="en-GB" dirty="0" err="1"/>
              <a:t>Aietes</a:t>
            </a:r>
            <a:r>
              <a:rPr lang="en-GB" dirty="0"/>
              <a:t>’ pursuit.  </a:t>
            </a:r>
          </a:p>
          <a:p>
            <a:pPr marL="201168" lvl="1" indent="0">
              <a:buNone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3948544" y="1858203"/>
            <a:ext cx="5122719" cy="4632265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Return Itinerary (Apollonius of Rhodes):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up the Danube, across to the head of the Adriatic, up the mythical Eridanus River and across to the Rhone, down which they reach the Mediterranean Sea,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sail western Italy and meet Circe (who purifies Jason and Medea)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meet dangers like Scylla and Charybdis and the Sirens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Land of </a:t>
            </a:r>
            <a:r>
              <a:rPr lang="en-GB" dirty="0" err="1"/>
              <a:t>Phaeacians</a:t>
            </a:r>
            <a:r>
              <a:rPr lang="en-GB" dirty="0"/>
              <a:t> – marriage to Jason (Colchians give up the pursuit).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stranded in Libya and carry boat across to Lake </a:t>
            </a:r>
            <a:r>
              <a:rPr lang="en-GB" dirty="0" err="1"/>
              <a:t>Tritonis</a:t>
            </a:r>
            <a:r>
              <a:rPr lang="en-GB" dirty="0"/>
              <a:t> (passing the Garden of the Hesperides), Triton guides them back to the Mediterranean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meet the bronze giant Talus on Crete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Argonauts reach </a:t>
            </a:r>
            <a:r>
              <a:rPr lang="en-GB" dirty="0" err="1"/>
              <a:t>Iolcus</a:t>
            </a:r>
            <a:r>
              <a:rPr lang="en-GB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909" y="1858203"/>
            <a:ext cx="4249260" cy="35410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3909" y="5150113"/>
            <a:ext cx="4249260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Athenian red-figure krater, </a:t>
            </a:r>
            <a:r>
              <a:rPr lang="en-GB" sz="1400" dirty="0" err="1"/>
              <a:t>Talos</a:t>
            </a:r>
            <a:r>
              <a:rPr lang="en-GB" sz="1400" dirty="0"/>
              <a:t> and the Argonauts, c. 4</a:t>
            </a:r>
            <a:r>
              <a:rPr lang="en-GB" sz="1400" baseline="30000" dirty="0"/>
              <a:t>th</a:t>
            </a:r>
            <a:r>
              <a:rPr lang="en-GB" sz="1400" dirty="0"/>
              <a:t> century BC, Archaeological National Museum </a:t>
            </a:r>
            <a:r>
              <a:rPr lang="en-GB" sz="1400" dirty="0" err="1"/>
              <a:t>Jatta</a:t>
            </a:r>
            <a:endParaRPr lang="en-GB" sz="1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7631" y="1906524"/>
            <a:ext cx="3909683" cy="324358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810991" y="5161885"/>
            <a:ext cx="3761509" cy="307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Red-figure bell-krater, Scylla, 450–425 BC, Louvre  </a:t>
            </a:r>
          </a:p>
        </p:txBody>
      </p:sp>
    </p:spTree>
    <p:extLst>
      <p:ext uri="{BB962C8B-B14F-4D97-AF65-F5344CB8AC3E}">
        <p14:creationId xmlns:p14="http://schemas.microsoft.com/office/powerpoint/2010/main" val="420219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0080" y="573578"/>
            <a:ext cx="7697585" cy="520376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640081" y="2888488"/>
            <a:ext cx="7697584" cy="145075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700" b="1" dirty="0"/>
              <a:t>Jason avenging himself on Pelias </a:t>
            </a:r>
          </a:p>
        </p:txBody>
      </p:sp>
    </p:spTree>
    <p:extLst>
      <p:ext uri="{BB962C8B-B14F-4D97-AF65-F5344CB8AC3E}">
        <p14:creationId xmlns:p14="http://schemas.microsoft.com/office/powerpoint/2010/main" val="790218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</a:t>
            </a:r>
            <a:r>
              <a:rPr lang="en-GB" b="1" i="1" dirty="0" err="1"/>
              <a:t>Pharmakeutria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97427" y="1845733"/>
            <a:ext cx="5205846" cy="4607021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300" dirty="0"/>
              <a:t> Back in Colchis Jason hands over the fleece to Pelias – the latter refuses to honour the pact.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300" dirty="0"/>
              <a:t> Medea demonstrates here skills at rejuvenation – daughters of Pelias attempt this also (but without the magic herb). </a:t>
            </a:r>
          </a:p>
          <a:p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300" dirty="0"/>
              <a:t> In earlier traditions Medea is skilled in the use of drugs – but not an outright witch:</a:t>
            </a:r>
          </a:p>
          <a:p>
            <a:pPr lvl="1"/>
            <a:r>
              <a:rPr lang="en-GB" sz="2000" dirty="0"/>
              <a:t>Hesiod </a:t>
            </a:r>
            <a:r>
              <a:rPr lang="en-GB" sz="2000" i="1" dirty="0" err="1"/>
              <a:t>Theog</a:t>
            </a:r>
            <a:r>
              <a:rPr lang="en-GB" sz="2000" dirty="0"/>
              <a:t>. 956-962: </a:t>
            </a:r>
            <a:r>
              <a:rPr lang="en-GB" sz="2000" dirty="0" err="1"/>
              <a:t>Medea</a:t>
            </a:r>
            <a:r>
              <a:rPr lang="en-GB" sz="2000" dirty="0"/>
              <a:t> the niece of Circe; </a:t>
            </a:r>
            <a:r>
              <a:rPr lang="en-GB" sz="2000" dirty="0" err="1"/>
              <a:t>Medea</a:t>
            </a:r>
            <a:r>
              <a:rPr lang="en-GB" sz="2000" dirty="0"/>
              <a:t> listed as a goddess</a:t>
            </a:r>
          </a:p>
          <a:p>
            <a:pPr lvl="1"/>
            <a:r>
              <a:rPr lang="en-GB" sz="2000" dirty="0"/>
              <a:t>Fragment from the </a:t>
            </a:r>
            <a:r>
              <a:rPr lang="en-GB" sz="2000" i="1" dirty="0" err="1"/>
              <a:t>Nostoi</a:t>
            </a:r>
            <a:r>
              <a:rPr lang="en-GB" sz="2000" i="1" dirty="0"/>
              <a:t> </a:t>
            </a:r>
            <a:r>
              <a:rPr lang="en-GB" sz="2000" dirty="0"/>
              <a:t>(7</a:t>
            </a:r>
            <a:r>
              <a:rPr lang="en-GB" sz="2000" baseline="30000" dirty="0"/>
              <a:t>th</a:t>
            </a:r>
            <a:r>
              <a:rPr lang="en-GB" sz="2000" dirty="0"/>
              <a:t>/6</a:t>
            </a:r>
            <a:r>
              <a:rPr lang="en-GB" sz="2000" baseline="30000" dirty="0"/>
              <a:t>th</a:t>
            </a:r>
            <a:r>
              <a:rPr lang="en-GB" sz="2000" dirty="0"/>
              <a:t> cent.) dealing with </a:t>
            </a:r>
            <a:r>
              <a:rPr lang="en-GB" sz="2000" dirty="0" err="1"/>
              <a:t>Medea’s</a:t>
            </a:r>
            <a:r>
              <a:rPr lang="en-GB" sz="2000" dirty="0"/>
              <a:t> rejuvenation of </a:t>
            </a:r>
            <a:r>
              <a:rPr lang="en-GB" sz="2000" dirty="0" err="1"/>
              <a:t>Aeson</a:t>
            </a:r>
            <a:r>
              <a:rPr lang="en-GB" sz="2000" dirty="0"/>
              <a:t> (father of Jason)</a:t>
            </a:r>
            <a:endParaRPr lang="en-GB" sz="2000" i="1" dirty="0"/>
          </a:p>
          <a:p>
            <a:endParaRPr lang="en-GB" sz="2300" dirty="0"/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538422" y="1447408"/>
            <a:ext cx="3455020" cy="484650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538422" y="6003960"/>
            <a:ext cx="3455020" cy="7386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Attic black-figure vessel,  Medea rejuvenating the ram, 510-500 BC, British Museum  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427" y="1278082"/>
            <a:ext cx="4464460" cy="4874797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97427" y="5929534"/>
            <a:ext cx="2171700" cy="307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Attic relief, fifth century BC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/>
          <a:srcRect b="7513"/>
          <a:stretch/>
        </p:blipFill>
        <p:spPr>
          <a:xfrm>
            <a:off x="4711520" y="1278082"/>
            <a:ext cx="4280773" cy="506277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35280" y="6112464"/>
            <a:ext cx="4257014" cy="53771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/>
              <a:t>Roman copy of an Attic relief from the time around 420 BC, marble, late 2nd century AD</a:t>
            </a:r>
            <a:endParaRPr lang="en-GB" sz="1400" dirty="0"/>
          </a:p>
        </p:txBody>
      </p:sp>
      <p:pic>
        <p:nvPicPr>
          <p:cNvPr id="16" name="Content Placeholder 9" descr="GV7-00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594173" y="501774"/>
            <a:ext cx="5502818" cy="5836322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1607681" y="6152879"/>
            <a:ext cx="5489310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Red-figure hydria,  Medea rejuvenating the ram, 480-470 BC, British Museum  </a:t>
            </a:r>
          </a:p>
        </p:txBody>
      </p:sp>
    </p:spTree>
    <p:extLst>
      <p:ext uri="{BB962C8B-B14F-4D97-AF65-F5344CB8AC3E}">
        <p14:creationId xmlns:p14="http://schemas.microsoft.com/office/powerpoint/2010/main" val="435255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327" y="286604"/>
            <a:ext cx="7826433" cy="1450757"/>
          </a:xfrm>
        </p:spPr>
        <p:txBody>
          <a:bodyPr/>
          <a:lstStyle/>
          <a:p>
            <a:r>
              <a:rPr lang="en-GB" b="1" dirty="0"/>
              <a:t>Representing Medea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083" y="1845733"/>
            <a:ext cx="3956940" cy="443037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Before 430 BC Medea generally depicted as a Greek woman.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These traits may be highlighted: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 Her divinity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 Her skills in potion making and drugs (rejuvenation scenes common in Attic art of 6th/5th centuries)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Art after 430 BC Medea depicted in oriental garb.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New scenes influenced by Euripides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The murder of the children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Medea’s escape on the dragon-drawn chariot of the Sun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7145" y="2265218"/>
            <a:ext cx="4852446" cy="374188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327789" y="5827527"/>
            <a:ext cx="4273779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 err="1"/>
              <a:t>Lucanian</a:t>
            </a:r>
            <a:r>
              <a:rPr lang="en-GB" sz="1400" dirty="0"/>
              <a:t> red-figure krater, </a:t>
            </a:r>
            <a:r>
              <a:rPr lang="en-GB" sz="1400" dirty="0" err="1"/>
              <a:t>Drakones</a:t>
            </a:r>
            <a:r>
              <a:rPr lang="en-GB" sz="1400" dirty="0"/>
              <a:t> drawn chariot of Medea, c. 4</a:t>
            </a:r>
            <a:r>
              <a:rPr lang="en-GB" sz="1400" baseline="30000" dirty="0"/>
              <a:t>th</a:t>
            </a:r>
            <a:r>
              <a:rPr lang="en-GB" sz="1400" dirty="0"/>
              <a:t> century BC, Cleveland Museum of Art</a:t>
            </a:r>
          </a:p>
        </p:txBody>
      </p:sp>
    </p:spTree>
    <p:extLst>
      <p:ext uri="{BB962C8B-B14F-4D97-AF65-F5344CB8AC3E}">
        <p14:creationId xmlns:p14="http://schemas.microsoft.com/office/powerpoint/2010/main" val="6559302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40080" y="573578"/>
            <a:ext cx="7697585" cy="520376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184564" y="2888488"/>
            <a:ext cx="6712527" cy="145075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8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700" b="1" dirty="0"/>
              <a:t>The not so happy ever after </a:t>
            </a:r>
          </a:p>
        </p:txBody>
      </p:sp>
    </p:spTree>
    <p:extLst>
      <p:ext uri="{BB962C8B-B14F-4D97-AF65-F5344CB8AC3E}">
        <p14:creationId xmlns:p14="http://schemas.microsoft.com/office/powerpoint/2010/main" val="2841778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After </a:t>
            </a:r>
            <a:r>
              <a:rPr lang="en-GB" b="1" dirty="0" err="1"/>
              <a:t>Iolcus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073" y="1845733"/>
            <a:ext cx="8530936" cy="463819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After the murder of Pelias, </a:t>
            </a:r>
            <a:r>
              <a:rPr lang="en-GB" dirty="0" err="1"/>
              <a:t>Acastus</a:t>
            </a:r>
            <a:r>
              <a:rPr lang="en-GB" dirty="0"/>
              <a:t> son of Pelias </a:t>
            </a:r>
            <a:r>
              <a:rPr lang="en-GB" dirty="0" err="1"/>
              <a:t>dirves</a:t>
            </a:r>
            <a:r>
              <a:rPr lang="en-GB" dirty="0"/>
              <a:t> Jason and Medea out of the city – they move to Corinth.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Jason was offered the chance to marry the daughter of King Creon (</a:t>
            </a:r>
            <a:r>
              <a:rPr lang="en-GB" dirty="0" err="1"/>
              <a:t>Glauce</a:t>
            </a:r>
            <a:r>
              <a:rPr lang="en-GB" dirty="0"/>
              <a:t>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Most common narrative is that Medea killed her own children in revenge for Jason’s treatment of her; this became the dominant version of the myth after Euripides’ play. Medea flees Corinth.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However, there are also variants of the myth in which the children are killed by the Corinthians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 e.g. </a:t>
            </a:r>
            <a:r>
              <a:rPr lang="en-GB" dirty="0" err="1"/>
              <a:t>Apollodorus</a:t>
            </a:r>
            <a:r>
              <a:rPr lang="en-GB" dirty="0"/>
              <a:t> includes this variant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Medea goes to Athens and marries King Aegeus, later she nearly causes Aegeus to kill Theseus, she then flees Athens.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Medea, with her son </a:t>
            </a:r>
            <a:r>
              <a:rPr lang="en-GB" dirty="0" err="1"/>
              <a:t>Medus</a:t>
            </a:r>
            <a:r>
              <a:rPr lang="en-GB" dirty="0"/>
              <a:t> (by </a:t>
            </a:r>
            <a:r>
              <a:rPr lang="en-GB" dirty="0" err="1"/>
              <a:t>Aegus</a:t>
            </a:r>
            <a:r>
              <a:rPr lang="en-GB" dirty="0"/>
              <a:t>) settles in present-day Iran, their name to its people (the Medes).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201168" lvl="1" indent="0">
              <a:buNone/>
            </a:pPr>
            <a:endParaRPr lang="en-GB" dirty="0"/>
          </a:p>
          <a:p>
            <a:pPr marL="201168" lvl="1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7591" y="108054"/>
            <a:ext cx="4762500" cy="59531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45973" y="5907291"/>
            <a:ext cx="5029200" cy="307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Medea and her children. House of the Dioscuri. AD 62-79, Pompeii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49" y="194330"/>
            <a:ext cx="4016086" cy="532014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1449" y="5329885"/>
            <a:ext cx="401608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Red figure amphora, Ixion painter, Medea murdering one of her sons, 340-330 BC, Louvre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7" y="3583094"/>
            <a:ext cx="9050437" cy="279699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400495" y="6305379"/>
            <a:ext cx="4273779" cy="307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Medea sarcophagus, 140 BC, </a:t>
            </a:r>
            <a:r>
              <a:rPr lang="en-GB" sz="1400" dirty="0" err="1"/>
              <a:t>Altes</a:t>
            </a:r>
            <a:r>
              <a:rPr lang="en-GB" sz="1400" dirty="0"/>
              <a:t> Museum Berlin</a:t>
            </a:r>
          </a:p>
        </p:txBody>
      </p:sp>
    </p:spTree>
    <p:extLst>
      <p:ext uri="{BB962C8B-B14F-4D97-AF65-F5344CB8AC3E}">
        <p14:creationId xmlns:p14="http://schemas.microsoft.com/office/powerpoint/2010/main" val="607469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points to remember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28600" y="1870365"/>
            <a:ext cx="8593282" cy="449926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Is Jason’s voyage with the Argo a form of initiation?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Such a tale based on ritual would demand a divine helper – and early descriptions speak of Medea as a goddess, but later ones do not =&gt; in the initiatrix capacity, she is replaced by Athena or Aphrodite.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The myth of Medea is attested in very early sources, although some of the evidence is fragmentary.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Some constants appear: she’s a stranger, she’s knowledgeable in the use of drugs, she becomes involved with Jason as a result of Aphrodite’s intervention.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Still, many variations occur in our sources – not necessarily as a result of differing traditions but due to the choice and ambitions of the individual artists.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2262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053244"/>
            <a:ext cx="7543801" cy="381585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dirty="0" err="1"/>
              <a:t>Beye</a:t>
            </a:r>
            <a:r>
              <a:rPr lang="en-GB" sz="2400" dirty="0"/>
              <a:t>, C. R. (1969) ‘Jason as Love-hero in Apollonius’ </a:t>
            </a:r>
            <a:r>
              <a:rPr lang="en-GB" sz="2400" dirty="0" err="1"/>
              <a:t>Argonautika</a:t>
            </a:r>
            <a:r>
              <a:rPr lang="en-GB" sz="2400" dirty="0"/>
              <a:t>’, </a:t>
            </a:r>
            <a:r>
              <a:rPr lang="en-GB" sz="2400" i="1" dirty="0"/>
              <a:t>Greek, Roman &amp; Byzantine Studies </a:t>
            </a:r>
            <a:r>
              <a:rPr lang="en-GB" sz="2400" dirty="0"/>
              <a:t>10: 31-55.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dirty="0" err="1"/>
              <a:t>Morford</a:t>
            </a:r>
            <a:r>
              <a:rPr lang="en-GB" sz="2400" dirty="0"/>
              <a:t>, M. P. O., </a:t>
            </a:r>
            <a:r>
              <a:rPr lang="en-GB" sz="2400" dirty="0" err="1"/>
              <a:t>Lenardon</a:t>
            </a:r>
            <a:r>
              <a:rPr lang="en-GB" sz="2400" dirty="0"/>
              <a:t>, R. J. and Sham, M. (2015) </a:t>
            </a:r>
            <a:r>
              <a:rPr lang="en-GB" sz="2400" i="1" dirty="0"/>
              <a:t>Classical Mythology</a:t>
            </a:r>
            <a:r>
              <a:rPr lang="en-GB" sz="2400" dirty="0"/>
              <a:t>, International tenth edition. Oxford: Oxford University Press.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dirty="0" err="1"/>
              <a:t>Phinney</a:t>
            </a:r>
            <a:r>
              <a:rPr lang="en-GB" sz="2400" dirty="0"/>
              <a:t>, E. (1967) ‘Narrative Unity in the Argonautica, the Medea-Jason Romance’, </a:t>
            </a:r>
            <a:r>
              <a:rPr lang="en-GB" sz="2400" i="1" dirty="0"/>
              <a:t>Transactions and Proceedings of the American Philological Association</a:t>
            </a:r>
            <a:r>
              <a:rPr lang="en-GB" sz="2400" dirty="0"/>
              <a:t> 98: 327-341.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40107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397</TotalTime>
  <Words>2182</Words>
  <Application>Microsoft Office PowerPoint</Application>
  <PresentationFormat>On-screen Show (4:3)</PresentationFormat>
  <Paragraphs>145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Retrospect</vt:lpstr>
      <vt:lpstr>Myths and Mythology: How Stories Shape the World</vt:lpstr>
      <vt:lpstr>Before Medea and Jason</vt:lpstr>
      <vt:lpstr>Narratives about Jason, Medea and the Argonauts</vt:lpstr>
      <vt:lpstr>PowerPoint Presentation</vt:lpstr>
      <vt:lpstr>Origins of the quest</vt:lpstr>
      <vt:lpstr>Locating Colchis</vt:lpstr>
      <vt:lpstr>The outbound itinerary </vt:lpstr>
      <vt:lpstr>Stealing the Fleece </vt:lpstr>
      <vt:lpstr>The return journey</vt:lpstr>
      <vt:lpstr>PowerPoint Presentation</vt:lpstr>
      <vt:lpstr>The Pharmakeutria</vt:lpstr>
      <vt:lpstr>Representing Medea</vt:lpstr>
      <vt:lpstr>PowerPoint Presentation</vt:lpstr>
      <vt:lpstr>After Iolcus </vt:lpstr>
      <vt:lpstr>Key points to remember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Myth and Art</dc:title>
  <dc:creator>Matt</dc:creator>
  <cp:lastModifiedBy>Matthew Cobb</cp:lastModifiedBy>
  <cp:revision>107</cp:revision>
  <dcterms:created xsi:type="dcterms:W3CDTF">2019-04-26T12:46:54Z</dcterms:created>
  <dcterms:modified xsi:type="dcterms:W3CDTF">2021-12-04T10:00:19Z</dcterms:modified>
</cp:coreProperties>
</file>