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256" r:id="rId2"/>
    <p:sldId id="261" r:id="rId3"/>
    <p:sldId id="257" r:id="rId4"/>
    <p:sldId id="262" r:id="rId5"/>
    <p:sldId id="266" r:id="rId6"/>
    <p:sldId id="265" r:id="rId7"/>
    <p:sldId id="267" r:id="rId8"/>
    <p:sldId id="292" r:id="rId9"/>
    <p:sldId id="293" r:id="rId10"/>
    <p:sldId id="269" r:id="rId11"/>
    <p:sldId id="276" r:id="rId12"/>
    <p:sldId id="270" r:id="rId13"/>
    <p:sldId id="271" r:id="rId14"/>
    <p:sldId id="296" r:id="rId15"/>
    <p:sldId id="295" r:id="rId16"/>
    <p:sldId id="273" r:id="rId17"/>
    <p:sldId id="274" r:id="rId18"/>
    <p:sldId id="275" r:id="rId19"/>
    <p:sldId id="277" r:id="rId20"/>
    <p:sldId id="297" r:id="rId21"/>
    <p:sldId id="278" r:id="rId22"/>
    <p:sldId id="279" r:id="rId23"/>
    <p:sldId id="280" r:id="rId24"/>
    <p:sldId id="281" r:id="rId25"/>
    <p:sldId id="294" r:id="rId26"/>
    <p:sldId id="283" r:id="rId27"/>
    <p:sldId id="284" r:id="rId28"/>
    <p:sldId id="285" r:id="rId29"/>
    <p:sldId id="287" r:id="rId30"/>
    <p:sldId id="289" r:id="rId31"/>
    <p:sldId id="259" r:id="rId32"/>
    <p:sldId id="290" r:id="rId33"/>
    <p:sldId id="291" r:id="rId3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000" autoAdjust="0"/>
  </p:normalViewPr>
  <p:slideViewPr>
    <p:cSldViewPr>
      <p:cViewPr varScale="1">
        <p:scale>
          <a:sx n="65" d="100"/>
          <a:sy n="65" d="100"/>
        </p:scale>
        <p:origin x="1545" y="45"/>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1ADFE74B-B5C5-4358-AFB8-B0988E1CAC75}"/>
    <pc:docChg chg="custSel modSld">
      <pc:chgData name="Alison Murphy" userId="9ba79fcb-d62b-4ed0-b66e-b4415e918fea" providerId="ADAL" clId="{1ADFE74B-B5C5-4358-AFB8-B0988E1CAC75}" dt="2021-03-11T09:57:55.013" v="71" actId="313"/>
      <pc:docMkLst>
        <pc:docMk/>
      </pc:docMkLst>
      <pc:sldChg chg="modSp mod">
        <pc:chgData name="Alison Murphy" userId="9ba79fcb-d62b-4ed0-b66e-b4415e918fea" providerId="ADAL" clId="{1ADFE74B-B5C5-4358-AFB8-B0988E1CAC75}" dt="2021-03-11T09:55:20.229" v="13" actId="20577"/>
        <pc:sldMkLst>
          <pc:docMk/>
          <pc:sldMk cId="0" sldId="256"/>
        </pc:sldMkLst>
        <pc:spChg chg="mod">
          <ac:chgData name="Alison Murphy" userId="9ba79fcb-d62b-4ed0-b66e-b4415e918fea" providerId="ADAL" clId="{1ADFE74B-B5C5-4358-AFB8-B0988E1CAC75}" dt="2021-03-11T09:55:20.229" v="13" actId="20577"/>
          <ac:spMkLst>
            <pc:docMk/>
            <pc:sldMk cId="0" sldId="256"/>
            <ac:spMk id="3" creationId="{00000000-0000-0000-0000-000000000000}"/>
          </ac:spMkLst>
        </pc:spChg>
      </pc:sldChg>
      <pc:sldChg chg="modSp mod">
        <pc:chgData name="Alison Murphy" userId="9ba79fcb-d62b-4ed0-b66e-b4415e918fea" providerId="ADAL" clId="{1ADFE74B-B5C5-4358-AFB8-B0988E1CAC75}" dt="2021-03-11T09:55:35.493" v="37" actId="20577"/>
        <pc:sldMkLst>
          <pc:docMk/>
          <pc:sldMk cId="0" sldId="261"/>
        </pc:sldMkLst>
        <pc:spChg chg="mod">
          <ac:chgData name="Alison Murphy" userId="9ba79fcb-d62b-4ed0-b66e-b4415e918fea" providerId="ADAL" clId="{1ADFE74B-B5C5-4358-AFB8-B0988E1CAC75}" dt="2021-03-11T09:55:35.493" v="37" actId="20577"/>
          <ac:spMkLst>
            <pc:docMk/>
            <pc:sldMk cId="0" sldId="261"/>
            <ac:spMk id="2" creationId="{00000000-0000-0000-0000-000000000000}"/>
          </ac:spMkLst>
        </pc:spChg>
      </pc:sldChg>
      <pc:sldChg chg="modSp mod">
        <pc:chgData name="Alison Murphy" userId="9ba79fcb-d62b-4ed0-b66e-b4415e918fea" providerId="ADAL" clId="{1ADFE74B-B5C5-4358-AFB8-B0988E1CAC75}" dt="2021-03-11T09:56:40.944" v="70" actId="5793"/>
        <pc:sldMkLst>
          <pc:docMk/>
          <pc:sldMk cId="0" sldId="287"/>
        </pc:sldMkLst>
        <pc:spChg chg="mod">
          <ac:chgData name="Alison Murphy" userId="9ba79fcb-d62b-4ed0-b66e-b4415e918fea" providerId="ADAL" clId="{1ADFE74B-B5C5-4358-AFB8-B0988E1CAC75}" dt="2021-03-11T09:56:40.944" v="70" actId="5793"/>
          <ac:spMkLst>
            <pc:docMk/>
            <pc:sldMk cId="0" sldId="287"/>
            <ac:spMk id="27651" creationId="{00000000-0000-0000-0000-000000000000}"/>
          </ac:spMkLst>
        </pc:spChg>
      </pc:sldChg>
      <pc:sldChg chg="modNotesTx">
        <pc:chgData name="Alison Murphy" userId="9ba79fcb-d62b-4ed0-b66e-b4415e918fea" providerId="ADAL" clId="{1ADFE74B-B5C5-4358-AFB8-B0988E1CAC75}" dt="2021-03-11T09:57:55.013" v="71" actId="313"/>
        <pc:sldMkLst>
          <pc:docMk/>
          <pc:sldMk cId="0" sldId="29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25D6E049-14C0-41AD-A1F2-8B15E4FE9F60}" type="datetimeFigureOut">
              <a:rPr lang="en-GB" smtClean="0"/>
              <a:pPr/>
              <a:t>11/03/2021</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6F07456-7B1C-417E-96EC-A72FC67A780E}"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800" b="1" dirty="0"/>
              <a:t>Morality</a:t>
            </a:r>
            <a:r>
              <a:rPr lang="en-GB" sz="1800" b="1" baseline="0" dirty="0"/>
              <a:t> is the principle we use to distinguish from right from wrong </a:t>
            </a:r>
            <a:endParaRPr lang="en-GB" sz="1800" b="1" dirty="0"/>
          </a:p>
          <a:p>
            <a:endParaRPr lang="en-GB" sz="1800" b="1" dirty="0"/>
          </a:p>
          <a:p>
            <a:r>
              <a:rPr lang="en-GB" sz="1800" b="1" dirty="0"/>
              <a:t>As children develop their general thinking skills, they're expected to start to conform to the morality rules that society dictates. </a:t>
            </a:r>
          </a:p>
          <a:p>
            <a:endParaRPr lang="en-GB" sz="1800" b="1" dirty="0"/>
          </a:p>
          <a:p>
            <a:r>
              <a:rPr lang="en-GB" sz="1800" b="1" dirty="0"/>
              <a:t>One</a:t>
            </a:r>
            <a:r>
              <a:rPr lang="en-GB" sz="1800" b="1" baseline="0" dirty="0"/>
              <a:t> of parents  and teachers greatest concerns is helping children learn to be good people and do the right thing according to the standards and </a:t>
            </a:r>
            <a:r>
              <a:rPr lang="en-GB" sz="1800" b="1" baseline="0" dirty="0" err="1"/>
              <a:t>balues</a:t>
            </a:r>
            <a:r>
              <a:rPr lang="en-GB" sz="1800" b="1" baseline="0" dirty="0"/>
              <a:t> of their culture. </a:t>
            </a:r>
            <a:endParaRPr lang="en-GB" sz="1800" b="1"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a:p>
            <a:r>
              <a:rPr lang="en-GB" sz="1800" b="1" dirty="0"/>
              <a:t>Affective- this</a:t>
            </a:r>
            <a:r>
              <a:rPr lang="en-GB" sz="1800" b="1" baseline="0" dirty="0"/>
              <a:t> may be grounded in relationships with other people</a:t>
            </a:r>
            <a:r>
              <a:rPr lang="en-GB" sz="1800" b="1" dirty="0"/>
              <a:t> </a:t>
            </a:r>
          </a:p>
          <a:p>
            <a:endParaRPr lang="en-GB" sz="1800" b="1" dirty="0"/>
          </a:p>
          <a:p>
            <a:r>
              <a:rPr lang="en-GB" sz="1800" b="1" dirty="0"/>
              <a:t>Cognitive</a:t>
            </a:r>
            <a:r>
              <a:rPr lang="en-GB" sz="1800" b="1" baseline="0" dirty="0"/>
              <a:t> component- older children have increased cognitive ability ‘why’ something should be done</a:t>
            </a:r>
          </a:p>
          <a:p>
            <a:endParaRPr lang="en-GB" sz="1800" b="1" baseline="0" dirty="0"/>
          </a:p>
          <a:p>
            <a:r>
              <a:rPr lang="en-GB" sz="1800" b="1" baseline="0" dirty="0"/>
              <a:t>Behavioural component- young children have no concept of adult moral judgements but do recognise disapproval.</a:t>
            </a:r>
          </a:p>
          <a:p>
            <a:endParaRPr lang="en-GB" sz="1800" b="1" baseline="0" dirty="0"/>
          </a:p>
          <a:p>
            <a:endParaRPr lang="en-GB" sz="1800" b="1" baseline="0" dirty="0"/>
          </a:p>
          <a:p>
            <a:r>
              <a:rPr lang="en-GB" sz="1800" b="1" baseline="0" dirty="0"/>
              <a:t>There are theories that  look at these………….. </a:t>
            </a:r>
          </a:p>
          <a:p>
            <a:endParaRPr lang="en-GB" sz="1800" b="1" baseline="0" dirty="0"/>
          </a:p>
          <a:p>
            <a:endParaRPr lang="en-GB" sz="1800" b="1"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F07456-7B1C-417E-96EC-A72FC67A780E}" type="slidenum">
              <a:rPr lang="en-GB" smtClean="0"/>
              <a:pPr/>
              <a:t>5</a:t>
            </a:fld>
            <a:endParaRPr lang="en-GB"/>
          </a:p>
        </p:txBody>
      </p:sp>
    </p:spTree>
    <p:extLst>
      <p:ext uri="{BB962C8B-B14F-4D97-AF65-F5344CB8AC3E}">
        <p14:creationId xmlns:p14="http://schemas.microsoft.com/office/powerpoint/2010/main" val="33947326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id-</a:t>
            </a:r>
            <a:r>
              <a:rPr lang="en-GB" sz="1800" b="1" baseline="0" dirty="0"/>
              <a:t> allows us to get our basic need met based on the pleasure principle that as babies we care only about our satisfaction</a:t>
            </a:r>
          </a:p>
          <a:p>
            <a:endParaRPr lang="en-GB" sz="1800" b="1" baseline="0" dirty="0"/>
          </a:p>
          <a:p>
            <a:r>
              <a:rPr lang="en-GB" sz="1800" b="1" baseline="0" dirty="0"/>
              <a:t>Ego- this occurs as the child interacts more and more with the world its based on a reality principle the ego understands that other people have needs and desires and sometimes being impulsive or selfish can hurt us in the long run. </a:t>
            </a:r>
          </a:p>
          <a:p>
            <a:endParaRPr lang="en-GB" sz="1800" b="1" baseline="0" dirty="0"/>
          </a:p>
          <a:p>
            <a:r>
              <a:rPr lang="en-GB" sz="1800" b="1" baseline="0" dirty="0"/>
              <a:t>Superego- by the age of 5 this develops it’s the moral part of us and develops due to the moral an ethical restraints place on us by caregivers. Super ego often equated with conscience as it dictates our beliefs between right and wrong.  Produces feelings of loss of self esteem , guilt, shame.</a:t>
            </a:r>
          </a:p>
          <a:p>
            <a:endParaRPr lang="en-GB" sz="1800" b="1" baseline="0" dirty="0"/>
          </a:p>
          <a:p>
            <a:r>
              <a:rPr lang="en-GB" sz="1800" b="1" baseline="0" dirty="0"/>
              <a:t>According to Freud the super ego had 2 parts:</a:t>
            </a:r>
          </a:p>
          <a:p>
            <a:endParaRPr lang="en-GB" sz="1800" b="1" baseline="0" dirty="0"/>
          </a:p>
          <a:p>
            <a:r>
              <a:rPr lang="en-GB" sz="1800" b="1" baseline="0" dirty="0"/>
              <a:t>A </a:t>
            </a:r>
            <a:r>
              <a:rPr lang="en-GB" sz="1800" b="1" baseline="0" dirty="0" err="1"/>
              <a:t>conscnence</a:t>
            </a:r>
            <a:r>
              <a:rPr lang="en-GB" sz="1800" b="1" baseline="0" dirty="0"/>
              <a:t> and an ego ideal </a:t>
            </a:r>
          </a:p>
          <a:p>
            <a:endParaRPr lang="en-GB" sz="1800" b="1" baseline="0" dirty="0"/>
          </a:p>
          <a:p>
            <a:r>
              <a:rPr lang="en-GB" sz="1800" b="1" baseline="0" dirty="0"/>
              <a:t>The conscience is a list of things that good boys and good girls don’t do such as telling lies and the ego ideal is a list of things that good boys and good girls do such as obeying parents </a:t>
            </a:r>
          </a:p>
          <a:p>
            <a:endParaRPr lang="en-GB" sz="1800" b="1" baseline="0" dirty="0"/>
          </a:p>
          <a:p>
            <a:endParaRPr lang="en-GB" sz="1800" b="1" baseline="0" dirty="0"/>
          </a:p>
          <a:p>
            <a:endParaRPr lang="en-GB" sz="1800" b="1" baseline="0" dirty="0"/>
          </a:p>
          <a:p>
            <a:endParaRPr lang="en-GB" sz="1800" b="1" baseline="0"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baseline="0" dirty="0"/>
              <a:t>According to Freud the super ego had 2 parts:</a:t>
            </a:r>
          </a:p>
          <a:p>
            <a:endParaRPr lang="en-GB" sz="1800" b="1" baseline="0" dirty="0"/>
          </a:p>
          <a:p>
            <a:r>
              <a:rPr lang="en-GB" sz="1800" b="1" baseline="0" dirty="0"/>
              <a:t>A conscience and an ego ideal </a:t>
            </a:r>
          </a:p>
          <a:p>
            <a:r>
              <a:rPr lang="en-GB" sz="1800" b="1" baseline="0" dirty="0"/>
              <a:t>The conscience is a list of things that good boys and good girls don’t do such as telling lies and the ego ideal is a list of things that good boys and good girls do such as obeying parents </a:t>
            </a:r>
          </a:p>
          <a:p>
            <a:endParaRPr lang="en-GB" sz="1800" b="1" dirty="0"/>
          </a:p>
          <a:p>
            <a:endParaRPr lang="en-GB" sz="1800" b="1" dirty="0"/>
          </a:p>
          <a:p>
            <a:r>
              <a:rPr lang="en-GB" sz="1800" b="1" dirty="0"/>
              <a:t>Example-</a:t>
            </a:r>
            <a:r>
              <a:rPr lang="en-GB" sz="1800" b="1" baseline="0" dirty="0"/>
              <a:t> he can work out how can take a bar of chocolate without anyone noticing but his superego classifies this behaviours as stealing and this makes him feel guilty and this creates conflict for him </a:t>
            </a:r>
          </a:p>
          <a:p>
            <a:endParaRPr lang="en-GB" sz="1800" b="1" baseline="0" dirty="0"/>
          </a:p>
          <a:p>
            <a:r>
              <a:rPr lang="en-GB" sz="1800" b="1" baseline="0" dirty="0"/>
              <a:t>And if he steals he will feel guilty if he doesn’t he’ll be hungry </a:t>
            </a:r>
          </a:p>
          <a:p>
            <a:endParaRPr lang="en-GB" sz="1800" b="1" baseline="0" dirty="0"/>
          </a:p>
          <a:p>
            <a:r>
              <a:rPr lang="en-GB" sz="1800" b="1" baseline="0" dirty="0" err="1"/>
              <a:t>Freuds</a:t>
            </a:r>
            <a:r>
              <a:rPr lang="en-GB" sz="1800" b="1" baseline="0" dirty="0"/>
              <a:t> belief is that if the child has a healthy personality he will obey his superego even through it will cause him to be hungry </a:t>
            </a:r>
            <a:endParaRPr lang="en-GB" sz="1800" b="1"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err="1"/>
              <a:t>Premoral</a:t>
            </a:r>
            <a:r>
              <a:rPr lang="en-GB" sz="1800" b="1" dirty="0"/>
              <a:t> stage</a:t>
            </a:r>
            <a:r>
              <a:rPr lang="en-GB" sz="1800" b="1" baseline="0" dirty="0"/>
              <a:t>- children don’t understand the concept of rules and have little idea of morality so children will often make up their own rules to games </a:t>
            </a:r>
          </a:p>
          <a:p>
            <a:endParaRPr lang="en-GB" sz="1800" b="1" baseline="0" dirty="0"/>
          </a:p>
          <a:p>
            <a:r>
              <a:rPr lang="en-GB" sz="1800" b="1" baseline="0" dirty="0"/>
              <a:t>Moral realism- is where children see rules as if they were laid down by God, they see everything very black and white. They judge a naughty act by the consequence if a child drops a cup and breaks it then they should get told off more than if they dropped it and they didn’t break. </a:t>
            </a:r>
          </a:p>
          <a:p>
            <a:endParaRPr lang="en-GB" sz="1800" b="1" baseline="0" dirty="0"/>
          </a:p>
          <a:p>
            <a:r>
              <a:rPr lang="en-GB" sz="1800" b="1" baseline="0" dirty="0"/>
              <a:t>Autonomous stage- begins at about 7 overlaps with moral realism, children start to recognise that rules are not fixed and they start to develop their own internal morality e.g. children feel rules can be broken in certain circumstances </a:t>
            </a:r>
            <a:r>
              <a:rPr lang="en-GB" sz="1800" b="1" baseline="0" dirty="0" err="1"/>
              <a:t>e.g</a:t>
            </a:r>
            <a:r>
              <a:rPr lang="en-GB" sz="1800" b="1" baseline="0" dirty="0"/>
              <a:t> speed limit in a medical emergency and they also believe that in reciprocal punishment </a:t>
            </a:r>
            <a:r>
              <a:rPr lang="en-GB" sz="1800" b="1" baseline="0" dirty="0" err="1"/>
              <a:t>e.g</a:t>
            </a:r>
            <a:r>
              <a:rPr lang="en-GB" sz="1800" b="1" baseline="0" dirty="0"/>
              <a:t> child breaking a cup they should be made to pay for it rather than being smacked. </a:t>
            </a:r>
            <a:endParaRPr lang="en-GB" sz="1800" b="1" dirty="0"/>
          </a:p>
          <a:p>
            <a:endParaRPr lang="en-GB" sz="1800" b="1"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One key method used by </a:t>
            </a:r>
            <a:r>
              <a:rPr lang="en-GB" dirty="0" err="1"/>
              <a:t>piaget</a:t>
            </a:r>
            <a:r>
              <a:rPr lang="en-GB" dirty="0"/>
              <a:t> to develop his theory</a:t>
            </a:r>
            <a:r>
              <a:rPr lang="en-GB" baseline="0" dirty="0"/>
              <a:t> – investigate rules kids used at different ages playing marbles.</a:t>
            </a:r>
            <a:endParaRPr lang="en-US" dirty="0"/>
          </a:p>
        </p:txBody>
      </p:sp>
      <p:sp>
        <p:nvSpPr>
          <p:cNvPr id="4" name="Slide Number Placeholder 3"/>
          <p:cNvSpPr>
            <a:spLocks noGrp="1"/>
          </p:cNvSpPr>
          <p:nvPr>
            <p:ph type="sldNum" sz="quarter" idx="10"/>
          </p:nvPr>
        </p:nvSpPr>
        <p:spPr/>
        <p:txBody>
          <a:bodyPr/>
          <a:lstStyle/>
          <a:p>
            <a:fld id="{4B641D81-8E58-4024-89C2-964C725498C4}"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Maturation</a:t>
            </a:r>
          </a:p>
          <a:p>
            <a:r>
              <a:rPr lang="en-GB" sz="1800" b="1" dirty="0"/>
              <a:t>Social experience- equal status with peers</a:t>
            </a:r>
            <a:r>
              <a:rPr lang="en-GB" sz="1800" b="1" baseline="0" dirty="0"/>
              <a:t> is most important </a:t>
            </a:r>
          </a:p>
          <a:p>
            <a:r>
              <a:rPr lang="en-GB" sz="1800" b="1" baseline="0" dirty="0"/>
              <a:t>Parents may slow moral development- by enforcing respect for authority figures and telling children to do things because they are told to.</a:t>
            </a:r>
          </a:p>
          <a:p>
            <a:endParaRPr lang="en-GB" sz="1800" b="1" baseline="0" dirty="0"/>
          </a:p>
          <a:p>
            <a:r>
              <a:rPr lang="en-GB" sz="1800" b="1" baseline="0" dirty="0"/>
              <a:t>To aid moral development they need to be more egalitarian in other word, equal and open relationships with their children.</a:t>
            </a:r>
          </a:p>
          <a:p>
            <a:endParaRPr lang="en-GB" sz="1800" b="1" baseline="0" dirty="0"/>
          </a:p>
          <a:p>
            <a:endParaRPr lang="en-GB" dirty="0"/>
          </a:p>
          <a:p>
            <a:endParaRPr lang="en-GB"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10</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600" b="1" dirty="0"/>
              <a:t>For example,</a:t>
            </a:r>
            <a:r>
              <a:rPr lang="en-GB" sz="1600" b="1" baseline="0" dirty="0"/>
              <a:t> hitting or stealing compared to sitting still in class.</a:t>
            </a:r>
          </a:p>
          <a:p>
            <a:endParaRPr lang="en-GB" sz="1600" b="1" baseline="0" dirty="0"/>
          </a:p>
          <a:p>
            <a:r>
              <a:rPr lang="en-GB" sz="1600" b="1" baseline="0" dirty="0"/>
              <a:t>Moral realism stage- 5-9- class rules children being involved in making them. </a:t>
            </a:r>
            <a:endParaRPr lang="en-GB" sz="1600" b="1"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11</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He too allied a child’s cognitive capacity with the capacity of moral thinking., yet was more concerned with reasoning than understanding</a:t>
            </a:r>
            <a:r>
              <a:rPr lang="en-GB" sz="1800" b="1" baseline="0" dirty="0"/>
              <a:t> of right and wrong.</a:t>
            </a:r>
            <a:endParaRPr lang="en-GB" sz="1800" b="1"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12</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600" b="1" dirty="0"/>
              <a:t>Level 1 </a:t>
            </a:r>
            <a:r>
              <a:rPr lang="en-GB" sz="1600" b="1" dirty="0" err="1"/>
              <a:t>preconventional</a:t>
            </a:r>
            <a:r>
              <a:rPr lang="en-GB" sz="1600" b="1" dirty="0"/>
              <a:t>  </a:t>
            </a:r>
          </a:p>
          <a:p>
            <a:endParaRPr lang="en-GB" sz="1600" b="1" baseline="0" dirty="0"/>
          </a:p>
          <a:p>
            <a:r>
              <a:rPr lang="en-GB" sz="1600" b="1" baseline="0" dirty="0"/>
              <a:t>stage 1 earliest stage of moral development, children see rules as fixed and absolute, obeying rules is important it’s a means to avoid punishment  </a:t>
            </a:r>
          </a:p>
          <a:p>
            <a:r>
              <a:rPr lang="en-GB" sz="1600" b="1" baseline="0" dirty="0"/>
              <a:t>Stage 2- at this stage children account for individual points of view and judge actions based on how they serve individual needs</a:t>
            </a:r>
          </a:p>
          <a:p>
            <a:endParaRPr lang="en-GB" sz="1600" b="1" baseline="0" dirty="0"/>
          </a:p>
          <a:p>
            <a:r>
              <a:rPr lang="en-GB" sz="1600" b="1" baseline="0" dirty="0"/>
              <a:t>Level 2- conventional morality</a:t>
            </a:r>
          </a:p>
          <a:p>
            <a:endParaRPr lang="en-GB" sz="1600" b="1" baseline="0" dirty="0"/>
          </a:p>
          <a:p>
            <a:r>
              <a:rPr lang="en-GB" sz="1600" b="1" baseline="0" dirty="0"/>
              <a:t>Stage 3– this stage is focused on living up to social expectations and roles, emphasis on conformity and being nice</a:t>
            </a:r>
          </a:p>
          <a:p>
            <a:r>
              <a:rPr lang="en-GB" sz="1600" b="1" baseline="0" dirty="0"/>
              <a:t>Stage 4 – at this stage people begin to consider society as a whole e.g. expecting authority</a:t>
            </a:r>
          </a:p>
          <a:p>
            <a:endParaRPr lang="en-GB" sz="1600" b="1" baseline="0" dirty="0"/>
          </a:p>
          <a:p>
            <a:r>
              <a:rPr lang="en-GB" sz="1600" b="1" baseline="0" dirty="0"/>
              <a:t>Level 3 – post conventional morality </a:t>
            </a:r>
          </a:p>
          <a:p>
            <a:r>
              <a:rPr lang="en-GB" sz="1600" b="1" baseline="0" dirty="0"/>
              <a:t> </a:t>
            </a:r>
            <a:r>
              <a:rPr lang="en-GB" sz="1600" b="1" baseline="0" dirty="0" err="1"/>
              <a:t>l</a:t>
            </a:r>
            <a:endParaRPr lang="en-GB" sz="1600" b="1" baseline="0" dirty="0"/>
          </a:p>
          <a:p>
            <a:r>
              <a:rPr lang="en-GB" sz="1600" b="1" baseline="0" dirty="0"/>
              <a:t>Stage 5 – people being to account for different values and beliefs but understand rules of law are important for maintaining a society </a:t>
            </a:r>
          </a:p>
          <a:p>
            <a:r>
              <a:rPr lang="en-GB" sz="1600" b="1" baseline="0" dirty="0"/>
              <a:t>Stage 6 – this final level is based upon ethical principles and abstract reasoning, belief that rules are not set in concrete but are moral guidelines- they decide right from wrong based on their own conscience </a:t>
            </a:r>
          </a:p>
        </p:txBody>
      </p:sp>
      <p:sp>
        <p:nvSpPr>
          <p:cNvPr id="4" name="Slide Number Placeholder 3"/>
          <p:cNvSpPr>
            <a:spLocks noGrp="1"/>
          </p:cNvSpPr>
          <p:nvPr>
            <p:ph type="sldNum" sz="quarter" idx="10"/>
          </p:nvPr>
        </p:nvSpPr>
        <p:spPr/>
        <p:txBody>
          <a:bodyPr/>
          <a:lstStyle/>
          <a:p>
            <a:fld id="{96F07456-7B1C-417E-96EC-A72FC67A780E}" type="slidenum">
              <a:rPr lang="en-GB" smtClean="0"/>
              <a:pPr/>
              <a:t>13</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dirty="0"/>
              <a:t>If we take this story and relate</a:t>
            </a:r>
            <a:r>
              <a:rPr lang="en-GB" sz="1200" b="1" baseline="0" dirty="0"/>
              <a:t> it to children under 10 </a:t>
            </a:r>
            <a:r>
              <a:rPr lang="en-GB" sz="1200" b="1" baseline="0" dirty="0" err="1"/>
              <a:t>ie</a:t>
            </a:r>
            <a:r>
              <a:rPr lang="en-GB" sz="1200" b="1" baseline="0" dirty="0"/>
              <a:t> the first 2 stages of Kohlberg's theory </a:t>
            </a:r>
          </a:p>
          <a:p>
            <a:endParaRPr lang="en-GB" sz="1200" b="1" baseline="0" dirty="0"/>
          </a:p>
          <a:p>
            <a:r>
              <a:rPr lang="en-GB" sz="1200" b="1" baseline="0" dirty="0"/>
              <a:t>Children in stage 1- would say that Heinz should steal the drug because to let his wife die is wrong but also he should steal it would be sent to prison </a:t>
            </a:r>
          </a:p>
          <a:p>
            <a:endParaRPr lang="en-GB" sz="1200" b="1" baseline="0" dirty="0"/>
          </a:p>
          <a:p>
            <a:r>
              <a:rPr lang="en-GB" sz="1200" b="1" baseline="0" dirty="0"/>
              <a:t>In stage 2- children would say that Heinz should steal it because his wife needs it to live but also he should not steal it because if he got caught he could go to prison and his wife would die anyway </a:t>
            </a:r>
          </a:p>
          <a:p>
            <a:endParaRPr lang="en-GB"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14</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Would all those who said Heinz was right to steal the drug actually do it themselves</a:t>
            </a:r>
          </a:p>
          <a:p>
            <a:endParaRPr lang="en-GB" sz="1800" b="1" dirty="0"/>
          </a:p>
          <a:p>
            <a:r>
              <a:rPr lang="en-GB" sz="1800" b="1" dirty="0"/>
              <a:t>Kohlberg's theory overemphasise</a:t>
            </a:r>
            <a:r>
              <a:rPr lang="en-GB" sz="1800" b="1" baseline="0" dirty="0"/>
              <a:t> justice when making moral choices, however, factors such as compassion caring and other feelings play an important part in moral reasoning. </a:t>
            </a:r>
          </a:p>
          <a:p>
            <a:endParaRPr lang="en-GB" sz="1800" b="1" baseline="0" dirty="0"/>
          </a:p>
          <a:p>
            <a:r>
              <a:rPr lang="en-GB" sz="1800" b="1" dirty="0"/>
              <a:t>However, there may be issues that the principles of justice frequently fail to resolve. One such issue is abortion. Stage 6 would ask us to consider the physical life of the </a:t>
            </a:r>
            <a:r>
              <a:rPr lang="en-GB" sz="1800" b="1" dirty="0" err="1"/>
              <a:t>fetus</a:t>
            </a:r>
            <a:r>
              <a:rPr lang="en-GB" sz="1800" b="1" dirty="0"/>
              <a:t> as well as all the parties' right to fulfilling lives, but does stage 6 routinely lead to decisions that we feel are right? </a:t>
            </a:r>
          </a:p>
        </p:txBody>
      </p:sp>
      <p:sp>
        <p:nvSpPr>
          <p:cNvPr id="4" name="Slide Number Placeholder 3"/>
          <p:cNvSpPr>
            <a:spLocks noGrp="1"/>
          </p:cNvSpPr>
          <p:nvPr>
            <p:ph type="sldNum" sz="quarter" idx="10"/>
          </p:nvPr>
        </p:nvSpPr>
        <p:spPr/>
        <p:txBody>
          <a:bodyPr/>
          <a:lstStyle/>
          <a:p>
            <a:fld id="{96F07456-7B1C-417E-96EC-A72FC67A780E}" type="slidenum">
              <a:rPr lang="en-GB" smtClean="0"/>
              <a:pPr/>
              <a:t>16</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Males</a:t>
            </a:r>
            <a:r>
              <a:rPr lang="en-GB" sz="1800" b="1" baseline="0" dirty="0"/>
              <a:t> and females have different views on morality due to different styles of upbringing. </a:t>
            </a:r>
          </a:p>
          <a:p>
            <a:r>
              <a:rPr lang="en-GB" sz="1800" b="1" baseline="0" dirty="0"/>
              <a:t>Guy and girls who sleep around. </a:t>
            </a:r>
          </a:p>
          <a:p>
            <a:endParaRPr lang="en-GB" sz="1800" b="1" baseline="0" dirty="0"/>
          </a:p>
          <a:p>
            <a:r>
              <a:rPr lang="en-GB" sz="1800" b="1" baseline="0" dirty="0"/>
              <a:t>Andocentric- centred or focused on men often to the neglect of women.</a:t>
            </a:r>
          </a:p>
          <a:p>
            <a:endParaRPr lang="en-GB" sz="1800" b="1" baseline="0" dirty="0"/>
          </a:p>
          <a:p>
            <a:r>
              <a:rPr lang="en-GB" sz="1800" b="1" baseline="0" dirty="0"/>
              <a:t>Males and females have different views on morality boys were taught to value independence assertiveness and achievement, girls are taught to be nurturing empathic and concerned about the needs of others. </a:t>
            </a:r>
          </a:p>
        </p:txBody>
      </p:sp>
      <p:sp>
        <p:nvSpPr>
          <p:cNvPr id="4" name="Slide Number Placeholder 3"/>
          <p:cNvSpPr>
            <a:spLocks noGrp="1"/>
          </p:cNvSpPr>
          <p:nvPr>
            <p:ph type="sldNum" sz="quarter" idx="10"/>
          </p:nvPr>
        </p:nvSpPr>
        <p:spPr/>
        <p:txBody>
          <a:bodyPr/>
          <a:lstStyle/>
          <a:p>
            <a:fld id="{96F07456-7B1C-417E-96EC-A72FC67A780E}" type="slidenum">
              <a:rPr lang="en-GB" smtClean="0"/>
              <a:pPr/>
              <a:t>17</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Passive modelling-</a:t>
            </a:r>
            <a:r>
              <a:rPr lang="en-GB" sz="1800" b="1" baseline="0" dirty="0"/>
              <a:t> seeing that somebody does not behave in an immoral way  despite having opportunity and temptation </a:t>
            </a:r>
          </a:p>
          <a:p>
            <a:endParaRPr lang="en-GB" sz="1800" b="1" baseline="0" dirty="0"/>
          </a:p>
          <a:p>
            <a:r>
              <a:rPr lang="en-GB" sz="1800" b="1" baseline="0" dirty="0"/>
              <a:t>Seeing people being rewarded for moral acts combines reinforcement and modelling. </a:t>
            </a:r>
            <a:endParaRPr lang="en-GB" sz="1800" b="1"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19</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In everyday language </a:t>
            </a:r>
            <a:r>
              <a:rPr lang="en-GB" sz="1800" b="1" dirty="0" err="1"/>
              <a:t>prosocial</a:t>
            </a:r>
            <a:r>
              <a:rPr lang="en-GB" sz="1800" b="1" baseline="0" dirty="0"/>
              <a:t> behaviour is called altruism and it changes with age. </a:t>
            </a:r>
            <a:endParaRPr lang="en-GB" sz="1800" b="1"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21</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800" b="1" dirty="0"/>
              <a:t>This comes at about the same time as children</a:t>
            </a:r>
            <a:r>
              <a:rPr lang="en-GB" sz="1800" b="1" baseline="0" dirty="0"/>
              <a:t> show interest and play with other children</a:t>
            </a:r>
          </a:p>
          <a:p>
            <a:endParaRPr lang="en-GB" sz="1800" b="1" baseline="0" dirty="0"/>
          </a:p>
          <a:p>
            <a:r>
              <a:rPr lang="en-GB" sz="1800" b="1" baseline="0" dirty="0"/>
              <a:t>They offer help to other children who are hurt</a:t>
            </a:r>
          </a:p>
          <a:p>
            <a:endParaRPr lang="en-GB" sz="1800" b="1" baseline="0" dirty="0"/>
          </a:p>
          <a:p>
            <a:r>
              <a:rPr lang="en-GB" sz="1800" b="1" baseline="0" dirty="0"/>
              <a:t>Or share a toy</a:t>
            </a:r>
          </a:p>
          <a:p>
            <a:endParaRPr lang="en-GB" sz="1800" b="1" baseline="0" dirty="0"/>
          </a:p>
          <a:p>
            <a:r>
              <a:rPr lang="en-GB" sz="1800" b="1" baseline="0" dirty="0"/>
              <a:t>Mixed pattern: </a:t>
            </a:r>
          </a:p>
          <a:p>
            <a:r>
              <a:rPr lang="en-GB" sz="1800" b="1" baseline="0" dirty="0"/>
              <a:t>If you give children an opportunity to donate something to a child who is seen as needy</a:t>
            </a:r>
          </a:p>
          <a:p>
            <a:r>
              <a:rPr lang="en-GB" sz="1800" b="1" baseline="0" dirty="0"/>
              <a:t>	-older children- donate more than younger children do</a:t>
            </a:r>
          </a:p>
          <a:p>
            <a:r>
              <a:rPr lang="en-GB" sz="1800" b="1" baseline="0" dirty="0"/>
              <a:t>	- but in contrast to this comforting another child is more common among preschoolers than in older children </a:t>
            </a:r>
          </a:p>
        </p:txBody>
      </p:sp>
      <p:sp>
        <p:nvSpPr>
          <p:cNvPr id="4" name="Slide Number Placeholder 3"/>
          <p:cNvSpPr>
            <a:spLocks noGrp="1"/>
          </p:cNvSpPr>
          <p:nvPr>
            <p:ph type="sldNum" sz="quarter" idx="10"/>
          </p:nvPr>
        </p:nvSpPr>
        <p:spPr/>
        <p:txBody>
          <a:bodyPr/>
          <a:lstStyle/>
          <a:p>
            <a:fld id="{96F07456-7B1C-417E-96EC-A72FC67A780E}" type="slidenum">
              <a:rPr lang="en-GB" smtClean="0"/>
              <a:pPr/>
              <a:t>22</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B662C8F-FF8E-43AB-A630-BC98DDEFAA93}" type="slidenum">
              <a:rPr lang="en-GB"/>
              <a:pPr/>
              <a:t>23</a:t>
            </a:fld>
            <a:endParaRPr lang="en-GB"/>
          </a:p>
        </p:txBody>
      </p:sp>
      <p:sp>
        <p:nvSpPr>
          <p:cNvPr id="14338" name="Rectangle 2"/>
          <p:cNvSpPr>
            <a:spLocks noGrp="1" noRot="1" noChangeAspect="1" noChangeArrowheads="1" noTextEdit="1"/>
          </p:cNvSpPr>
          <p:nvPr>
            <p:ph type="sldImg"/>
          </p:nvPr>
        </p:nvSpPr>
        <p:spPr>
          <a:ln/>
        </p:spPr>
      </p:sp>
      <p:sp>
        <p:nvSpPr>
          <p:cNvPr id="14339" name="Rectangle 3"/>
          <p:cNvSpPr>
            <a:spLocks noGrp="1" noChangeArrowheads="1"/>
          </p:cNvSpPr>
          <p:nvPr>
            <p:ph type="body" idx="1"/>
          </p:nvPr>
        </p:nvSpPr>
        <p:spPr/>
        <p:txBody>
          <a:bodyPr/>
          <a:lstStyle/>
          <a:p>
            <a:r>
              <a:rPr lang="en-GB" sz="1800" b="1" dirty="0"/>
              <a:t>Antisocial behaviour (ASB) covers a wide spectrum of actions Which can range from minor acts in younger children to serious criminal behaviour in adolescence. </a:t>
            </a:r>
          </a:p>
          <a:p>
            <a:r>
              <a:rPr lang="en-GB" sz="1800" b="1" dirty="0"/>
              <a:t>Therefore, while we all know antisocial behaviour when we see it, it is difficult to come up with a single complete definition. However, there are a number of key aspects of what constitutes ASB, </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6C4C93D-92D1-4BB5-A214-7DE5B3A98DA2}" type="slidenum">
              <a:rPr lang="en-GB"/>
              <a:pPr/>
              <a:t>24</a:t>
            </a:fld>
            <a:endParaRPr lang="en-GB"/>
          </a:p>
        </p:txBody>
      </p:sp>
      <p:sp>
        <p:nvSpPr>
          <p:cNvPr id="18434" name="Rectangle 2"/>
          <p:cNvSpPr>
            <a:spLocks noGrp="1" noRot="1" noChangeAspect="1" noChangeArrowheads="1" noTextEdit="1"/>
          </p:cNvSpPr>
          <p:nvPr>
            <p:ph type="sldImg"/>
          </p:nvPr>
        </p:nvSpPr>
        <p:spPr>
          <a:ln/>
        </p:spPr>
      </p:sp>
      <p:sp>
        <p:nvSpPr>
          <p:cNvPr id="18435" name="Rectangle 3"/>
          <p:cNvSpPr>
            <a:spLocks noGrp="1" noChangeArrowheads="1"/>
          </p:cNvSpPr>
          <p:nvPr>
            <p:ph type="body" idx="1"/>
          </p:nvPr>
        </p:nvSpPr>
        <p:spPr/>
        <p:txBody>
          <a:bodyPr/>
          <a:lstStyle/>
          <a:p>
            <a:r>
              <a:rPr lang="en-GB" sz="1800" b="1" dirty="0"/>
              <a:t>What may be considered anti-social behaviour to one person can be seen as acceptable behaviour to another. For example alcohol abuse in teenagers is a major contributor to ASB in western societies.</a:t>
            </a:r>
          </a:p>
          <a:p>
            <a:r>
              <a:rPr lang="en-GB" sz="1800" b="1" dirty="0"/>
              <a:t>However in the Samoan culture violent drunken behaviour is seen as an illness rather than ASB. (Hogg and Vaughn 2005)</a:t>
            </a:r>
          </a:p>
          <a:p>
            <a:endParaRPr lang="en-GB" sz="1800" b="1"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7A9320E-BB6F-4014-B295-1F404D2407D4}" type="slidenum">
              <a:rPr lang="en-GB"/>
              <a:pPr/>
              <a:t>25</a:t>
            </a:fld>
            <a:endParaRPr lang="en-GB"/>
          </a:p>
        </p:txBody>
      </p:sp>
      <p:sp>
        <p:nvSpPr>
          <p:cNvPr id="17410" name="Rectangle 2"/>
          <p:cNvSpPr>
            <a:spLocks noGrp="1" noRot="1" noChangeAspect="1" noChangeArrowheads="1" noTextEdit="1"/>
          </p:cNvSpPr>
          <p:nvPr>
            <p:ph type="sldImg"/>
          </p:nvPr>
        </p:nvSpPr>
        <p:spPr>
          <a:ln/>
        </p:spPr>
      </p:sp>
      <p:sp>
        <p:nvSpPr>
          <p:cNvPr id="17411" name="Rectangle 3"/>
          <p:cNvSpPr>
            <a:spLocks noGrp="1" noChangeArrowheads="1"/>
          </p:cNvSpPr>
          <p:nvPr>
            <p:ph type="body" idx="1"/>
          </p:nvPr>
        </p:nvSpPr>
        <p:spPr/>
        <p:txBody>
          <a:bodyPr/>
          <a:lstStyle/>
          <a:p>
            <a:r>
              <a:rPr lang="en-GB" sz="1800" b="1" dirty="0"/>
              <a:t>However the average child realises at an early age that there are restrictions on their behaviour. However other children may show high levels of aggression that are of a hostile or harassing nature that develops into violent and antisocial behaviour (Smith et al, 2001) </a:t>
            </a:r>
          </a:p>
          <a:p>
            <a:r>
              <a:rPr lang="en-GB" altLang="zh-CN" sz="1800" b="1" dirty="0" err="1"/>
              <a:t>Bandura</a:t>
            </a:r>
            <a:r>
              <a:rPr lang="en-GB" altLang="zh-CN" sz="1800" b="1" dirty="0"/>
              <a:t> (1977) applied the social learning theory to understanding aggression. Ask students: Which psychological approach is this? behavioural approach. It features the processes responsible for:</a:t>
            </a:r>
          </a:p>
          <a:p>
            <a:r>
              <a:rPr lang="en-GB" altLang="zh-CN" sz="1800" b="1" dirty="0"/>
              <a:t>the acquisition of a behaviour or a behavioural sequence;</a:t>
            </a:r>
          </a:p>
          <a:p>
            <a:r>
              <a:rPr lang="en-GB" altLang="zh-CN" sz="1800" b="1" dirty="0"/>
              <a:t>the instigation of overt acts;</a:t>
            </a:r>
          </a:p>
          <a:p>
            <a:r>
              <a:rPr lang="en-GB" altLang="zh-CN" sz="1800" b="1" dirty="0"/>
              <a:t>and the maintenance of behaviour. (Hogg and Vaughn 2005)</a:t>
            </a:r>
          </a:p>
          <a:p>
            <a:r>
              <a:rPr lang="en-GB" altLang="zh-CN" sz="1800" b="1" dirty="0"/>
              <a:t>The Key concepts of this approach are reinforcement and imitation. </a:t>
            </a:r>
            <a:endParaRPr lang="en-GB" sz="1800" b="1" dirty="0"/>
          </a:p>
          <a:p>
            <a:endParaRPr lang="en-GB" sz="1800" b="1" dirty="0"/>
          </a:p>
          <a:p>
            <a:r>
              <a:rPr lang="en-GB" sz="1800" b="1" dirty="0"/>
              <a:t>However it could be argued that </a:t>
            </a:r>
            <a:r>
              <a:rPr lang="en-GB" sz="1800" b="1" dirty="0" err="1"/>
              <a:t>agression</a:t>
            </a:r>
            <a:r>
              <a:rPr lang="en-GB" sz="1800" b="1" dirty="0"/>
              <a:t> is viewed differently across cultures. </a:t>
            </a:r>
          </a:p>
          <a:p>
            <a:endParaRPr lang="en-GB" sz="1800" b="1"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B0CD61D-017B-42EF-AD41-004A1F153210}" type="slidenum">
              <a:rPr lang="en-GB"/>
              <a:pPr/>
              <a:t>26</a:t>
            </a:fld>
            <a:endParaRPr lang="en-GB"/>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p:txBody>
          <a:bodyPr/>
          <a:lstStyle/>
          <a:p>
            <a:r>
              <a:rPr lang="en-GB" sz="1800" b="1" dirty="0"/>
              <a:t>Childhood-onset ASB is more serious and can exhibit a whole cluster of other problems later on including truancy , drug and alcohol abuse and early and risky sexual behaviour. (Boyd and Bee, 2006). Furthermore research findings by </a:t>
            </a:r>
            <a:r>
              <a:rPr lang="en-GB" sz="1800" b="1" dirty="0" err="1"/>
              <a:t>Loeber</a:t>
            </a:r>
            <a:r>
              <a:rPr lang="en-GB" sz="1800" b="1" dirty="0"/>
              <a:t> et al (2000) showed that </a:t>
            </a:r>
            <a:r>
              <a:rPr lang="en-GB" altLang="zh-CN" sz="1800" b="1" dirty="0"/>
              <a:t>children with early-onset ASB compared to juveniles who start offending at a later age, tend to have longer delinquent careers. </a:t>
            </a:r>
            <a:endParaRPr lang="en-GB" sz="1800" b="1"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A25E31D-3AFE-4439-BE9B-7DA96DECD624}" type="slidenum">
              <a:rPr lang="en-GB"/>
              <a:pPr/>
              <a:t>27</a:t>
            </a:fld>
            <a:endParaRPr lang="en-GB"/>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p:txBody>
          <a:bodyPr/>
          <a:lstStyle/>
          <a:p>
            <a:r>
              <a:rPr lang="en-GB" altLang="zh-CN" sz="1800" b="1" dirty="0"/>
              <a:t>These factors may manifest themselves as tantrums, defiance, and inability to develop secure attachments. (Boyd and Bee 2006)  </a:t>
            </a:r>
          </a:p>
          <a:p>
            <a:r>
              <a:rPr lang="en-GB" sz="1800" b="1" dirty="0"/>
              <a:t>In contrast Adolescent-onset problems are typically milder and more transitory, influenced more by peer group processes or a need to test   the limits of authority than a deeply ingrained behaviour problem (Boyd and Bee 2006).</a:t>
            </a:r>
            <a:endParaRPr lang="en-GB" altLang="zh-CN" sz="1800" b="1" dirty="0"/>
          </a:p>
          <a:p>
            <a:endParaRPr lang="en-GB"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149B516-E80D-4B07-9103-F6F51C983279}" type="slidenum">
              <a:rPr lang="en-GB"/>
              <a:pPr/>
              <a:t>28</a:t>
            </a:fld>
            <a:endParaRPr lang="en-GB"/>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p:txBody>
          <a:bodyPr/>
          <a:lstStyle/>
          <a:p>
            <a:r>
              <a:rPr lang="en-GB" altLang="zh-CN" sz="1800" b="1" dirty="0"/>
              <a:t>There are many factors that are contributed to ASB</a:t>
            </a:r>
          </a:p>
          <a:p>
            <a:r>
              <a:rPr lang="en-GB" altLang="zh-CN" sz="1800" b="1" dirty="0"/>
              <a:t>Genetic factors</a:t>
            </a:r>
          </a:p>
          <a:p>
            <a:r>
              <a:rPr lang="en-GB" altLang="zh-CN" sz="1800" b="1" dirty="0" err="1"/>
              <a:t>Arseneault</a:t>
            </a:r>
            <a:r>
              <a:rPr lang="en-GB" altLang="zh-CN" sz="1800" b="1" dirty="0"/>
              <a:t> et al (2003) Genetic factors contribute strongly to ASB  that emerges in early childhood. Less in adolescence suggesting that early onset has a distinct aetiology in other words a distinct cause.</a:t>
            </a:r>
          </a:p>
          <a:p>
            <a:endParaRPr lang="en-GB" sz="1800" b="1" dirty="0"/>
          </a:p>
          <a:p>
            <a:r>
              <a:rPr lang="en-GB" altLang="zh-CN" sz="1800" b="1" dirty="0"/>
              <a:t>irritable and ineffective discipline at home, and poor parental monitoring of activities, together with a lack of parental warmth are particularly likely to become aggressive in peer groups</a:t>
            </a:r>
            <a:endParaRPr lang="en-GB" sz="1800" b="1"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CC0C2AE-62A7-4E4E-8508-F46BD701F23D}" type="slidenum">
              <a:rPr lang="en-GB"/>
              <a:pPr/>
              <a:t>29</a:t>
            </a:fld>
            <a:endParaRPr lang="en-GB"/>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p:txBody>
          <a:bodyPr/>
          <a:lstStyle/>
          <a:p>
            <a:r>
              <a:rPr lang="en-GB" sz="1800" b="1" dirty="0"/>
              <a:t>In both psychology and education there is a great deal of research that suggests that strong peer relationships benefit  the child mentally physically and academically. If you are interested see </a:t>
            </a:r>
            <a:r>
              <a:rPr lang="en-GB" sz="1800" b="1" dirty="0" err="1"/>
              <a:t>dfes</a:t>
            </a:r>
            <a:r>
              <a:rPr lang="en-GB" sz="1800" b="1" dirty="0"/>
              <a:t> docs SEAL and Emotional literacy assessment and intervention by Southampton Psychology Service. </a:t>
            </a:r>
          </a:p>
          <a:p>
            <a:pPr>
              <a:buFont typeface="Symbol" pitchFamily="18" charset="2"/>
              <a:buNone/>
            </a:pPr>
            <a:r>
              <a:rPr lang="en-GB" altLang="zh-CN" sz="1800" b="1" dirty="0"/>
              <a:t>Health problems- A growing number of children displaying anti-social behaviours also  have associated health problems, including speech and language difficulties, disorders on the Autistic Spectrum (ASD), and Attention Deficit Hyperactivity  Disorder. (DELLS 2006) Department for Education and lifelong learning and skills </a:t>
            </a:r>
          </a:p>
          <a:p>
            <a:pPr>
              <a:buFont typeface="Symbol" pitchFamily="18" charset="2"/>
              <a:buNone/>
            </a:pPr>
            <a:endParaRPr lang="en-GB" altLang="zh-CN" b="1" dirty="0"/>
          </a:p>
          <a:p>
            <a:endParaRPr lang="en-GB"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77DE23B-D1C5-4EDA-A21D-616617F65468}" type="slidenum">
              <a:rPr lang="en-GB"/>
              <a:pPr/>
              <a:t>30</a:t>
            </a:fld>
            <a:endParaRPr lang="en-GB"/>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p:txBody>
          <a:bodyPr/>
          <a:lstStyle/>
          <a:p>
            <a:r>
              <a:rPr lang="en-GB" sz="1800" b="1" dirty="0"/>
              <a:t>The problem with this home office quote is that it leads us to believe that ASB is confined to disadvantaged areas. Clearly this is not the case as ASB occurs in children and adolescents from advantaged social backgrounds as well,</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03238905-2F95-455D-839E-4CC360491E2E}" type="datetimeFigureOut">
              <a:rPr lang="en-GB" smtClean="0"/>
              <a:pPr/>
              <a:t>11/03/2021</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86F995A2-47CC-4F1F-A8E9-29E9CCF26128}"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3238905-2F95-455D-839E-4CC360491E2E}" type="datetimeFigureOut">
              <a:rPr lang="en-GB" smtClean="0"/>
              <a:pPr/>
              <a:t>11/03/2021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995A2-47CC-4F1F-A8E9-29E9CCF26128}" type="slidenum">
              <a:rPr lang="en-GB" smtClean="0"/>
              <a:pPr/>
              <a:t>‹#›</a:t>
            </a:fld>
            <a:endParaRPr lang="en-GB"/>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03238905-2F95-455D-839E-4CC360491E2E}" type="datetimeFigureOut">
              <a:rPr lang="en-GB" smtClean="0"/>
              <a:pPr/>
              <a:t>11/03/2021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995A2-47CC-4F1F-A8E9-29E9CCF26128}"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03238905-2F95-455D-839E-4CC360491E2E}" type="datetimeFigureOut">
              <a:rPr lang="en-GB" smtClean="0"/>
              <a:pPr/>
              <a:t>11/03/2021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F995A2-47CC-4F1F-A8E9-29E9CCF26128}" type="slidenum">
              <a:rPr lang="en-GB" smtClean="0"/>
              <a:pPr/>
              <a:t>‹#›</a:t>
            </a:fld>
            <a:endParaRPr lang="en-GB"/>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03238905-2F95-455D-839E-4CC360491E2E}" type="datetimeFigureOut">
              <a:rPr lang="en-GB" smtClean="0"/>
              <a:pPr/>
              <a:t>11/03/2021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F995A2-47CC-4F1F-A8E9-29E9CCF26128}"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03238905-2F95-455D-839E-4CC360491E2E}" type="datetimeFigureOut">
              <a:rPr lang="en-GB" smtClean="0"/>
              <a:pPr/>
              <a:t>11/03/2021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F995A2-47CC-4F1F-A8E9-29E9CCF26128}" type="slidenum">
              <a:rPr lang="en-GB" smtClean="0"/>
              <a:pPr/>
              <a:t>‹#›</a:t>
            </a:fld>
            <a:endParaRPr lang="en-GB"/>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238905-2F95-455D-839E-4CC360491E2E}" type="datetimeFigureOut">
              <a:rPr lang="en-GB" smtClean="0"/>
              <a:pPr/>
              <a:t>11/03/2021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6F995A2-47CC-4F1F-A8E9-29E9CCF2612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03238905-2F95-455D-839E-4CC360491E2E}" type="datetimeFigureOut">
              <a:rPr lang="en-GB" smtClean="0"/>
              <a:pPr/>
              <a:t>11/03/2021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F995A2-47CC-4F1F-A8E9-29E9CCF26128}"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03238905-2F95-455D-839E-4CC360491E2E}" type="datetimeFigureOut">
              <a:rPr lang="en-GB" smtClean="0"/>
              <a:pPr/>
              <a:t>11/03/2021</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86F995A2-47CC-4F1F-A8E9-29E9CCF26128}"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3238905-2F95-455D-839E-4CC360491E2E}" type="datetimeFigureOut">
              <a:rPr lang="en-GB" smtClean="0"/>
              <a:pPr/>
              <a:t>11/03/2021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995A2-47CC-4F1F-A8E9-29E9CCF2612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3238905-2F95-455D-839E-4CC360491E2E}" type="datetimeFigureOut">
              <a:rPr lang="en-GB" smtClean="0"/>
              <a:pPr/>
              <a:t>11/03/2021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995A2-47CC-4F1F-A8E9-29E9CCF2612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03238905-2F95-455D-839E-4CC360491E2E}" type="datetimeFigureOut">
              <a:rPr lang="en-GB" smtClean="0"/>
              <a:pPr/>
              <a:t>11/03/2021</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86F995A2-47CC-4F1F-A8E9-29E9CCF2612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youtube.com/watch?v=O7pQJ0ptjk0"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psychexchange.co.uk/videos/view/20026"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journals.cambridge.org/action/displayAbstract?fromPage=online&amp;aid=60765##" TargetMode="External"/><Relationship Id="rId2" Type="http://schemas.openxmlformats.org/officeDocument/2006/relationships/hyperlink" Target="http://www.homeoffice.gov.uk/rds/pdfs04/dpr26.pdf%2012/04/08" TargetMode="External"/><Relationship Id="rId1" Type="http://schemas.openxmlformats.org/officeDocument/2006/relationships/slideLayout" Target="../slideLayouts/slideLayout2.xml"/><Relationship Id="rId4" Type="http://schemas.openxmlformats.org/officeDocument/2006/relationships/hyperlink" Target="http://www.respect.gov.uk/members/case-studies/article.aspx?id=863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Moral development </a:t>
            </a:r>
          </a:p>
        </p:txBody>
      </p:sp>
      <p:sp>
        <p:nvSpPr>
          <p:cNvPr id="3" name="Subtitle 2"/>
          <p:cNvSpPr>
            <a:spLocks noGrp="1"/>
          </p:cNvSpPr>
          <p:nvPr>
            <p:ph type="subTitle" idx="1"/>
          </p:nvPr>
        </p:nvSpPr>
        <p:spPr/>
        <p:txBody>
          <a:bodyPr/>
          <a:lstStyle/>
          <a:p>
            <a:r>
              <a:rPr lang="en-GB" dirty="0"/>
              <a:t>ECES4008</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r>
              <a:rPr lang="en-GB" dirty="0"/>
              <a:t>Define moral development</a:t>
            </a:r>
          </a:p>
          <a:p>
            <a:r>
              <a:rPr lang="en-GB" dirty="0"/>
              <a:t>Look at the different approaches to moral development</a:t>
            </a:r>
          </a:p>
          <a:p>
            <a:pPr lvl="1"/>
            <a:r>
              <a:rPr lang="en-GB" dirty="0"/>
              <a:t>Psychoanalytic</a:t>
            </a:r>
          </a:p>
          <a:p>
            <a:pPr lvl="1"/>
            <a:r>
              <a:rPr lang="en-GB" dirty="0"/>
              <a:t>Cognitive- Piaget, Kohlberg and Gilligan </a:t>
            </a:r>
          </a:p>
          <a:p>
            <a:pPr lvl="1"/>
            <a:r>
              <a:rPr lang="en-GB" dirty="0"/>
              <a:t>Social learning theory- </a:t>
            </a:r>
            <a:r>
              <a:rPr lang="en-GB" dirty="0" err="1"/>
              <a:t>Bandura</a:t>
            </a:r>
            <a:r>
              <a:rPr lang="en-GB" dirty="0"/>
              <a:t> </a:t>
            </a:r>
          </a:p>
          <a:p>
            <a:pPr lvl="1"/>
            <a:endParaRPr lang="en-GB" dirty="0"/>
          </a:p>
          <a:p>
            <a:r>
              <a:rPr lang="en-GB" dirty="0"/>
              <a:t>Gain an understanding of pro and antisocial behaviour</a:t>
            </a:r>
          </a:p>
          <a:p>
            <a:endParaRPr lang="en-GB" dirty="0"/>
          </a:p>
          <a:p>
            <a:r>
              <a:rPr lang="en-GB" dirty="0"/>
              <a:t>Factors that can affect moral development</a:t>
            </a:r>
          </a:p>
          <a:p>
            <a:pPr lvl="1"/>
            <a:r>
              <a:rPr lang="en-GB" dirty="0"/>
              <a:t>Gender</a:t>
            </a:r>
          </a:p>
          <a:p>
            <a:pPr lvl="1"/>
            <a:r>
              <a:rPr lang="en-GB" dirty="0"/>
              <a:t>Culture</a:t>
            </a:r>
          </a:p>
          <a:p>
            <a:pPr lvl="1"/>
            <a:r>
              <a:rPr lang="en-GB" dirty="0"/>
              <a:t>Media (TV and video games)</a:t>
            </a:r>
          </a:p>
          <a:p>
            <a:pPr lvl="1"/>
            <a:r>
              <a:rPr lang="en-GB" dirty="0"/>
              <a:t>Temperament </a:t>
            </a:r>
          </a:p>
          <a:p>
            <a:endParaRPr lang="en-GB" dirty="0"/>
          </a:p>
        </p:txBody>
      </p:sp>
      <p:sp>
        <p:nvSpPr>
          <p:cNvPr id="2" name="Title 1"/>
          <p:cNvSpPr>
            <a:spLocks noGrp="1"/>
          </p:cNvSpPr>
          <p:nvPr>
            <p:ph type="title"/>
          </p:nvPr>
        </p:nvSpPr>
        <p:spPr/>
        <p:txBody>
          <a:bodyPr/>
          <a:lstStyle/>
          <a:p>
            <a:r>
              <a:rPr lang="en-GB" dirty="0"/>
              <a:t>Objectives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24744"/>
            <a:ext cx="8229600" cy="4882547"/>
          </a:xfrm>
        </p:spPr>
        <p:txBody>
          <a:bodyPr>
            <a:normAutofit/>
          </a:bodyPr>
          <a:lstStyle/>
          <a:p>
            <a:pPr algn="ctr">
              <a:buNone/>
            </a:pPr>
            <a:r>
              <a:rPr lang="en-GB" dirty="0"/>
              <a:t>‘The process by which, children adopt and internalise the rules and expectations of our society and develop a sense of right and wrong’</a:t>
            </a:r>
          </a:p>
          <a:p>
            <a:pPr algn="ctr">
              <a:buNone/>
            </a:pPr>
            <a:r>
              <a:rPr lang="en-GB" dirty="0"/>
              <a:t> </a:t>
            </a:r>
          </a:p>
          <a:p>
            <a:pPr algn="ctr">
              <a:buNone/>
            </a:pPr>
            <a:r>
              <a:rPr lang="en-GB" dirty="0"/>
              <a:t>		(Dwyer &amp; </a:t>
            </a:r>
            <a:r>
              <a:rPr lang="en-GB" dirty="0" err="1"/>
              <a:t>Scampion</a:t>
            </a:r>
            <a:r>
              <a:rPr lang="en-GB" dirty="0"/>
              <a:t>, 1995, p. 254, cited in, Doherty and Hughes, 2009, p 405) </a:t>
            </a:r>
          </a:p>
          <a:p>
            <a:endParaRPr lang="en-GB" dirty="0"/>
          </a:p>
          <a:p>
            <a:endParaRPr lang="en-GB" dirty="0"/>
          </a:p>
        </p:txBody>
      </p:sp>
      <p:sp>
        <p:nvSpPr>
          <p:cNvPr id="2" name="Title 1"/>
          <p:cNvSpPr>
            <a:spLocks noGrp="1"/>
          </p:cNvSpPr>
          <p:nvPr>
            <p:ph type="title"/>
          </p:nvPr>
        </p:nvSpPr>
        <p:spPr/>
        <p:txBody>
          <a:bodyPr/>
          <a:lstStyle/>
          <a:p>
            <a:r>
              <a:rPr lang="en-GB" dirty="0"/>
              <a:t>What is moral development?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Theorists have centred and focused on the same three moral components</a:t>
            </a:r>
          </a:p>
          <a:p>
            <a:pPr lvl="1"/>
            <a:r>
              <a:rPr lang="en-GB" dirty="0"/>
              <a:t> A </a:t>
            </a:r>
            <a:r>
              <a:rPr lang="en-GB" b="1" dirty="0"/>
              <a:t>affective</a:t>
            </a:r>
            <a:r>
              <a:rPr lang="en-GB" dirty="0"/>
              <a:t> or emotional component that consists of their feelings that surround right and wrong action and that motivate moral thought and actions</a:t>
            </a:r>
          </a:p>
          <a:p>
            <a:pPr lvl="1"/>
            <a:r>
              <a:rPr lang="en-GB" dirty="0"/>
              <a:t>A </a:t>
            </a:r>
            <a:r>
              <a:rPr lang="en-GB" b="1" dirty="0"/>
              <a:t>cognitive</a:t>
            </a:r>
            <a:r>
              <a:rPr lang="en-GB" dirty="0"/>
              <a:t> component that conceptualises right and wrong and make decisions about how to behave.</a:t>
            </a:r>
          </a:p>
          <a:p>
            <a:pPr lvl="1"/>
            <a:r>
              <a:rPr lang="en-GB" dirty="0"/>
              <a:t>A </a:t>
            </a:r>
            <a:r>
              <a:rPr lang="en-GB" b="1" dirty="0"/>
              <a:t>behavioural </a:t>
            </a:r>
            <a:r>
              <a:rPr lang="en-GB" dirty="0"/>
              <a:t>component  that reflects how we actually behave when we experience the temptation to lie and cheat, or violate other moral rules.</a:t>
            </a:r>
          </a:p>
          <a:p>
            <a:pPr lvl="1"/>
            <a:endParaRPr lang="en-GB" dirty="0"/>
          </a:p>
          <a:p>
            <a:pPr lvl="1"/>
            <a:endParaRPr lang="en-GB" dirty="0"/>
          </a:p>
        </p:txBody>
      </p:sp>
      <p:sp>
        <p:nvSpPr>
          <p:cNvPr id="2" name="Title 1"/>
          <p:cNvSpPr>
            <a:spLocks noGrp="1"/>
          </p:cNvSpPr>
          <p:nvPr>
            <p:ph type="title"/>
          </p:nvPr>
        </p:nvSpPr>
        <p:spPr/>
        <p:txBody>
          <a:bodyPr>
            <a:normAutofit fontScale="90000"/>
          </a:bodyPr>
          <a:lstStyle/>
          <a:p>
            <a:r>
              <a:rPr lang="en-GB" dirty="0"/>
              <a:t>Approaches to moral development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Psychoanalytical- Freud </a:t>
            </a:r>
          </a:p>
          <a:p>
            <a:r>
              <a:rPr lang="en-GB" dirty="0"/>
              <a:t>Cognitive approach- Piaget, Kohlberg and Gilligan </a:t>
            </a:r>
          </a:p>
          <a:p>
            <a:r>
              <a:rPr lang="en-GB" dirty="0"/>
              <a:t>Social learning theory- </a:t>
            </a:r>
            <a:r>
              <a:rPr lang="en-GB" dirty="0" err="1"/>
              <a:t>Bandura</a:t>
            </a:r>
            <a:endParaRPr lang="en-GB" dirty="0"/>
          </a:p>
        </p:txBody>
      </p:sp>
      <p:sp>
        <p:nvSpPr>
          <p:cNvPr id="3" name="Title 2"/>
          <p:cNvSpPr>
            <a:spLocks noGrp="1"/>
          </p:cNvSpPr>
          <p:nvPr>
            <p:ph type="title"/>
          </p:nvPr>
        </p:nvSpPr>
        <p:spPr/>
        <p:txBody>
          <a:bodyPr/>
          <a:lstStyle/>
          <a:p>
            <a:r>
              <a:rPr lang="en-GB" dirty="0"/>
              <a:t>Three approaches:</a:t>
            </a:r>
          </a:p>
        </p:txBody>
      </p:sp>
      <p:pic>
        <p:nvPicPr>
          <p:cNvPr id="1026" name="Picture 2" descr="http://www.theage.com.au/ffximage/2006/09/29/freud_main_narrowweb__300x408,0.jpg"/>
          <p:cNvPicPr>
            <a:picLocks noChangeAspect="1" noChangeArrowheads="1"/>
          </p:cNvPicPr>
          <p:nvPr/>
        </p:nvPicPr>
        <p:blipFill>
          <a:blip r:embed="rId3" cstate="print"/>
          <a:srcRect/>
          <a:stretch>
            <a:fillRect/>
          </a:stretch>
        </p:blipFill>
        <p:spPr bwMode="auto">
          <a:xfrm>
            <a:off x="6948264" y="3871798"/>
            <a:ext cx="2195736" cy="2986202"/>
          </a:xfrm>
          <a:prstGeom prst="rect">
            <a:avLst/>
          </a:prstGeom>
          <a:noFill/>
        </p:spPr>
      </p:pic>
      <p:pic>
        <p:nvPicPr>
          <p:cNvPr id="1028" name="Picture 4" descr="http://www.psywww.com/intropsych/ch10_development/10piaget.jpg"/>
          <p:cNvPicPr>
            <a:picLocks noChangeAspect="1" noChangeArrowheads="1"/>
          </p:cNvPicPr>
          <p:nvPr/>
        </p:nvPicPr>
        <p:blipFill>
          <a:blip r:embed="rId4" cstate="print"/>
          <a:srcRect/>
          <a:stretch>
            <a:fillRect/>
          </a:stretch>
        </p:blipFill>
        <p:spPr bwMode="auto">
          <a:xfrm>
            <a:off x="4283968" y="4171952"/>
            <a:ext cx="1942739" cy="2686048"/>
          </a:xfrm>
          <a:prstGeom prst="rect">
            <a:avLst/>
          </a:prstGeom>
          <a:noFill/>
        </p:spPr>
      </p:pic>
      <p:pic>
        <p:nvPicPr>
          <p:cNvPr id="1030" name="Picture 6" descr="http://relong.myweb.uga.edu/index_files/image004.jpg"/>
          <p:cNvPicPr>
            <a:picLocks noChangeAspect="1" noChangeArrowheads="1"/>
          </p:cNvPicPr>
          <p:nvPr/>
        </p:nvPicPr>
        <p:blipFill>
          <a:blip r:embed="rId5" cstate="print"/>
          <a:srcRect/>
          <a:stretch>
            <a:fillRect/>
          </a:stretch>
        </p:blipFill>
        <p:spPr bwMode="auto">
          <a:xfrm>
            <a:off x="1475656" y="4230221"/>
            <a:ext cx="1804045" cy="2627779"/>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Freud- main founder of this approach </a:t>
            </a:r>
          </a:p>
          <a:p>
            <a:r>
              <a:rPr lang="en-GB" dirty="0"/>
              <a:t>Freud believes we are born with our ID</a:t>
            </a:r>
          </a:p>
          <a:p>
            <a:r>
              <a:rPr lang="en-GB" dirty="0"/>
              <a:t> ID is an important part of our personality as newborns</a:t>
            </a:r>
          </a:p>
          <a:p>
            <a:r>
              <a:rPr lang="en-GB" dirty="0"/>
              <a:t>The second (by the age of 3) part of the personality Freud refers to as the Ego</a:t>
            </a:r>
          </a:p>
          <a:p>
            <a:r>
              <a:rPr lang="en-GB" dirty="0"/>
              <a:t>The third part (by the age of 5) is the Superego and is the moral part of us.  </a:t>
            </a:r>
          </a:p>
        </p:txBody>
      </p:sp>
      <p:sp>
        <p:nvSpPr>
          <p:cNvPr id="3" name="Title 2"/>
          <p:cNvSpPr>
            <a:spLocks noGrp="1"/>
          </p:cNvSpPr>
          <p:nvPr>
            <p:ph type="title"/>
          </p:nvPr>
        </p:nvSpPr>
        <p:spPr/>
        <p:txBody>
          <a:bodyPr>
            <a:normAutofit/>
          </a:bodyPr>
          <a:lstStyle/>
          <a:p>
            <a:r>
              <a:rPr lang="en-GB" dirty="0"/>
              <a:t>Psychoanalytical approach</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The superego has two parts!</a:t>
            </a:r>
          </a:p>
          <a:p>
            <a:pPr lvl="1"/>
            <a:r>
              <a:rPr lang="en-GB" dirty="0"/>
              <a:t>Conscience </a:t>
            </a:r>
          </a:p>
          <a:p>
            <a:pPr lvl="1"/>
            <a:r>
              <a:rPr lang="en-GB" dirty="0"/>
              <a:t>Ego ideal </a:t>
            </a:r>
          </a:p>
          <a:p>
            <a:pPr lvl="1"/>
            <a:endParaRPr lang="en-GB" dirty="0"/>
          </a:p>
          <a:p>
            <a:pPr lvl="1"/>
            <a:endParaRPr lang="en-GB" dirty="0"/>
          </a:p>
          <a:p>
            <a:pPr lvl="1"/>
            <a:r>
              <a:rPr lang="en-GB" dirty="0"/>
              <a:t>To better understand Freud's ideal about how the super ego works think about a hungry 7 year old in a supermarket………</a:t>
            </a:r>
          </a:p>
        </p:txBody>
      </p:sp>
      <p:sp>
        <p:nvSpPr>
          <p:cNvPr id="3" name="Title 2"/>
          <p:cNvSpPr>
            <a:spLocks noGrp="1"/>
          </p:cNvSpPr>
          <p:nvPr>
            <p:ph type="title"/>
          </p:nvPr>
        </p:nvSpPr>
        <p:spPr/>
        <p:txBody>
          <a:bodyPr>
            <a:normAutofit/>
          </a:bodyPr>
          <a:lstStyle/>
          <a:p>
            <a:r>
              <a:rPr lang="en-GB" dirty="0"/>
              <a:t>According to Freud:</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endParaRPr lang="en-GB" sz="2000" dirty="0"/>
          </a:p>
          <a:p>
            <a:r>
              <a:rPr lang="en-GB" sz="2000" dirty="0"/>
              <a:t>Piaget found that the way children thought about rules depended on their stage of cognitive development.</a:t>
            </a:r>
            <a:endParaRPr lang="en-GB" sz="2000" i="1" dirty="0"/>
          </a:p>
          <a:p>
            <a:r>
              <a:rPr lang="en-GB" sz="2000" dirty="0">
                <a:solidFill>
                  <a:srgbClr val="FF0000"/>
                </a:solidFill>
              </a:rPr>
              <a:t>Pre-operational</a:t>
            </a:r>
            <a:r>
              <a:rPr lang="en-GB" sz="2000" dirty="0"/>
              <a:t> (pre-school up to about 6)</a:t>
            </a:r>
          </a:p>
          <a:p>
            <a:pPr lvl="1"/>
            <a:r>
              <a:rPr lang="en-GB" sz="2000" dirty="0"/>
              <a:t>Behaviour not guided by rules (egocentric)</a:t>
            </a:r>
          </a:p>
          <a:p>
            <a:r>
              <a:rPr lang="en-GB" sz="2000" dirty="0">
                <a:solidFill>
                  <a:srgbClr val="FF0000"/>
                </a:solidFill>
              </a:rPr>
              <a:t>Concrete operational </a:t>
            </a:r>
            <a:r>
              <a:rPr lang="en-GB" sz="2000" dirty="0"/>
              <a:t>( from around 6)  </a:t>
            </a:r>
          </a:p>
          <a:p>
            <a:pPr lvl="1"/>
            <a:r>
              <a:rPr lang="en-GB" sz="2000" dirty="0"/>
              <a:t>Awareness of rules as inviolable (rules cannot be negotiated) </a:t>
            </a:r>
          </a:p>
          <a:p>
            <a:r>
              <a:rPr lang="en-GB" sz="2000" dirty="0">
                <a:solidFill>
                  <a:srgbClr val="FF0000"/>
                </a:solidFill>
              </a:rPr>
              <a:t>Formal operational </a:t>
            </a:r>
            <a:r>
              <a:rPr lang="en-GB" sz="2000" dirty="0"/>
              <a:t>( from around 10)</a:t>
            </a:r>
          </a:p>
          <a:p>
            <a:pPr lvl="1"/>
            <a:r>
              <a:rPr lang="en-GB" sz="2000" dirty="0"/>
              <a:t>Realise that rules are the result of mutual consent and can be changed.</a:t>
            </a:r>
          </a:p>
          <a:p>
            <a:endParaRPr lang="en-GB" dirty="0"/>
          </a:p>
        </p:txBody>
      </p:sp>
      <p:sp>
        <p:nvSpPr>
          <p:cNvPr id="3" name="Title 2"/>
          <p:cNvSpPr>
            <a:spLocks noGrp="1"/>
          </p:cNvSpPr>
          <p:nvPr>
            <p:ph type="title"/>
          </p:nvPr>
        </p:nvSpPr>
        <p:spPr>
          <a:xfrm>
            <a:off x="467544" y="404664"/>
            <a:ext cx="8229600" cy="1143000"/>
          </a:xfrm>
        </p:spPr>
        <p:txBody>
          <a:bodyPr/>
          <a:lstStyle/>
          <a:p>
            <a:r>
              <a:rPr lang="en-GB" dirty="0"/>
              <a:t>Cognitive approaches - Piaget</a:t>
            </a:r>
          </a:p>
        </p:txBody>
      </p:sp>
      <p:pic>
        <p:nvPicPr>
          <p:cNvPr id="4" name="Picture 3" descr="piaget.jpg"/>
          <p:cNvPicPr>
            <a:picLocks noChangeAspect="1"/>
          </p:cNvPicPr>
          <p:nvPr/>
        </p:nvPicPr>
        <p:blipFill>
          <a:blip r:embed="rId3" cstate="print"/>
          <a:stretch>
            <a:fillRect/>
          </a:stretch>
        </p:blipFill>
        <p:spPr>
          <a:xfrm>
            <a:off x="7380312" y="4509120"/>
            <a:ext cx="1763688" cy="234888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accent6">
                    <a:lumMod val="75000"/>
                  </a:schemeClr>
                </a:solidFill>
              </a:rPr>
              <a:t>Piaget: Observations and interviews</a:t>
            </a:r>
            <a:endParaRPr lang="en-US" dirty="0">
              <a:solidFill>
                <a:schemeClr val="accent6">
                  <a:lumMod val="75000"/>
                </a:schemeClr>
              </a:solidFill>
            </a:endParaRPr>
          </a:p>
        </p:txBody>
      </p:sp>
      <p:sp>
        <p:nvSpPr>
          <p:cNvPr id="3" name="Content Placeholder 2"/>
          <p:cNvSpPr>
            <a:spLocks noGrp="1"/>
          </p:cNvSpPr>
          <p:nvPr>
            <p:ph idx="1"/>
          </p:nvPr>
        </p:nvSpPr>
        <p:spPr>
          <a:xfrm>
            <a:off x="457200" y="1600200"/>
            <a:ext cx="4906888" cy="4525963"/>
          </a:xfrm>
        </p:spPr>
        <p:txBody>
          <a:bodyPr>
            <a:normAutofit/>
          </a:bodyPr>
          <a:lstStyle/>
          <a:p>
            <a:r>
              <a:rPr lang="en-GB" dirty="0"/>
              <a:t>Understanding of rules of marbles.</a:t>
            </a:r>
          </a:p>
          <a:p>
            <a:r>
              <a:rPr lang="en-GB" dirty="0"/>
              <a:t>Questions, </a:t>
            </a:r>
            <a:r>
              <a:rPr lang="en-GB" dirty="0" err="1"/>
              <a:t>eg</a:t>
            </a:r>
            <a:r>
              <a:rPr lang="en-GB" dirty="0"/>
              <a:t>:</a:t>
            </a:r>
          </a:p>
          <a:p>
            <a:pPr lvl="1"/>
            <a:r>
              <a:rPr lang="en-GB" dirty="0"/>
              <a:t>What are the rules?</a:t>
            </a:r>
          </a:p>
          <a:p>
            <a:pPr lvl="1"/>
            <a:r>
              <a:rPr lang="en-GB" dirty="0"/>
              <a:t>Can new rule be invented?</a:t>
            </a:r>
          </a:p>
          <a:p>
            <a:pPr lvl="1"/>
            <a:r>
              <a:rPr lang="en-GB" dirty="0"/>
              <a:t>Where do rules come from?</a:t>
            </a:r>
          </a:p>
          <a:p>
            <a:pPr lvl="1"/>
            <a:r>
              <a:rPr lang="en-GB" dirty="0"/>
              <a:t>Have rules always been the same?</a:t>
            </a:r>
          </a:p>
          <a:p>
            <a:endParaRPr lang="en-US" dirty="0"/>
          </a:p>
        </p:txBody>
      </p:sp>
      <p:pic>
        <p:nvPicPr>
          <p:cNvPr id="4" name="Picture 3" descr="marbles-1.jpg"/>
          <p:cNvPicPr>
            <a:picLocks noChangeAspect="1"/>
          </p:cNvPicPr>
          <p:nvPr/>
        </p:nvPicPr>
        <p:blipFill>
          <a:blip r:embed="rId3" cstate="print"/>
          <a:stretch>
            <a:fillRect/>
          </a:stretch>
        </p:blipFill>
        <p:spPr>
          <a:xfrm>
            <a:off x="5364088" y="1772816"/>
            <a:ext cx="3404096" cy="2553072"/>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Moral development assisted by:</a:t>
            </a:r>
          </a:p>
          <a:p>
            <a:r>
              <a:rPr lang="en-GB" dirty="0"/>
              <a:t>Maturation</a:t>
            </a:r>
          </a:p>
          <a:p>
            <a:r>
              <a:rPr lang="en-GB" dirty="0"/>
              <a:t>Social experience </a:t>
            </a:r>
          </a:p>
          <a:p>
            <a:r>
              <a:rPr lang="en-GB" dirty="0"/>
              <a:t>And parents </a:t>
            </a:r>
          </a:p>
          <a:p>
            <a:endParaRPr lang="en-GB" dirty="0"/>
          </a:p>
          <a:p>
            <a:endParaRPr lang="en-GB" dirty="0"/>
          </a:p>
        </p:txBody>
      </p:sp>
      <p:sp>
        <p:nvSpPr>
          <p:cNvPr id="3" name="Title 2"/>
          <p:cNvSpPr>
            <a:spLocks noGrp="1"/>
          </p:cNvSpPr>
          <p:nvPr>
            <p:ph type="title"/>
          </p:nvPr>
        </p:nvSpPr>
        <p:spPr/>
        <p:txBody>
          <a:bodyPr/>
          <a:lstStyle/>
          <a:p>
            <a:r>
              <a:rPr lang="en-GB" dirty="0"/>
              <a:t>Piaget….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Very young children aged 2-5 years old have been found to be able to tell the difference between moral and social rules</a:t>
            </a:r>
          </a:p>
          <a:p>
            <a:endParaRPr lang="en-GB" dirty="0"/>
          </a:p>
          <a:p>
            <a:r>
              <a:rPr lang="en-GB" dirty="0"/>
              <a:t>Moral realism stage children have been know to questions rules, they feel unfair, whilst still accepting authority in relation to moral issues such as stealing. </a:t>
            </a:r>
          </a:p>
          <a:p>
            <a:endParaRPr lang="en-GB" dirty="0"/>
          </a:p>
        </p:txBody>
      </p:sp>
      <p:sp>
        <p:nvSpPr>
          <p:cNvPr id="3" name="Title 2"/>
          <p:cNvSpPr>
            <a:spLocks noGrp="1"/>
          </p:cNvSpPr>
          <p:nvPr>
            <p:ph type="title"/>
          </p:nvPr>
        </p:nvSpPr>
        <p:spPr/>
        <p:txBody>
          <a:bodyPr/>
          <a:lstStyle/>
          <a:p>
            <a:r>
              <a:rPr lang="en-GB" dirty="0" err="1"/>
              <a:t>Critsims</a:t>
            </a:r>
            <a:r>
              <a:rPr lang="en-GB" dirty="0"/>
              <a:t> of Piaget’s theory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Building on and revising Piaget’s ideas of moral development.</a:t>
            </a:r>
          </a:p>
          <a:p>
            <a:r>
              <a:rPr lang="en-GB" dirty="0"/>
              <a:t>He devised a way of measuring moral reasoning based on research participants responses to moral dilemmas </a:t>
            </a:r>
          </a:p>
          <a:p>
            <a:r>
              <a:rPr lang="en-GB" sz="2800" dirty="0">
                <a:latin typeface="+mj-lt"/>
              </a:rPr>
              <a:t>Method - moral dilemmas (Heinz) to investigate children’s reasoning.</a:t>
            </a:r>
          </a:p>
          <a:p>
            <a:r>
              <a:rPr lang="en-GB" dirty="0"/>
              <a:t>Six stages  (3 levels) to his theory</a:t>
            </a:r>
          </a:p>
          <a:p>
            <a:r>
              <a:rPr lang="en-GB" dirty="0">
                <a:hlinkClick r:id="rId3"/>
              </a:rPr>
              <a:t>http://www.youtube.com/watch?v=O7pQJ0ptjk0</a:t>
            </a:r>
            <a:endParaRPr lang="en-GB" dirty="0"/>
          </a:p>
        </p:txBody>
      </p:sp>
      <p:sp>
        <p:nvSpPr>
          <p:cNvPr id="3" name="Title 2"/>
          <p:cNvSpPr>
            <a:spLocks noGrp="1"/>
          </p:cNvSpPr>
          <p:nvPr>
            <p:ph type="title"/>
          </p:nvPr>
        </p:nvSpPr>
        <p:spPr/>
        <p:txBody>
          <a:bodyPr>
            <a:normAutofit fontScale="90000"/>
          </a:bodyPr>
          <a:lstStyle/>
          <a:p>
            <a:r>
              <a:rPr lang="en-GB" sz="4400" dirty="0">
                <a:latin typeface="Garamond" pitchFamily="18" charset="0"/>
              </a:rPr>
              <a:t>Lawrence Kohlberg – Moral Development</a:t>
            </a:r>
            <a:endParaRPr lang="en-GB" dirty="0"/>
          </a:p>
        </p:txBody>
      </p:sp>
      <p:pic>
        <p:nvPicPr>
          <p:cNvPr id="4" name="Picture 6" descr="kohlberg_1975_2"/>
          <p:cNvPicPr>
            <a:picLocks noChangeAspect="1" noChangeArrowheads="1"/>
          </p:cNvPicPr>
          <p:nvPr/>
        </p:nvPicPr>
        <p:blipFill>
          <a:blip r:embed="rId4" cstate="print"/>
          <a:srcRect l="2831" t="1942" r="5849" b="21675"/>
          <a:stretch>
            <a:fillRect/>
          </a:stretch>
        </p:blipFill>
        <p:spPr bwMode="auto">
          <a:xfrm>
            <a:off x="7215646" y="4509120"/>
            <a:ext cx="1928354" cy="2348880"/>
          </a:xfrm>
          <a:prstGeom prst="rect">
            <a:avLst/>
          </a:prstGeom>
          <a:noFill/>
          <a:ln w="28575">
            <a:solidFill>
              <a:srgbClr val="3399FF"/>
            </a:solid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6" name="Picture 4" descr="http://www.mhhe.com/socscience/intro/ibank/ibank/0025.jpg"/>
          <p:cNvPicPr>
            <a:picLocks noChangeAspect="1" noChangeArrowheads="1"/>
          </p:cNvPicPr>
          <p:nvPr/>
        </p:nvPicPr>
        <p:blipFill>
          <a:blip r:embed="rId3" cstate="print"/>
          <a:srcRect/>
          <a:stretch>
            <a:fillRect/>
          </a:stretch>
        </p:blipFill>
        <p:spPr bwMode="auto">
          <a:xfrm>
            <a:off x="0" y="0"/>
            <a:ext cx="9144000" cy="6858000"/>
          </a:xfrm>
          <a:prstGeom prst="rect">
            <a:avLst/>
          </a:prstGeom>
          <a:noFill/>
        </p:spPr>
      </p:pic>
      <p:sp>
        <p:nvSpPr>
          <p:cNvPr id="4" name="Rectangle 3"/>
          <p:cNvSpPr/>
          <p:nvPr/>
        </p:nvSpPr>
        <p:spPr>
          <a:xfrm>
            <a:off x="2051720" y="0"/>
            <a:ext cx="5904656" cy="3326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normAutofit fontScale="90000"/>
          </a:bodyPr>
          <a:lstStyle/>
          <a:p>
            <a:br>
              <a:rPr lang="en-GB" dirty="0">
                <a:solidFill>
                  <a:srgbClr val="FFC000"/>
                </a:solidFill>
              </a:rPr>
            </a:br>
            <a:r>
              <a:rPr lang="en-GB" dirty="0">
                <a:solidFill>
                  <a:srgbClr val="FFC000"/>
                </a:solidFill>
              </a:rPr>
              <a:t>Moral dilemma – Heinz steals a drug</a:t>
            </a:r>
            <a:endParaRPr lang="en-US" dirty="0">
              <a:solidFill>
                <a:srgbClr val="FFC000"/>
              </a:solidFill>
            </a:endParaRPr>
          </a:p>
        </p:txBody>
      </p:sp>
      <p:sp>
        <p:nvSpPr>
          <p:cNvPr id="3" name="Content Placeholder 2"/>
          <p:cNvSpPr>
            <a:spLocks noGrp="1"/>
          </p:cNvSpPr>
          <p:nvPr>
            <p:ph idx="1"/>
          </p:nvPr>
        </p:nvSpPr>
        <p:spPr>
          <a:xfrm>
            <a:off x="457200" y="1196752"/>
            <a:ext cx="8229600" cy="5256584"/>
          </a:xfrm>
        </p:spPr>
        <p:txBody>
          <a:bodyPr>
            <a:noAutofit/>
          </a:bodyPr>
          <a:lstStyle/>
          <a:p>
            <a:pPr>
              <a:buNone/>
            </a:pPr>
            <a:endParaRPr lang="en-GB" sz="1800" dirty="0"/>
          </a:p>
          <a:p>
            <a:pPr>
              <a:buNone/>
            </a:pPr>
            <a:r>
              <a:rPr lang="en-GB" sz="1800" dirty="0"/>
              <a:t>In Europe, a woman was near death from a special kind of</a:t>
            </a:r>
          </a:p>
          <a:p>
            <a:pPr>
              <a:buNone/>
            </a:pPr>
            <a:r>
              <a:rPr lang="en-GB" sz="1800" dirty="0"/>
              <a:t>cancer. There was one drug that the doctors thought might save </a:t>
            </a:r>
          </a:p>
          <a:p>
            <a:pPr>
              <a:buNone/>
            </a:pPr>
            <a:r>
              <a:rPr lang="en-GB" sz="1800" dirty="0"/>
              <a:t>her. It was a form of radium that a druggist in the same town had </a:t>
            </a:r>
          </a:p>
          <a:p>
            <a:pPr>
              <a:buNone/>
            </a:pPr>
            <a:r>
              <a:rPr lang="en-GB" sz="1800" dirty="0"/>
              <a:t>recently discovered. The drug was expensive to make, but the </a:t>
            </a:r>
          </a:p>
          <a:p>
            <a:pPr>
              <a:buNone/>
            </a:pPr>
            <a:r>
              <a:rPr lang="en-GB" sz="1800" dirty="0"/>
              <a:t>druggist was charging ten times what the drug cost him to make.</a:t>
            </a:r>
          </a:p>
          <a:p>
            <a:pPr>
              <a:buNone/>
            </a:pPr>
            <a:r>
              <a:rPr lang="en-GB" sz="1800" dirty="0"/>
              <a:t>The sick woman's husband, Heinz, went to everyone he knew to</a:t>
            </a:r>
          </a:p>
          <a:p>
            <a:pPr>
              <a:buNone/>
            </a:pPr>
            <a:r>
              <a:rPr lang="en-GB" sz="1800" dirty="0"/>
              <a:t>borrow the money, but he could only get together about $ 1,000</a:t>
            </a:r>
          </a:p>
          <a:p>
            <a:pPr>
              <a:buNone/>
            </a:pPr>
            <a:r>
              <a:rPr lang="en-GB" sz="1800" dirty="0"/>
              <a:t>which is half of what it cost. He told the druggist that his wife was </a:t>
            </a:r>
          </a:p>
          <a:p>
            <a:pPr>
              <a:buNone/>
            </a:pPr>
            <a:r>
              <a:rPr lang="en-GB" sz="1800" dirty="0"/>
              <a:t>dying and asked him to sell it cheaper or let him pay later. But the </a:t>
            </a:r>
          </a:p>
          <a:p>
            <a:pPr>
              <a:buNone/>
            </a:pPr>
            <a:r>
              <a:rPr lang="en-GB" sz="1800" dirty="0"/>
              <a:t>druggist said: "No, I discovered the drug and I'm going to make </a:t>
            </a:r>
          </a:p>
          <a:p>
            <a:pPr>
              <a:buNone/>
            </a:pPr>
            <a:r>
              <a:rPr lang="en-GB" sz="1800" dirty="0"/>
              <a:t>money from it." So Heinz got desperate and broke into the man's</a:t>
            </a:r>
          </a:p>
          <a:p>
            <a:pPr>
              <a:buNone/>
            </a:pPr>
            <a:r>
              <a:rPr lang="en-GB" sz="1800" dirty="0"/>
              <a:t>store to steal the drug-for his wife. (Kohlberg, </a:t>
            </a:r>
            <a:r>
              <a:rPr lang="en-GB" sz="2300" dirty="0"/>
              <a:t>1963)</a:t>
            </a:r>
            <a:endParaRPr lang="en-US" sz="23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5577483"/>
          </a:xfrm>
        </p:spPr>
        <p:txBody>
          <a:bodyPr>
            <a:normAutofit lnSpcReduction="10000"/>
          </a:bodyPr>
          <a:lstStyle/>
          <a:p>
            <a:pPr>
              <a:buNone/>
            </a:pPr>
            <a:r>
              <a:rPr lang="en-GB" dirty="0">
                <a:solidFill>
                  <a:srgbClr val="00B050"/>
                </a:solidFill>
              </a:rPr>
              <a:t>Some questions asked by Kohlberg </a:t>
            </a:r>
            <a:r>
              <a:rPr lang="en-US" dirty="0">
                <a:solidFill>
                  <a:srgbClr val="00B050"/>
                </a:solidFill>
              </a:rPr>
              <a:t>(1963):</a:t>
            </a:r>
          </a:p>
          <a:p>
            <a:r>
              <a:rPr lang="en-GB" dirty="0"/>
              <a:t>Should Heinz steal the drug?</a:t>
            </a:r>
          </a:p>
          <a:p>
            <a:r>
              <a:rPr lang="en-GB" dirty="0"/>
              <a:t>Suppose the person dying is not his wife but a stranger. Should Heinz steal the drug?</a:t>
            </a:r>
          </a:p>
          <a:p>
            <a:r>
              <a:rPr lang="en-GB" dirty="0"/>
              <a:t>If it was a drug for a pet dog that he loves should </a:t>
            </a:r>
            <a:r>
              <a:rPr lang="en-US" dirty="0"/>
              <a:t>Heinz steal the drug?</a:t>
            </a:r>
          </a:p>
          <a:p>
            <a:r>
              <a:rPr lang="en-GB" dirty="0"/>
              <a:t>Is it important for people to do everything they can to save another’s life?</a:t>
            </a:r>
          </a:p>
          <a:p>
            <a:r>
              <a:rPr lang="en-GB" dirty="0"/>
              <a:t>Is it against the law for Heinz to steal?</a:t>
            </a:r>
          </a:p>
          <a:p>
            <a:r>
              <a:rPr lang="en-GB" dirty="0"/>
              <a:t>Should people try to do everything they can to </a:t>
            </a:r>
            <a:r>
              <a:rPr lang="en-US" dirty="0"/>
              <a:t>obey the law?</a:t>
            </a:r>
          </a:p>
          <a:p>
            <a:r>
              <a:rPr lang="en-GB" dirty="0"/>
              <a:t>Did the druggist have the right to charge that</a:t>
            </a:r>
            <a:r>
              <a:rPr lang="en-US" dirty="0"/>
              <a:t>much?</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Moral behaviour does not always match moral reasoning </a:t>
            </a:r>
          </a:p>
          <a:p>
            <a:r>
              <a:rPr lang="en-GB" dirty="0"/>
              <a:t>Is justice the only aspect or moral reasoning we should consider?</a:t>
            </a:r>
          </a:p>
          <a:p>
            <a:endParaRPr lang="en-GB" dirty="0"/>
          </a:p>
          <a:p>
            <a:endParaRPr lang="en-GB" dirty="0"/>
          </a:p>
        </p:txBody>
      </p:sp>
      <p:sp>
        <p:nvSpPr>
          <p:cNvPr id="3" name="Title 2"/>
          <p:cNvSpPr>
            <a:spLocks noGrp="1"/>
          </p:cNvSpPr>
          <p:nvPr>
            <p:ph type="title"/>
          </p:nvPr>
        </p:nvSpPr>
        <p:spPr/>
        <p:txBody>
          <a:bodyPr/>
          <a:lstStyle/>
          <a:p>
            <a:r>
              <a:rPr lang="en-GB" dirty="0"/>
              <a:t>Criticisms of Kohlberg's theory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8219256" cy="5184576"/>
          </a:xfrm>
        </p:spPr>
        <p:txBody>
          <a:bodyPr>
            <a:normAutofit/>
          </a:bodyPr>
          <a:lstStyle/>
          <a:p>
            <a:r>
              <a:rPr lang="en-GB" dirty="0"/>
              <a:t>She suggested that Kohlberg theories were biased because he </a:t>
            </a:r>
            <a:r>
              <a:rPr lang="en-GB" sz="2800" dirty="0"/>
              <a:t>only interviewed males</a:t>
            </a:r>
          </a:p>
          <a:p>
            <a:pPr>
              <a:buFontTx/>
              <a:buChar char="•"/>
            </a:pPr>
            <a:endParaRPr lang="en-GB" sz="2800" dirty="0"/>
          </a:p>
          <a:p>
            <a:pPr>
              <a:buFontTx/>
              <a:buChar char="•"/>
            </a:pPr>
            <a:r>
              <a:rPr lang="en-GB" sz="2800" dirty="0"/>
              <a:t>Gilligan believed Kohlberg’s theory was andocentric </a:t>
            </a:r>
          </a:p>
          <a:p>
            <a:pPr>
              <a:buFontTx/>
              <a:buChar char="•"/>
            </a:pPr>
            <a:endParaRPr lang="en-GB" sz="2800" dirty="0"/>
          </a:p>
          <a:p>
            <a:pPr lvl="1">
              <a:buFontTx/>
              <a:buChar char="•"/>
            </a:pPr>
            <a:r>
              <a:rPr lang="en-GB" sz="2400" dirty="0"/>
              <a:t>Her work is of value because:</a:t>
            </a:r>
          </a:p>
          <a:p>
            <a:pPr lvl="2">
              <a:buFontTx/>
              <a:buChar char="•"/>
            </a:pPr>
            <a:r>
              <a:rPr lang="en-GB" sz="2200" dirty="0"/>
              <a:t> there is more to reality than obeying laws and rules</a:t>
            </a:r>
          </a:p>
          <a:p>
            <a:pPr lvl="2">
              <a:buFontTx/>
              <a:buChar char="•"/>
            </a:pPr>
            <a:r>
              <a:rPr lang="en-GB" sz="2200" dirty="0"/>
              <a:t>Compassionate concerns and interpersonal responsibility  is just as important.</a:t>
            </a:r>
          </a:p>
        </p:txBody>
      </p:sp>
      <p:sp>
        <p:nvSpPr>
          <p:cNvPr id="3" name="Title 2"/>
          <p:cNvSpPr>
            <a:spLocks noGrp="1"/>
          </p:cNvSpPr>
          <p:nvPr>
            <p:ph type="title"/>
          </p:nvPr>
        </p:nvSpPr>
        <p:spPr>
          <a:xfrm>
            <a:off x="467544" y="0"/>
            <a:ext cx="8229600" cy="1143000"/>
          </a:xfrm>
        </p:spPr>
        <p:txBody>
          <a:bodyPr/>
          <a:lstStyle/>
          <a:p>
            <a:r>
              <a:rPr lang="en-GB" dirty="0"/>
              <a:t>Gilligan’s theory </a:t>
            </a:r>
          </a:p>
        </p:txBody>
      </p:sp>
      <p:pic>
        <p:nvPicPr>
          <p:cNvPr id="4" name="Picture 9" descr="carol"/>
          <p:cNvPicPr>
            <a:picLocks noChangeAspect="1" noChangeArrowheads="1"/>
          </p:cNvPicPr>
          <p:nvPr/>
        </p:nvPicPr>
        <p:blipFill>
          <a:blip r:embed="rId3" cstate="print"/>
          <a:srcRect/>
          <a:stretch>
            <a:fillRect/>
          </a:stretch>
        </p:blipFill>
        <p:spPr bwMode="auto">
          <a:xfrm>
            <a:off x="7549150" y="1772816"/>
            <a:ext cx="1594849" cy="2349718"/>
          </a:xfrm>
          <a:prstGeom prst="rect">
            <a:avLst/>
          </a:prstGeom>
          <a:noFill/>
          <a:ln w="28575">
            <a:solidFill>
              <a:srgbClr val="3399FF"/>
            </a:solid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fontAlgn="auto" hangingPunct="1">
              <a:spcAft>
                <a:spcPts val="0"/>
              </a:spcAft>
              <a:defRPr/>
            </a:pPr>
            <a:r>
              <a:rPr lang="en-GB" sz="2000" dirty="0"/>
              <a:t>If this car was sitting in the </a:t>
            </a:r>
            <a:r>
              <a:rPr lang="en-GB" sz="2000" dirty="0" err="1"/>
              <a:t>carpark</a:t>
            </a:r>
            <a:r>
              <a:rPr lang="en-GB" sz="2000" dirty="0"/>
              <a:t> after this lecture with the keys in it and there was an absolute guarantee that you would not be caught if you took it would you drive off in it?</a:t>
            </a:r>
          </a:p>
        </p:txBody>
      </p:sp>
      <p:pic>
        <p:nvPicPr>
          <p:cNvPr id="24579" name="Content Placeholder 3" descr="m3convertible04.jpg"/>
          <p:cNvPicPr>
            <a:picLocks noGrp="1" noChangeAspect="1"/>
          </p:cNvPicPr>
          <p:nvPr>
            <p:ph sz="quarter" idx="1"/>
          </p:nvPr>
        </p:nvPicPr>
        <p:blipFill>
          <a:blip r:embed="rId2" cstate="print"/>
          <a:srcRect/>
          <a:stretch>
            <a:fillRect/>
          </a:stretch>
        </p:blipFill>
        <p:spPr>
          <a:xfrm>
            <a:off x="2335213" y="2170113"/>
            <a:ext cx="4438650" cy="3286125"/>
          </a:xfr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t>Believes that:</a:t>
            </a:r>
          </a:p>
          <a:p>
            <a:pPr lvl="1"/>
            <a:r>
              <a:rPr lang="en-GB" dirty="0"/>
              <a:t>Moral behaviour consists of socially acceptable responses that are self reinforcing.</a:t>
            </a:r>
          </a:p>
          <a:p>
            <a:pPr lvl="1"/>
            <a:r>
              <a:rPr lang="en-GB" dirty="0"/>
              <a:t>Moral behaviour is learned through observation and reinforcement  </a:t>
            </a:r>
          </a:p>
          <a:p>
            <a:pPr lvl="1"/>
            <a:r>
              <a:rPr lang="en-GB" dirty="0"/>
              <a:t>Moral actions are thought to be specific to each situation </a:t>
            </a:r>
          </a:p>
          <a:p>
            <a:pPr lvl="1"/>
            <a:endParaRPr lang="en-GB" dirty="0"/>
          </a:p>
          <a:p>
            <a:pPr lvl="1"/>
            <a:r>
              <a:rPr lang="en-GB" dirty="0"/>
              <a:t>Passive modelling</a:t>
            </a:r>
          </a:p>
          <a:p>
            <a:pPr lvl="1"/>
            <a:endParaRPr lang="en-GB" dirty="0"/>
          </a:p>
          <a:p>
            <a:pPr lvl="1"/>
            <a:r>
              <a:rPr lang="en-GB" dirty="0">
                <a:hlinkClick r:id="rId3"/>
              </a:rPr>
              <a:t>Children See. Children Do. - </a:t>
            </a:r>
            <a:r>
              <a:rPr lang="en-GB" dirty="0" err="1">
                <a:hlinkClick r:id="rId3"/>
              </a:rPr>
              <a:t>PsychExchange.co.uk</a:t>
            </a:r>
            <a:r>
              <a:rPr lang="en-GB" dirty="0">
                <a:hlinkClick r:id="rId3"/>
              </a:rPr>
              <a:t> - Resources, Ideas, Inspiration - Free Psychology Teaching Resources &amp; Videos</a:t>
            </a:r>
            <a:endParaRPr lang="en-GB" dirty="0"/>
          </a:p>
        </p:txBody>
      </p:sp>
      <p:sp>
        <p:nvSpPr>
          <p:cNvPr id="3" name="Title 2"/>
          <p:cNvSpPr>
            <a:spLocks noGrp="1"/>
          </p:cNvSpPr>
          <p:nvPr>
            <p:ph type="title"/>
          </p:nvPr>
        </p:nvSpPr>
        <p:spPr/>
        <p:txBody>
          <a:bodyPr/>
          <a:lstStyle/>
          <a:p>
            <a:r>
              <a:rPr lang="en-GB" dirty="0" err="1"/>
              <a:t>Bandura</a:t>
            </a:r>
            <a:r>
              <a:rPr lang="en-GB" dirty="0"/>
              <a:t> Social Learning Theory</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learning theory</a:t>
            </a:r>
          </a:p>
        </p:txBody>
      </p:sp>
      <p:sp>
        <p:nvSpPr>
          <p:cNvPr id="3" name="Content Placeholder 2"/>
          <p:cNvSpPr>
            <a:spLocks noGrp="1"/>
          </p:cNvSpPr>
          <p:nvPr>
            <p:ph idx="1"/>
          </p:nvPr>
        </p:nvSpPr>
        <p:spPr>
          <a:xfrm>
            <a:off x="457200" y="1412776"/>
            <a:ext cx="4402832" cy="4713387"/>
          </a:xfrm>
        </p:spPr>
        <p:txBody>
          <a:bodyPr>
            <a:normAutofit fontScale="92500" lnSpcReduction="20000"/>
          </a:bodyPr>
          <a:lstStyle/>
          <a:p>
            <a:r>
              <a:rPr lang="en-GB" dirty="0"/>
              <a:t>A child’s reinforcement history and observational learning is central.</a:t>
            </a:r>
          </a:p>
          <a:p>
            <a:r>
              <a:rPr lang="en-GB" dirty="0"/>
              <a:t>Parents and others provide rewards and punishments in response to child behaviour. Others provide models for the child.</a:t>
            </a:r>
          </a:p>
          <a:p>
            <a:r>
              <a:rPr lang="en-GB" dirty="0"/>
              <a:t>Both forces shape the moral behaviour of the child</a:t>
            </a:r>
          </a:p>
        </p:txBody>
      </p:sp>
      <p:pic>
        <p:nvPicPr>
          <p:cNvPr id="4" name="Picture 3" descr="bad child.jpg"/>
          <p:cNvPicPr>
            <a:picLocks noChangeAspect="1"/>
          </p:cNvPicPr>
          <p:nvPr/>
        </p:nvPicPr>
        <p:blipFill>
          <a:blip r:embed="rId2" cstate="print"/>
          <a:stretch>
            <a:fillRect/>
          </a:stretch>
        </p:blipFill>
        <p:spPr>
          <a:xfrm>
            <a:off x="4932040" y="1700808"/>
            <a:ext cx="3810000" cy="3810000"/>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052736"/>
            <a:ext cx="8229600" cy="5472608"/>
          </a:xfrm>
        </p:spPr>
        <p:txBody>
          <a:bodyPr>
            <a:normAutofit fontScale="92500" lnSpcReduction="20000"/>
          </a:bodyPr>
          <a:lstStyle/>
          <a:p>
            <a:r>
              <a:rPr lang="en-GB" dirty="0" err="1"/>
              <a:t>Prosocial</a:t>
            </a:r>
            <a:r>
              <a:rPr lang="en-GB" dirty="0"/>
              <a:t> behaviour- behaviour that intends to help another person</a:t>
            </a:r>
          </a:p>
          <a:p>
            <a:pPr algn="ctr">
              <a:buNone/>
            </a:pPr>
            <a:r>
              <a:rPr lang="en-GB" dirty="0"/>
              <a:t>‘intentional voluntary behaviour intended to benefit another’ </a:t>
            </a:r>
          </a:p>
          <a:p>
            <a:pPr algn="ctr">
              <a:buNone/>
            </a:pPr>
            <a:r>
              <a:rPr lang="en-GB" dirty="0"/>
              <a:t>(Eisenberg, 1992, p3, cited in Doherty and Hughes, 2009)</a:t>
            </a:r>
          </a:p>
          <a:p>
            <a:endParaRPr lang="en-GB" dirty="0"/>
          </a:p>
          <a:p>
            <a:r>
              <a:rPr lang="en-GB" dirty="0"/>
              <a:t>A widely used definition of anti-social behaviour is the definition contained in the Crime and Disorder Act (1998):</a:t>
            </a:r>
          </a:p>
          <a:p>
            <a:endParaRPr lang="en-GB" i="1" dirty="0"/>
          </a:p>
          <a:p>
            <a:pPr algn="ctr">
              <a:buNone/>
            </a:pPr>
            <a:r>
              <a:rPr lang="en-GB" i="1" dirty="0"/>
              <a:t>‘Acting in a manner that caused or was likely to cause harassment, alarm or distress to one or more persons not of the same household as the defendant.’</a:t>
            </a:r>
            <a:endParaRPr lang="en-GB" dirty="0"/>
          </a:p>
        </p:txBody>
      </p:sp>
      <p:sp>
        <p:nvSpPr>
          <p:cNvPr id="3" name="Title 2"/>
          <p:cNvSpPr>
            <a:spLocks noGrp="1"/>
          </p:cNvSpPr>
          <p:nvPr>
            <p:ph type="title"/>
          </p:nvPr>
        </p:nvSpPr>
        <p:spPr>
          <a:xfrm>
            <a:off x="467544" y="-171400"/>
            <a:ext cx="8229600" cy="1143000"/>
          </a:xfrm>
        </p:spPr>
        <p:txBody>
          <a:bodyPr/>
          <a:lstStyle/>
          <a:p>
            <a:r>
              <a:rPr lang="en-GB" dirty="0"/>
              <a:t>Pro and antisocial behaviour</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a:t>Altruistic behaviour is first evident in behaviour at about two or three (Boyd &amp; Bee, 2006)</a:t>
            </a:r>
          </a:p>
          <a:p>
            <a:endParaRPr lang="en-GB" dirty="0"/>
          </a:p>
          <a:p>
            <a:r>
              <a:rPr lang="en-GB" dirty="0"/>
              <a:t>Beyond these early years there is a mixed pattern in </a:t>
            </a:r>
            <a:r>
              <a:rPr lang="en-GB" dirty="0" err="1"/>
              <a:t>prosocial</a:t>
            </a:r>
            <a:r>
              <a:rPr lang="en-GB" dirty="0"/>
              <a:t> behaviour</a:t>
            </a:r>
          </a:p>
          <a:p>
            <a:endParaRPr lang="en-GB" dirty="0"/>
          </a:p>
          <a:p>
            <a:r>
              <a:rPr lang="en-GB" dirty="0"/>
              <a:t>Research findings suggest that levels of altruism seem to be related to specific kinds of child rearing  and in addition studies indicate that children that display higher levels of </a:t>
            </a:r>
            <a:r>
              <a:rPr lang="en-GB" dirty="0" err="1"/>
              <a:t>prosocial</a:t>
            </a:r>
            <a:r>
              <a:rPr lang="en-GB" dirty="0"/>
              <a:t> behaviour in early years continue to demonstrate higher levels in adulthood (Eisenberg et al, 1999)</a:t>
            </a:r>
          </a:p>
        </p:txBody>
      </p:sp>
      <p:sp>
        <p:nvSpPr>
          <p:cNvPr id="3" name="Title 2"/>
          <p:cNvSpPr>
            <a:spLocks noGrp="1"/>
          </p:cNvSpPr>
          <p:nvPr>
            <p:ph type="title"/>
          </p:nvPr>
        </p:nvSpPr>
        <p:spPr/>
        <p:txBody>
          <a:bodyPr>
            <a:normAutofit fontScale="90000"/>
          </a:bodyPr>
          <a:lstStyle/>
          <a:p>
            <a:r>
              <a:rPr lang="en-GB" dirty="0"/>
              <a:t>Development of </a:t>
            </a:r>
            <a:r>
              <a:rPr lang="en-GB" dirty="0" err="1"/>
              <a:t>prosocial</a:t>
            </a:r>
            <a:r>
              <a:rPr lang="en-GB" dirty="0"/>
              <a:t> behaviour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395536" y="404664"/>
            <a:ext cx="8229600" cy="1143000"/>
          </a:xfrm>
        </p:spPr>
        <p:txBody>
          <a:bodyPr>
            <a:normAutofit fontScale="90000"/>
          </a:bodyPr>
          <a:lstStyle/>
          <a:p>
            <a:r>
              <a:rPr lang="en-GB" sz="4000" dirty="0"/>
              <a:t>Antisocial behaviour (ASB) covers a wide spectrum of actions</a:t>
            </a:r>
          </a:p>
        </p:txBody>
      </p:sp>
      <p:sp>
        <p:nvSpPr>
          <p:cNvPr id="4099" name="Rectangle 3"/>
          <p:cNvSpPr>
            <a:spLocks noGrp="1" noChangeArrowheads="1"/>
          </p:cNvSpPr>
          <p:nvPr>
            <p:ph type="body" idx="1"/>
          </p:nvPr>
        </p:nvSpPr>
        <p:spPr/>
        <p:txBody>
          <a:bodyPr/>
          <a:lstStyle/>
          <a:p>
            <a:pPr algn="ctr">
              <a:lnSpc>
                <a:spcPct val="90000"/>
              </a:lnSpc>
              <a:buFontTx/>
              <a:buNone/>
            </a:pPr>
            <a:endParaRPr lang="en-GB" sz="2400"/>
          </a:p>
          <a:p>
            <a:pPr>
              <a:lnSpc>
                <a:spcPct val="90000"/>
              </a:lnSpc>
            </a:pPr>
            <a:r>
              <a:rPr lang="en-GB" sz="2400"/>
              <a:t>Bullying</a:t>
            </a:r>
          </a:p>
          <a:p>
            <a:pPr>
              <a:lnSpc>
                <a:spcPct val="90000"/>
              </a:lnSpc>
            </a:pPr>
            <a:r>
              <a:rPr lang="en-GB" sz="2400"/>
              <a:t>rowdy, unruly or threatening behaviour </a:t>
            </a:r>
          </a:p>
          <a:p>
            <a:pPr>
              <a:lnSpc>
                <a:spcPct val="90000"/>
              </a:lnSpc>
            </a:pPr>
            <a:r>
              <a:rPr lang="en-GB" sz="2400"/>
              <a:t>Criminal activity </a:t>
            </a:r>
          </a:p>
          <a:p>
            <a:pPr>
              <a:lnSpc>
                <a:spcPct val="90000"/>
              </a:lnSpc>
            </a:pPr>
            <a:r>
              <a:rPr lang="en-GB" sz="2400"/>
              <a:t>vandalism </a:t>
            </a:r>
          </a:p>
          <a:p>
            <a:pPr>
              <a:lnSpc>
                <a:spcPct val="90000"/>
              </a:lnSpc>
            </a:pPr>
            <a:r>
              <a:rPr lang="en-GB" sz="2400"/>
              <a:t>criminal offences </a:t>
            </a:r>
          </a:p>
          <a:p>
            <a:pPr>
              <a:lnSpc>
                <a:spcPct val="90000"/>
              </a:lnSpc>
            </a:pPr>
            <a:r>
              <a:rPr lang="en-GB" sz="2400"/>
              <a:t>antisocial behaviour can be targeted at an individual often because of perceived differences (for example, harassment including racial harassment) </a:t>
            </a:r>
          </a:p>
          <a:p>
            <a:pPr>
              <a:lnSpc>
                <a:spcPct val="90000"/>
              </a:lnSpc>
            </a:pPr>
            <a:r>
              <a:rPr lang="en-GB" sz="2400"/>
              <a:t>antisocial behaviour can be "accidental" or "un-thinking" inconsiderate behaviour.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sz="4000"/>
              <a:t>Importance of culture</a:t>
            </a:r>
          </a:p>
        </p:txBody>
      </p:sp>
      <p:sp>
        <p:nvSpPr>
          <p:cNvPr id="5123" name="Rectangle 3"/>
          <p:cNvSpPr>
            <a:spLocks noGrp="1" noChangeArrowheads="1"/>
          </p:cNvSpPr>
          <p:nvPr>
            <p:ph type="body" idx="1"/>
          </p:nvPr>
        </p:nvSpPr>
        <p:spPr/>
        <p:txBody>
          <a:bodyPr/>
          <a:lstStyle/>
          <a:p>
            <a:pPr>
              <a:lnSpc>
                <a:spcPct val="90000"/>
              </a:lnSpc>
            </a:pPr>
            <a:r>
              <a:rPr lang="en-GB" sz="2400" b="1"/>
              <a:t>Nixon </a:t>
            </a:r>
            <a:r>
              <a:rPr lang="en-GB" sz="2400" b="1" i="1"/>
              <a:t>et al </a:t>
            </a:r>
            <a:r>
              <a:rPr lang="en-GB" sz="2400" b="1"/>
              <a:t>. (2003)</a:t>
            </a:r>
          </a:p>
          <a:p>
            <a:pPr>
              <a:lnSpc>
                <a:spcPct val="90000"/>
              </a:lnSpc>
            </a:pPr>
            <a:r>
              <a:rPr lang="en-GB" sz="2400"/>
              <a:t>It is important to consider that understanding of what constitutes anti-social behaviour (ASB) is determined by a series of factors including context, location, community tolerance and quality of life expectations</a:t>
            </a:r>
          </a:p>
          <a:p>
            <a:pPr>
              <a:lnSpc>
                <a:spcPct val="90000"/>
              </a:lnSpc>
            </a:pPr>
            <a:endParaRPr lang="en-GB" sz="2400"/>
          </a:p>
          <a:p>
            <a:pPr>
              <a:lnSpc>
                <a:spcPct val="90000"/>
              </a:lnSpc>
            </a:pPr>
            <a:r>
              <a:rPr lang="en-GB" sz="2400" b="1"/>
              <a:t>Hogg and Vaughn (2005)</a:t>
            </a:r>
          </a:p>
          <a:p>
            <a:pPr>
              <a:lnSpc>
                <a:spcPct val="90000"/>
              </a:lnSpc>
            </a:pPr>
            <a:r>
              <a:rPr lang="en-GB" sz="2400"/>
              <a:t>alcohol abuse in teenagers is a major contributor to ASB in western societies, however… </a:t>
            </a:r>
          </a:p>
          <a:p>
            <a:pPr>
              <a:lnSpc>
                <a:spcPct val="90000"/>
              </a:lnSpc>
            </a:pPr>
            <a:r>
              <a:rPr lang="en-GB" sz="2400"/>
              <a:t>In Samoan culture violent drunken behaviour is seen as an illness rather than ASB.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fontScale="90000"/>
          </a:bodyPr>
          <a:lstStyle/>
          <a:p>
            <a:r>
              <a:rPr lang="en-GB" sz="3600"/>
              <a:t>Is aggressive behaviour a normal stage in child development?</a:t>
            </a:r>
          </a:p>
        </p:txBody>
      </p:sp>
      <p:sp>
        <p:nvSpPr>
          <p:cNvPr id="16387" name="Rectangle 3"/>
          <p:cNvSpPr>
            <a:spLocks noGrp="1" noChangeArrowheads="1"/>
          </p:cNvSpPr>
          <p:nvPr>
            <p:ph type="body" idx="1"/>
          </p:nvPr>
        </p:nvSpPr>
        <p:spPr/>
        <p:txBody>
          <a:bodyPr/>
          <a:lstStyle/>
          <a:p>
            <a:pPr>
              <a:lnSpc>
                <a:spcPct val="80000"/>
              </a:lnSpc>
            </a:pPr>
            <a:endParaRPr lang="en-GB" sz="1800" b="1" dirty="0"/>
          </a:p>
          <a:p>
            <a:pPr>
              <a:lnSpc>
                <a:spcPct val="80000"/>
              </a:lnSpc>
            </a:pPr>
            <a:endParaRPr lang="en-GB" sz="1800" b="1" dirty="0"/>
          </a:p>
          <a:p>
            <a:pPr>
              <a:lnSpc>
                <a:spcPct val="80000"/>
              </a:lnSpc>
            </a:pPr>
            <a:r>
              <a:rPr lang="en-GB" sz="2000" b="1" dirty="0" err="1"/>
              <a:t>Ardrey</a:t>
            </a:r>
            <a:r>
              <a:rPr lang="en-GB" sz="2000" b="1" dirty="0"/>
              <a:t> (1961)</a:t>
            </a:r>
            <a:r>
              <a:rPr lang="en-GB" sz="2000" dirty="0"/>
              <a:t> claims that aggression is a basic human instinct a fixed action pattern that we share with other species.</a:t>
            </a:r>
          </a:p>
          <a:p>
            <a:pPr>
              <a:lnSpc>
                <a:spcPct val="80000"/>
              </a:lnSpc>
            </a:pPr>
            <a:endParaRPr lang="en-GB" sz="2000" dirty="0"/>
          </a:p>
          <a:p>
            <a:pPr>
              <a:lnSpc>
                <a:spcPct val="80000"/>
              </a:lnSpc>
            </a:pPr>
            <a:r>
              <a:rPr lang="en-GB" sz="2000" b="1" dirty="0"/>
              <a:t>Smith et al, (2001) </a:t>
            </a:r>
          </a:p>
          <a:p>
            <a:pPr>
              <a:lnSpc>
                <a:spcPct val="80000"/>
              </a:lnSpc>
            </a:pPr>
            <a:r>
              <a:rPr lang="en-GB" sz="2000" dirty="0"/>
              <a:t>The average child realises at an early age that there are restrictions on their behaviour. </a:t>
            </a:r>
          </a:p>
          <a:p>
            <a:pPr>
              <a:lnSpc>
                <a:spcPct val="80000"/>
              </a:lnSpc>
            </a:pPr>
            <a:r>
              <a:rPr lang="en-GB" sz="2000" dirty="0"/>
              <a:t>Other children may show high levels of aggression that are of a hostile or harassing nature that develops into violent and antisocial behaviour</a:t>
            </a:r>
          </a:p>
          <a:p>
            <a:pPr>
              <a:lnSpc>
                <a:spcPct val="80000"/>
              </a:lnSpc>
            </a:pPr>
            <a:endParaRPr lang="en-GB" sz="20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fontScale="90000"/>
          </a:bodyPr>
          <a:lstStyle/>
          <a:p>
            <a:r>
              <a:rPr lang="en-GB" sz="3200" b="1"/>
              <a:t>Difference between early and late onset ASB</a:t>
            </a:r>
            <a:r>
              <a:rPr lang="en-GB" sz="4000"/>
              <a:t> </a:t>
            </a:r>
          </a:p>
        </p:txBody>
      </p:sp>
      <p:sp>
        <p:nvSpPr>
          <p:cNvPr id="19459" name="Rectangle 3"/>
          <p:cNvSpPr>
            <a:spLocks noGrp="1" noChangeArrowheads="1"/>
          </p:cNvSpPr>
          <p:nvPr>
            <p:ph type="body" idx="1"/>
          </p:nvPr>
        </p:nvSpPr>
        <p:spPr/>
        <p:txBody>
          <a:bodyPr/>
          <a:lstStyle/>
          <a:p>
            <a:pPr>
              <a:lnSpc>
                <a:spcPct val="90000"/>
              </a:lnSpc>
            </a:pPr>
            <a:r>
              <a:rPr lang="en-GB" sz="2400"/>
              <a:t>Research suggests:</a:t>
            </a:r>
          </a:p>
          <a:p>
            <a:pPr>
              <a:lnSpc>
                <a:spcPct val="90000"/>
              </a:lnSpc>
            </a:pPr>
            <a:r>
              <a:rPr lang="en-GB" sz="2400"/>
              <a:t>Childhood-onset ASB is more serious, can lead to:- </a:t>
            </a:r>
          </a:p>
          <a:p>
            <a:pPr>
              <a:lnSpc>
                <a:spcPct val="90000"/>
              </a:lnSpc>
            </a:pPr>
            <a:r>
              <a:rPr lang="en-GB" sz="2400"/>
              <a:t>Truancy </a:t>
            </a:r>
          </a:p>
          <a:p>
            <a:pPr>
              <a:lnSpc>
                <a:spcPct val="90000"/>
              </a:lnSpc>
            </a:pPr>
            <a:r>
              <a:rPr lang="en-GB" sz="2400"/>
              <a:t>Drug and alcohol abuse</a:t>
            </a:r>
          </a:p>
          <a:p>
            <a:pPr>
              <a:lnSpc>
                <a:spcPct val="90000"/>
              </a:lnSpc>
            </a:pPr>
            <a:r>
              <a:rPr lang="en-GB" sz="2400"/>
              <a:t>Early and risky sexual behaviour. </a:t>
            </a:r>
            <a:r>
              <a:rPr lang="en-GB" sz="2400" b="1"/>
              <a:t>Boyd and Bee (2006)</a:t>
            </a:r>
          </a:p>
          <a:p>
            <a:pPr>
              <a:lnSpc>
                <a:spcPct val="90000"/>
              </a:lnSpc>
            </a:pPr>
            <a:endParaRPr lang="en-GB" sz="2400" b="1"/>
          </a:p>
          <a:p>
            <a:pPr>
              <a:lnSpc>
                <a:spcPct val="90000"/>
              </a:lnSpc>
            </a:pPr>
            <a:r>
              <a:rPr lang="en-GB" altLang="zh-CN" sz="2400">
                <a:ea typeface="宋体" charset="-122"/>
              </a:rPr>
              <a:t>Children with early-onset ASB compared to juveniles who start offending at a later age, tend to have longer delinquent careers. </a:t>
            </a:r>
            <a:r>
              <a:rPr lang="en-GB" sz="2400" b="1"/>
              <a:t>Loeber et al (2000)</a:t>
            </a:r>
            <a:r>
              <a:rPr lang="en-GB" altLang="zh-CN" sz="2400">
                <a:ea typeface="宋体" charset="-122"/>
              </a:rPr>
              <a:t> </a:t>
            </a:r>
            <a:endParaRPr lang="en-GB" sz="24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ltLang="zh-CN">
                <a:ea typeface="宋体" charset="-122"/>
              </a:rPr>
              <a:t>In development terms….</a:t>
            </a:r>
            <a:endParaRPr lang="en-GB"/>
          </a:p>
        </p:txBody>
      </p:sp>
      <p:sp>
        <p:nvSpPr>
          <p:cNvPr id="21507" name="Rectangle 3"/>
          <p:cNvSpPr>
            <a:spLocks noGrp="1" noChangeArrowheads="1"/>
          </p:cNvSpPr>
          <p:nvPr>
            <p:ph type="body" idx="1"/>
          </p:nvPr>
        </p:nvSpPr>
        <p:spPr/>
        <p:txBody>
          <a:bodyPr>
            <a:normAutofit lnSpcReduction="10000"/>
          </a:bodyPr>
          <a:lstStyle/>
          <a:p>
            <a:pPr>
              <a:lnSpc>
                <a:spcPct val="80000"/>
              </a:lnSpc>
            </a:pPr>
            <a:r>
              <a:rPr lang="en-GB" altLang="zh-CN" sz="2800">
                <a:ea typeface="宋体" charset="-122"/>
              </a:rPr>
              <a:t>Early onset ASB is directed by internal factors:- </a:t>
            </a:r>
          </a:p>
          <a:p>
            <a:pPr>
              <a:lnSpc>
                <a:spcPct val="80000"/>
              </a:lnSpc>
            </a:pPr>
            <a:r>
              <a:rPr lang="en-GB" altLang="zh-CN" sz="2800">
                <a:ea typeface="宋体" charset="-122"/>
              </a:rPr>
              <a:t>temperament </a:t>
            </a:r>
          </a:p>
          <a:p>
            <a:pPr>
              <a:lnSpc>
                <a:spcPct val="80000"/>
              </a:lnSpc>
            </a:pPr>
            <a:r>
              <a:rPr lang="en-GB" altLang="zh-CN" sz="2800">
                <a:ea typeface="宋体" charset="-122"/>
              </a:rPr>
              <a:t>personality. </a:t>
            </a:r>
          </a:p>
          <a:p>
            <a:pPr>
              <a:lnSpc>
                <a:spcPct val="80000"/>
              </a:lnSpc>
              <a:buFontTx/>
              <a:buNone/>
            </a:pPr>
            <a:r>
              <a:rPr lang="en-GB" altLang="zh-CN" sz="2800">
                <a:ea typeface="宋体" charset="-122"/>
              </a:rPr>
              <a:t> </a:t>
            </a:r>
          </a:p>
          <a:p>
            <a:pPr>
              <a:lnSpc>
                <a:spcPct val="80000"/>
              </a:lnSpc>
            </a:pPr>
            <a:r>
              <a:rPr lang="en-GB" altLang="zh-CN" sz="2800">
                <a:ea typeface="宋体" charset="-122"/>
              </a:rPr>
              <a:t>Adolescent-onset problems are typically milder and more transitory, influenced more by:-</a:t>
            </a:r>
          </a:p>
          <a:p>
            <a:pPr>
              <a:lnSpc>
                <a:spcPct val="80000"/>
              </a:lnSpc>
            </a:pPr>
            <a:r>
              <a:rPr lang="en-GB" altLang="zh-CN" sz="2800">
                <a:ea typeface="宋体" charset="-122"/>
              </a:rPr>
              <a:t>peer group processes</a:t>
            </a:r>
          </a:p>
          <a:p>
            <a:pPr>
              <a:lnSpc>
                <a:spcPct val="80000"/>
              </a:lnSpc>
            </a:pPr>
            <a:r>
              <a:rPr lang="en-GB" altLang="zh-CN" sz="2800">
                <a:ea typeface="宋体" charset="-122"/>
              </a:rPr>
              <a:t>need to test  the limits of authority than a deeply ingrained behaviour problem </a:t>
            </a:r>
          </a:p>
          <a:p>
            <a:pPr>
              <a:lnSpc>
                <a:spcPct val="80000"/>
              </a:lnSpc>
              <a:buFontTx/>
              <a:buNone/>
            </a:pPr>
            <a:r>
              <a:rPr lang="en-GB" altLang="zh-CN" sz="2800" b="1">
                <a:ea typeface="宋体" charset="-122"/>
              </a:rPr>
              <a:t>Boyd and Bee (2006).</a:t>
            </a:r>
            <a:endParaRPr lang="en-GB" sz="2800" b="1"/>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fontScale="90000"/>
          </a:bodyPr>
          <a:lstStyle/>
          <a:p>
            <a:r>
              <a:rPr lang="en-GB" altLang="zh-CN" sz="4000" b="1">
                <a:ea typeface="宋体" charset="-122"/>
              </a:rPr>
              <a:t>Factors that can contribute to ASB:</a:t>
            </a:r>
            <a:r>
              <a:rPr lang="en-GB" altLang="zh-CN" sz="4000">
                <a:ea typeface="宋体" charset="-122"/>
              </a:rPr>
              <a:t> </a:t>
            </a:r>
            <a:endParaRPr lang="en-GB" sz="4000"/>
          </a:p>
        </p:txBody>
      </p:sp>
      <p:sp>
        <p:nvSpPr>
          <p:cNvPr id="23555" name="Rectangle 3"/>
          <p:cNvSpPr>
            <a:spLocks noGrp="1" noChangeArrowheads="1"/>
          </p:cNvSpPr>
          <p:nvPr>
            <p:ph type="body" idx="1"/>
          </p:nvPr>
        </p:nvSpPr>
        <p:spPr/>
        <p:txBody>
          <a:bodyPr>
            <a:normAutofit lnSpcReduction="10000"/>
          </a:bodyPr>
          <a:lstStyle/>
          <a:p>
            <a:pPr>
              <a:lnSpc>
                <a:spcPct val="90000"/>
              </a:lnSpc>
            </a:pPr>
            <a:r>
              <a:rPr lang="en-GB" altLang="zh-CN" sz="2400" b="1" dirty="0">
                <a:ea typeface="宋体" charset="-122"/>
              </a:rPr>
              <a:t>Genetic Factors</a:t>
            </a:r>
          </a:p>
          <a:p>
            <a:pPr>
              <a:lnSpc>
                <a:spcPct val="90000"/>
              </a:lnSpc>
            </a:pPr>
            <a:endParaRPr lang="en-GB" altLang="zh-CN" sz="2400" b="1" dirty="0">
              <a:ea typeface="宋体" charset="-122"/>
            </a:endParaRPr>
          </a:p>
          <a:p>
            <a:pPr>
              <a:lnSpc>
                <a:spcPct val="90000"/>
              </a:lnSpc>
            </a:pPr>
            <a:r>
              <a:rPr lang="en-GB" altLang="zh-CN" sz="2400" b="1" dirty="0">
                <a:ea typeface="宋体" charset="-122"/>
              </a:rPr>
              <a:t>Temperamental Characteristics- </a:t>
            </a:r>
            <a:r>
              <a:rPr lang="en-GB" altLang="zh-CN" sz="2400" dirty="0">
                <a:ea typeface="宋体" charset="-122"/>
              </a:rPr>
              <a:t>Low self esteem and negative self image can lead to ASB.  </a:t>
            </a:r>
            <a:r>
              <a:rPr lang="en-GB" altLang="zh-CN" sz="2400" b="1" dirty="0" err="1">
                <a:ea typeface="宋体" charset="-122"/>
              </a:rPr>
              <a:t>Caspi</a:t>
            </a:r>
            <a:r>
              <a:rPr lang="en-GB" altLang="zh-CN" sz="2400" b="1" dirty="0">
                <a:ea typeface="宋体" charset="-122"/>
              </a:rPr>
              <a:t> et al</a:t>
            </a:r>
            <a:r>
              <a:rPr lang="en-GB" altLang="zh-CN" sz="2400" dirty="0">
                <a:ea typeface="宋体" charset="-122"/>
              </a:rPr>
              <a:t> </a:t>
            </a:r>
            <a:r>
              <a:rPr lang="en-GB" altLang="zh-CN" sz="2400" b="1" dirty="0">
                <a:ea typeface="宋体" charset="-122"/>
              </a:rPr>
              <a:t>(1995)</a:t>
            </a:r>
          </a:p>
          <a:p>
            <a:pPr>
              <a:lnSpc>
                <a:spcPct val="90000"/>
              </a:lnSpc>
            </a:pPr>
            <a:endParaRPr lang="en-GB" altLang="zh-CN" sz="2400" dirty="0">
              <a:ea typeface="宋体" charset="-122"/>
            </a:endParaRPr>
          </a:p>
          <a:p>
            <a:pPr>
              <a:lnSpc>
                <a:spcPct val="90000"/>
              </a:lnSpc>
            </a:pPr>
            <a:r>
              <a:rPr lang="en-GB" altLang="zh-CN" sz="2400" b="1" dirty="0">
                <a:ea typeface="宋体" charset="-122"/>
              </a:rPr>
              <a:t>Home circumstances and parenting skills - </a:t>
            </a:r>
            <a:r>
              <a:rPr lang="en-GB" altLang="zh-CN" sz="2400" dirty="0">
                <a:ea typeface="宋体" charset="-122"/>
              </a:rPr>
              <a:t>There is considerable evidence that negative home circumstance and parenting styles are important influences that can lead to aggressive and later antisocial behaviour.  </a:t>
            </a:r>
            <a:r>
              <a:rPr lang="en-GB" altLang="zh-CN" sz="2400" b="1" dirty="0">
                <a:ea typeface="宋体" charset="-122"/>
              </a:rPr>
              <a:t>Patterson et al (1989 cited in Smith et al 2001) </a:t>
            </a:r>
          </a:p>
          <a:p>
            <a:pPr>
              <a:lnSpc>
                <a:spcPct val="90000"/>
              </a:lnSpc>
            </a:pPr>
            <a:endParaRPr lang="en-GB" altLang="zh-CN" sz="2400" b="1" dirty="0">
              <a:ea typeface="宋体" charset="-122"/>
            </a:endParaRPr>
          </a:p>
          <a:p>
            <a:pPr>
              <a:lnSpc>
                <a:spcPct val="90000"/>
              </a:lnSpc>
            </a:pPr>
            <a:r>
              <a:rPr lang="en-GB" altLang="zh-CN" sz="2400" b="1" dirty="0">
                <a:ea typeface="宋体" charset="-122"/>
              </a:rPr>
              <a:t>Academic failure</a:t>
            </a:r>
          </a:p>
          <a:p>
            <a:pPr>
              <a:lnSpc>
                <a:spcPct val="90000"/>
              </a:lnSpc>
            </a:pPr>
            <a:endParaRPr lang="en-GB" altLang="zh-CN" sz="2400" b="1" dirty="0">
              <a:ea typeface="宋体" charset="-122"/>
            </a:endParaRPr>
          </a:p>
          <a:p>
            <a:pPr>
              <a:lnSpc>
                <a:spcPct val="90000"/>
              </a:lnSpc>
            </a:pPr>
            <a:endParaRPr lang="en-GB" altLang="zh-CN" sz="2400" dirty="0">
              <a:ea typeface="宋体" charset="-122"/>
            </a:endParaRPr>
          </a:p>
          <a:p>
            <a:pPr>
              <a:lnSpc>
                <a:spcPct val="90000"/>
              </a:lnSpc>
            </a:pPr>
            <a:endParaRPr lang="en-GB" sz="24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algn="l"/>
            <a:r>
              <a:rPr lang="en-GB"/>
              <a:t>Factors continued……</a:t>
            </a:r>
          </a:p>
        </p:txBody>
      </p:sp>
      <p:sp>
        <p:nvSpPr>
          <p:cNvPr id="27651" name="Rectangle 3"/>
          <p:cNvSpPr>
            <a:spLocks noGrp="1" noChangeArrowheads="1"/>
          </p:cNvSpPr>
          <p:nvPr>
            <p:ph type="body" idx="1"/>
          </p:nvPr>
        </p:nvSpPr>
        <p:spPr/>
        <p:txBody>
          <a:bodyPr>
            <a:normAutofit lnSpcReduction="10000"/>
          </a:bodyPr>
          <a:lstStyle/>
          <a:p>
            <a:pPr>
              <a:lnSpc>
                <a:spcPct val="90000"/>
              </a:lnSpc>
              <a:buFont typeface="Symbol" pitchFamily="18" charset="2"/>
              <a:buChar char=""/>
            </a:pPr>
            <a:r>
              <a:rPr lang="en-GB" altLang="zh-CN" sz="2400" b="1" dirty="0">
                <a:ea typeface="宋体" charset="-122"/>
              </a:rPr>
              <a:t>Peer group influences-</a:t>
            </a:r>
            <a:r>
              <a:rPr lang="en-GB" altLang="zh-CN" sz="2400" dirty="0">
                <a:ea typeface="宋体" charset="-122"/>
              </a:rPr>
              <a:t> Friendship can prevent feelings of loneliness and engages the individual in reciprocal social activities </a:t>
            </a:r>
            <a:r>
              <a:rPr lang="en-GB" altLang="zh-CN" sz="2400" b="1" dirty="0">
                <a:ea typeface="宋体" charset="-122"/>
              </a:rPr>
              <a:t>(Smith et al 2001).  </a:t>
            </a:r>
          </a:p>
          <a:p>
            <a:pPr>
              <a:lnSpc>
                <a:spcPct val="90000"/>
              </a:lnSpc>
              <a:buFont typeface="Symbol" pitchFamily="18" charset="2"/>
              <a:buChar char=""/>
            </a:pPr>
            <a:r>
              <a:rPr lang="en-GB" altLang="zh-CN" sz="2400" dirty="0">
                <a:ea typeface="宋体" charset="-122"/>
              </a:rPr>
              <a:t>However aggression in early and middle childhood can lead to peer rejection. By adolescence most have friends who exhibit the same ASB. </a:t>
            </a:r>
            <a:r>
              <a:rPr lang="en-GB" altLang="zh-CN" sz="2400" b="1" dirty="0">
                <a:ea typeface="宋体" charset="-122"/>
              </a:rPr>
              <a:t>(Boyd and BEE 2006)</a:t>
            </a:r>
          </a:p>
          <a:p>
            <a:pPr>
              <a:lnSpc>
                <a:spcPct val="90000"/>
              </a:lnSpc>
              <a:buFont typeface="Symbol" pitchFamily="18" charset="2"/>
              <a:buChar char=""/>
            </a:pPr>
            <a:endParaRPr lang="en-GB" altLang="zh-CN" sz="2400" b="1" dirty="0">
              <a:ea typeface="宋体" charset="-122"/>
            </a:endParaRPr>
          </a:p>
          <a:p>
            <a:pPr marL="109728" indent="0">
              <a:lnSpc>
                <a:spcPct val="90000"/>
              </a:lnSpc>
              <a:buNone/>
            </a:pPr>
            <a:r>
              <a:rPr lang="en-GB" altLang="zh-CN" sz="2400" b="1" dirty="0">
                <a:ea typeface="宋体" charset="-122"/>
              </a:rPr>
              <a:t>Additional Needs </a:t>
            </a:r>
            <a:endParaRPr lang="en-GB" altLang="zh-CN" sz="2400" dirty="0">
              <a:ea typeface="宋体" charset="-122"/>
            </a:endParaRPr>
          </a:p>
          <a:p>
            <a:pPr>
              <a:lnSpc>
                <a:spcPct val="90000"/>
              </a:lnSpc>
              <a:buFont typeface="Symbol" pitchFamily="18" charset="2"/>
              <a:buChar char=""/>
            </a:pPr>
            <a:r>
              <a:rPr lang="en-GB" altLang="zh-CN" sz="2400" dirty="0">
                <a:ea typeface="宋体" charset="-122"/>
              </a:rPr>
              <a:t>speech and language difficulties, disorders on the Autistic Spectrum (ASD), </a:t>
            </a:r>
          </a:p>
          <a:p>
            <a:pPr>
              <a:lnSpc>
                <a:spcPct val="90000"/>
              </a:lnSpc>
              <a:buFont typeface="Symbol" pitchFamily="18" charset="2"/>
              <a:buChar char=""/>
            </a:pPr>
            <a:r>
              <a:rPr lang="en-GB" altLang="zh-CN" sz="2400" dirty="0">
                <a:ea typeface="宋体" charset="-122"/>
              </a:rPr>
              <a:t>Attention Deficit Hyperactivity  Disorder.</a:t>
            </a:r>
            <a:r>
              <a:rPr lang="en-GB" altLang="zh-CN" sz="2400" b="1" dirty="0">
                <a:ea typeface="宋体" charset="-122"/>
              </a:rPr>
              <a:t> (DELLS 2006)</a:t>
            </a:r>
          </a:p>
          <a:p>
            <a:pPr>
              <a:lnSpc>
                <a:spcPct val="90000"/>
              </a:lnSpc>
              <a:buFont typeface="Symbol" pitchFamily="18" charset="2"/>
              <a:buChar char=""/>
            </a:pPr>
            <a:endParaRPr lang="en-GB" altLang="zh-CN" sz="2400" b="1" dirty="0">
              <a:ea typeface="宋体" charset="-122"/>
            </a:endParaRPr>
          </a:p>
          <a:p>
            <a:pPr>
              <a:lnSpc>
                <a:spcPct val="90000"/>
              </a:lnSpc>
            </a:pPr>
            <a:endParaRPr lang="en-GB" sz="2400" b="1"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endParaRPr lang="en-GB" dirty="0"/>
          </a:p>
        </p:txBody>
      </p:sp>
      <p:sp>
        <p:nvSpPr>
          <p:cNvPr id="31747" name="Rectangle 3"/>
          <p:cNvSpPr>
            <a:spLocks noGrp="1" noChangeArrowheads="1"/>
          </p:cNvSpPr>
          <p:nvPr>
            <p:ph type="body" idx="1"/>
          </p:nvPr>
        </p:nvSpPr>
        <p:spPr/>
        <p:txBody>
          <a:bodyPr/>
          <a:lstStyle/>
          <a:p>
            <a:pPr>
              <a:lnSpc>
                <a:spcPct val="90000"/>
              </a:lnSpc>
            </a:pPr>
            <a:r>
              <a:rPr lang="en-GB" sz="2400"/>
              <a:t>Antisocial behaviour is difficult to define.</a:t>
            </a:r>
          </a:p>
          <a:p>
            <a:pPr>
              <a:lnSpc>
                <a:spcPct val="90000"/>
              </a:lnSpc>
            </a:pPr>
            <a:endParaRPr lang="en-GB" sz="2400"/>
          </a:p>
          <a:p>
            <a:pPr>
              <a:lnSpc>
                <a:spcPct val="90000"/>
              </a:lnSpc>
            </a:pPr>
            <a:r>
              <a:rPr lang="en-GB" sz="2400"/>
              <a:t>It is determined by a series of factors including context, location, community tolerance and quality of life expectations.</a:t>
            </a:r>
          </a:p>
          <a:p>
            <a:pPr>
              <a:lnSpc>
                <a:spcPct val="90000"/>
              </a:lnSpc>
            </a:pPr>
            <a:r>
              <a:rPr lang="en-GB" sz="2400"/>
              <a:t> </a:t>
            </a:r>
          </a:p>
          <a:p>
            <a:pPr>
              <a:lnSpc>
                <a:spcPct val="90000"/>
              </a:lnSpc>
            </a:pPr>
            <a:r>
              <a:rPr lang="en-GB" sz="2400" b="1"/>
              <a:t>Home Office (2007)</a:t>
            </a:r>
          </a:p>
          <a:p>
            <a:pPr>
              <a:lnSpc>
                <a:spcPct val="90000"/>
              </a:lnSpc>
            </a:pPr>
            <a:r>
              <a:rPr lang="en-GB" sz="2400"/>
              <a:t>“Anti-social behaviour doesn't just make life unpleasant. It holds back the regeneration of disadvantaged areas and creates an environment where more serious crime can take hold.”</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8229600" cy="4972008"/>
          </a:xfrm>
        </p:spPr>
        <p:txBody>
          <a:bodyPr>
            <a:normAutofit fontScale="92500" lnSpcReduction="20000"/>
          </a:bodyPr>
          <a:lstStyle/>
          <a:p>
            <a:r>
              <a:rPr lang="en-GB" dirty="0"/>
              <a:t>This lecture has discussed:</a:t>
            </a:r>
          </a:p>
          <a:p>
            <a:pPr>
              <a:buNone/>
            </a:pPr>
            <a:endParaRPr lang="en-GB" dirty="0"/>
          </a:p>
          <a:p>
            <a:r>
              <a:rPr lang="en-GB" dirty="0"/>
              <a:t>What is moral development</a:t>
            </a:r>
          </a:p>
          <a:p>
            <a:r>
              <a:rPr lang="en-GB" dirty="0"/>
              <a:t>Approaches to moral development</a:t>
            </a:r>
          </a:p>
          <a:p>
            <a:pPr lvl="1"/>
            <a:r>
              <a:rPr lang="en-GB" dirty="0"/>
              <a:t>Psychoanalytic</a:t>
            </a:r>
          </a:p>
          <a:p>
            <a:pPr lvl="1"/>
            <a:r>
              <a:rPr lang="en-GB" dirty="0"/>
              <a:t>Cognitive- Piaget, Kohlberg and Gilligan </a:t>
            </a:r>
          </a:p>
          <a:p>
            <a:pPr lvl="1"/>
            <a:r>
              <a:rPr lang="en-GB" dirty="0"/>
              <a:t>Social learning theory- </a:t>
            </a:r>
            <a:r>
              <a:rPr lang="en-GB" dirty="0" err="1"/>
              <a:t>Bandura</a:t>
            </a:r>
            <a:r>
              <a:rPr lang="en-GB" dirty="0"/>
              <a:t> </a:t>
            </a:r>
          </a:p>
          <a:p>
            <a:pPr lvl="1"/>
            <a:endParaRPr lang="en-GB" dirty="0"/>
          </a:p>
          <a:p>
            <a:r>
              <a:rPr lang="en-GB" dirty="0"/>
              <a:t>Pro and antisocial behaviour</a:t>
            </a:r>
          </a:p>
          <a:p>
            <a:r>
              <a:rPr lang="en-GB" dirty="0"/>
              <a:t>Factors that can affect moral development</a:t>
            </a:r>
          </a:p>
          <a:p>
            <a:pPr lvl="1"/>
            <a:r>
              <a:rPr lang="en-GB" dirty="0"/>
              <a:t>Gender</a:t>
            </a:r>
          </a:p>
          <a:p>
            <a:pPr lvl="1"/>
            <a:r>
              <a:rPr lang="en-GB" dirty="0"/>
              <a:t>Culture</a:t>
            </a:r>
          </a:p>
          <a:p>
            <a:pPr lvl="1"/>
            <a:r>
              <a:rPr lang="en-GB" dirty="0"/>
              <a:t>Media (TV and video games)</a:t>
            </a:r>
          </a:p>
          <a:p>
            <a:pPr lvl="1"/>
            <a:r>
              <a:rPr lang="en-GB" dirty="0"/>
              <a:t>Temperament </a:t>
            </a:r>
          </a:p>
        </p:txBody>
      </p:sp>
      <p:sp>
        <p:nvSpPr>
          <p:cNvPr id="2" name="Title 1"/>
          <p:cNvSpPr>
            <a:spLocks noGrp="1"/>
          </p:cNvSpPr>
          <p:nvPr>
            <p:ph type="title"/>
          </p:nvPr>
        </p:nvSpPr>
        <p:spPr>
          <a:xfrm>
            <a:off x="467544" y="404664"/>
            <a:ext cx="8229600" cy="1143000"/>
          </a:xfrm>
        </p:spPr>
        <p:txBody>
          <a:bodyPr>
            <a:normAutofit fontScale="90000"/>
          </a:bodyPr>
          <a:lstStyle/>
          <a:p>
            <a:r>
              <a:rPr lang="en-GB" dirty="0"/>
              <a:t>Plenary </a:t>
            </a:r>
            <a:br>
              <a:rPr lang="en-GB" dirty="0"/>
            </a:b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a:t>References</a:t>
            </a:r>
          </a:p>
        </p:txBody>
      </p:sp>
      <p:sp>
        <p:nvSpPr>
          <p:cNvPr id="35843" name="Rectangle 3"/>
          <p:cNvSpPr>
            <a:spLocks noGrp="1" noChangeArrowheads="1"/>
          </p:cNvSpPr>
          <p:nvPr>
            <p:ph type="body" idx="1"/>
          </p:nvPr>
        </p:nvSpPr>
        <p:spPr>
          <a:xfrm>
            <a:off x="457200" y="980728"/>
            <a:ext cx="8229600" cy="5877272"/>
          </a:xfrm>
        </p:spPr>
        <p:txBody>
          <a:bodyPr/>
          <a:lstStyle/>
          <a:p>
            <a:pPr>
              <a:lnSpc>
                <a:spcPct val="80000"/>
              </a:lnSpc>
            </a:pPr>
            <a:endParaRPr lang="en-GB" altLang="zh-CN" sz="1400" dirty="0">
              <a:ea typeface="宋体" charset="-122"/>
            </a:endParaRPr>
          </a:p>
          <a:p>
            <a:pPr>
              <a:lnSpc>
                <a:spcPct val="80000"/>
              </a:lnSpc>
            </a:pPr>
            <a:r>
              <a:rPr lang="en-GB" altLang="zh-CN" sz="1400" dirty="0" err="1">
                <a:ea typeface="宋体" charset="-122"/>
              </a:rPr>
              <a:t>Arseneault</a:t>
            </a:r>
            <a:r>
              <a:rPr lang="en-GB" altLang="zh-CN" sz="1400" dirty="0">
                <a:ea typeface="宋体" charset="-122"/>
              </a:rPr>
              <a:t>, Louise ; Moffitt, Terrie E. ; </a:t>
            </a:r>
            <a:r>
              <a:rPr lang="en-GB" altLang="zh-CN" sz="1400" dirty="0" err="1">
                <a:ea typeface="宋体" charset="-122"/>
              </a:rPr>
              <a:t>Caspi</a:t>
            </a:r>
            <a:r>
              <a:rPr lang="en-GB" altLang="zh-CN" sz="1400" dirty="0">
                <a:ea typeface="宋体" charset="-122"/>
              </a:rPr>
              <a:t>, </a:t>
            </a:r>
            <a:r>
              <a:rPr lang="en-GB" altLang="zh-CN" sz="1400" dirty="0" err="1">
                <a:ea typeface="宋体" charset="-122"/>
              </a:rPr>
              <a:t>Avshalom</a:t>
            </a:r>
            <a:r>
              <a:rPr lang="en-GB" altLang="zh-CN" sz="1400" dirty="0">
                <a:ea typeface="宋体" charset="-122"/>
              </a:rPr>
              <a:t> ; Taylor, Alan  </a:t>
            </a:r>
            <a:r>
              <a:rPr lang="en-GB" altLang="zh-CN" sz="1400" dirty="0" err="1">
                <a:ea typeface="宋体" charset="-122"/>
              </a:rPr>
              <a:t>Rijsdijk</a:t>
            </a:r>
            <a:r>
              <a:rPr lang="en-GB" altLang="zh-CN" sz="1400" dirty="0">
                <a:ea typeface="宋体" charset="-122"/>
              </a:rPr>
              <a:t>, </a:t>
            </a:r>
            <a:r>
              <a:rPr lang="en-GB" altLang="zh-CN" sz="1400" dirty="0" err="1">
                <a:ea typeface="宋体" charset="-122"/>
              </a:rPr>
              <a:t>Fruhling</a:t>
            </a:r>
            <a:r>
              <a:rPr lang="en-GB" altLang="zh-CN" sz="1400" dirty="0">
                <a:ea typeface="宋体" charset="-122"/>
              </a:rPr>
              <a:t> V.  </a:t>
            </a:r>
            <a:r>
              <a:rPr lang="en-GB" altLang="zh-CN" sz="1400" dirty="0" err="1">
                <a:ea typeface="宋体" charset="-122"/>
              </a:rPr>
              <a:t>Jaffee</a:t>
            </a:r>
            <a:r>
              <a:rPr lang="en-GB" altLang="zh-CN" sz="1400" dirty="0">
                <a:ea typeface="宋体" charset="-122"/>
              </a:rPr>
              <a:t>, Sara R.  </a:t>
            </a:r>
            <a:r>
              <a:rPr lang="en-GB" altLang="zh-CN" sz="1400" dirty="0" err="1">
                <a:ea typeface="宋体" charset="-122"/>
              </a:rPr>
              <a:t>Ablow</a:t>
            </a:r>
            <a:r>
              <a:rPr lang="en-GB" altLang="zh-CN" sz="1400" dirty="0">
                <a:ea typeface="宋体" charset="-122"/>
              </a:rPr>
              <a:t>, Jennifer C.  </a:t>
            </a:r>
            <a:r>
              <a:rPr lang="en-GB" altLang="zh-CN" sz="1400" dirty="0" err="1">
                <a:ea typeface="宋体" charset="-122"/>
              </a:rPr>
              <a:t>Measelle</a:t>
            </a:r>
            <a:r>
              <a:rPr lang="en-GB" altLang="zh-CN" sz="1400" dirty="0">
                <a:ea typeface="宋体" charset="-122"/>
              </a:rPr>
              <a:t>, Jeffrey R. (2003) </a:t>
            </a:r>
            <a:r>
              <a:rPr lang="en-GB" altLang="zh-CN" sz="1400" b="1" dirty="0">
                <a:ea typeface="宋体" charset="-122"/>
              </a:rPr>
              <a:t>Strong genetic effects on cross-situational antisocial behaviour among 5-year-old children according to mothers, teachers, examiner-observers, and twins' self-reports.</a:t>
            </a:r>
            <a:r>
              <a:rPr lang="en-GB" altLang="zh-CN" sz="1400" dirty="0">
                <a:ea typeface="宋体" charset="-122"/>
              </a:rPr>
              <a:t> ]Journal of Child Psychology &amp; Psychiatry &amp; Allied Disciplines. 44(6):832-848, </a:t>
            </a:r>
          </a:p>
          <a:p>
            <a:pPr>
              <a:lnSpc>
                <a:spcPct val="80000"/>
              </a:lnSpc>
            </a:pPr>
            <a:endParaRPr lang="en-GB" altLang="zh-CN" sz="1400" dirty="0">
              <a:ea typeface="宋体" charset="-122"/>
            </a:endParaRPr>
          </a:p>
          <a:p>
            <a:pPr>
              <a:lnSpc>
                <a:spcPct val="80000"/>
              </a:lnSpc>
            </a:pPr>
            <a:r>
              <a:rPr lang="en-GB" altLang="zh-CN" sz="1400" dirty="0">
                <a:ea typeface="宋体" charset="-122"/>
              </a:rPr>
              <a:t>Boyd, D. Bee, H. 2006 </a:t>
            </a:r>
            <a:r>
              <a:rPr lang="en-GB" altLang="zh-CN" sz="1400" b="1" dirty="0">
                <a:ea typeface="宋体" charset="-122"/>
              </a:rPr>
              <a:t>Lifespan Development Fourth Edition. </a:t>
            </a:r>
            <a:r>
              <a:rPr lang="en-GB" altLang="zh-CN" sz="1400" dirty="0" err="1">
                <a:ea typeface="宋体" charset="-122"/>
              </a:rPr>
              <a:t>Allyn</a:t>
            </a:r>
            <a:r>
              <a:rPr lang="en-GB" altLang="zh-CN" sz="1400" dirty="0">
                <a:ea typeface="宋体" charset="-122"/>
              </a:rPr>
              <a:t> and Bacon. </a:t>
            </a:r>
          </a:p>
          <a:p>
            <a:pPr>
              <a:lnSpc>
                <a:spcPct val="80000"/>
              </a:lnSpc>
            </a:pPr>
            <a:endParaRPr lang="en-GB" altLang="zh-CN" sz="1400" dirty="0">
              <a:ea typeface="宋体" charset="-122"/>
            </a:endParaRPr>
          </a:p>
          <a:p>
            <a:pPr>
              <a:lnSpc>
                <a:spcPct val="80000"/>
              </a:lnSpc>
            </a:pPr>
            <a:r>
              <a:rPr lang="en-GB" altLang="zh-CN" sz="1400" dirty="0">
                <a:ea typeface="宋体" charset="-122"/>
              </a:rPr>
              <a:t>Cain, V.S. and </a:t>
            </a:r>
            <a:r>
              <a:rPr lang="en-GB" altLang="zh-CN" sz="1400" dirty="0" err="1">
                <a:ea typeface="宋体" charset="-122"/>
              </a:rPr>
              <a:t>Hofferth</a:t>
            </a:r>
            <a:r>
              <a:rPr lang="en-GB" altLang="zh-CN" sz="1400" dirty="0">
                <a:ea typeface="宋体" charset="-122"/>
              </a:rPr>
              <a:t>, S.L. (1989), </a:t>
            </a:r>
            <a:r>
              <a:rPr lang="en-GB" altLang="zh-CN" sz="1400" b="1" dirty="0">
                <a:ea typeface="宋体" charset="-122"/>
              </a:rPr>
              <a:t>'Parental choice of self care for school aged children'</a:t>
            </a:r>
            <a:r>
              <a:rPr lang="en-GB" altLang="zh-CN" sz="1400" dirty="0">
                <a:ea typeface="宋体" charset="-122"/>
              </a:rPr>
              <a:t>, Journal of Marriage and the Family, Vol. 51, pp.65-77.</a:t>
            </a:r>
          </a:p>
          <a:p>
            <a:pPr>
              <a:lnSpc>
                <a:spcPct val="80000"/>
              </a:lnSpc>
            </a:pPr>
            <a:endParaRPr lang="en-GB" altLang="zh-CN" sz="1400" dirty="0">
              <a:ea typeface="宋体" charset="-122"/>
            </a:endParaRPr>
          </a:p>
          <a:p>
            <a:pPr>
              <a:lnSpc>
                <a:spcPct val="80000"/>
              </a:lnSpc>
            </a:pPr>
            <a:r>
              <a:rPr lang="en-GB" altLang="zh-CN" sz="1400" dirty="0" err="1">
                <a:ea typeface="宋体" charset="-122"/>
              </a:rPr>
              <a:t>Caspi</a:t>
            </a:r>
            <a:r>
              <a:rPr lang="en-GB" altLang="zh-CN" sz="1400" dirty="0">
                <a:ea typeface="宋体" charset="-122"/>
              </a:rPr>
              <a:t>, A. </a:t>
            </a:r>
            <a:r>
              <a:rPr lang="en-GB" altLang="zh-CN" sz="1400" dirty="0" err="1">
                <a:ea typeface="宋体" charset="-122"/>
              </a:rPr>
              <a:t>Henry,B</a:t>
            </a:r>
            <a:r>
              <a:rPr lang="en-GB" altLang="zh-CN" sz="1400" dirty="0">
                <a:ea typeface="宋体" charset="-122"/>
              </a:rPr>
              <a:t>. </a:t>
            </a:r>
            <a:r>
              <a:rPr lang="en-GB" altLang="zh-CN" sz="1400" dirty="0" err="1">
                <a:ea typeface="宋体" charset="-122"/>
              </a:rPr>
              <a:t>McGee,R.O</a:t>
            </a:r>
            <a:r>
              <a:rPr lang="en-GB" altLang="zh-CN" sz="1400" dirty="0">
                <a:ea typeface="宋体" charset="-122"/>
              </a:rPr>
              <a:t>. </a:t>
            </a:r>
            <a:r>
              <a:rPr lang="en-GB" altLang="zh-CN" sz="1400" dirty="0" err="1">
                <a:ea typeface="宋体" charset="-122"/>
              </a:rPr>
              <a:t>Moffitt,T.E</a:t>
            </a:r>
            <a:r>
              <a:rPr lang="en-GB" altLang="zh-CN" sz="1400" dirty="0">
                <a:ea typeface="宋体" charset="-122"/>
              </a:rPr>
              <a:t>. and Silva, P.A. (1995)</a:t>
            </a:r>
            <a:r>
              <a:rPr lang="en-GB" altLang="zh-CN" sz="1400" b="1" dirty="0" err="1">
                <a:ea typeface="宋体" charset="-122"/>
              </a:rPr>
              <a:t>Temperemantal</a:t>
            </a:r>
            <a:r>
              <a:rPr lang="en-GB" altLang="zh-CN" sz="1400" b="1" dirty="0">
                <a:ea typeface="宋体" charset="-122"/>
              </a:rPr>
              <a:t> origins of child and adolescent behaviour problems: from age three to age fifteen. </a:t>
            </a:r>
            <a:r>
              <a:rPr lang="en-GB" altLang="zh-CN" sz="1400" dirty="0" err="1">
                <a:ea typeface="宋体" charset="-122"/>
              </a:rPr>
              <a:t>ChildDevelopment</a:t>
            </a:r>
            <a:r>
              <a:rPr lang="en-GB" altLang="zh-CN" sz="1400" dirty="0">
                <a:ea typeface="宋体" charset="-122"/>
              </a:rPr>
              <a:t>, Vol66: 55-68</a:t>
            </a:r>
          </a:p>
          <a:p>
            <a:pPr>
              <a:lnSpc>
                <a:spcPct val="80000"/>
              </a:lnSpc>
            </a:pPr>
            <a:endParaRPr lang="en-GB" altLang="zh-CN" sz="1400" dirty="0">
              <a:ea typeface="宋体" charset="-122"/>
            </a:endParaRPr>
          </a:p>
          <a:p>
            <a:pPr>
              <a:lnSpc>
                <a:spcPct val="80000"/>
              </a:lnSpc>
            </a:pPr>
            <a:r>
              <a:rPr lang="en-GB" altLang="zh-CN" sz="1400" dirty="0" err="1">
                <a:ea typeface="宋体" charset="-122"/>
              </a:rPr>
              <a:t>Dohertty</a:t>
            </a:r>
            <a:r>
              <a:rPr lang="en-GB" altLang="zh-CN" sz="1400" dirty="0">
                <a:ea typeface="宋体" charset="-122"/>
              </a:rPr>
              <a:t>, J and Hughes, M.  (2009) Child development theory and practice 0-11. Pearce and </a:t>
            </a:r>
            <a:r>
              <a:rPr lang="en-GB" altLang="zh-CN" sz="1400" dirty="0" err="1">
                <a:ea typeface="宋体" charset="-122"/>
              </a:rPr>
              <a:t>longman</a:t>
            </a:r>
            <a:r>
              <a:rPr lang="en-GB" altLang="zh-CN" sz="1400" dirty="0">
                <a:ea typeface="宋体" charset="-122"/>
              </a:rPr>
              <a:t> </a:t>
            </a:r>
          </a:p>
          <a:p>
            <a:pPr>
              <a:lnSpc>
                <a:spcPct val="80000"/>
              </a:lnSpc>
            </a:pPr>
            <a:endParaRPr lang="en-GB" altLang="zh-CN" sz="1400" dirty="0">
              <a:ea typeface="宋体" charset="-122"/>
            </a:endParaRPr>
          </a:p>
          <a:p>
            <a:pPr>
              <a:lnSpc>
                <a:spcPct val="80000"/>
              </a:lnSpc>
            </a:pPr>
            <a:r>
              <a:rPr lang="en-GB" altLang="zh-CN" sz="1400" dirty="0">
                <a:ea typeface="宋体" charset="-122"/>
              </a:rPr>
              <a:t>DELLS 2006 </a:t>
            </a:r>
            <a:r>
              <a:rPr lang="en-GB" altLang="zh-CN" sz="1400" b="1" dirty="0">
                <a:ea typeface="宋体" charset="-122"/>
              </a:rPr>
              <a:t>Anti-Social Behaviour and the Safety of Young People in Schools, Bullying &amp; Truancy. </a:t>
            </a:r>
            <a:r>
              <a:rPr lang="en-GB" altLang="zh-CN" sz="1400" dirty="0">
                <a:ea typeface="宋体" charset="-122"/>
              </a:rPr>
              <a:t>DELLS</a:t>
            </a:r>
          </a:p>
          <a:p>
            <a:pPr>
              <a:lnSpc>
                <a:spcPct val="80000"/>
              </a:lnSpc>
            </a:pPr>
            <a:endParaRPr lang="en-GB" altLang="zh-CN" sz="1400" dirty="0">
              <a:ea typeface="宋体" charset="-122"/>
            </a:endParaRPr>
          </a:p>
          <a:p>
            <a:pPr>
              <a:lnSpc>
                <a:spcPct val="80000"/>
              </a:lnSpc>
            </a:pPr>
            <a:r>
              <a:rPr lang="en-GB" altLang="zh-CN" sz="1400" dirty="0">
                <a:ea typeface="宋体" charset="-122"/>
              </a:rPr>
              <a:t> </a:t>
            </a:r>
            <a:r>
              <a:rPr lang="en-GB" altLang="zh-CN" sz="1400" dirty="0" err="1">
                <a:ea typeface="宋体" charset="-122"/>
              </a:rPr>
              <a:t>DfES</a:t>
            </a:r>
            <a:r>
              <a:rPr lang="en-GB" altLang="zh-CN" sz="1400" dirty="0">
                <a:ea typeface="宋体" charset="-122"/>
              </a:rPr>
              <a:t> (2007)</a:t>
            </a:r>
            <a:r>
              <a:rPr lang="en-GB" altLang="zh-CN" sz="1400" b="1" dirty="0">
                <a:ea typeface="宋体" charset="-122"/>
              </a:rPr>
              <a:t> Social and emotional aspects of learning, improving behaviour, improving learning.</a:t>
            </a:r>
            <a:r>
              <a:rPr lang="en-GB" altLang="zh-CN" sz="1400" dirty="0">
                <a:ea typeface="宋体" charset="-122"/>
              </a:rPr>
              <a:t> </a:t>
            </a:r>
            <a:r>
              <a:rPr lang="en-GB" altLang="zh-CN" sz="1400" dirty="0" err="1">
                <a:ea typeface="宋体" charset="-122"/>
              </a:rPr>
              <a:t>DfES</a:t>
            </a:r>
            <a:endParaRPr lang="en-GB" altLang="zh-CN" sz="1400" dirty="0">
              <a:ea typeface="宋体" charset="-122"/>
            </a:endParaRPr>
          </a:p>
          <a:p>
            <a:pPr>
              <a:lnSpc>
                <a:spcPct val="80000"/>
              </a:lnSpc>
            </a:pPr>
            <a:endParaRPr lang="en-GB" sz="14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t>refs continued….</a:t>
            </a:r>
          </a:p>
        </p:txBody>
      </p:sp>
      <p:sp>
        <p:nvSpPr>
          <p:cNvPr id="36867" name="Rectangle 3"/>
          <p:cNvSpPr>
            <a:spLocks noGrp="1" noChangeArrowheads="1"/>
          </p:cNvSpPr>
          <p:nvPr>
            <p:ph type="body" idx="1"/>
          </p:nvPr>
        </p:nvSpPr>
        <p:spPr/>
        <p:txBody>
          <a:bodyPr/>
          <a:lstStyle/>
          <a:p>
            <a:pPr>
              <a:lnSpc>
                <a:spcPct val="80000"/>
              </a:lnSpc>
            </a:pPr>
            <a:r>
              <a:rPr lang="en-GB" altLang="zh-CN" sz="1400">
                <a:ea typeface="宋体" charset="-122"/>
              </a:rPr>
              <a:t>Hogg, M.A and Vaughan, G.M. </a:t>
            </a:r>
            <a:r>
              <a:rPr lang="en-GB" altLang="zh-CN" sz="1400" b="1">
                <a:ea typeface="宋体" charset="-122"/>
              </a:rPr>
              <a:t>Social Psychology Fourth Edition. </a:t>
            </a:r>
            <a:r>
              <a:rPr lang="en-GB" altLang="zh-CN" sz="1400">
                <a:ea typeface="宋体" charset="-122"/>
              </a:rPr>
              <a:t>Pearson Prentice Hall</a:t>
            </a:r>
          </a:p>
          <a:p>
            <a:pPr>
              <a:lnSpc>
                <a:spcPct val="80000"/>
              </a:lnSpc>
            </a:pPr>
            <a:endParaRPr lang="en-GB" altLang="zh-CN" sz="1400">
              <a:ea typeface="宋体" charset="-122"/>
              <a:hlinkClick r:id="rId2"/>
            </a:endParaRPr>
          </a:p>
          <a:p>
            <a:pPr>
              <a:lnSpc>
                <a:spcPct val="80000"/>
              </a:lnSpc>
            </a:pPr>
            <a:r>
              <a:rPr lang="en-GB" altLang="zh-CN" sz="1400">
                <a:ea typeface="宋体" charset="-122"/>
                <a:hlinkClick r:id="rId2"/>
              </a:rPr>
              <a:t>http://www.homeoffice.gov.uk/rds/pdfs04/dpr26.pdf   12/04/08</a:t>
            </a:r>
            <a:r>
              <a:rPr lang="en-GB" altLang="zh-CN" sz="1400" u="sng">
                <a:ea typeface="宋体" charset="-122"/>
              </a:rPr>
              <a:t>  17:39p.m</a:t>
            </a:r>
          </a:p>
          <a:p>
            <a:pPr>
              <a:lnSpc>
                <a:spcPct val="80000"/>
              </a:lnSpc>
            </a:pPr>
            <a:endParaRPr lang="en-GB" altLang="zh-CN" sz="1400">
              <a:ea typeface="宋体" charset="-122"/>
            </a:endParaRPr>
          </a:p>
          <a:p>
            <a:pPr>
              <a:lnSpc>
                <a:spcPct val="80000"/>
              </a:lnSpc>
            </a:pPr>
            <a:r>
              <a:rPr lang="en-GB" altLang="zh-CN" sz="1400">
                <a:ea typeface="宋体" charset="-122"/>
              </a:rPr>
              <a:t>K. C. JACOBSON , C. A. PRESCOTT and K. S. KENDLER (2000) </a:t>
            </a:r>
            <a:r>
              <a:rPr lang="en-GB" altLang="zh-CN" sz="1400" b="1">
                <a:ea typeface="宋体" charset="-122"/>
              </a:rPr>
              <a:t>Genetic and environmental influences on juvenile antisocial behaviour assessed on two occasions. </a:t>
            </a:r>
            <a:r>
              <a:rPr lang="en-GB" altLang="zh-CN" sz="1400">
                <a:ea typeface="宋体" charset="-122"/>
                <a:hlinkClick r:id="rId3"/>
              </a:rPr>
              <a:t>Psychological Medicine</a:t>
            </a:r>
            <a:r>
              <a:rPr lang="en-GB" altLang="zh-CN" sz="1400">
                <a:ea typeface="宋体" charset="-122"/>
              </a:rPr>
              <a:t>, 30: 1315-1325 </a:t>
            </a:r>
          </a:p>
          <a:p>
            <a:pPr>
              <a:lnSpc>
                <a:spcPct val="80000"/>
              </a:lnSpc>
            </a:pPr>
            <a:endParaRPr lang="en-GB" altLang="zh-CN" sz="1400">
              <a:ea typeface="宋体" charset="-122"/>
            </a:endParaRPr>
          </a:p>
          <a:p>
            <a:pPr>
              <a:lnSpc>
                <a:spcPct val="80000"/>
              </a:lnSpc>
            </a:pPr>
            <a:r>
              <a:rPr lang="en-GB" altLang="zh-CN" sz="1400">
                <a:ea typeface="宋体" charset="-122"/>
              </a:rPr>
              <a:t>Loeber. R, Farrington. D,P (2000)  </a:t>
            </a:r>
            <a:r>
              <a:rPr lang="en-GB" altLang="zh-CN" sz="1400" b="1">
                <a:ea typeface="宋体" charset="-122"/>
              </a:rPr>
              <a:t>Young children who commit crime: Epidemiology, developmental origins, risk factors, early interventions, and policy implications. </a:t>
            </a:r>
            <a:r>
              <a:rPr lang="en-GB" altLang="zh-CN" sz="1400">
                <a:ea typeface="宋体" charset="-122"/>
              </a:rPr>
              <a:t>Development and Psychopathology Vol.12: 737-762  </a:t>
            </a:r>
          </a:p>
          <a:p>
            <a:pPr>
              <a:lnSpc>
                <a:spcPct val="80000"/>
              </a:lnSpc>
            </a:pPr>
            <a:endParaRPr lang="en-GB" altLang="zh-CN" sz="1400">
              <a:ea typeface="宋体" charset="-122"/>
            </a:endParaRPr>
          </a:p>
          <a:p>
            <a:pPr>
              <a:lnSpc>
                <a:spcPct val="80000"/>
              </a:lnSpc>
            </a:pPr>
            <a:r>
              <a:rPr lang="en-GB" altLang="zh-CN" sz="1400">
                <a:ea typeface="宋体" charset="-122"/>
              </a:rPr>
              <a:t>Nixon, J., Blandy, S., Hunter, C., Jones, A. and Reeve, K. (2003) </a:t>
            </a:r>
            <a:r>
              <a:rPr lang="en-GB" altLang="zh-CN" sz="1400" b="1">
                <a:ea typeface="宋体" charset="-122"/>
              </a:rPr>
              <a:t>Developing Good Practice in Tackling Anti-Social Behaviour in Mixed Tenure Areas</a:t>
            </a:r>
            <a:r>
              <a:rPr lang="en-GB" altLang="zh-CN" sz="1400">
                <a:ea typeface="宋体" charset="-122"/>
              </a:rPr>
              <a:t>. Sheffield: Sheffield Hallam University.</a:t>
            </a:r>
          </a:p>
          <a:p>
            <a:pPr>
              <a:lnSpc>
                <a:spcPct val="80000"/>
              </a:lnSpc>
            </a:pPr>
            <a:endParaRPr lang="en-GB" altLang="zh-CN" sz="1400">
              <a:ea typeface="宋体" charset="-122"/>
              <a:hlinkClick r:id="rId4"/>
            </a:endParaRPr>
          </a:p>
          <a:p>
            <a:pPr>
              <a:lnSpc>
                <a:spcPct val="80000"/>
              </a:lnSpc>
            </a:pPr>
            <a:r>
              <a:rPr lang="en-GB" altLang="zh-CN" sz="1400">
                <a:ea typeface="宋体" charset="-122"/>
              </a:rPr>
              <a:t>Smith, P.K. Cowie, H. Blades, M  (2001) </a:t>
            </a:r>
            <a:r>
              <a:rPr lang="en-GB" altLang="zh-CN" sz="1400" b="1">
                <a:ea typeface="宋体" charset="-122"/>
              </a:rPr>
              <a:t>Understanding Children’s development. Third Edition. </a:t>
            </a:r>
            <a:r>
              <a:rPr lang="en-GB" altLang="zh-CN" sz="1400">
                <a:ea typeface="宋体" charset="-122"/>
              </a:rPr>
              <a:t>Blackwell Publishers.</a:t>
            </a:r>
          </a:p>
          <a:p>
            <a:pPr>
              <a:lnSpc>
                <a:spcPct val="80000"/>
              </a:lnSpc>
            </a:pPr>
            <a:r>
              <a:rPr lang="en-GB" altLang="zh-CN" sz="1400">
                <a:ea typeface="宋体" charset="-122"/>
              </a:rPr>
              <a:t> </a:t>
            </a:r>
          </a:p>
          <a:p>
            <a:pPr>
              <a:lnSpc>
                <a:spcPct val="80000"/>
              </a:lnSpc>
            </a:pPr>
            <a:r>
              <a:rPr lang="en-GB" altLang="zh-CN" sz="1400">
                <a:ea typeface="宋体" charset="-122"/>
              </a:rPr>
              <a:t>Southampton Psychology Service (2003) </a:t>
            </a:r>
            <a:r>
              <a:rPr lang="en-GB" altLang="zh-CN" sz="1400" b="1">
                <a:ea typeface="宋体" charset="-122"/>
              </a:rPr>
              <a:t>Emotional Literacy Assessment and Intervention Ages 7-11 </a:t>
            </a:r>
            <a:r>
              <a:rPr lang="en-GB" altLang="zh-CN" sz="1400">
                <a:ea typeface="宋体" charset="-122"/>
              </a:rPr>
              <a:t>nfer Nelson</a:t>
            </a:r>
            <a:endParaRPr lang="en-GB" sz="140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348</TotalTime>
  <Words>4150</Words>
  <Application>Microsoft Office PowerPoint</Application>
  <PresentationFormat>On-screen Show (4:3)</PresentationFormat>
  <Paragraphs>387</Paragraphs>
  <Slides>33</Slides>
  <Notes>25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Calibri</vt:lpstr>
      <vt:lpstr>Garamond</vt:lpstr>
      <vt:lpstr>Lucida Sans Unicode</vt:lpstr>
      <vt:lpstr>Symbol</vt:lpstr>
      <vt:lpstr>Verdana</vt:lpstr>
      <vt:lpstr>Wingdings 2</vt:lpstr>
      <vt:lpstr>Wingdings 3</vt:lpstr>
      <vt:lpstr>Concourse</vt:lpstr>
      <vt:lpstr>Moral development </vt:lpstr>
      <vt:lpstr>Objectives </vt:lpstr>
      <vt:lpstr>What is moral development?</vt:lpstr>
      <vt:lpstr>Approaches to moral development </vt:lpstr>
      <vt:lpstr>Three approaches:</vt:lpstr>
      <vt:lpstr>Psychoanalytical approach</vt:lpstr>
      <vt:lpstr>According to Freud:</vt:lpstr>
      <vt:lpstr>Cognitive approaches - Piaget</vt:lpstr>
      <vt:lpstr>Piaget: Observations and interviews</vt:lpstr>
      <vt:lpstr>Piaget….</vt:lpstr>
      <vt:lpstr>Critsims of Piaget’s theory</vt:lpstr>
      <vt:lpstr>Lawrence Kohlberg – Moral Development</vt:lpstr>
      <vt:lpstr>PowerPoint Presentation</vt:lpstr>
      <vt:lpstr> Moral dilemma – Heinz steals a drug</vt:lpstr>
      <vt:lpstr>PowerPoint Presentation</vt:lpstr>
      <vt:lpstr>Criticisms of Kohlberg's theory </vt:lpstr>
      <vt:lpstr>Gilligan’s theory </vt:lpstr>
      <vt:lpstr>If this car was sitting in the carpark after this lecture with the keys in it and there was an absolute guarantee that you would not be caught if you took it would you drive off in it?</vt:lpstr>
      <vt:lpstr>Bandura Social Learning Theory</vt:lpstr>
      <vt:lpstr>Social learning theory</vt:lpstr>
      <vt:lpstr>Pro and antisocial behaviour</vt:lpstr>
      <vt:lpstr>Development of prosocial behaviour </vt:lpstr>
      <vt:lpstr>Antisocial behaviour (ASB) covers a wide spectrum of actions</vt:lpstr>
      <vt:lpstr>Importance of culture</vt:lpstr>
      <vt:lpstr>Is aggressive behaviour a normal stage in child development?</vt:lpstr>
      <vt:lpstr>Difference between early and late onset ASB </vt:lpstr>
      <vt:lpstr>In development terms….</vt:lpstr>
      <vt:lpstr>Factors that can contribute to ASB: </vt:lpstr>
      <vt:lpstr>Factors continued……</vt:lpstr>
      <vt:lpstr>PowerPoint Presentation</vt:lpstr>
      <vt:lpstr>Plenary  </vt:lpstr>
      <vt:lpstr>References</vt:lpstr>
      <vt:lpstr>refs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Moral development</dc:title>
  <dc:creator>sm19096</dc:creator>
  <cp:lastModifiedBy>Alison Murphy</cp:lastModifiedBy>
  <cp:revision>37</cp:revision>
  <dcterms:created xsi:type="dcterms:W3CDTF">2010-11-15T13:58:08Z</dcterms:created>
  <dcterms:modified xsi:type="dcterms:W3CDTF">2021-03-11T09:58:03Z</dcterms:modified>
</cp:coreProperties>
</file>