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0" r:id="rId1"/>
  </p:sldMasterIdLst>
  <p:sldIdLst>
    <p:sldId id="263" r:id="rId2"/>
    <p:sldId id="256"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08"/>
    <p:restoredTop sz="94620"/>
  </p:normalViewPr>
  <p:slideViewPr>
    <p:cSldViewPr snapToGrid="0" snapToObjects="1">
      <p:cViewPr varScale="1">
        <p:scale>
          <a:sx n="87" d="100"/>
          <a:sy n="87" d="100"/>
        </p:scale>
        <p:origin x="7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82EDB8D0-98ED-4B86-9D5F-E61ADC70144D}" type="datetimeFigureOut">
              <a:rPr lang="en-US" smtClean="0"/>
              <a:t>8/30/20</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51640901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EDB8D0-98ED-4B86-9D5F-E61ADC70144D}" type="datetimeFigureOut">
              <a:rPr lang="en-US" smtClean="0"/>
              <a:t>8/30/20</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1855555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82EDB8D0-98ED-4B86-9D5F-E61ADC70144D}" type="datetimeFigureOut">
              <a:rPr lang="en-US" smtClean="0"/>
              <a:t>8/30/20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86012629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82EDB8D0-98ED-4B86-9D5F-E61ADC70144D}" type="datetimeFigureOut">
              <a:rPr lang="en-US" smtClean="0"/>
              <a:t>8/30/20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319195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82EDB8D0-98ED-4B86-9D5F-E61ADC70144D}" type="datetimeFigureOut">
              <a:rPr lang="en-US" smtClean="0"/>
              <a:pPr/>
              <a:t>8/30/20</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pPr/>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998728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2EDB8D0-98ED-4B86-9D5F-E61ADC70144D}" type="datetimeFigureOut">
              <a:rPr lang="en-US" smtClean="0"/>
              <a:t>8/30/20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681115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DB8D0-98ED-4B86-9D5F-E61ADC70144D}" type="datetimeFigureOut">
              <a:rPr lang="en-US" smtClean="0"/>
              <a:t>8/30/20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308267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82EDB8D0-98ED-4B86-9D5F-E61ADC70144D}" type="datetimeFigureOut">
              <a:rPr lang="en-US" smtClean="0"/>
              <a:t>8/30/20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926496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2EDB8D0-98ED-4B86-9D5F-E61ADC70144D}" type="datetimeFigureOut">
              <a:rPr lang="en-US" smtClean="0"/>
              <a:t>8/30/20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1281317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8/30/20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072329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8/30/20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007210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2EDB8D0-98ED-4B86-9D5F-E61ADC70144D}" type="datetimeFigureOut">
              <a:rPr lang="en-US" smtClean="0"/>
              <a:pPr/>
              <a:t>8/30/20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445238675"/>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1" name="Rectangle 23">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25">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3E7E3-68CD-A547-83B1-D6E8911C7453}"/>
              </a:ext>
            </a:extLst>
          </p:cNvPr>
          <p:cNvSpPr>
            <a:spLocks noGrp="1"/>
          </p:cNvSpPr>
          <p:nvPr>
            <p:ph type="title"/>
          </p:nvPr>
        </p:nvSpPr>
        <p:spPr>
          <a:xfrm>
            <a:off x="1120624" y="1122807"/>
            <a:ext cx="9954443" cy="4297680"/>
          </a:xfrm>
          <a:noFill/>
          <a:ln>
            <a:noFill/>
          </a:ln>
        </p:spPr>
        <p:txBody>
          <a:bodyPr vert="horz" lIns="182880" tIns="182880" rIns="182880" bIns="182880" rtlCol="0" anchor="ctr">
            <a:normAutofit/>
          </a:bodyPr>
          <a:lstStyle/>
          <a:p>
            <a:r>
              <a:rPr lang="en-US" sz="4700" kern="1200" cap="all" spc="200" baseline="0" dirty="0">
                <a:solidFill>
                  <a:srgbClr val="FFFFFF"/>
                </a:solidFill>
                <a:latin typeface="+mj-lt"/>
                <a:ea typeface="+mj-ea"/>
                <a:cs typeface="+mj-cs"/>
              </a:rPr>
              <a:t>Group 9. Dwayne lauder.</a:t>
            </a:r>
            <a:br>
              <a:rPr lang="en-US" sz="4700" kern="1200" cap="all" spc="200" baseline="0" dirty="0">
                <a:solidFill>
                  <a:srgbClr val="FFFFFF"/>
                </a:solidFill>
                <a:latin typeface="+mj-lt"/>
                <a:ea typeface="+mj-ea"/>
                <a:cs typeface="+mj-cs"/>
              </a:rPr>
            </a:br>
            <a:r>
              <a:rPr lang="en-US" sz="4700" kern="1200" cap="all" spc="200" baseline="0">
                <a:solidFill>
                  <a:srgbClr val="FFFFFF"/>
                </a:solidFill>
                <a:latin typeface="+mj-lt"/>
                <a:ea typeface="+mj-ea"/>
                <a:cs typeface="+mj-cs"/>
              </a:rPr>
              <a:t>Problem solving and decision making</a:t>
            </a:r>
            <a:br>
              <a:rPr lang="en-US" sz="4700" kern="1200" cap="all" spc="200" baseline="0">
                <a:solidFill>
                  <a:srgbClr val="FFFFFF"/>
                </a:solidFill>
                <a:latin typeface="+mj-lt"/>
                <a:ea typeface="+mj-ea"/>
                <a:cs typeface="+mj-cs"/>
              </a:rPr>
            </a:br>
            <a:r>
              <a:rPr lang="en-US" sz="4700" kern="1200" cap="all" spc="200" baseline="0">
                <a:solidFill>
                  <a:srgbClr val="FFFFFF"/>
                </a:solidFill>
                <a:latin typeface="+mj-lt"/>
                <a:ea typeface="+mj-ea"/>
                <a:cs typeface="+mj-cs"/>
              </a:rPr>
              <a:t>module code: bmsw4004</a:t>
            </a:r>
            <a:br>
              <a:rPr lang="en-US" sz="4700" kern="1200" cap="all" spc="200" baseline="0">
                <a:solidFill>
                  <a:srgbClr val="FFFFFF"/>
                </a:solidFill>
                <a:latin typeface="+mj-lt"/>
                <a:ea typeface="+mj-ea"/>
                <a:cs typeface="+mj-cs"/>
              </a:rPr>
            </a:br>
            <a:r>
              <a:rPr lang="en-US" sz="4700" kern="1200" cap="all" spc="200" baseline="0">
                <a:solidFill>
                  <a:srgbClr val="FFFFFF"/>
                </a:solidFill>
                <a:latin typeface="+mj-lt"/>
                <a:ea typeface="+mj-ea"/>
                <a:cs typeface="+mj-cs"/>
              </a:rPr>
              <a:t>lecturer: </a:t>
            </a:r>
            <a:r>
              <a:rPr lang="en-US" sz="4700" kern="1200" cap="all" spc="200" baseline="0" dirty="0" err="1">
                <a:solidFill>
                  <a:srgbClr val="FFFFFF"/>
                </a:solidFill>
                <a:latin typeface="+mj-lt"/>
                <a:ea typeface="+mj-ea"/>
                <a:cs typeface="+mj-cs"/>
              </a:rPr>
              <a:t>mushfiqur</a:t>
            </a:r>
            <a:r>
              <a:rPr lang="en-US" sz="4700" kern="1200" cap="all" spc="200" baseline="0" dirty="0">
                <a:solidFill>
                  <a:srgbClr val="FFFFFF"/>
                </a:solidFill>
                <a:latin typeface="+mj-lt"/>
                <a:ea typeface="+mj-ea"/>
                <a:cs typeface="+mj-cs"/>
              </a:rPr>
              <a:t> </a:t>
            </a:r>
            <a:r>
              <a:rPr lang="en-US" sz="4700" kern="1200" cap="all" spc="200" baseline="0" dirty="0" err="1">
                <a:solidFill>
                  <a:srgbClr val="FFFFFF"/>
                </a:solidFill>
                <a:latin typeface="+mj-lt"/>
                <a:ea typeface="+mj-ea"/>
                <a:cs typeface="+mj-cs"/>
              </a:rPr>
              <a:t>rahman</a:t>
            </a:r>
            <a:endParaRPr lang="en-US" sz="4700" kern="1200" cap="all" spc="200" baseline="0" dirty="0">
              <a:solidFill>
                <a:srgbClr val="FFFFFF"/>
              </a:solidFill>
              <a:latin typeface="+mj-lt"/>
              <a:ea typeface="+mj-ea"/>
              <a:cs typeface="+mj-cs"/>
            </a:endParaRPr>
          </a:p>
        </p:txBody>
      </p:sp>
    </p:spTree>
    <p:extLst>
      <p:ext uri="{BB962C8B-B14F-4D97-AF65-F5344CB8AC3E}">
        <p14:creationId xmlns:p14="http://schemas.microsoft.com/office/powerpoint/2010/main" val="939630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FA5CFA6-E61F-8849-BD02-4A47D865E6B0}"/>
              </a:ext>
            </a:extLst>
          </p:cNvPr>
          <p:cNvSpPr>
            <a:spLocks noGrp="1"/>
          </p:cNvSpPr>
          <p:nvPr>
            <p:ph type="title"/>
          </p:nvPr>
        </p:nvSpPr>
        <p:spPr>
          <a:xfrm>
            <a:off x="2230954" y="0"/>
            <a:ext cx="7729728" cy="1188720"/>
          </a:xfrm>
          <a:solidFill>
            <a:srgbClr val="FFFFFF"/>
          </a:solidFill>
        </p:spPr>
        <p:txBody>
          <a:bodyPr>
            <a:normAutofit/>
          </a:bodyPr>
          <a:lstStyle/>
          <a:p>
            <a:r>
              <a:rPr lang="en-US" dirty="0"/>
              <a:t>Define a complex problem in the workplace its scope and impact</a:t>
            </a:r>
          </a:p>
        </p:txBody>
      </p:sp>
      <p:sp>
        <p:nvSpPr>
          <p:cNvPr id="5" name="Content Placeholder 4">
            <a:extLst>
              <a:ext uri="{FF2B5EF4-FFF2-40B4-BE49-F238E27FC236}">
                <a16:creationId xmlns:a16="http://schemas.microsoft.com/office/drawing/2014/main" id="{838F116F-405A-F64C-AA65-ECFF65A13B68}"/>
              </a:ext>
            </a:extLst>
          </p:cNvPr>
          <p:cNvSpPr>
            <a:spLocks noGrp="1"/>
          </p:cNvSpPr>
          <p:nvPr>
            <p:ph idx="1"/>
          </p:nvPr>
        </p:nvSpPr>
        <p:spPr>
          <a:xfrm>
            <a:off x="1249680" y="1305973"/>
            <a:ext cx="9584575" cy="4942427"/>
          </a:xfrm>
        </p:spPr>
        <p:txBody>
          <a:bodyPr>
            <a:normAutofit fontScale="32500" lnSpcReduction="20000"/>
          </a:bodyPr>
          <a:lstStyle/>
          <a:p>
            <a:pPr marL="0" indent="0">
              <a:buNone/>
            </a:pPr>
            <a:r>
              <a:rPr lang="en-US" sz="4000" dirty="0">
                <a:solidFill>
                  <a:srgbClr val="404040"/>
                </a:solidFill>
              </a:rPr>
              <a:t>A problem that </a:t>
            </a:r>
            <a:r>
              <a:rPr lang="en-US" sz="4000" dirty="0" err="1">
                <a:solidFill>
                  <a:srgbClr val="404040"/>
                </a:solidFill>
              </a:rPr>
              <a:t>i</a:t>
            </a:r>
            <a:r>
              <a:rPr lang="en-US" sz="4000" dirty="0">
                <a:solidFill>
                  <a:srgbClr val="404040"/>
                </a:solidFill>
              </a:rPr>
              <a:t> unidentified in the workplace. </a:t>
            </a:r>
            <a:r>
              <a:rPr lang="en-US" sz="4000" dirty="0" err="1">
                <a:solidFill>
                  <a:srgbClr val="404040"/>
                </a:solidFill>
              </a:rPr>
              <a:t>i</a:t>
            </a:r>
            <a:r>
              <a:rPr lang="en-US" sz="4000" dirty="0">
                <a:solidFill>
                  <a:srgbClr val="404040"/>
                </a:solidFill>
              </a:rPr>
              <a:t> work with Deliveroo and Deliveroo is working with almost every restaurant across the united kingdom and there is a big problem with orders coming in and being cancelled by a few restaurants this is because when orders come in at a high volume if the restaurant’s organization is not operating in a certain way then that particular restaurant will cancel some of the Deliveroo orders this results in the company (Deliveroo) and the restaurant not earning as much profit as it could of, also Deliveroo riders become very frustrated when they go to a restaurant and the restaurant organization is terrible not the way it should be at all, the Deliveroo rider will be standing around inside or outside the restaurant waiting for the Deliveroo customer’s order to bring it to the Deliveroo customer,  five minutes will pass the Deliveroo rider is still waiting for the order ten minutes has now passed the Deliveroo driver is becoming frustrated, fifteen minutes has now passed,  at this point the Deliveroo rider will then cancel that job and move on to the next restaurant, when the Deliveroo driver goes to another restaurant if the organization is terrible in that restaurant also the Deliveroo rider will have a repeat experience this result’s in more profit loss for Deliveroo and the restaurant also frustrated Deliveroo riders and the customer’s order will take longer than intended to deliver. when the Deliveroo rider cancels a order because the restaurant is taking to long because the restaurant is unorganized the customer will see that the name of the rider that is suppose to deliver that customer’s order has changed, “why has the name of my delivery driver changed”? the customer ask’s their self,  this is not good for the customer to notice that the name of the delivery rider has changed and keeps on changing every time a Deliveroo rider cancels the order because when the Deliveroo rider arrives at the restaurant to pick up the Deliveroo customers order and sees that the restaurant’s organization is terrible rather than wait around for nobody knows how long for the Deliveroo customer’s order, the Deliveroo rider will cancel the order and move on to another restaurant, the customers order will automatically be sent to another Deliveroo rider via the Deliveroo app when the new Deliveroo rider goes to the restaurant and sees that the restaurant is busy and unorganized that Deliveroo rider will also cancel the order when the order has been cancelled the customer’s order will automatically go to another Deliveroo rider, at this point the customers order is taking longer and longer to arrive at the customer’s address, this is very bad for Deliveroo’s customer service and satisfaction and very frustrating for Deliveroo riders also, customer’s should not have their food delivered by a rider who seems to be frustrated, Deliveroo riders are on a zero contract so they feel as though they have to move as fast a possible within the time to earn as much money for the day as possible so standing around waiting for more than 5 minutes at a busy unorganized restaurant is a no no for a Deliveroo rider. 90% of the restaurants Deliveroo work with have their organization the way it should be so when high volumes of orders come in to the restaurant from Deliveroo customer’s the customer’s order/food gets made and by the time the Deliveroo rider arrives at the restaurant the Deliveroo rider can take the order straight away allowing the customer to receive their order as soon as possible this very good for the customer, Deliveroo and the restaurant’s profit’s also the Deliveroo riders not becoming frustrated.</a:t>
            </a:r>
          </a:p>
          <a:p>
            <a:pPr marL="0" indent="0">
              <a:buNone/>
            </a:pPr>
            <a:endParaRPr lang="en-US" dirty="0">
              <a:solidFill>
                <a:srgbClr val="404040"/>
              </a:solidFill>
            </a:endParaRPr>
          </a:p>
        </p:txBody>
      </p:sp>
    </p:spTree>
    <p:extLst>
      <p:ext uri="{BB962C8B-B14F-4D97-AF65-F5344CB8AC3E}">
        <p14:creationId xmlns:p14="http://schemas.microsoft.com/office/powerpoint/2010/main" val="605760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89A10-A782-9041-AF3E-B3BA873A750B}"/>
              </a:ext>
            </a:extLst>
          </p:cNvPr>
          <p:cNvSpPr>
            <a:spLocks noGrp="1"/>
          </p:cNvSpPr>
          <p:nvPr>
            <p:ph type="title"/>
          </p:nvPr>
        </p:nvSpPr>
        <p:spPr>
          <a:xfrm>
            <a:off x="2230954" y="41838"/>
            <a:ext cx="7729728" cy="1188720"/>
          </a:xfrm>
          <a:solidFill>
            <a:srgbClr val="FFFFFF"/>
          </a:solidFill>
        </p:spPr>
        <p:txBody>
          <a:bodyPr>
            <a:normAutofit fontScale="90000"/>
          </a:bodyPr>
          <a:lstStyle/>
          <a:p>
            <a:r>
              <a:rPr lang="en-US" dirty="0" err="1"/>
              <a:t>Analyse</a:t>
            </a:r>
            <a:r>
              <a:rPr lang="en-US" dirty="0"/>
              <a:t> information on the identified problem, to help inform the decision making process</a:t>
            </a:r>
          </a:p>
        </p:txBody>
      </p:sp>
      <p:sp>
        <p:nvSpPr>
          <p:cNvPr id="3" name="Content Placeholder 2">
            <a:extLst>
              <a:ext uri="{FF2B5EF4-FFF2-40B4-BE49-F238E27FC236}">
                <a16:creationId xmlns:a16="http://schemas.microsoft.com/office/drawing/2014/main" id="{EFDA1F69-9063-1E41-8234-111DF38B52C8}"/>
              </a:ext>
            </a:extLst>
          </p:cNvPr>
          <p:cNvSpPr>
            <a:spLocks noGrp="1"/>
          </p:cNvSpPr>
          <p:nvPr>
            <p:ph idx="1"/>
          </p:nvPr>
        </p:nvSpPr>
        <p:spPr>
          <a:xfrm>
            <a:off x="1249680" y="1272396"/>
            <a:ext cx="9692640" cy="4337448"/>
          </a:xfrm>
        </p:spPr>
        <p:txBody>
          <a:bodyPr>
            <a:normAutofit fontScale="92500" lnSpcReduction="10000"/>
          </a:bodyPr>
          <a:lstStyle/>
          <a:p>
            <a:pPr marL="0" indent="0">
              <a:buNone/>
            </a:pPr>
            <a:r>
              <a:rPr lang="en-US" dirty="0">
                <a:solidFill>
                  <a:srgbClr val="404040"/>
                </a:solidFill>
              </a:rPr>
              <a:t>Analyzing the information on the identified problem of when high volumes of orders come into the restaurant from Deliveroo customers all of the orders can be made, collected and delivered to the Deliveroo customer’s allowing Deliveroo and the restaurant’s profit to be as high as possible.  Suggestion: when the Deliveroo customer places a order on the Deliveroo app for the restaurant of their choice the restaurant will need to make the food straight away depending on how long it will take to make the food, we will have information on the computer systems software that will let us know how long it will take to make whatever food the customer has ordered, for example if it takes 10 minutes to make the customers food the app will let the customer know that it will take the restaurant 20 minutes to make your food plus delivery your order will be with you in 40 minutes, tell the customer 20 minutes to give the restaurant a little bit more time incase the restaurant needs it, the Deliveroo rider will get the order on his or her device 10 minutes after the Deliveroo customer has placed the order, Deliveroo riders on average take about 5 minutes to arrive at a restaurant, when the Deliveroo rider arrives at the restaurant the Deliveroo customer’s order should be ready for the Deliveroo rider to collect and deliver it to the Deliveroo customer or if the Deliveroo customer’s order is not ready the Deliveroo rider will only have to wait a maximum of five minutes to collect the Deliveroo customer’s order, once the order has been collected the Deliveroo rider can then deliver the order to the Deliveroo customer. deliveries are overall no more than two miles away from the restaurant so the customer should receive their order by the latest 40 minutes after the Deliveroo customer placed their order.</a:t>
            </a:r>
          </a:p>
        </p:txBody>
      </p:sp>
    </p:spTree>
    <p:extLst>
      <p:ext uri="{BB962C8B-B14F-4D97-AF65-F5344CB8AC3E}">
        <p14:creationId xmlns:p14="http://schemas.microsoft.com/office/powerpoint/2010/main" val="2353411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BFB0A-37D4-CC44-8BF5-0C76FB1AED6E}"/>
              </a:ext>
            </a:extLst>
          </p:cNvPr>
          <p:cNvSpPr>
            <a:spLocks noGrp="1"/>
          </p:cNvSpPr>
          <p:nvPr>
            <p:ph type="title"/>
          </p:nvPr>
        </p:nvSpPr>
        <p:spPr>
          <a:xfrm>
            <a:off x="2230954" y="41838"/>
            <a:ext cx="7802046" cy="1113862"/>
          </a:xfrm>
          <a:solidFill>
            <a:srgbClr val="FFFFFF"/>
          </a:solidFill>
        </p:spPr>
        <p:txBody>
          <a:bodyPr>
            <a:normAutofit fontScale="90000"/>
          </a:bodyPr>
          <a:lstStyle/>
          <a:p>
            <a:r>
              <a:rPr lang="en-US" dirty="0"/>
              <a:t>Propose a range of alternative solutions to the problem</a:t>
            </a:r>
          </a:p>
        </p:txBody>
      </p:sp>
      <p:sp>
        <p:nvSpPr>
          <p:cNvPr id="3" name="Content Placeholder 2">
            <a:extLst>
              <a:ext uri="{FF2B5EF4-FFF2-40B4-BE49-F238E27FC236}">
                <a16:creationId xmlns:a16="http://schemas.microsoft.com/office/drawing/2014/main" id="{A7F16E9F-DC3F-6E48-AC93-E1864E88A3BB}"/>
              </a:ext>
            </a:extLst>
          </p:cNvPr>
          <p:cNvSpPr>
            <a:spLocks noGrp="1"/>
          </p:cNvSpPr>
          <p:nvPr>
            <p:ph idx="1"/>
          </p:nvPr>
        </p:nvSpPr>
        <p:spPr>
          <a:xfrm>
            <a:off x="1706062" y="2291262"/>
            <a:ext cx="8779512" cy="2879256"/>
          </a:xfrm>
        </p:spPr>
        <p:txBody>
          <a:bodyPr>
            <a:normAutofit/>
          </a:bodyPr>
          <a:lstStyle/>
          <a:p>
            <a:pPr marL="0" indent="0">
              <a:buNone/>
            </a:pPr>
            <a:r>
              <a:rPr lang="en-US" dirty="0">
                <a:solidFill>
                  <a:srgbClr val="404040"/>
                </a:solidFill>
              </a:rPr>
              <a:t>1. Restaurants that have a high volume of orders coming in from Deliveroo customers, install another kitchen in that restaurant with trained Deliveroo staff working in there making the orders that come into the restaurant from Deliveroo customers.</a:t>
            </a:r>
          </a:p>
          <a:p>
            <a:pPr marL="0" indent="0">
              <a:buNone/>
            </a:pPr>
            <a:r>
              <a:rPr lang="en-US" dirty="0">
                <a:solidFill>
                  <a:srgbClr val="404040"/>
                </a:solidFill>
              </a:rPr>
              <a:t>2. Have a mobile kitchen stationed at say the back of the restaurant with trained Deliveroo staff cooking the food for the Deliveroo customer’s with a senior member of the restaurant managing the Deliveroo staff making sure the food gets cooked exactly how the restaurant owner wants it to be cooked.</a:t>
            </a:r>
          </a:p>
          <a:p>
            <a:pPr marL="0" indent="0">
              <a:buNone/>
            </a:pPr>
            <a:endParaRPr lang="en-US" dirty="0">
              <a:solidFill>
                <a:srgbClr val="404040"/>
              </a:solidFill>
            </a:endParaRPr>
          </a:p>
          <a:p>
            <a:pPr marL="0" indent="0">
              <a:buNone/>
            </a:pPr>
            <a:endParaRPr lang="en-US" dirty="0">
              <a:solidFill>
                <a:srgbClr val="404040"/>
              </a:solidFill>
            </a:endParaRPr>
          </a:p>
          <a:p>
            <a:pPr marL="0" indent="0">
              <a:buNone/>
            </a:pPr>
            <a:endParaRPr lang="en-US" dirty="0">
              <a:solidFill>
                <a:srgbClr val="404040"/>
              </a:solidFill>
            </a:endParaRPr>
          </a:p>
          <a:p>
            <a:pPr marL="0" indent="0">
              <a:buNone/>
            </a:pPr>
            <a:endParaRPr lang="en-US" dirty="0">
              <a:solidFill>
                <a:srgbClr val="404040"/>
              </a:solidFill>
            </a:endParaRPr>
          </a:p>
        </p:txBody>
      </p:sp>
    </p:spTree>
    <p:extLst>
      <p:ext uri="{BB962C8B-B14F-4D97-AF65-F5344CB8AC3E}">
        <p14:creationId xmlns:p14="http://schemas.microsoft.com/office/powerpoint/2010/main" val="1689206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83FB2-56C6-F44A-91B5-ABAD1F3839EA}"/>
              </a:ext>
            </a:extLst>
          </p:cNvPr>
          <p:cNvSpPr>
            <a:spLocks noGrp="1"/>
          </p:cNvSpPr>
          <p:nvPr>
            <p:ph type="title"/>
          </p:nvPr>
        </p:nvSpPr>
        <p:spPr>
          <a:xfrm>
            <a:off x="2040636" y="0"/>
            <a:ext cx="7729728" cy="1188720"/>
          </a:xfrm>
          <a:solidFill>
            <a:srgbClr val="FFFFFF"/>
          </a:solidFill>
        </p:spPr>
        <p:txBody>
          <a:bodyPr>
            <a:normAutofit fontScale="90000"/>
          </a:bodyPr>
          <a:lstStyle/>
          <a:p>
            <a:r>
              <a:rPr lang="en-US" dirty="0"/>
              <a:t>Use a decision-making technique to evaluate a range of solutions to identify the most appropriate option</a:t>
            </a:r>
          </a:p>
        </p:txBody>
      </p:sp>
      <p:sp>
        <p:nvSpPr>
          <p:cNvPr id="3" name="Content Placeholder 2">
            <a:extLst>
              <a:ext uri="{FF2B5EF4-FFF2-40B4-BE49-F238E27FC236}">
                <a16:creationId xmlns:a16="http://schemas.microsoft.com/office/drawing/2014/main" id="{AE35B0B6-956A-1F4A-88E0-8EBEC1AA45C2}"/>
              </a:ext>
            </a:extLst>
          </p:cNvPr>
          <p:cNvSpPr>
            <a:spLocks noGrp="1"/>
          </p:cNvSpPr>
          <p:nvPr>
            <p:ph idx="1"/>
          </p:nvPr>
        </p:nvSpPr>
        <p:spPr>
          <a:xfrm>
            <a:off x="1515744" y="1248156"/>
            <a:ext cx="8779512" cy="2879256"/>
          </a:xfrm>
        </p:spPr>
        <p:txBody>
          <a:bodyPr>
            <a:normAutofit fontScale="25000" lnSpcReduction="20000"/>
          </a:bodyPr>
          <a:lstStyle/>
          <a:p>
            <a:pPr marL="0" indent="0">
              <a:buNone/>
            </a:pPr>
            <a:r>
              <a:rPr lang="en-US" sz="6400" dirty="0">
                <a:solidFill>
                  <a:srgbClr val="404040"/>
                </a:solidFill>
              </a:rPr>
              <a:t>1. weigh decision criteria:   building a kitchen in the restaurant will require building work to be done brick layers will have to be paid to build the kitchen once the brick layers have finished their work then plasterers will have to be paid to make the walls of the kitchen when the plasterers have finished their work making the walls for the kitchen the gas engineers will have to be paid to put gas pipes in and connect it to the existing gas system in the restaurant so staff can cook in the kitchen, once that work is completed a electric engineer will have to be paid to make sure there is electricity and light in the kitchen.</a:t>
            </a:r>
          </a:p>
          <a:p>
            <a:pPr marL="0" indent="0">
              <a:buNone/>
            </a:pPr>
            <a:r>
              <a:rPr lang="en-US" sz="6400" dirty="0">
                <a:solidFill>
                  <a:srgbClr val="404040"/>
                </a:solidFill>
              </a:rPr>
              <a:t>2. Weigh decision criteria:   having a mobile kitchen, the mobile kitchen can be delivered to the restaurant using a lorry with a crane to lift the mobile kitchen of the big lorry and place the mobile kitchen in the desired place outside at the back of the restaurant. Mobile kitchens comes equipped with a built-in barbecue system, grill, deep fryer and other cooking equipment enabling the Deliveroo staff to prepare fresh foods and food that has been ordered from the restaurant by Deliveroo customers.</a:t>
            </a:r>
          </a:p>
          <a:p>
            <a:pPr marL="0" indent="0">
              <a:buNone/>
            </a:pPr>
            <a:r>
              <a:rPr lang="en-US" sz="6400" dirty="0">
                <a:solidFill>
                  <a:srgbClr val="404040"/>
                </a:solidFill>
              </a:rPr>
              <a:t>It has been decided that both options would be effective in solving the problem but option 2 is a lot less work and cost a lot less to put into place so option 2 is the choice</a:t>
            </a:r>
            <a:r>
              <a:rPr lang="en-US" dirty="0">
                <a:solidFill>
                  <a:srgbClr val="404040"/>
                </a:solidFill>
              </a:rPr>
              <a:t>..</a:t>
            </a:r>
          </a:p>
        </p:txBody>
      </p:sp>
    </p:spTree>
    <p:extLst>
      <p:ext uri="{BB962C8B-B14F-4D97-AF65-F5344CB8AC3E}">
        <p14:creationId xmlns:p14="http://schemas.microsoft.com/office/powerpoint/2010/main" val="870845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7843C-DC5D-5F46-A286-16044ACE0A99}"/>
              </a:ext>
            </a:extLst>
          </p:cNvPr>
          <p:cNvSpPr>
            <a:spLocks noGrp="1"/>
          </p:cNvSpPr>
          <p:nvPr>
            <p:ph type="title"/>
          </p:nvPr>
        </p:nvSpPr>
        <p:spPr>
          <a:xfrm>
            <a:off x="2230954" y="41838"/>
            <a:ext cx="7729728" cy="1188720"/>
          </a:xfrm>
          <a:solidFill>
            <a:srgbClr val="FFFFFF"/>
          </a:solidFill>
        </p:spPr>
        <p:txBody>
          <a:bodyPr>
            <a:normAutofit/>
          </a:bodyPr>
          <a:lstStyle/>
          <a:p>
            <a:r>
              <a:rPr lang="en-US" dirty="0"/>
              <a:t>Develop a plan for implementing the solution</a:t>
            </a:r>
          </a:p>
        </p:txBody>
      </p:sp>
      <p:sp>
        <p:nvSpPr>
          <p:cNvPr id="3" name="Content Placeholder 2">
            <a:extLst>
              <a:ext uri="{FF2B5EF4-FFF2-40B4-BE49-F238E27FC236}">
                <a16:creationId xmlns:a16="http://schemas.microsoft.com/office/drawing/2014/main" id="{11F854CC-2BEB-BB4C-88D1-073D221F07CF}"/>
              </a:ext>
            </a:extLst>
          </p:cNvPr>
          <p:cNvSpPr>
            <a:spLocks noGrp="1"/>
          </p:cNvSpPr>
          <p:nvPr>
            <p:ph idx="1"/>
          </p:nvPr>
        </p:nvSpPr>
        <p:spPr>
          <a:xfrm>
            <a:off x="1706062" y="2291262"/>
            <a:ext cx="8779512" cy="2879256"/>
          </a:xfrm>
        </p:spPr>
        <p:txBody>
          <a:bodyPr>
            <a:normAutofit fontScale="92500" lnSpcReduction="20000"/>
          </a:bodyPr>
          <a:lstStyle/>
          <a:p>
            <a:pPr marL="0" indent="0">
              <a:buNone/>
            </a:pPr>
            <a:r>
              <a:rPr lang="en-US" dirty="0">
                <a:solidFill>
                  <a:srgbClr val="404040"/>
                </a:solidFill>
              </a:rPr>
              <a:t>1. Get the exact width and length of the mobile kitchen</a:t>
            </a:r>
          </a:p>
          <a:p>
            <a:pPr marL="0" indent="0">
              <a:buNone/>
            </a:pPr>
            <a:r>
              <a:rPr lang="en-US" dirty="0">
                <a:solidFill>
                  <a:srgbClr val="404040"/>
                </a:solidFill>
              </a:rPr>
              <a:t>2. Make sure that amount of space is available, if that amount of space is not available then do what is necessary to have that space available</a:t>
            </a:r>
          </a:p>
          <a:p>
            <a:pPr marL="0" indent="0">
              <a:buNone/>
            </a:pPr>
            <a:r>
              <a:rPr lang="en-US" dirty="0">
                <a:solidFill>
                  <a:srgbClr val="404040"/>
                </a:solidFill>
              </a:rPr>
              <a:t>3. Have the mobile kitchen delivered by lorry with a crane to the restaurant and have the kitchen unloaded from the lorry and placed at the back of the restaurant.</a:t>
            </a:r>
          </a:p>
          <a:p>
            <a:pPr marL="0" indent="0">
              <a:buNone/>
            </a:pPr>
            <a:r>
              <a:rPr lang="en-US" dirty="0">
                <a:solidFill>
                  <a:srgbClr val="404040"/>
                </a:solidFill>
              </a:rPr>
              <a:t>4. Have the mobile gas and electricity unit that’s comes with the mobile kitchen connected by  gas and electric engineer                                   </a:t>
            </a:r>
          </a:p>
          <a:p>
            <a:pPr marL="0" indent="0">
              <a:buNone/>
            </a:pPr>
            <a:r>
              <a:rPr lang="en-US" dirty="0">
                <a:solidFill>
                  <a:srgbClr val="404040"/>
                </a:solidFill>
              </a:rPr>
              <a:t>5. Get three previously trained members of the Deliveroo staff into the mobile kitchen to cook the food exactly how the owner of the restaurant wants it to be cooked for the Deliveroo customers.</a:t>
            </a:r>
          </a:p>
        </p:txBody>
      </p:sp>
    </p:spTree>
    <p:extLst>
      <p:ext uri="{BB962C8B-B14F-4D97-AF65-F5344CB8AC3E}">
        <p14:creationId xmlns:p14="http://schemas.microsoft.com/office/powerpoint/2010/main" val="2182773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3F70F-73A7-2949-B621-134F08EFE3B9}"/>
              </a:ext>
            </a:extLst>
          </p:cNvPr>
          <p:cNvSpPr>
            <a:spLocks noGrp="1"/>
          </p:cNvSpPr>
          <p:nvPr>
            <p:ph type="title"/>
          </p:nvPr>
        </p:nvSpPr>
        <p:spPr>
          <a:xfrm>
            <a:off x="2230954" y="41838"/>
            <a:ext cx="7729728" cy="1188720"/>
          </a:xfrm>
          <a:solidFill>
            <a:srgbClr val="FFFFFF"/>
          </a:solidFill>
        </p:spPr>
        <p:txBody>
          <a:bodyPr>
            <a:normAutofit/>
          </a:bodyPr>
          <a:lstStyle/>
          <a:p>
            <a:r>
              <a:rPr lang="en-US" dirty="0"/>
              <a:t>Communicate the plan to the stake holders</a:t>
            </a:r>
          </a:p>
        </p:txBody>
      </p:sp>
      <p:sp>
        <p:nvSpPr>
          <p:cNvPr id="3" name="Content Placeholder 2">
            <a:extLst>
              <a:ext uri="{FF2B5EF4-FFF2-40B4-BE49-F238E27FC236}">
                <a16:creationId xmlns:a16="http://schemas.microsoft.com/office/drawing/2014/main" id="{A84FD332-D821-7740-856A-317CA155BD50}"/>
              </a:ext>
            </a:extLst>
          </p:cNvPr>
          <p:cNvSpPr>
            <a:spLocks noGrp="1"/>
          </p:cNvSpPr>
          <p:nvPr>
            <p:ph idx="1"/>
          </p:nvPr>
        </p:nvSpPr>
        <p:spPr>
          <a:xfrm>
            <a:off x="1515562" y="1418010"/>
            <a:ext cx="8779512" cy="4173872"/>
          </a:xfrm>
        </p:spPr>
        <p:txBody>
          <a:bodyPr>
            <a:normAutofit/>
          </a:bodyPr>
          <a:lstStyle/>
          <a:p>
            <a:pPr marL="342900" indent="-342900">
              <a:buAutoNum type="arabicPeriod"/>
            </a:pPr>
            <a:r>
              <a:rPr lang="en-US" sz="1600" dirty="0">
                <a:solidFill>
                  <a:srgbClr val="404040"/>
                </a:solidFill>
              </a:rPr>
              <a:t>I will schedule a meeting with the owner of Deliveroo and the owner of the restaurant that has a high volume of Deliveroo order’s coming in every day either in person or on Microsoft teams.</a:t>
            </a:r>
          </a:p>
          <a:p>
            <a:pPr marL="342900" indent="-342900">
              <a:buAutoNum type="arabicPeriod"/>
            </a:pPr>
            <a:r>
              <a:rPr lang="en-US" sz="1600" dirty="0">
                <a:solidFill>
                  <a:srgbClr val="404040"/>
                </a:solidFill>
              </a:rPr>
              <a:t>In the meeting </a:t>
            </a:r>
            <a:r>
              <a:rPr lang="en-US" sz="1600" dirty="0" err="1">
                <a:solidFill>
                  <a:srgbClr val="404040"/>
                </a:solidFill>
              </a:rPr>
              <a:t>i</a:t>
            </a:r>
            <a:r>
              <a:rPr lang="en-US" sz="1600" dirty="0">
                <a:solidFill>
                  <a:srgbClr val="404040"/>
                </a:solidFill>
              </a:rPr>
              <a:t> will show and explain my solution for the high volumes of orders coming into the restaurant from Deliveroo customers so that no order will have to be cancelled as a result of the high demand of orders coming into the restaurant from Deliveroo customers also in my presentation </a:t>
            </a:r>
            <a:r>
              <a:rPr lang="en-US" sz="1600" dirty="0" err="1">
                <a:solidFill>
                  <a:srgbClr val="404040"/>
                </a:solidFill>
              </a:rPr>
              <a:t>i</a:t>
            </a:r>
            <a:r>
              <a:rPr lang="en-US" sz="1600" dirty="0">
                <a:solidFill>
                  <a:srgbClr val="404040"/>
                </a:solidFill>
              </a:rPr>
              <a:t> will explain how my advice will dramatically help both Deliveroo and the restaurant profits to be as high as possible showing how if orders do not have to be cancelled because of the high volumes of orders coming into the restaurant from Deliveroo customers both Deliveroo and the restaurant profits will be as high as possible also in my presentation </a:t>
            </a:r>
            <a:r>
              <a:rPr lang="en-US" sz="1600" dirty="0" err="1">
                <a:solidFill>
                  <a:srgbClr val="404040"/>
                </a:solidFill>
              </a:rPr>
              <a:t>i</a:t>
            </a:r>
            <a:r>
              <a:rPr lang="en-US" sz="1600" dirty="0">
                <a:solidFill>
                  <a:srgbClr val="404040"/>
                </a:solidFill>
              </a:rPr>
              <a:t> will explain the organization strategy showing how things being organized in this particular way that </a:t>
            </a:r>
            <a:r>
              <a:rPr lang="en-US" sz="1600" dirty="0" err="1">
                <a:solidFill>
                  <a:srgbClr val="404040"/>
                </a:solidFill>
              </a:rPr>
              <a:t>i</a:t>
            </a:r>
            <a:r>
              <a:rPr lang="en-US" sz="1600" dirty="0">
                <a:solidFill>
                  <a:srgbClr val="404040"/>
                </a:solidFill>
              </a:rPr>
              <a:t> am advising will allow Deliveroo and the restaurant’s profit to be as high as possible, with the high levels of order’s coming in everyday to the restaurant from Deliveroo customer’s and with the organization operating the way how </a:t>
            </a:r>
            <a:r>
              <a:rPr lang="en-US" sz="1600" dirty="0" err="1">
                <a:solidFill>
                  <a:srgbClr val="404040"/>
                </a:solidFill>
              </a:rPr>
              <a:t>i</a:t>
            </a:r>
            <a:r>
              <a:rPr lang="en-US" sz="1600" dirty="0">
                <a:solidFill>
                  <a:srgbClr val="404040"/>
                </a:solidFill>
              </a:rPr>
              <a:t> am suggesting will be able to process every order and get it to the Deliveroo customer within 45 minutes.</a:t>
            </a:r>
          </a:p>
          <a:p>
            <a:pPr marL="342900" indent="-342900">
              <a:buAutoNum type="arabicPeriod"/>
            </a:pPr>
            <a:endParaRPr lang="en-US" dirty="0">
              <a:solidFill>
                <a:srgbClr val="404040"/>
              </a:solidFill>
            </a:endParaRPr>
          </a:p>
          <a:p>
            <a:pPr marL="342900" indent="-342900">
              <a:buAutoNum type="arabicPeriod"/>
            </a:pPr>
            <a:endParaRPr lang="en-US" dirty="0">
              <a:solidFill>
                <a:srgbClr val="404040"/>
              </a:solidFill>
            </a:endParaRPr>
          </a:p>
          <a:p>
            <a:pPr marL="342900" indent="-342900">
              <a:buAutoNum type="arabicPeriod"/>
            </a:pPr>
            <a:endParaRPr lang="en-US" dirty="0">
              <a:solidFill>
                <a:srgbClr val="404040"/>
              </a:solidFill>
            </a:endParaRPr>
          </a:p>
          <a:p>
            <a:pPr marL="342900" indent="-342900">
              <a:buAutoNum type="arabicPeriod"/>
            </a:pPr>
            <a:endParaRPr lang="en-US" dirty="0">
              <a:solidFill>
                <a:srgbClr val="404040"/>
              </a:solidFill>
            </a:endParaRPr>
          </a:p>
        </p:txBody>
      </p:sp>
    </p:spTree>
    <p:extLst>
      <p:ext uri="{BB962C8B-B14F-4D97-AF65-F5344CB8AC3E}">
        <p14:creationId xmlns:p14="http://schemas.microsoft.com/office/powerpoint/2010/main" val="1781630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BE609-0F9F-4A47-AC35-0A6E0DB64F78}"/>
              </a:ext>
            </a:extLst>
          </p:cNvPr>
          <p:cNvSpPr>
            <a:spLocks noGrp="1"/>
          </p:cNvSpPr>
          <p:nvPr>
            <p:ph type="title"/>
          </p:nvPr>
        </p:nvSpPr>
        <p:spPr>
          <a:xfrm>
            <a:off x="2230954" y="10218"/>
            <a:ext cx="7729728" cy="1188720"/>
          </a:xfrm>
          <a:solidFill>
            <a:srgbClr val="FFFFFF"/>
          </a:solidFill>
        </p:spPr>
        <p:txBody>
          <a:bodyPr>
            <a:normAutofit/>
          </a:bodyPr>
          <a:lstStyle/>
          <a:p>
            <a:r>
              <a:rPr lang="en-US" sz="2000" dirty="0"/>
              <a:t>Assess appropriate monitoring and review techniques to ensure successful implementation of the solution</a:t>
            </a:r>
          </a:p>
        </p:txBody>
      </p:sp>
      <p:sp>
        <p:nvSpPr>
          <p:cNvPr id="3" name="Content Placeholder 2">
            <a:extLst>
              <a:ext uri="{FF2B5EF4-FFF2-40B4-BE49-F238E27FC236}">
                <a16:creationId xmlns:a16="http://schemas.microsoft.com/office/drawing/2014/main" id="{37AA59C2-2544-0847-BF10-0535EE5936CF}"/>
              </a:ext>
            </a:extLst>
          </p:cNvPr>
          <p:cNvSpPr>
            <a:spLocks noGrp="1"/>
          </p:cNvSpPr>
          <p:nvPr>
            <p:ph idx="1"/>
          </p:nvPr>
        </p:nvSpPr>
        <p:spPr>
          <a:xfrm>
            <a:off x="1706062" y="1400614"/>
            <a:ext cx="8779512" cy="4258448"/>
          </a:xfrm>
        </p:spPr>
        <p:txBody>
          <a:bodyPr>
            <a:normAutofit/>
          </a:bodyPr>
          <a:lstStyle/>
          <a:p>
            <a:pPr marL="0" indent="0">
              <a:buNone/>
            </a:pPr>
            <a:r>
              <a:rPr lang="en-US" sz="1600" dirty="0">
                <a:solidFill>
                  <a:srgbClr val="404040"/>
                </a:solidFill>
              </a:rPr>
              <a:t>At this point the owner of Deliveroo and the owner of the restaurant that has a high number of Deliveroo orders coming in everyday will have agreed that they would like my idea for Deliveroo and the restaurant’s profit to be as high as possible to be put in to motion.  At this point the mobile kitchen will have been paid for with delivery to be delivered to the restaurant via lorry that has a crane on it that can unload the mobile kitchen from the lorry and place the mobile kitchen in the agreed location, at the back of the restaurant.</a:t>
            </a:r>
          </a:p>
          <a:p>
            <a:pPr marL="0" indent="0">
              <a:buNone/>
            </a:pPr>
            <a:r>
              <a:rPr lang="en-US" sz="1600" dirty="0">
                <a:solidFill>
                  <a:srgbClr val="404040"/>
                </a:solidFill>
              </a:rPr>
              <a:t>Then three previously trained Deliveroo staff will be put in the mobile kitchen to make the food for the hi level of Deliveroo orders that come into the restaurant from Deliveroo customers allowing the restaurant to serve the public without being overloaded with Deliveroo orders at the same time.</a:t>
            </a:r>
          </a:p>
          <a:p>
            <a:pPr marL="0" indent="0">
              <a:buNone/>
            </a:pPr>
            <a:r>
              <a:rPr lang="en-US" sz="1600" dirty="0">
                <a:solidFill>
                  <a:srgbClr val="404040"/>
                </a:solidFill>
              </a:rPr>
              <a:t>Deliveroo riders will be instructed on the Deliveroo app on the Deliveroo rider’s device that they will go around the back of the restaurant to the mobile kitchen to collect the order that they will deliver to the Deliveroo customer. This will help with overcrowding in the restaurant with a lot of members of the public inside of the restaurant eating and others waiting to be given a table to sit down order and eat having Deliveroo riders inside of the restaurant at the same time will be quite crowded.</a:t>
            </a:r>
          </a:p>
          <a:p>
            <a:pPr marL="0" indent="0">
              <a:buNone/>
            </a:pPr>
            <a:endParaRPr lang="en-US" dirty="0">
              <a:solidFill>
                <a:srgbClr val="404040"/>
              </a:solidFill>
            </a:endParaRPr>
          </a:p>
        </p:txBody>
      </p:sp>
    </p:spTree>
    <p:extLst>
      <p:ext uri="{BB962C8B-B14F-4D97-AF65-F5344CB8AC3E}">
        <p14:creationId xmlns:p14="http://schemas.microsoft.com/office/powerpoint/2010/main" val="318680731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5</TotalTime>
  <Words>2017</Words>
  <Application>Microsoft Office PowerPoint</Application>
  <PresentationFormat>Widescreen</PresentationFormat>
  <Paragraphs>29</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Parcel</vt:lpstr>
      <vt:lpstr>Group 9. Dwayne lauder. Problem solving and decision making module code: bmsw4004 lecturer: mushfiqur rahman</vt:lpstr>
      <vt:lpstr>Define a complex problem in the workplace its scope and impact</vt:lpstr>
      <vt:lpstr>Analyse information on the identified problem, to help inform the decision making process</vt:lpstr>
      <vt:lpstr>Propose a range of alternative solutions to the problem</vt:lpstr>
      <vt:lpstr>Use a decision-making technique to evaluate a range of solutions to identify the most appropriate option</vt:lpstr>
      <vt:lpstr>Develop a plan for implementing the solution</vt:lpstr>
      <vt:lpstr>Communicate the plan to the stake holders</vt:lpstr>
      <vt:lpstr>Assess appropriate monitoring and review techniques to ensure successful implementation of the solution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9. Dwayne lauder. Problem solving and decision making module code: bmsw40001 lecturer: mushfiqur rahman</dc:title>
  <dc:creator>Dwayne Lauder</dc:creator>
  <cp:lastModifiedBy>Dwayne Lauder (1905623)</cp:lastModifiedBy>
  <cp:revision>4</cp:revision>
  <dcterms:created xsi:type="dcterms:W3CDTF">2020-08-30T00:45:06Z</dcterms:created>
  <dcterms:modified xsi:type="dcterms:W3CDTF">2020-08-30T00:53:52Z</dcterms:modified>
</cp:coreProperties>
</file>