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1"/>
  </p:notesMasterIdLst>
  <p:handoutMasterIdLst>
    <p:handoutMasterId r:id="rId32"/>
  </p:handoutMasterIdLst>
  <p:sldIdLst>
    <p:sldId id="256" r:id="rId5"/>
    <p:sldId id="283" r:id="rId6"/>
    <p:sldId id="376" r:id="rId7"/>
    <p:sldId id="344" r:id="rId8"/>
    <p:sldId id="369" r:id="rId9"/>
    <p:sldId id="370" r:id="rId10"/>
    <p:sldId id="383" r:id="rId11"/>
    <p:sldId id="378" r:id="rId12"/>
    <p:sldId id="345" r:id="rId13"/>
    <p:sldId id="371" r:id="rId14"/>
    <p:sldId id="384" r:id="rId15"/>
    <p:sldId id="379" r:id="rId16"/>
    <p:sldId id="372" r:id="rId17"/>
    <p:sldId id="341" r:id="rId18"/>
    <p:sldId id="336" r:id="rId19"/>
    <p:sldId id="358" r:id="rId20"/>
    <p:sldId id="380" r:id="rId21"/>
    <p:sldId id="343" r:id="rId22"/>
    <p:sldId id="381" r:id="rId23"/>
    <p:sldId id="382" r:id="rId24"/>
    <p:sldId id="335" r:id="rId25"/>
    <p:sldId id="339" r:id="rId26"/>
    <p:sldId id="292" r:id="rId27"/>
    <p:sldId id="321" r:id="rId28"/>
    <p:sldId id="322" r:id="rId29"/>
    <p:sldId id="323" r:id="rId30"/>
  </p:sldIdLst>
  <p:sldSz cx="9144000" cy="6858000" type="screen4x3"/>
  <p:notesSz cx="6865938" cy="954087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05" userDrawn="1">
          <p15:clr>
            <a:srgbClr val="A4A3A4"/>
          </p15:clr>
        </p15:guide>
        <p15:guide id="2" pos="2163"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312"/>
    <p:restoredTop sz="75658" autoAdjust="0"/>
  </p:normalViewPr>
  <p:slideViewPr>
    <p:cSldViewPr>
      <p:cViewPr varScale="1">
        <p:scale>
          <a:sx n="69" d="100"/>
          <a:sy n="69" d="100"/>
        </p:scale>
        <p:origin x="175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05"/>
        <p:guide pos="2163"/>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heme" Target="theme/theme1.xml"/><Relationship Id="rId8"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sz="quarter" idx="1"/>
          </p:nvPr>
        </p:nvSpPr>
        <p:spPr>
          <a:xfrm>
            <a:off x="3889109" y="0"/>
            <a:ext cx="2975240" cy="477044"/>
          </a:xfrm>
          <a:prstGeom prst="rect">
            <a:avLst/>
          </a:prstGeom>
        </p:spPr>
        <p:txBody>
          <a:bodyPr vert="horz" lIns="93744" tIns="46872" rIns="93744" bIns="46872" rtlCol="0"/>
          <a:lstStyle>
            <a:lvl1pPr algn="r">
              <a:defRPr sz="1200"/>
            </a:lvl1pPr>
          </a:lstStyle>
          <a:p>
            <a:fld id="{96D292DE-8B7A-4254-AA83-74C1F4DD4AF0}" type="datetimeFigureOut">
              <a:rPr lang="en-GB" smtClean="0"/>
              <a:t>02/11/2022</a:t>
            </a:fld>
            <a:endParaRPr lang="en-GB"/>
          </a:p>
        </p:txBody>
      </p:sp>
      <p:sp>
        <p:nvSpPr>
          <p:cNvPr id="4" name="Footer Placeholder 3"/>
          <p:cNvSpPr>
            <a:spLocks noGrp="1"/>
          </p:cNvSpPr>
          <p:nvPr>
            <p:ph type="ftr" sz="quarter" idx="2"/>
          </p:nvPr>
        </p:nvSpPr>
        <p:spPr>
          <a:xfrm>
            <a:off x="0" y="9062175"/>
            <a:ext cx="2975240" cy="477044"/>
          </a:xfrm>
          <a:prstGeom prst="rect">
            <a:avLst/>
          </a:prstGeom>
        </p:spPr>
        <p:txBody>
          <a:bodyPr vert="horz" lIns="93744" tIns="46872" rIns="93744" bIns="46872" rtlCol="0" anchor="b"/>
          <a:lstStyle>
            <a:lvl1pPr algn="l">
              <a:defRPr sz="1200"/>
            </a:lvl1pPr>
          </a:lstStyle>
          <a:p>
            <a:endParaRPr lang="en-GB"/>
          </a:p>
        </p:txBody>
      </p:sp>
      <p:sp>
        <p:nvSpPr>
          <p:cNvPr id="5" name="Slide Number Placeholder 4"/>
          <p:cNvSpPr>
            <a:spLocks noGrp="1"/>
          </p:cNvSpPr>
          <p:nvPr>
            <p:ph type="sldNum" sz="quarter" idx="3"/>
          </p:nvPr>
        </p:nvSpPr>
        <p:spPr>
          <a:xfrm>
            <a:off x="3889109" y="9062175"/>
            <a:ext cx="2975240" cy="477044"/>
          </a:xfrm>
          <a:prstGeom prst="rect">
            <a:avLst/>
          </a:prstGeom>
        </p:spPr>
        <p:txBody>
          <a:bodyPr vert="horz" lIns="93744" tIns="46872" rIns="93744" bIns="4687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7044"/>
          </a:xfrm>
          <a:prstGeom prst="rect">
            <a:avLst/>
          </a:prstGeom>
        </p:spPr>
        <p:txBody>
          <a:bodyPr vert="horz" lIns="93744" tIns="46872" rIns="93744" bIns="46872" rtlCol="0"/>
          <a:lstStyle>
            <a:lvl1pPr algn="l">
              <a:defRPr sz="1200"/>
            </a:lvl1pPr>
          </a:lstStyle>
          <a:p>
            <a:endParaRPr lang="en-US"/>
          </a:p>
        </p:txBody>
      </p:sp>
      <p:sp>
        <p:nvSpPr>
          <p:cNvPr id="3" name="Date Placeholder 2"/>
          <p:cNvSpPr>
            <a:spLocks noGrp="1"/>
          </p:cNvSpPr>
          <p:nvPr>
            <p:ph type="dt" idx="1"/>
          </p:nvPr>
        </p:nvSpPr>
        <p:spPr>
          <a:xfrm>
            <a:off x="3889109" y="0"/>
            <a:ext cx="2975240" cy="477044"/>
          </a:xfrm>
          <a:prstGeom prst="rect">
            <a:avLst/>
          </a:prstGeom>
        </p:spPr>
        <p:txBody>
          <a:bodyPr vert="horz" lIns="93744" tIns="46872" rIns="93744" bIns="46872" rtlCol="0"/>
          <a:lstStyle>
            <a:lvl1pPr algn="r">
              <a:defRPr sz="1200"/>
            </a:lvl1pPr>
          </a:lstStyle>
          <a:p>
            <a:fld id="{42C52AA0-F73F-F045-97A6-855AB18EE645}" type="datetimeFigureOut">
              <a:rPr lang="en-US" smtClean="0"/>
              <a:t>11/2/2022</a:t>
            </a:fld>
            <a:endParaRPr lang="en-US"/>
          </a:p>
        </p:txBody>
      </p:sp>
      <p:sp>
        <p:nvSpPr>
          <p:cNvPr id="4" name="Slide Image Placeholder 3"/>
          <p:cNvSpPr>
            <a:spLocks noGrp="1" noRot="1" noChangeAspect="1"/>
          </p:cNvSpPr>
          <p:nvPr>
            <p:ph type="sldImg" idx="2"/>
          </p:nvPr>
        </p:nvSpPr>
        <p:spPr>
          <a:xfrm>
            <a:off x="1047750" y="715963"/>
            <a:ext cx="4770438" cy="3578225"/>
          </a:xfrm>
          <a:prstGeom prst="rect">
            <a:avLst/>
          </a:prstGeom>
          <a:noFill/>
          <a:ln w="12700">
            <a:solidFill>
              <a:prstClr val="black"/>
            </a:solidFill>
          </a:ln>
        </p:spPr>
        <p:txBody>
          <a:bodyPr vert="horz" lIns="93744" tIns="46872" rIns="93744" bIns="46872" rtlCol="0" anchor="ctr"/>
          <a:lstStyle/>
          <a:p>
            <a:endParaRPr lang="en-US"/>
          </a:p>
        </p:txBody>
      </p:sp>
      <p:sp>
        <p:nvSpPr>
          <p:cNvPr id="5" name="Notes Placeholder 4"/>
          <p:cNvSpPr>
            <a:spLocks noGrp="1"/>
          </p:cNvSpPr>
          <p:nvPr>
            <p:ph type="body" sz="quarter" idx="3"/>
          </p:nvPr>
        </p:nvSpPr>
        <p:spPr>
          <a:xfrm>
            <a:off x="686594" y="4531916"/>
            <a:ext cx="5492750" cy="4293394"/>
          </a:xfrm>
          <a:prstGeom prst="rect">
            <a:avLst/>
          </a:prstGeom>
        </p:spPr>
        <p:txBody>
          <a:bodyPr vert="horz" lIns="93744" tIns="46872" rIns="93744" bIns="46872"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9062175"/>
            <a:ext cx="2975240" cy="477044"/>
          </a:xfrm>
          <a:prstGeom prst="rect">
            <a:avLst/>
          </a:prstGeom>
        </p:spPr>
        <p:txBody>
          <a:bodyPr vert="horz" lIns="93744" tIns="46872" rIns="93744" bIns="46872" rtlCol="0" anchor="b"/>
          <a:lstStyle>
            <a:lvl1pPr algn="l">
              <a:defRPr sz="1200"/>
            </a:lvl1pPr>
          </a:lstStyle>
          <a:p>
            <a:endParaRPr lang="en-US"/>
          </a:p>
        </p:txBody>
      </p:sp>
      <p:sp>
        <p:nvSpPr>
          <p:cNvPr id="7" name="Slide Number Placeholder 6"/>
          <p:cNvSpPr>
            <a:spLocks noGrp="1"/>
          </p:cNvSpPr>
          <p:nvPr>
            <p:ph type="sldNum" sz="quarter" idx="5"/>
          </p:nvPr>
        </p:nvSpPr>
        <p:spPr>
          <a:xfrm>
            <a:off x="3889109" y="9062175"/>
            <a:ext cx="2975240" cy="477044"/>
          </a:xfrm>
          <a:prstGeom prst="rect">
            <a:avLst/>
          </a:prstGeom>
        </p:spPr>
        <p:txBody>
          <a:bodyPr vert="horz" lIns="93744" tIns="46872" rIns="93744" bIns="46872"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a:t>
            </a:fld>
            <a:endParaRPr lang="en-US"/>
          </a:p>
        </p:txBody>
      </p:sp>
    </p:spTree>
    <p:extLst>
      <p:ext uri="{BB962C8B-B14F-4D97-AF65-F5344CB8AC3E}">
        <p14:creationId xmlns:p14="http://schemas.microsoft.com/office/powerpoint/2010/main" val="2655792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a:t>
            </a:fld>
            <a:endParaRPr lang="en-US"/>
          </a:p>
        </p:txBody>
      </p:sp>
    </p:spTree>
    <p:extLst>
      <p:ext uri="{BB962C8B-B14F-4D97-AF65-F5344CB8AC3E}">
        <p14:creationId xmlns:p14="http://schemas.microsoft.com/office/powerpoint/2010/main" val="1313230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Ideas</a:t>
            </a:r>
          </a:p>
          <a:p>
            <a:endParaRPr lang="en-GB" dirty="0"/>
          </a:p>
          <a:p>
            <a:pPr marL="228600" indent="-228600">
              <a:buFont typeface="+mj-lt"/>
              <a:buAutoNum type="arabicPeriod"/>
            </a:pPr>
            <a:r>
              <a:rPr lang="en-GB" dirty="0"/>
              <a:t>What needs to added to make it meaningful? </a:t>
            </a:r>
          </a:p>
          <a:p>
            <a:pPr marL="228600" indent="-228600">
              <a:buFont typeface="+mj-lt"/>
              <a:buAutoNum type="arabicPeriod"/>
            </a:pPr>
            <a:endParaRPr lang="en-GB" dirty="0"/>
          </a:p>
          <a:p>
            <a:pPr marL="228600" indent="-228600">
              <a:buFont typeface="+mj-lt"/>
              <a:buAutoNum type="arabicPeriod"/>
            </a:pPr>
            <a:r>
              <a:rPr lang="en-GB" dirty="0"/>
              <a:t>What more detail needs to be added?</a:t>
            </a:r>
          </a:p>
          <a:p>
            <a:pPr marL="228600" indent="-228600">
              <a:buFont typeface="+mj-lt"/>
              <a:buAutoNum type="arabicPeriod"/>
            </a:pPr>
            <a:endParaRPr lang="en-GB" dirty="0"/>
          </a:p>
          <a:p>
            <a:pPr marL="228600" indent="-228600">
              <a:buFont typeface="+mj-lt"/>
              <a:buAutoNum type="arabicPeriod"/>
            </a:pPr>
            <a:r>
              <a:rPr lang="en-GB" dirty="0"/>
              <a:t>Would it encourage you to attend?</a:t>
            </a:r>
          </a:p>
          <a:p>
            <a:pPr marL="228600" indent="-228600">
              <a:buFont typeface="+mj-lt"/>
              <a:buAutoNum type="arabicPeriod"/>
            </a:pP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12</a:t>
            </a:fld>
            <a:endParaRPr lang="en-US"/>
          </a:p>
        </p:txBody>
      </p:sp>
    </p:spTree>
    <p:extLst>
      <p:ext uri="{BB962C8B-B14F-4D97-AF65-F5344CB8AC3E}">
        <p14:creationId xmlns:p14="http://schemas.microsoft.com/office/powerpoint/2010/main" val="3652590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Students must evidence from which perspective they are going to be taking when designing their two artefacts.  This must be one of the three approaches and they must clearly confirm this in a short introduction at the beginning of the e-portfolio. </a:t>
            </a:r>
          </a:p>
          <a:p>
            <a:pPr marL="228600" indent="-228600">
              <a:buFont typeface="+mj-lt"/>
              <a:buAutoNum type="arabicPeriod"/>
            </a:pPr>
            <a:endParaRPr lang="en-GB" b="1" dirty="0"/>
          </a:p>
          <a:p>
            <a:pPr marL="228600" indent="-228600">
              <a:buFont typeface="+mj-lt"/>
              <a:buAutoNum type="arabicPeriod"/>
            </a:pPr>
            <a:r>
              <a:rPr lang="en-GB" b="1" dirty="0"/>
              <a:t>The portfolio will have a cover page, a contents page, a short introduction and then each artefact task and finally the reference list. </a:t>
            </a:r>
          </a:p>
        </p:txBody>
      </p:sp>
      <p:sp>
        <p:nvSpPr>
          <p:cNvPr id="4" name="Slide Number Placeholder 3"/>
          <p:cNvSpPr>
            <a:spLocks noGrp="1"/>
          </p:cNvSpPr>
          <p:nvPr>
            <p:ph type="sldNum" sz="quarter" idx="5"/>
          </p:nvPr>
        </p:nvSpPr>
        <p:spPr/>
        <p:txBody>
          <a:bodyPr/>
          <a:lstStyle/>
          <a:p>
            <a:fld id="{6936E1E2-17D2-5E4C-B96D-EEDAC0EF77DB}" type="slidenum">
              <a:rPr lang="en-US" smtClean="0"/>
              <a:t>15</a:t>
            </a:fld>
            <a:endParaRPr lang="en-US"/>
          </a:p>
        </p:txBody>
      </p:sp>
    </p:spTree>
    <p:extLst>
      <p:ext uri="{BB962C8B-B14F-4D97-AF65-F5344CB8AC3E}">
        <p14:creationId xmlns:p14="http://schemas.microsoft.com/office/powerpoint/2010/main" val="10463528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What the session on the Moodle page to help aid your insight to this section of the slides. </a:t>
            </a:r>
          </a:p>
          <a:p>
            <a:pPr marL="228600" indent="-228600">
              <a:buFont typeface="+mj-lt"/>
              <a:buAutoNum type="arabicPeriod"/>
            </a:pPr>
            <a:endParaRPr lang="en-GB" b="1" dirty="0"/>
          </a:p>
          <a:p>
            <a:pPr marL="228600" indent="-228600">
              <a:buFont typeface="+mj-lt"/>
              <a:buAutoNum type="arabicPeriod"/>
            </a:pPr>
            <a:r>
              <a:rPr lang="en-GB" b="1" dirty="0"/>
              <a:t>Talk through the 6 basics passions. </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17</a:t>
            </a:fld>
            <a:endParaRPr lang="en-US"/>
          </a:p>
        </p:txBody>
      </p:sp>
    </p:spTree>
    <p:extLst>
      <p:ext uri="{BB962C8B-B14F-4D97-AF65-F5344CB8AC3E}">
        <p14:creationId xmlns:p14="http://schemas.microsoft.com/office/powerpoint/2010/main" val="12475635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Go through the 6 basic passions and how they are interrelated.  Provide examples for each passion. </a:t>
            </a:r>
          </a:p>
          <a:p>
            <a:pPr marL="228600" indent="-228600">
              <a:buFont typeface="+mj-lt"/>
              <a:buAutoNum type="arabicPeriod"/>
            </a:pPr>
            <a:endParaRPr lang="en-GB" b="1" dirty="0"/>
          </a:p>
          <a:p>
            <a:pPr marL="228600" indent="-228600">
              <a:buFont typeface="Arial" panose="020B0604020202020204" pitchFamily="34" charset="0"/>
              <a:buChar char="•"/>
            </a:pPr>
            <a:r>
              <a:rPr lang="en-GB" b="1" dirty="0"/>
              <a:t>Wonder – nature </a:t>
            </a:r>
          </a:p>
          <a:p>
            <a:pPr marL="228600" indent="-228600">
              <a:buFont typeface="Arial" panose="020B0604020202020204" pitchFamily="34" charset="0"/>
              <a:buChar char="•"/>
            </a:pPr>
            <a:endParaRPr lang="en-GB" b="1" dirty="0"/>
          </a:p>
          <a:p>
            <a:pPr marL="228600" indent="-228600">
              <a:buFont typeface="Arial" panose="020B0604020202020204" pitchFamily="34" charset="0"/>
              <a:buChar char="•"/>
            </a:pPr>
            <a:r>
              <a:rPr lang="en-GB" b="1" dirty="0"/>
              <a:t>Desire – food, drinks, goods, people</a:t>
            </a:r>
          </a:p>
          <a:p>
            <a:pPr marL="228600" indent="-228600">
              <a:buFont typeface="Arial" panose="020B0604020202020204" pitchFamily="34" charset="0"/>
              <a:buChar char="•"/>
            </a:pPr>
            <a:endParaRPr lang="en-GB" b="1" dirty="0"/>
          </a:p>
          <a:p>
            <a:pPr marL="228600" indent="-228600">
              <a:buFont typeface="Arial" panose="020B0604020202020204" pitchFamily="34" charset="0"/>
              <a:buChar char="•"/>
            </a:pPr>
            <a:r>
              <a:rPr lang="en-GB" b="1" dirty="0"/>
              <a:t>Love – people, animals, pets, environment, famous people, poems, the arts. </a:t>
            </a:r>
          </a:p>
          <a:p>
            <a:pPr marL="228600" indent="-228600">
              <a:buFont typeface="Arial" panose="020B0604020202020204" pitchFamily="34" charset="0"/>
              <a:buChar char="•"/>
            </a:pPr>
            <a:endParaRPr lang="en-GB" b="1" dirty="0"/>
          </a:p>
          <a:p>
            <a:pPr marL="228600" indent="-228600">
              <a:buFont typeface="Arial" panose="020B0604020202020204" pitchFamily="34" charset="0"/>
              <a:buChar char="•"/>
            </a:pPr>
            <a:r>
              <a:rPr lang="en-GB" b="1" dirty="0"/>
              <a:t>Hatred - people, animals, pets, environment, famous people, poems, the arts. </a:t>
            </a:r>
          </a:p>
          <a:p>
            <a:pPr marL="228600" indent="-228600">
              <a:buFont typeface="Arial" panose="020B0604020202020204" pitchFamily="34" charset="0"/>
              <a:buChar char="•"/>
            </a:pPr>
            <a:endParaRPr lang="en-GB" b="1" dirty="0"/>
          </a:p>
          <a:p>
            <a:pPr marL="228600" indent="-228600">
              <a:buFont typeface="Arial" panose="020B0604020202020204" pitchFamily="34" charset="0"/>
              <a:buChar char="•"/>
            </a:pPr>
            <a:r>
              <a:rPr lang="en-GB" b="1" dirty="0"/>
              <a:t>Joy – being happy for an event like the Queens Jubilee, the birth of a baby, success in an exam, etc.</a:t>
            </a:r>
          </a:p>
          <a:p>
            <a:pPr marL="228600" indent="-228600">
              <a:buFont typeface="Arial" panose="020B0604020202020204" pitchFamily="34" charset="0"/>
              <a:buChar char="•"/>
            </a:pPr>
            <a:endParaRPr lang="en-GB" b="1" dirty="0"/>
          </a:p>
          <a:p>
            <a:pPr marL="228600" indent="-228600">
              <a:buFont typeface="Arial" panose="020B0604020202020204" pitchFamily="34" charset="0"/>
              <a:buChar char="•"/>
            </a:pPr>
            <a:r>
              <a:rPr lang="en-GB" b="1" dirty="0"/>
              <a:t>Sadness – the death of a loved one, a natural disaster, an accident, failing an exam, not achieving a well has you had hoped.</a:t>
            </a:r>
          </a:p>
          <a:p>
            <a:pPr marL="228600" indent="-228600">
              <a:buFont typeface="Arial" panose="020B0604020202020204" pitchFamily="34" charset="0"/>
              <a:buChar char="•"/>
            </a:pPr>
            <a:endParaRPr lang="en-GB" b="1" dirty="0"/>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18</a:t>
            </a:fld>
            <a:endParaRPr lang="en-US"/>
          </a:p>
        </p:txBody>
      </p:sp>
    </p:spTree>
    <p:extLst>
      <p:ext uri="{BB962C8B-B14F-4D97-AF65-F5344CB8AC3E}">
        <p14:creationId xmlns:p14="http://schemas.microsoft.com/office/powerpoint/2010/main" val="38814612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Ask students to consider 3 options of what they think of themselves, then ask them to chose 3 of what their friends would chose for them, what a colleague would chose and what a family member would chose for them.  </a:t>
            </a:r>
          </a:p>
          <a:p>
            <a:pPr marL="228600" indent="-228600">
              <a:buFont typeface="+mj-lt"/>
              <a:buAutoNum type="arabicPeriod"/>
            </a:pPr>
            <a:endParaRPr lang="en-GB" b="1" dirty="0"/>
          </a:p>
          <a:p>
            <a:pPr marL="228600" indent="-228600">
              <a:buFont typeface="+mj-lt"/>
              <a:buAutoNum type="arabicPeriod"/>
            </a:pPr>
            <a:r>
              <a:rPr lang="en-GB" b="1" dirty="0"/>
              <a:t>Hold an open discussion about what did they find out about themselves, and how other see them in the various groups.</a:t>
            </a:r>
          </a:p>
        </p:txBody>
      </p:sp>
      <p:sp>
        <p:nvSpPr>
          <p:cNvPr id="4" name="Slide Number Placeholder 3"/>
          <p:cNvSpPr>
            <a:spLocks noGrp="1"/>
          </p:cNvSpPr>
          <p:nvPr>
            <p:ph type="sldNum" sz="quarter" idx="5"/>
          </p:nvPr>
        </p:nvSpPr>
        <p:spPr/>
        <p:txBody>
          <a:bodyPr/>
          <a:lstStyle/>
          <a:p>
            <a:fld id="{6936E1E2-17D2-5E4C-B96D-EEDAC0EF77DB}" type="slidenum">
              <a:rPr lang="en-US" smtClean="0"/>
              <a:t>20</a:t>
            </a:fld>
            <a:endParaRPr lang="en-US"/>
          </a:p>
        </p:txBody>
      </p:sp>
    </p:spTree>
    <p:extLst>
      <p:ext uri="{BB962C8B-B14F-4D97-AF65-F5344CB8AC3E}">
        <p14:creationId xmlns:p14="http://schemas.microsoft.com/office/powerpoint/2010/main" val="27769082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This topic area is spring boarding the students to consider their own confidence to be creative and how they might drive innovation to bring about change. </a:t>
            </a:r>
          </a:p>
          <a:p>
            <a:pPr marL="228600" indent="-228600">
              <a:buFont typeface="+mj-lt"/>
              <a:buAutoNum type="arabicPeriod"/>
            </a:pPr>
            <a:endParaRPr lang="en-GB" b="1" dirty="0"/>
          </a:p>
          <a:p>
            <a:pPr marL="228600" indent="-228600">
              <a:buFont typeface="+mj-lt"/>
              <a:buAutoNum type="arabicPeriod"/>
            </a:pPr>
            <a:r>
              <a:rPr lang="en-GB" b="1" dirty="0"/>
              <a:t>Provide the students with the opportunity to share their ideas about when they have brought about change within a peer group, in school, college, in the home or work environment.  </a:t>
            </a:r>
          </a:p>
          <a:p>
            <a:pPr marL="228600" indent="-228600">
              <a:buFont typeface="+mj-lt"/>
              <a:buAutoNum type="arabicPeriod"/>
            </a:pPr>
            <a:endParaRPr lang="en-GB" b="1" dirty="0"/>
          </a:p>
          <a:p>
            <a:pPr marL="228600" indent="-228600">
              <a:buFont typeface="+mj-lt"/>
              <a:buAutoNum type="arabicPeriod"/>
            </a:pPr>
            <a:r>
              <a:rPr lang="en-GB" b="1" dirty="0"/>
              <a:t>Drive home the importance of being out to innovation and being creative as a standard activity within the social care and health sector.  Provide some examples from the sector e.g., the Covid-19 vaccination world wide, the hygiene programme within hospitals, and community settings, the triage assessments within A and E to deal with the most serious patients as a priority.  </a:t>
            </a:r>
          </a:p>
          <a:p>
            <a:endParaRPr lang="en-GB" dirty="0"/>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21</a:t>
            </a:fld>
            <a:endParaRPr lang="en-US"/>
          </a:p>
        </p:txBody>
      </p:sp>
    </p:spTree>
    <p:extLst>
      <p:ext uri="{BB962C8B-B14F-4D97-AF65-F5344CB8AC3E}">
        <p14:creationId xmlns:p14="http://schemas.microsoft.com/office/powerpoint/2010/main" val="31515865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1" dirty="0"/>
              <a:t>Reinforce the self-directed learning of the Module and the importance to begin to actively be involved in the session. </a:t>
            </a:r>
          </a:p>
          <a:p>
            <a:pPr marL="228600" indent="-228600">
              <a:buFont typeface="+mj-lt"/>
              <a:buAutoNum type="arabicPeriod"/>
            </a:pPr>
            <a:endParaRPr lang="en-GB" b="1" dirty="0"/>
          </a:p>
          <a:p>
            <a:pPr marL="228600" indent="-228600">
              <a:buFont typeface="+mj-lt"/>
              <a:buAutoNum type="arabicPeriod"/>
            </a:pPr>
            <a:r>
              <a:rPr lang="en-GB" b="1" dirty="0"/>
              <a:t>By this stage of the module they should have completed all on the first unit and halfway through the contents of the second unit.  </a:t>
            </a:r>
          </a:p>
          <a:p>
            <a:pPr marL="228600" indent="-228600">
              <a:buFont typeface="+mj-lt"/>
              <a:buAutoNum type="arabicPeriod"/>
            </a:pPr>
            <a:endParaRPr lang="en-GB" b="1" dirty="0"/>
          </a:p>
          <a:p>
            <a:pPr marL="228600" indent="-228600">
              <a:buFont typeface="+mj-lt"/>
              <a:buAutoNum type="arabicPeriod"/>
            </a:pPr>
            <a:r>
              <a:rPr lang="en-GB" b="1" dirty="0"/>
              <a:t>Week 5 is a workshop to go through the assessment task, to take questions and to enable the students to continue to do their online activities. </a:t>
            </a:r>
          </a:p>
          <a:p>
            <a:pPr marL="228600" indent="-228600">
              <a:buFont typeface="+mj-lt"/>
              <a:buAutoNum type="arabicPeriod"/>
            </a:pPr>
            <a:endParaRPr lang="en-GB" b="1" dirty="0"/>
          </a:p>
          <a:p>
            <a:pPr marL="228600" indent="-228600">
              <a:buFont typeface="+mj-lt"/>
              <a:buAutoNum type="arabicPeriod"/>
            </a:pPr>
            <a:r>
              <a:rPr lang="en-GB" b="1" dirty="0"/>
              <a:t>Remind students that they can send in a draft e-portfolio (only one review per student) to seek feedback between weeks 4 to 7.</a:t>
            </a:r>
          </a:p>
          <a:p>
            <a:pPr marL="228600" indent="-228600">
              <a:buFont typeface="+mj-lt"/>
              <a:buAutoNum type="arabicPeriod"/>
            </a:pPr>
            <a:endParaRPr lang="en-GB" b="1" dirty="0"/>
          </a:p>
        </p:txBody>
      </p:sp>
      <p:sp>
        <p:nvSpPr>
          <p:cNvPr id="4" name="Slide Number Placeholder 3"/>
          <p:cNvSpPr>
            <a:spLocks noGrp="1"/>
          </p:cNvSpPr>
          <p:nvPr>
            <p:ph type="sldNum" sz="quarter" idx="5"/>
          </p:nvPr>
        </p:nvSpPr>
        <p:spPr/>
        <p:txBody>
          <a:bodyPr/>
          <a:lstStyle/>
          <a:p>
            <a:fld id="{6936E1E2-17D2-5E4C-B96D-EEDAC0EF77DB}" type="slidenum">
              <a:rPr lang="en-US" smtClean="0"/>
              <a:t>22</a:t>
            </a:fld>
            <a:endParaRPr lang="en-US"/>
          </a:p>
        </p:txBody>
      </p:sp>
    </p:spTree>
    <p:extLst>
      <p:ext uri="{BB962C8B-B14F-4D97-AF65-F5344CB8AC3E}">
        <p14:creationId xmlns:p14="http://schemas.microsoft.com/office/powerpoint/2010/main" val="19549066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23</a:t>
            </a:fld>
            <a:endParaRPr lang="en-US"/>
          </a:p>
        </p:txBody>
      </p:sp>
    </p:spTree>
    <p:extLst>
      <p:ext uri="{BB962C8B-B14F-4D97-AF65-F5344CB8AC3E}">
        <p14:creationId xmlns:p14="http://schemas.microsoft.com/office/powerpoint/2010/main" val="39133875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24</a:t>
            </a:fld>
            <a:endParaRPr lang="en-US"/>
          </a:p>
        </p:txBody>
      </p:sp>
    </p:spTree>
    <p:extLst>
      <p:ext uri="{BB962C8B-B14F-4D97-AF65-F5344CB8AC3E}">
        <p14:creationId xmlns:p14="http://schemas.microsoft.com/office/powerpoint/2010/main" val="15810779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25</a:t>
            </a:fld>
            <a:endParaRPr lang="en-US"/>
          </a:p>
        </p:txBody>
      </p:sp>
    </p:spTree>
    <p:extLst>
      <p:ext uri="{BB962C8B-B14F-4D97-AF65-F5344CB8AC3E}">
        <p14:creationId xmlns:p14="http://schemas.microsoft.com/office/powerpoint/2010/main" val="63319947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6936E1E2-17D2-5E4C-B96D-EEDAC0EF77DB}" type="slidenum">
              <a:rPr lang="en-US" smtClean="0"/>
              <a:t>26</a:t>
            </a:fld>
            <a:endParaRPr lang="en-US"/>
          </a:p>
        </p:txBody>
      </p:sp>
    </p:spTree>
    <p:extLst>
      <p:ext uri="{BB962C8B-B14F-4D97-AF65-F5344CB8AC3E}">
        <p14:creationId xmlns:p14="http://schemas.microsoft.com/office/powerpoint/2010/main" val="30010289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02/11/2022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02/11/2022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02/11/2022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02/11/2022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02/11/2022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02/11/2022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02/11/2022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mindtools.com/pages/article/elevator-pitch.htm#:~:text=Creating%20an%20Elevator%20Pitch%201%20Identify%20Your%20Goal.,organization%2C%20or%20your%20idea%2C%20unique.%20More%20items...%20"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svg"/><Relationship Id="rId7" Type="http://schemas.openxmlformats.org/officeDocument/2006/relationships/image" Target="../media/image14.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jpeg"/><Relationship Id="rId5" Type="http://schemas.openxmlformats.org/officeDocument/2006/relationships/image" Target="../media/image12.svg"/><Relationship Id="rId4" Type="http://schemas.openxmlformats.org/officeDocument/2006/relationships/image" Target="../media/image11.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postermywall.com/index.php/l/poster-maker?msclkid=df9f2376bc48119a6346421359468631&amp;utm_source=bing&amp;utm_medium=cpc&amp;utm_campaign=Lead%20Gen%20Experiment%20%231&amp;utm_term=create%20a%20poster&amp;utm_content=Poster%20Maker%20Ad%20Group"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wiley.com/network/researchers/promoting-your-article/you-can-design-an-effective-conference-poster-5-tips-for-success"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venngage.com/blog/poster-design/#:~:text=How%20to%20make%20a%20conference%20poster%201%20Start,the%20logo%20or%20branding%20of%20the%20conference%20organizer." TargetMode="External"/><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52132B1-FCD7-49F3-B7D9-19162CB79F30}"/>
              </a:ext>
            </a:extLst>
          </p:cNvPr>
          <p:cNvSpPr/>
          <p:nvPr/>
        </p:nvSpPr>
        <p:spPr>
          <a:xfrm>
            <a:off x="971600" y="3933056"/>
            <a:ext cx="7380820" cy="18002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ctrTitle"/>
          </p:nvPr>
        </p:nvSpPr>
        <p:spPr>
          <a:xfrm>
            <a:off x="179512" y="404664"/>
            <a:ext cx="8568952" cy="5688632"/>
          </a:xfrm>
        </p:spPr>
        <p:txBody>
          <a:bodyPr>
            <a:normAutofit/>
          </a:bodyPr>
          <a:lstStyle/>
          <a:p>
            <a:r>
              <a:rPr lang="en-GB" sz="4000" b="1" dirty="0">
                <a:solidFill>
                  <a:schemeClr val="accent2">
                    <a:lumMod val="20000"/>
                    <a:lumOff val="80000"/>
                  </a:schemeClr>
                </a:solidFill>
              </a:rPr>
              <a:t>BSc in Health &amp; Social Care</a:t>
            </a:r>
            <a:br>
              <a:rPr lang="en-GB" sz="3100" b="1" dirty="0">
                <a:solidFill>
                  <a:schemeClr val="accent2">
                    <a:lumMod val="20000"/>
                    <a:lumOff val="80000"/>
                  </a:schemeClr>
                </a:solidFill>
              </a:rPr>
            </a:br>
            <a:r>
              <a:rPr lang="en-GB" sz="3100" b="1" dirty="0">
                <a:solidFill>
                  <a:schemeClr val="accent2">
                    <a:lumMod val="20000"/>
                    <a:lumOff val="80000"/>
                  </a:schemeClr>
                </a:solidFill>
              </a:rPr>
              <a:t> </a:t>
            </a:r>
            <a:br>
              <a:rPr lang="en-GB" sz="3100" b="1" dirty="0">
                <a:solidFill>
                  <a:schemeClr val="accent2">
                    <a:lumMod val="20000"/>
                    <a:lumOff val="80000"/>
                  </a:schemeClr>
                </a:solidFill>
              </a:rPr>
            </a:br>
            <a:r>
              <a:rPr lang="en-GB" sz="3100" b="1" dirty="0">
                <a:solidFill>
                  <a:schemeClr val="accent2">
                    <a:lumMod val="20000"/>
                    <a:lumOff val="80000"/>
                  </a:schemeClr>
                </a:solidFill>
              </a:rPr>
              <a:t>Changemakers – Creativity and Value Creation (BMHP 5014)</a:t>
            </a:r>
            <a:br>
              <a:rPr lang="en-GB" sz="3200" b="1" dirty="0">
                <a:solidFill>
                  <a:schemeClr val="accent2">
                    <a:lumMod val="20000"/>
                    <a:lumOff val="80000"/>
                  </a:schemeClr>
                </a:solidFill>
              </a:rPr>
            </a:br>
            <a:br>
              <a:rPr lang="en-GB" sz="3200" b="1" dirty="0">
                <a:solidFill>
                  <a:schemeClr val="accent2">
                    <a:lumMod val="20000"/>
                    <a:lumOff val="80000"/>
                  </a:schemeClr>
                </a:solidFill>
              </a:rPr>
            </a:br>
            <a:br>
              <a:rPr lang="en-GB" sz="3200" b="1" dirty="0">
                <a:solidFill>
                  <a:schemeClr val="accent2">
                    <a:lumMod val="20000"/>
                    <a:lumOff val="80000"/>
                  </a:schemeClr>
                </a:solidFill>
              </a:rPr>
            </a:br>
            <a:r>
              <a:rPr lang="en-GB" sz="3200" b="1" dirty="0">
                <a:solidFill>
                  <a:schemeClr val="accent2">
                    <a:lumMod val="20000"/>
                    <a:lumOff val="80000"/>
                  </a:schemeClr>
                </a:solidFill>
              </a:rPr>
              <a:t>WEEK 4</a:t>
            </a:r>
            <a:br>
              <a:rPr lang="en-GB" sz="4900" b="1" dirty="0">
                <a:solidFill>
                  <a:schemeClr val="accent2">
                    <a:lumMod val="20000"/>
                    <a:lumOff val="80000"/>
                  </a:schemeClr>
                </a:solidFill>
              </a:rPr>
            </a:br>
            <a:endParaRPr lang="en-GB" altLang="en-US" sz="2400" dirty="0">
              <a:solidFill>
                <a:schemeClr val="accent2">
                  <a:lumMod val="20000"/>
                  <a:lumOff val="80000"/>
                </a:schemeClr>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C0228ED1-D6E1-4732-B000-4F89824775E1}"/>
              </a:ext>
            </a:extLst>
          </p:cNvPr>
          <p:cNvSpPr>
            <a:spLocks noGrp="1"/>
          </p:cNvSpPr>
          <p:nvPr>
            <p:ph type="title"/>
          </p:nvPr>
        </p:nvSpPr>
        <p:spPr>
          <a:xfrm>
            <a:off x="457200" y="274638"/>
            <a:ext cx="8229600" cy="418058"/>
          </a:xfrm>
        </p:spPr>
        <p:txBody>
          <a:bodyPr>
            <a:normAutofit fontScale="90000"/>
          </a:bodyPr>
          <a:lstStyle/>
          <a:p>
            <a:r>
              <a:rPr lang="en-GB" sz="54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Objectives of session…</a:t>
            </a:r>
          </a:p>
        </p:txBody>
      </p:sp>
      <p:sp>
        <p:nvSpPr>
          <p:cNvPr id="3" name="Content Placeholder 2">
            <a:extLst>
              <a:ext uri="{FF2B5EF4-FFF2-40B4-BE49-F238E27FC236}">
                <a16:creationId xmlns:a16="http://schemas.microsoft.com/office/drawing/2014/main" id="{16E94382-DACE-4E00-9EDA-0779A57F51D8}"/>
              </a:ext>
            </a:extLst>
          </p:cNvPr>
          <p:cNvSpPr>
            <a:spLocks noGrp="1"/>
          </p:cNvSpPr>
          <p:nvPr>
            <p:ph idx="1"/>
          </p:nvPr>
        </p:nvSpPr>
        <p:spPr>
          <a:xfrm>
            <a:off x="0" y="836712"/>
            <a:ext cx="8964488" cy="5256584"/>
          </a:xfrm>
        </p:spPr>
        <p:txBody>
          <a:bodyPr>
            <a:normAutofit fontScale="92500" lnSpcReduction="20000"/>
          </a:bodyPr>
          <a:lstStyle/>
          <a:p>
            <a:r>
              <a:rPr lang="en-GB" dirty="0"/>
              <a:t>To recap on last weeks session. </a:t>
            </a:r>
          </a:p>
          <a:p>
            <a:r>
              <a:rPr lang="en-GB" dirty="0"/>
              <a:t>To provide details of an elevated pitch and to look at designing a conference poster.</a:t>
            </a:r>
          </a:p>
          <a:p>
            <a:r>
              <a:rPr lang="en-GB" dirty="0"/>
              <a:t>To provide you with the opportunity to consider how you can generate innovative and creative ideas and to look at the ideas around ‘myself’.  </a:t>
            </a:r>
          </a:p>
          <a:p>
            <a:r>
              <a:rPr lang="en-GB" dirty="0"/>
              <a:t>To enable you to firm up your idea, for the e-portfolio tasks to be completed in the first assessment point. </a:t>
            </a:r>
          </a:p>
          <a:p>
            <a:r>
              <a:rPr lang="en-GB" dirty="0"/>
              <a:t>To provide time for you to undertake the online activities within the Moodle materials from the online activities.  </a:t>
            </a:r>
          </a:p>
          <a:p>
            <a:endParaRPr lang="en-GB" b="1" dirty="0">
              <a:highlight>
                <a:srgbClr val="FFFF00"/>
              </a:highlight>
            </a:endParaRPr>
          </a:p>
          <a:p>
            <a:endParaRPr lang="en-GB" b="1" dirty="0"/>
          </a:p>
          <a:p>
            <a:endParaRPr lang="en-GB" dirty="0"/>
          </a:p>
        </p:txBody>
      </p:sp>
    </p:spTree>
    <p:extLst>
      <p:ext uri="{BB962C8B-B14F-4D97-AF65-F5344CB8AC3E}">
        <p14:creationId xmlns:p14="http://schemas.microsoft.com/office/powerpoint/2010/main" val="673045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BE721-01FE-4C39-A5C3-01486FDB1F3C}"/>
              </a:ext>
            </a:extLst>
          </p:cNvPr>
          <p:cNvSpPr>
            <a:spLocks noGrp="1"/>
          </p:cNvSpPr>
          <p:nvPr>
            <p:ph type="title"/>
          </p:nvPr>
        </p:nvSpPr>
        <p:spPr>
          <a:xfrm>
            <a:off x="539552" y="2286000"/>
            <a:ext cx="8229600" cy="1575048"/>
          </a:xfrm>
        </p:spPr>
        <p:txBody>
          <a:bodyPr/>
          <a:lstStyle/>
          <a:p>
            <a:r>
              <a:rPr lang="en-GB" b="1" dirty="0">
                <a:solidFill>
                  <a:srgbClr val="7030A0"/>
                </a:solidFill>
                <a:latin typeface="Arial" panose="020B0604020202020204" pitchFamily="34" charset="0"/>
                <a:cs typeface="Arial" panose="020B0604020202020204" pitchFamily="34" charset="0"/>
              </a:rPr>
              <a:t>AN ELEVATED PITCH</a:t>
            </a:r>
            <a:endParaRPr lang="en-GB" b="1" dirty="0">
              <a:solidFill>
                <a:srgbClr val="7030A0"/>
              </a:solidFill>
            </a:endParaRPr>
          </a:p>
        </p:txBody>
      </p:sp>
      <p:pic>
        <p:nvPicPr>
          <p:cNvPr id="7" name="Content Placeholder 12" descr="Back with solid fill">
            <a:extLst>
              <a:ext uri="{FF2B5EF4-FFF2-40B4-BE49-F238E27FC236}">
                <a16:creationId xmlns:a16="http://schemas.microsoft.com/office/drawing/2014/main" id="{62D84714-FE8F-4C2D-997C-34550AB8A12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654352" y="575706"/>
            <a:ext cx="2941984" cy="1845182"/>
          </a:xfrm>
          <a:prstGeom prst="rect">
            <a:avLst/>
          </a:prstGeom>
        </p:spPr>
      </p:pic>
      <p:pic>
        <p:nvPicPr>
          <p:cNvPr id="8" name="Content Placeholder 4" descr="Row of seated people clapping hands at work event">
            <a:extLst>
              <a:ext uri="{FF2B5EF4-FFF2-40B4-BE49-F238E27FC236}">
                <a16:creationId xmlns:a16="http://schemas.microsoft.com/office/drawing/2014/main" id="{7D221F9D-30FA-4EF7-948C-06AC6A0FA54C}"/>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401649" y="3717032"/>
            <a:ext cx="2793256" cy="1828800"/>
          </a:xfrm>
          <a:prstGeom prst="rect">
            <a:avLst/>
          </a:prstGeom>
        </p:spPr>
      </p:pic>
      <p:pic>
        <p:nvPicPr>
          <p:cNvPr id="9" name="Content Placeholder 8" descr="Empty red chairs in cinema with popcorn and drinks">
            <a:extLst>
              <a:ext uri="{FF2B5EF4-FFF2-40B4-BE49-F238E27FC236}">
                <a16:creationId xmlns:a16="http://schemas.microsoft.com/office/drawing/2014/main" id="{DBBB75E0-A42C-48F4-991C-A7638ACA23AD}"/>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113799" y="3667028"/>
            <a:ext cx="2664296" cy="1828800"/>
          </a:xfrm>
          <a:prstGeom prst="rect">
            <a:avLst/>
          </a:prstGeom>
        </p:spPr>
      </p:pic>
      <p:pic>
        <p:nvPicPr>
          <p:cNvPr id="14" name="Content Placeholder 12" descr="A hanging lightbulb">
            <a:extLst>
              <a:ext uri="{FF2B5EF4-FFF2-40B4-BE49-F238E27FC236}">
                <a16:creationId xmlns:a16="http://schemas.microsoft.com/office/drawing/2014/main" id="{D71C9A49-C509-4770-8978-DD9A57683380}"/>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01649" y="363787"/>
            <a:ext cx="2780300" cy="2057101"/>
          </a:xfrm>
          <a:prstGeom prst="rect">
            <a:avLst/>
          </a:prstGeom>
        </p:spPr>
      </p:pic>
    </p:spTree>
    <p:extLst>
      <p:ext uri="{BB962C8B-B14F-4D97-AF65-F5344CB8AC3E}">
        <p14:creationId xmlns:p14="http://schemas.microsoft.com/office/powerpoint/2010/main" val="19562085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54EF9-A7C2-40ED-ADDD-67DCC80FB359}"/>
              </a:ext>
            </a:extLst>
          </p:cNvPr>
          <p:cNvSpPr>
            <a:spLocks noGrp="1"/>
          </p:cNvSpPr>
          <p:nvPr>
            <p:ph type="title"/>
          </p:nvPr>
        </p:nvSpPr>
        <p:spPr>
          <a:xfrm>
            <a:off x="457200" y="202630"/>
            <a:ext cx="8229600" cy="706090"/>
          </a:xfrm>
        </p:spPr>
        <p:txBody>
          <a:bodyPr>
            <a:normAutofit fontScale="90000"/>
          </a:bodyPr>
          <a:lstStyle/>
          <a:p>
            <a:r>
              <a:rPr lang="en-GB" b="1" dirty="0">
                <a:latin typeface="Arial" panose="020B0604020202020204" pitchFamily="34" charset="0"/>
                <a:cs typeface="Arial" panose="020B0604020202020204" pitchFamily="34" charset="0"/>
              </a:rPr>
              <a:t>An Elevated Pitch</a:t>
            </a:r>
            <a:endParaRPr lang="en-GB" dirty="0"/>
          </a:p>
        </p:txBody>
      </p:sp>
      <p:sp>
        <p:nvSpPr>
          <p:cNvPr id="3" name="Content Placeholder 2">
            <a:extLst>
              <a:ext uri="{FF2B5EF4-FFF2-40B4-BE49-F238E27FC236}">
                <a16:creationId xmlns:a16="http://schemas.microsoft.com/office/drawing/2014/main" id="{05B959B7-80DA-49D3-B379-4C23DAB23C0A}"/>
              </a:ext>
            </a:extLst>
          </p:cNvPr>
          <p:cNvSpPr>
            <a:spLocks noGrp="1"/>
          </p:cNvSpPr>
          <p:nvPr>
            <p:ph idx="1"/>
          </p:nvPr>
        </p:nvSpPr>
        <p:spPr>
          <a:xfrm>
            <a:off x="179512" y="1052736"/>
            <a:ext cx="8784976" cy="4896544"/>
          </a:xfrm>
        </p:spPr>
        <p:txBody>
          <a:bodyPr>
            <a:normAutofit/>
          </a:bodyPr>
          <a:lstStyle/>
          <a:p>
            <a:r>
              <a:rPr lang="en-GB" b="0" dirty="0">
                <a:solidFill>
                  <a:srgbClr val="233143"/>
                </a:solidFill>
                <a:effectLst/>
                <a:latin typeface="HK Grotesk"/>
              </a:rPr>
              <a:t>Elevator pitch </a:t>
            </a:r>
            <a:r>
              <a:rPr lang="en-GB" b="0" i="0" dirty="0">
                <a:solidFill>
                  <a:srgbClr val="233143"/>
                </a:solidFill>
                <a:effectLst/>
                <a:latin typeface="HK Grotesk"/>
              </a:rPr>
              <a:t>(also known as an </a:t>
            </a:r>
            <a:r>
              <a:rPr lang="en-GB" b="0" i="1" dirty="0">
                <a:solidFill>
                  <a:srgbClr val="233143"/>
                </a:solidFill>
                <a:effectLst/>
                <a:latin typeface="HK Grotesk"/>
              </a:rPr>
              <a:t>elevator speech</a:t>
            </a:r>
            <a:r>
              <a:rPr lang="en-GB" b="0" i="0" dirty="0">
                <a:solidFill>
                  <a:srgbClr val="233143"/>
                </a:solidFill>
                <a:effectLst/>
                <a:latin typeface="HK Grotesk"/>
              </a:rPr>
              <a:t>) is a short, persuasive speech you use to introduce your idea, concept of product or campaign. </a:t>
            </a:r>
          </a:p>
          <a:p>
            <a:r>
              <a:rPr lang="en-GB" b="0" i="0" dirty="0">
                <a:solidFill>
                  <a:srgbClr val="233143"/>
                </a:solidFill>
                <a:effectLst/>
                <a:latin typeface="HK Grotesk"/>
              </a:rPr>
              <a:t>Its purpose is to explain the concept quickly and clearly to spark interest in your idea and topic area.   </a:t>
            </a:r>
          </a:p>
          <a:p>
            <a:r>
              <a:rPr lang="en-GB" dirty="0">
                <a:solidFill>
                  <a:srgbClr val="233143"/>
                </a:solidFill>
                <a:latin typeface="HK Grotesk"/>
              </a:rPr>
              <a:t>You will need to present yourself  in the introduction of the elevated pitch to your audience. </a:t>
            </a:r>
            <a:endParaRPr lang="en-GB" dirty="0"/>
          </a:p>
        </p:txBody>
      </p:sp>
    </p:spTree>
    <p:extLst>
      <p:ext uri="{BB962C8B-B14F-4D97-AF65-F5344CB8AC3E}">
        <p14:creationId xmlns:p14="http://schemas.microsoft.com/office/powerpoint/2010/main" val="31149926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321E35-B999-4E29-A82C-4ACD3E74BB97}"/>
              </a:ext>
            </a:extLst>
          </p:cNvPr>
          <p:cNvSpPr>
            <a:spLocks noGrp="1"/>
          </p:cNvSpPr>
          <p:nvPr>
            <p:ph idx="1"/>
          </p:nvPr>
        </p:nvSpPr>
        <p:spPr>
          <a:xfrm>
            <a:off x="107504" y="188640"/>
            <a:ext cx="8856984" cy="5328593"/>
          </a:xfrm>
        </p:spPr>
        <p:txBody>
          <a:bodyPr>
            <a:normAutofit/>
          </a:bodyPr>
          <a:lstStyle/>
          <a:p>
            <a:r>
              <a:rPr lang="en-GB" dirty="0"/>
              <a:t>You should present your goals as well, so that the audience is clear what you plan to talk about around you topic area.</a:t>
            </a:r>
          </a:p>
          <a:p>
            <a:r>
              <a:rPr lang="en-GB" dirty="0"/>
              <a:t>You need to think about how you can grab the attention of your audience. How do you think you might captivate your audience to believing what you are presenting to them.</a:t>
            </a:r>
          </a:p>
          <a:p>
            <a:r>
              <a:rPr lang="en-GB" dirty="0"/>
              <a:t>Provide a summary of what you have presented at the end to bring the audience back to the purpose of the presentation. </a:t>
            </a:r>
          </a:p>
        </p:txBody>
      </p:sp>
    </p:spTree>
    <p:extLst>
      <p:ext uri="{BB962C8B-B14F-4D97-AF65-F5344CB8AC3E}">
        <p14:creationId xmlns:p14="http://schemas.microsoft.com/office/powerpoint/2010/main" val="32347799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6D0E74-C02B-4E8F-8AFA-8F8A97786A91}"/>
              </a:ext>
            </a:extLst>
          </p:cNvPr>
          <p:cNvSpPr>
            <a:spLocks noGrp="1"/>
          </p:cNvSpPr>
          <p:nvPr>
            <p:ph idx="1"/>
          </p:nvPr>
        </p:nvSpPr>
        <p:spPr>
          <a:xfrm>
            <a:off x="251520" y="332656"/>
            <a:ext cx="8712968" cy="5472608"/>
          </a:xfrm>
        </p:spPr>
        <p:txBody>
          <a:bodyPr>
            <a:normAutofit fontScale="85000" lnSpcReduction="10000"/>
          </a:bodyPr>
          <a:lstStyle/>
          <a:p>
            <a:r>
              <a:rPr lang="en-GB" dirty="0"/>
              <a:t>Do not forget you are presenting a professional persona, highlight important aspects, which you wish to draw attention to and keep your audience engage. </a:t>
            </a:r>
          </a:p>
          <a:p>
            <a:r>
              <a:rPr lang="en-GB" dirty="0"/>
              <a:t>The elevated pitch has to be 500 words which shows an opening, a middle and an ending, by thanking your audience for listening to your presentation and what you would like from them. </a:t>
            </a:r>
          </a:p>
          <a:p>
            <a:r>
              <a:rPr lang="en-GB" dirty="0"/>
              <a:t>Here is a link to a MindTools about crafting an elevated pitch with some helpful ideas. </a:t>
            </a:r>
          </a:p>
          <a:p>
            <a:endParaRPr lang="en-GB" dirty="0"/>
          </a:p>
          <a:p>
            <a:r>
              <a:rPr lang="en-GB" dirty="0">
                <a:hlinkClick r:id="rId2"/>
              </a:rPr>
              <a:t>Crafting an Elevator Pitch - Communications Skills From MindTools.com</a:t>
            </a:r>
            <a:endParaRPr lang="en-GB" dirty="0"/>
          </a:p>
        </p:txBody>
      </p:sp>
    </p:spTree>
    <p:extLst>
      <p:ext uri="{BB962C8B-B14F-4D97-AF65-F5344CB8AC3E}">
        <p14:creationId xmlns:p14="http://schemas.microsoft.com/office/powerpoint/2010/main" val="12729771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84266-4239-468B-AA09-66E5D1D1F4EF}"/>
              </a:ext>
            </a:extLst>
          </p:cNvPr>
          <p:cNvSpPr>
            <a:spLocks noGrp="1"/>
          </p:cNvSpPr>
          <p:nvPr>
            <p:ph type="title"/>
          </p:nvPr>
        </p:nvSpPr>
        <p:spPr>
          <a:xfrm>
            <a:off x="457200" y="274638"/>
            <a:ext cx="8229600" cy="490066"/>
          </a:xfrm>
        </p:spPr>
        <p:txBody>
          <a:bodyPr>
            <a:normAutofit fontScale="90000"/>
          </a:bodyPr>
          <a:lstStyle/>
          <a:p>
            <a:r>
              <a:rPr lang="en-GB" b="1" dirty="0">
                <a:latin typeface="Arial" panose="020B0604020202020204" pitchFamily="34" charset="0"/>
                <a:cs typeface="Arial" panose="020B0604020202020204" pitchFamily="34" charset="0"/>
              </a:rPr>
              <a:t>Task 3 Option – Elevated Pitch </a:t>
            </a:r>
            <a:endParaRPr lang="en-GB" dirty="0"/>
          </a:p>
        </p:txBody>
      </p:sp>
      <p:sp>
        <p:nvSpPr>
          <p:cNvPr id="3" name="Content Placeholder 2">
            <a:extLst>
              <a:ext uri="{FF2B5EF4-FFF2-40B4-BE49-F238E27FC236}">
                <a16:creationId xmlns:a16="http://schemas.microsoft.com/office/drawing/2014/main" id="{4FE61E08-CD49-48C1-A8C2-8C3F8D711111}"/>
              </a:ext>
            </a:extLst>
          </p:cNvPr>
          <p:cNvSpPr>
            <a:spLocks noGrp="1"/>
          </p:cNvSpPr>
          <p:nvPr>
            <p:ph idx="1"/>
          </p:nvPr>
        </p:nvSpPr>
        <p:spPr>
          <a:xfrm>
            <a:off x="179512" y="980728"/>
            <a:ext cx="8856984" cy="4896544"/>
          </a:xfrm>
        </p:spPr>
        <p:txBody>
          <a:bodyPr>
            <a:normAutofit fontScale="85000" lnSpcReduction="10000"/>
          </a:bodyPr>
          <a:lstStyle/>
          <a:p>
            <a:pPr marL="0" indent="0">
              <a:buNone/>
            </a:pPr>
            <a:r>
              <a:rPr lang="en-GB" sz="24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3.</a:t>
            </a:r>
          </a:p>
          <a:p>
            <a:r>
              <a:rPr lang="en-GB" dirty="0"/>
              <a:t>Create an elevator style pitch (a written piece which you could present to a fictitious audience) about your idea/approach.  </a:t>
            </a:r>
          </a:p>
          <a:p>
            <a:r>
              <a:rPr lang="en-GB" dirty="0"/>
              <a:t>The pitch should be written in a format that will enable you to present it to a new potential audience and should be no more than </a:t>
            </a:r>
            <a:r>
              <a:rPr lang="en-GB" dirty="0">
                <a:solidFill>
                  <a:srgbClr val="FF0000"/>
                </a:solidFill>
              </a:rPr>
              <a:t>500 words</a:t>
            </a:r>
            <a:r>
              <a:rPr lang="en-GB" dirty="0"/>
              <a:t>. </a:t>
            </a:r>
          </a:p>
          <a:p>
            <a:r>
              <a:rPr lang="en-GB" dirty="0"/>
              <a:t>In your pitch you are promoting your idea to engage with the audience, so that they will offer support to you in a proactive way either by being actively involved or by offering support such as crowdfunding.  </a:t>
            </a:r>
          </a:p>
          <a:p>
            <a:pPr marL="0" indent="0">
              <a:buNone/>
            </a:pPr>
            <a:r>
              <a:rPr lang="en-GB" sz="24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 </a:t>
            </a:r>
          </a:p>
        </p:txBody>
      </p:sp>
    </p:spTree>
    <p:extLst>
      <p:ext uri="{BB962C8B-B14F-4D97-AF65-F5344CB8AC3E}">
        <p14:creationId xmlns:p14="http://schemas.microsoft.com/office/powerpoint/2010/main" val="2658082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BBE721-01FE-4C39-A5C3-01486FDB1F3C}"/>
              </a:ext>
            </a:extLst>
          </p:cNvPr>
          <p:cNvSpPr>
            <a:spLocks noGrp="1"/>
          </p:cNvSpPr>
          <p:nvPr>
            <p:ph type="title"/>
          </p:nvPr>
        </p:nvSpPr>
        <p:spPr>
          <a:xfrm>
            <a:off x="0" y="2286000"/>
            <a:ext cx="8769152" cy="1575048"/>
          </a:xfrm>
        </p:spPr>
        <p:txBody>
          <a:bodyPr/>
          <a:lstStyle/>
          <a:p>
            <a:r>
              <a:rPr lang="en-GB" b="1" dirty="0">
                <a:solidFill>
                  <a:srgbClr val="00B050"/>
                </a:solidFill>
                <a:latin typeface="Arial" panose="020B0604020202020204" pitchFamily="34" charset="0"/>
                <a:cs typeface="Arial" panose="020B0604020202020204" pitchFamily="34" charset="0"/>
              </a:rPr>
              <a:t>CONFERENCE POSTER</a:t>
            </a:r>
            <a:endParaRPr lang="en-GB" b="1" dirty="0">
              <a:solidFill>
                <a:srgbClr val="00B050"/>
              </a:solidFill>
            </a:endParaRPr>
          </a:p>
        </p:txBody>
      </p:sp>
      <p:pic>
        <p:nvPicPr>
          <p:cNvPr id="4" name="Content Placeholder 20" descr="Blog with solid fill">
            <a:extLst>
              <a:ext uri="{FF2B5EF4-FFF2-40B4-BE49-F238E27FC236}">
                <a16:creationId xmlns:a16="http://schemas.microsoft.com/office/drawing/2014/main" id="{7318AF81-C7BB-4894-913C-6526174A799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3568" y="620688"/>
            <a:ext cx="1800200" cy="2016224"/>
          </a:xfrm>
          <a:prstGeom prst="rect">
            <a:avLst/>
          </a:prstGeom>
        </p:spPr>
      </p:pic>
      <p:pic>
        <p:nvPicPr>
          <p:cNvPr id="6" name="Content Placeholder 28" descr="Laptop with phone and calculator">
            <a:extLst>
              <a:ext uri="{FF2B5EF4-FFF2-40B4-BE49-F238E27FC236}">
                <a16:creationId xmlns:a16="http://schemas.microsoft.com/office/drawing/2014/main" id="{FF0EE90D-D407-454F-8B19-0E6DDF03748D}"/>
              </a:ext>
            </a:extLst>
          </p:cNvPr>
          <p:cNvPicPr>
            <a:picLocks noChangeAspect="1"/>
          </p:cNvPicPr>
          <p:nvPr/>
        </p:nvPicPr>
        <p:blipFill>
          <a:blip r:embed="rId4" cstate="print">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5940152" y="3448399"/>
            <a:ext cx="2678262" cy="1996825"/>
          </a:xfrm>
          <a:prstGeom prst="rect">
            <a:avLst/>
          </a:prstGeom>
        </p:spPr>
      </p:pic>
      <p:pic>
        <p:nvPicPr>
          <p:cNvPr id="9" name="Content Placeholder 16" descr="Three blank billboard frames">
            <a:extLst>
              <a:ext uri="{FF2B5EF4-FFF2-40B4-BE49-F238E27FC236}">
                <a16:creationId xmlns:a16="http://schemas.microsoft.com/office/drawing/2014/main" id="{84752BBE-CB01-4183-9F40-D79E87A88F7C}"/>
              </a:ext>
            </a:extLst>
          </p:cNvPr>
          <p:cNvPicPr>
            <a:picLocks noGrp="1" noChangeAspect="1"/>
          </p:cNvPicPr>
          <p:nvPr>
            <p:ph idx="1"/>
          </p:nvPr>
        </p:nvPicPr>
        <p:blipFill>
          <a:blip r:embed="rId6" cstate="print">
            <a:extLst>
              <a:ext uri="{28A0092B-C50C-407E-A947-70E740481C1C}">
                <a14:useLocalDpi xmlns:a14="http://schemas.microsoft.com/office/drawing/2010/main" val="0"/>
              </a:ext>
            </a:extLst>
          </a:blip>
          <a:stretch>
            <a:fillRect/>
          </a:stretch>
        </p:blipFill>
        <p:spPr>
          <a:xfrm>
            <a:off x="5292080" y="262635"/>
            <a:ext cx="2948791" cy="2404864"/>
          </a:xfrm>
        </p:spPr>
      </p:pic>
      <p:pic>
        <p:nvPicPr>
          <p:cNvPr id="10" name="Content Placeholder 20" descr="Graph paper with calculator, ruler, highlighter, and pencils">
            <a:extLst>
              <a:ext uri="{FF2B5EF4-FFF2-40B4-BE49-F238E27FC236}">
                <a16:creationId xmlns:a16="http://schemas.microsoft.com/office/drawing/2014/main" id="{BF97F4C1-251F-4FB2-B069-5E14961E1766}"/>
              </a:ext>
            </a:extLst>
          </p:cNvPr>
          <p:cNvPicPr>
            <a:picLocks noChangeAspect="1"/>
          </p:cNvPicPr>
          <p:nvPr/>
        </p:nvPicPr>
        <p:blipFill>
          <a:blip r:embed="rId7" cstate="print">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755576" y="3501010"/>
            <a:ext cx="2966294" cy="2016224"/>
          </a:xfrm>
          <a:prstGeom prst="rect">
            <a:avLst/>
          </a:prstGeom>
        </p:spPr>
      </p:pic>
    </p:spTree>
    <p:extLst>
      <p:ext uri="{BB962C8B-B14F-4D97-AF65-F5344CB8AC3E}">
        <p14:creationId xmlns:p14="http://schemas.microsoft.com/office/powerpoint/2010/main" val="6174170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334B2-890C-4E75-8BAA-11CF6BD4D319}"/>
              </a:ext>
            </a:extLst>
          </p:cNvPr>
          <p:cNvSpPr>
            <a:spLocks noGrp="1"/>
          </p:cNvSpPr>
          <p:nvPr>
            <p:ph type="title"/>
          </p:nvPr>
        </p:nvSpPr>
        <p:spPr>
          <a:xfrm>
            <a:off x="457200" y="188640"/>
            <a:ext cx="8229600" cy="562074"/>
          </a:xfrm>
        </p:spPr>
        <p:txBody>
          <a:bodyPr>
            <a:normAutofit fontScale="90000"/>
          </a:bodyPr>
          <a:lstStyle/>
          <a:p>
            <a:r>
              <a:rPr lang="en-GB" b="1" dirty="0">
                <a:latin typeface="Arial" panose="020B0604020202020204" pitchFamily="34" charset="0"/>
                <a:cs typeface="Arial" panose="020B0604020202020204" pitchFamily="34" charset="0"/>
              </a:rPr>
              <a:t>A Conference Poster</a:t>
            </a:r>
            <a:endParaRPr lang="en-GB" dirty="0"/>
          </a:p>
        </p:txBody>
      </p:sp>
      <p:sp>
        <p:nvSpPr>
          <p:cNvPr id="3" name="Content Placeholder 2">
            <a:extLst>
              <a:ext uri="{FF2B5EF4-FFF2-40B4-BE49-F238E27FC236}">
                <a16:creationId xmlns:a16="http://schemas.microsoft.com/office/drawing/2014/main" id="{47418267-74CC-451E-8027-192CA34C0182}"/>
              </a:ext>
            </a:extLst>
          </p:cNvPr>
          <p:cNvSpPr>
            <a:spLocks noGrp="1"/>
          </p:cNvSpPr>
          <p:nvPr>
            <p:ph idx="1"/>
          </p:nvPr>
        </p:nvSpPr>
        <p:spPr>
          <a:xfrm>
            <a:off x="251520" y="908720"/>
            <a:ext cx="8784976" cy="5040560"/>
          </a:xfrm>
        </p:spPr>
        <p:txBody>
          <a:bodyPr>
            <a:normAutofit fontScale="85000" lnSpcReduction="20000"/>
          </a:bodyPr>
          <a:lstStyle/>
          <a:p>
            <a:r>
              <a:rPr lang="en-GB" dirty="0"/>
              <a:t>A poster is one of the oldest forms of communication as an effective way of engaging a potential audience in your topic area. </a:t>
            </a:r>
          </a:p>
          <a:p>
            <a:r>
              <a:rPr lang="en-GB" dirty="0"/>
              <a:t>Identify your overall goal(s) as this will help the  design choice for the poster. </a:t>
            </a:r>
          </a:p>
          <a:p>
            <a:r>
              <a:rPr lang="en-GB" dirty="0"/>
              <a:t>Start with an eye-catching background texture or colour. </a:t>
            </a:r>
          </a:p>
          <a:p>
            <a:r>
              <a:rPr lang="en-GB" dirty="0"/>
              <a:t>Use a mixture of large lettering, especially for the title and different text writing. </a:t>
            </a:r>
          </a:p>
          <a:p>
            <a:r>
              <a:rPr lang="en-GB" dirty="0"/>
              <a:t>Outline the key messages which you want to draw attention too. </a:t>
            </a:r>
          </a:p>
          <a:p>
            <a:r>
              <a:rPr lang="en-GB" dirty="0"/>
              <a:t>Add conference details such as date, time and venue (all fictitious).</a:t>
            </a:r>
          </a:p>
        </p:txBody>
      </p:sp>
    </p:spTree>
    <p:extLst>
      <p:ext uri="{BB962C8B-B14F-4D97-AF65-F5344CB8AC3E}">
        <p14:creationId xmlns:p14="http://schemas.microsoft.com/office/powerpoint/2010/main" val="417434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7EC1EE-7832-400D-BA3B-3E2DAFFE7825}"/>
              </a:ext>
            </a:extLst>
          </p:cNvPr>
          <p:cNvSpPr>
            <a:spLocks noGrp="1"/>
          </p:cNvSpPr>
          <p:nvPr>
            <p:ph idx="1"/>
          </p:nvPr>
        </p:nvSpPr>
        <p:spPr>
          <a:xfrm>
            <a:off x="457200" y="188640"/>
            <a:ext cx="8229600" cy="5328593"/>
          </a:xfrm>
        </p:spPr>
        <p:txBody>
          <a:bodyPr>
            <a:normAutofit fontScale="92500" lnSpcReduction="20000"/>
          </a:bodyPr>
          <a:lstStyle/>
          <a:p>
            <a:r>
              <a:rPr lang="en-GB" dirty="0"/>
              <a:t>Decide what you want to share with your audience. You can add images, graphs, tables, photographs, logo, branding and any straplines (headings).</a:t>
            </a:r>
          </a:p>
          <a:p>
            <a:r>
              <a:rPr lang="en-GB" dirty="0"/>
              <a:t>Add any social media details such as email details, contact number, Twitter, Facebook etc. </a:t>
            </a:r>
          </a:p>
          <a:p>
            <a:r>
              <a:rPr lang="en-GB" dirty="0"/>
              <a:t>You may also add any national organisations logo’s and branding if you are working in collaboration or partnership with them. </a:t>
            </a:r>
          </a:p>
          <a:p>
            <a:r>
              <a:rPr lang="en-GB" dirty="0"/>
              <a:t>Template examples can be found here - </a:t>
            </a:r>
          </a:p>
          <a:p>
            <a:endParaRPr lang="en-GB" dirty="0">
              <a:hlinkClick r:id="rId2"/>
            </a:endParaRPr>
          </a:p>
          <a:p>
            <a:r>
              <a:rPr lang="en-GB" dirty="0">
                <a:hlinkClick r:id="rId2"/>
              </a:rPr>
              <a:t>Create Engaging Posters In Minutes! | </a:t>
            </a:r>
            <a:r>
              <a:rPr lang="en-GB" dirty="0" err="1">
                <a:hlinkClick r:id="rId2"/>
              </a:rPr>
              <a:t>PosterMyWall</a:t>
            </a:r>
            <a:endParaRPr lang="en-GB" dirty="0"/>
          </a:p>
          <a:p>
            <a:endParaRPr lang="en-GB" dirty="0"/>
          </a:p>
        </p:txBody>
      </p:sp>
    </p:spTree>
    <p:extLst>
      <p:ext uri="{BB962C8B-B14F-4D97-AF65-F5344CB8AC3E}">
        <p14:creationId xmlns:p14="http://schemas.microsoft.com/office/powerpoint/2010/main" val="23998104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01DA59-5B92-6FE7-7AAC-F598E67BCD38}"/>
              </a:ext>
            </a:extLst>
          </p:cNvPr>
          <p:cNvSpPr>
            <a:spLocks noGrp="1"/>
          </p:cNvSpPr>
          <p:nvPr>
            <p:ph type="title"/>
          </p:nvPr>
        </p:nvSpPr>
        <p:spPr>
          <a:xfrm>
            <a:off x="457200" y="692696"/>
            <a:ext cx="8229600" cy="216024"/>
          </a:xfrm>
        </p:spPr>
        <p:txBody>
          <a:bodyPr>
            <a:normAutofit fontScale="90000"/>
          </a:bodyPr>
          <a:lstStyle/>
          <a:p>
            <a:r>
              <a:rPr lang="en-GB" b="1" baseline="30000" dirty="0">
                <a:solidFill>
                  <a:srgbClr val="111111"/>
                </a:solidFill>
                <a:latin typeface="Roboto" panose="02000000000000000000" pitchFamily="2" charset="0"/>
              </a:rPr>
              <a:t>5 Tips on Designing an Effective Conference Poster</a:t>
            </a:r>
            <a:br>
              <a:rPr lang="en-GB" dirty="0">
                <a:solidFill>
                  <a:srgbClr val="111111"/>
                </a:solidFill>
                <a:latin typeface="Roboto" panose="02000000000000000000" pitchFamily="2" charset="0"/>
              </a:rPr>
            </a:br>
            <a:endParaRPr lang="en-GB" dirty="0"/>
          </a:p>
        </p:txBody>
      </p:sp>
      <p:sp>
        <p:nvSpPr>
          <p:cNvPr id="3" name="Content Placeholder 2">
            <a:extLst>
              <a:ext uri="{FF2B5EF4-FFF2-40B4-BE49-F238E27FC236}">
                <a16:creationId xmlns:a16="http://schemas.microsoft.com/office/drawing/2014/main" id="{5CDFCC53-7D86-E748-39D3-B6135DDBB3BF}"/>
              </a:ext>
            </a:extLst>
          </p:cNvPr>
          <p:cNvSpPr>
            <a:spLocks noGrp="1"/>
          </p:cNvSpPr>
          <p:nvPr>
            <p:ph idx="1"/>
          </p:nvPr>
        </p:nvSpPr>
        <p:spPr>
          <a:xfrm>
            <a:off x="143508" y="921192"/>
            <a:ext cx="8856984" cy="5688632"/>
          </a:xfrm>
        </p:spPr>
        <p:txBody>
          <a:bodyPr>
            <a:normAutofit fontScale="62500" lnSpcReduction="20000"/>
          </a:bodyPr>
          <a:lstStyle/>
          <a:p>
            <a:pPr marL="0" indent="0" algn="l">
              <a:buNone/>
            </a:pPr>
            <a:r>
              <a:rPr lang="en-GB" sz="3100" b="0" i="0" dirty="0">
                <a:solidFill>
                  <a:srgbClr val="0070C0"/>
                </a:solidFill>
                <a:effectLst/>
                <a:latin typeface="Roboto" panose="02000000000000000000" pitchFamily="2" charset="0"/>
              </a:rPr>
              <a:t>1. Tell a coherent story</a:t>
            </a:r>
            <a:r>
              <a:rPr lang="en-GB" sz="3100" b="0" i="0" dirty="0">
                <a:solidFill>
                  <a:srgbClr val="111111"/>
                </a:solidFill>
                <a:effectLst/>
                <a:latin typeface="Roboto" panose="02000000000000000000" pitchFamily="2" charset="0"/>
              </a:rPr>
              <a:t>. </a:t>
            </a:r>
          </a:p>
          <a:p>
            <a:pPr marL="0" indent="0" algn="l">
              <a:buNone/>
            </a:pPr>
            <a:r>
              <a:rPr lang="en-GB" sz="3100" dirty="0">
                <a:solidFill>
                  <a:srgbClr val="111111"/>
                </a:solidFill>
                <a:latin typeface="Roboto" panose="02000000000000000000" pitchFamily="2" charset="0"/>
              </a:rPr>
              <a:t>	</a:t>
            </a:r>
            <a:r>
              <a:rPr lang="en-GB" sz="3100" b="0" i="0" dirty="0">
                <a:solidFill>
                  <a:srgbClr val="111111"/>
                </a:solidFill>
                <a:effectLst/>
                <a:latin typeface="Roboto" panose="02000000000000000000" pitchFamily="2" charset="0"/>
              </a:rPr>
              <a:t>Think about what you wish to showcased around your project plan, idea 	or approach?</a:t>
            </a:r>
          </a:p>
          <a:p>
            <a:pPr marL="0" indent="0" algn="l">
              <a:buNone/>
            </a:pPr>
            <a:r>
              <a:rPr lang="en-GB" sz="3100" b="0" i="0" dirty="0">
                <a:solidFill>
                  <a:srgbClr val="0070C0"/>
                </a:solidFill>
                <a:effectLst/>
                <a:latin typeface="Roboto" panose="02000000000000000000" pitchFamily="2" charset="0"/>
              </a:rPr>
              <a:t>2. Go beyond words</a:t>
            </a:r>
            <a:r>
              <a:rPr lang="en-GB" sz="3100" b="0" i="0" dirty="0">
                <a:solidFill>
                  <a:srgbClr val="111111"/>
                </a:solidFill>
                <a:effectLst/>
                <a:latin typeface="Roboto" panose="02000000000000000000" pitchFamily="2" charset="0"/>
              </a:rPr>
              <a:t>. </a:t>
            </a:r>
          </a:p>
          <a:p>
            <a:pPr marL="0" indent="0" algn="l">
              <a:buNone/>
            </a:pPr>
            <a:r>
              <a:rPr lang="en-GB" sz="3100" dirty="0">
                <a:solidFill>
                  <a:srgbClr val="111111"/>
                </a:solidFill>
                <a:latin typeface="Roboto" panose="02000000000000000000" pitchFamily="2" charset="0"/>
              </a:rPr>
              <a:t>	</a:t>
            </a:r>
            <a:r>
              <a:rPr lang="en-GB" sz="3100" b="0" i="0" dirty="0">
                <a:solidFill>
                  <a:srgbClr val="111111"/>
                </a:solidFill>
                <a:effectLst/>
                <a:latin typeface="Roboto" panose="02000000000000000000" pitchFamily="2" charset="0"/>
              </a:rPr>
              <a:t>Effective posters use visual imagery to convey information clearly and in 	a punchy way.</a:t>
            </a:r>
            <a:endParaRPr lang="en-GB" sz="3100" dirty="0">
              <a:solidFill>
                <a:srgbClr val="111111"/>
              </a:solidFill>
              <a:latin typeface="Roboto" panose="02000000000000000000" pitchFamily="2" charset="0"/>
            </a:endParaRPr>
          </a:p>
          <a:p>
            <a:pPr marL="0" indent="0" algn="l">
              <a:buNone/>
            </a:pPr>
            <a:r>
              <a:rPr lang="en-GB" sz="3100" b="0" i="0" dirty="0">
                <a:solidFill>
                  <a:srgbClr val="0070C0"/>
                </a:solidFill>
                <a:effectLst/>
                <a:latin typeface="Roboto" panose="02000000000000000000" pitchFamily="2" charset="0"/>
              </a:rPr>
              <a:t>3 Cater to your audience</a:t>
            </a:r>
            <a:r>
              <a:rPr lang="en-GB" sz="3100" b="0" i="0" dirty="0">
                <a:solidFill>
                  <a:srgbClr val="111111"/>
                </a:solidFill>
                <a:effectLst/>
                <a:latin typeface="Roboto" panose="02000000000000000000" pitchFamily="2" charset="0"/>
              </a:rPr>
              <a:t>. </a:t>
            </a:r>
          </a:p>
          <a:p>
            <a:pPr marL="0" indent="0" algn="l">
              <a:buNone/>
            </a:pPr>
            <a:r>
              <a:rPr lang="en-GB" sz="3100" dirty="0">
                <a:solidFill>
                  <a:srgbClr val="111111"/>
                </a:solidFill>
                <a:latin typeface="Roboto" panose="02000000000000000000" pitchFamily="2" charset="0"/>
              </a:rPr>
              <a:t>	</a:t>
            </a:r>
            <a:r>
              <a:rPr lang="en-GB" sz="3100" b="0" i="0" dirty="0">
                <a:solidFill>
                  <a:srgbClr val="111111"/>
                </a:solidFill>
                <a:effectLst/>
                <a:latin typeface="Roboto" panose="02000000000000000000" pitchFamily="2" charset="0"/>
              </a:rPr>
              <a:t>Effectively communicating ideas is easier when you know your potential 	audience. Find out who will be attending the conference and tailor-make 	the poster for them.</a:t>
            </a:r>
            <a:endParaRPr lang="en-GB" sz="3100" dirty="0">
              <a:solidFill>
                <a:srgbClr val="111111"/>
              </a:solidFill>
              <a:latin typeface="Roboto" panose="02000000000000000000" pitchFamily="2" charset="0"/>
            </a:endParaRPr>
          </a:p>
          <a:p>
            <a:pPr marL="0" indent="0" algn="l">
              <a:buNone/>
            </a:pPr>
            <a:r>
              <a:rPr lang="en-GB" sz="3100" b="0" i="0" dirty="0">
                <a:solidFill>
                  <a:srgbClr val="0070C0"/>
                </a:solidFill>
                <a:effectLst/>
                <a:latin typeface="Roboto" panose="02000000000000000000" pitchFamily="2" charset="0"/>
              </a:rPr>
              <a:t>4. Get to the point. </a:t>
            </a:r>
          </a:p>
          <a:p>
            <a:pPr marL="0" indent="0" algn="l">
              <a:buNone/>
            </a:pPr>
            <a:r>
              <a:rPr lang="en-GB" sz="3100" dirty="0">
                <a:solidFill>
                  <a:srgbClr val="0070C0"/>
                </a:solidFill>
                <a:latin typeface="Roboto" panose="02000000000000000000" pitchFamily="2" charset="0"/>
              </a:rPr>
              <a:t>	</a:t>
            </a:r>
            <a:r>
              <a:rPr lang="en-GB" sz="3100" b="0" i="0" dirty="0">
                <a:solidFill>
                  <a:srgbClr val="111111"/>
                </a:solidFill>
                <a:effectLst/>
                <a:latin typeface="Roboto" panose="02000000000000000000" pitchFamily="2" charset="0"/>
              </a:rPr>
              <a:t>Its important to communicate effectively in the conference poster layout 	so that your purpose </a:t>
            </a:r>
            <a:r>
              <a:rPr lang="en-GB" sz="3100" dirty="0">
                <a:solidFill>
                  <a:srgbClr val="111111"/>
                </a:solidFill>
                <a:latin typeface="Roboto" panose="02000000000000000000" pitchFamily="2" charset="0"/>
              </a:rPr>
              <a:t>is clear. </a:t>
            </a:r>
          </a:p>
          <a:p>
            <a:pPr marL="0" indent="0" algn="l">
              <a:buNone/>
            </a:pPr>
            <a:r>
              <a:rPr lang="en-GB" sz="3100" b="0" i="0" dirty="0">
                <a:solidFill>
                  <a:srgbClr val="0070C0"/>
                </a:solidFill>
                <a:effectLst/>
                <a:latin typeface="Roboto" panose="02000000000000000000" pitchFamily="2" charset="0"/>
              </a:rPr>
              <a:t>5. Show that you care. </a:t>
            </a:r>
          </a:p>
          <a:p>
            <a:pPr marL="0" indent="0" algn="l">
              <a:buNone/>
            </a:pPr>
            <a:r>
              <a:rPr lang="en-GB" sz="3100" dirty="0">
                <a:solidFill>
                  <a:srgbClr val="111111"/>
                </a:solidFill>
                <a:latin typeface="Roboto" panose="02000000000000000000" pitchFamily="2" charset="0"/>
              </a:rPr>
              <a:t>	I</a:t>
            </a:r>
            <a:r>
              <a:rPr lang="en-GB" sz="3100" b="0" i="0" dirty="0">
                <a:solidFill>
                  <a:srgbClr val="111111"/>
                </a:solidFill>
                <a:effectLst/>
                <a:latin typeface="Roboto" panose="02000000000000000000" pitchFamily="2" charset="0"/>
              </a:rPr>
              <a:t>magine that when you present at a conference  your presentation is a 	direct representation of you, your ideas, so communicate it effectively. </a:t>
            </a:r>
            <a:endParaRPr lang="en-GB" sz="3100" b="0" i="0" dirty="0">
              <a:solidFill>
                <a:srgbClr val="767676"/>
              </a:solidFill>
              <a:effectLst/>
              <a:latin typeface="Roboto" panose="02000000000000000000" pitchFamily="2" charset="0"/>
            </a:endParaRPr>
          </a:p>
          <a:p>
            <a:pPr marL="0" indent="0" algn="l">
              <a:buNone/>
            </a:pPr>
            <a:endParaRPr lang="en-GB" sz="2600" b="0" i="0" dirty="0">
              <a:effectLst/>
              <a:latin typeface="Roboto" panose="02000000000000000000" pitchFamily="2" charset="0"/>
            </a:endParaRPr>
          </a:p>
          <a:p>
            <a:pPr marL="0" indent="0" algn="l">
              <a:buNone/>
            </a:pPr>
            <a:r>
              <a:rPr lang="en-GB" sz="2600" b="0" i="0" dirty="0">
                <a:effectLst/>
                <a:latin typeface="Roboto" panose="02000000000000000000" pitchFamily="2" charset="0"/>
              </a:rPr>
              <a:t>Reference: </a:t>
            </a:r>
            <a:r>
              <a:rPr lang="en-GB" sz="2600" dirty="0">
                <a:hlinkClick r:id="rId2"/>
              </a:rPr>
              <a:t> 5 Tips on Designing an Effective Conference Poster (wiley.com)</a:t>
            </a:r>
            <a:endParaRPr lang="en-GB" sz="2600" dirty="0"/>
          </a:p>
        </p:txBody>
      </p:sp>
    </p:spTree>
    <p:extLst>
      <p:ext uri="{BB962C8B-B14F-4D97-AF65-F5344CB8AC3E}">
        <p14:creationId xmlns:p14="http://schemas.microsoft.com/office/powerpoint/2010/main" val="1801669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7" end="7"/>
                                            </p:txEl>
                                          </p:spTgt>
                                        </p:tgtEl>
                                        <p:attrNameLst>
                                          <p:attrName>style.visibility</p:attrName>
                                        </p:attrNameLst>
                                      </p:cBhvr>
                                      <p:to>
                                        <p:strVal val="visible"/>
                                      </p:to>
                                    </p:set>
                                    <p:animEffect transition="in" filter="fade">
                                      <p:cBhvr>
                                        <p:cTn id="56" dur="1000"/>
                                        <p:tgtEl>
                                          <p:spTgt spid="3">
                                            <p:txEl>
                                              <p:pRg st="7" end="7"/>
                                            </p:txEl>
                                          </p:spTgt>
                                        </p:tgtEl>
                                      </p:cBhvr>
                                    </p:animEffect>
                                    <p:anim calcmode="lin" valueType="num">
                                      <p:cBhvr>
                                        <p:cTn id="57"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8" end="8"/>
                                            </p:txEl>
                                          </p:spTgt>
                                        </p:tgtEl>
                                        <p:attrNameLst>
                                          <p:attrName>style.visibility</p:attrName>
                                        </p:attrNameLst>
                                      </p:cBhvr>
                                      <p:to>
                                        <p:strVal val="visible"/>
                                      </p:to>
                                    </p:set>
                                    <p:animEffect transition="in" filter="fade">
                                      <p:cBhvr>
                                        <p:cTn id="63" dur="1000"/>
                                        <p:tgtEl>
                                          <p:spTgt spid="3">
                                            <p:txEl>
                                              <p:pRg st="8" end="8"/>
                                            </p:txEl>
                                          </p:spTgt>
                                        </p:tgtEl>
                                      </p:cBhvr>
                                    </p:animEffect>
                                    <p:anim calcmode="lin" valueType="num">
                                      <p:cBhvr>
                                        <p:cTn id="64"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9" end="9"/>
                                            </p:txEl>
                                          </p:spTgt>
                                        </p:tgtEl>
                                        <p:attrNameLst>
                                          <p:attrName>style.visibility</p:attrName>
                                        </p:attrNameLst>
                                      </p:cBhvr>
                                      <p:to>
                                        <p:strVal val="visible"/>
                                      </p:to>
                                    </p:set>
                                    <p:animEffect transition="in" filter="fade">
                                      <p:cBhvr>
                                        <p:cTn id="70" dur="1000"/>
                                        <p:tgtEl>
                                          <p:spTgt spid="3">
                                            <p:txEl>
                                              <p:pRg st="9" end="9"/>
                                            </p:txEl>
                                          </p:spTgt>
                                        </p:tgtEl>
                                      </p:cBhvr>
                                    </p:animEffect>
                                    <p:anim calcmode="lin" valueType="num">
                                      <p:cBhvr>
                                        <p:cTn id="71"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3">
                                            <p:txEl>
                                              <p:pRg st="11" end="11"/>
                                            </p:txEl>
                                          </p:spTgt>
                                        </p:tgtEl>
                                        <p:attrNameLst>
                                          <p:attrName>style.visibility</p:attrName>
                                        </p:attrNameLst>
                                      </p:cBhvr>
                                      <p:to>
                                        <p:strVal val="visible"/>
                                      </p:to>
                                    </p:set>
                                    <p:animEffect transition="in" filter="fade">
                                      <p:cBhvr>
                                        <p:cTn id="77" dur="1000"/>
                                        <p:tgtEl>
                                          <p:spTgt spid="3">
                                            <p:txEl>
                                              <p:pRg st="11" end="11"/>
                                            </p:txEl>
                                          </p:spTgt>
                                        </p:tgtEl>
                                      </p:cBhvr>
                                    </p:animEffect>
                                    <p:anim calcmode="lin" valueType="num">
                                      <p:cBhvr>
                                        <p:cTn id="78" dur="1000" fill="hold"/>
                                        <p:tgtEl>
                                          <p:spTgt spid="3">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3">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45C870-5A76-4070-AF19-F4F6E4D0941E}"/>
              </a:ext>
            </a:extLst>
          </p:cNvPr>
          <p:cNvSpPr>
            <a:spLocks noGrp="1"/>
          </p:cNvSpPr>
          <p:nvPr>
            <p:ph type="title"/>
          </p:nvPr>
        </p:nvSpPr>
        <p:spPr/>
        <p:txBody>
          <a:bodyPr/>
          <a:lstStyle/>
          <a:p>
            <a:r>
              <a:rPr lang="en-GB" b="1" dirty="0"/>
              <a:t>Poster Design </a:t>
            </a:r>
          </a:p>
        </p:txBody>
      </p:sp>
      <p:pic>
        <p:nvPicPr>
          <p:cNvPr id="4" name="Content Placeholder 3" descr="Graphical user interface, application&#10;&#10;Description automatically generated">
            <a:extLst>
              <a:ext uri="{FF2B5EF4-FFF2-40B4-BE49-F238E27FC236}">
                <a16:creationId xmlns:a16="http://schemas.microsoft.com/office/drawing/2014/main" id="{E4097C45-8934-4D38-B1A4-DC3F01D86BEB}"/>
              </a:ext>
            </a:extLst>
          </p:cNvPr>
          <p:cNvPicPr>
            <a:picLocks noGrp="1" noChangeAspect="1"/>
          </p:cNvPicPr>
          <p:nvPr>
            <p:ph idx="1"/>
          </p:nvPr>
        </p:nvPicPr>
        <p:blipFill rotWithShape="1">
          <a:blip r:embed="rId3"/>
          <a:srcRect l="26368" t="44319" r="26546" b="12546"/>
          <a:stretch/>
        </p:blipFill>
        <p:spPr bwMode="auto">
          <a:xfrm>
            <a:off x="771922" y="1470818"/>
            <a:ext cx="7600155" cy="391636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76673908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7D0DA-181A-4B99-A675-895AED970CC6}"/>
              </a:ext>
            </a:extLst>
          </p:cNvPr>
          <p:cNvSpPr>
            <a:spLocks noGrp="1"/>
          </p:cNvSpPr>
          <p:nvPr>
            <p:ph type="title"/>
          </p:nvPr>
        </p:nvSpPr>
        <p:spPr>
          <a:xfrm>
            <a:off x="457200" y="274638"/>
            <a:ext cx="8229600" cy="418058"/>
          </a:xfrm>
        </p:spPr>
        <p:txBody>
          <a:bodyPr>
            <a:normAutofit fontScale="90000"/>
          </a:bodyPr>
          <a:lstStyle/>
          <a:p>
            <a:r>
              <a:rPr lang="en-GB" b="1" dirty="0"/>
              <a:t>Conference Poster Example </a:t>
            </a:r>
          </a:p>
        </p:txBody>
      </p:sp>
      <p:pic>
        <p:nvPicPr>
          <p:cNvPr id="3074" name="Picture 2" descr="Modern Fundraiser Poster Design Template">
            <a:extLst>
              <a:ext uri="{FF2B5EF4-FFF2-40B4-BE49-F238E27FC236}">
                <a16:creationId xmlns:a16="http://schemas.microsoft.com/office/drawing/2014/main" id="{CA35163A-9481-4A22-9D37-D00B8192762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62880" y="908720"/>
            <a:ext cx="7797552" cy="432048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E4C863B5-DDE5-4FC2-AD2B-8313E5069AB9}"/>
              </a:ext>
            </a:extLst>
          </p:cNvPr>
          <p:cNvSpPr txBox="1"/>
          <p:nvPr/>
        </p:nvSpPr>
        <p:spPr>
          <a:xfrm>
            <a:off x="251520" y="5229200"/>
            <a:ext cx="8892480" cy="369332"/>
          </a:xfrm>
          <a:prstGeom prst="rect">
            <a:avLst/>
          </a:prstGeom>
          <a:noFill/>
        </p:spPr>
        <p:txBody>
          <a:bodyPr wrap="square">
            <a:spAutoFit/>
          </a:bodyPr>
          <a:lstStyle/>
          <a:p>
            <a:r>
              <a:rPr lang="en-GB" dirty="0">
                <a:hlinkClick r:id="rId3"/>
              </a:rPr>
              <a:t>Poster Design Guide: How to Make an Eye-Catching Poster in 2020 (venngage.com)</a:t>
            </a:r>
            <a:endParaRPr lang="en-GB" dirty="0"/>
          </a:p>
        </p:txBody>
      </p:sp>
    </p:spTree>
    <p:extLst>
      <p:ext uri="{BB962C8B-B14F-4D97-AF65-F5344CB8AC3E}">
        <p14:creationId xmlns:p14="http://schemas.microsoft.com/office/powerpoint/2010/main" val="3386032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F1AA-179F-4FF0-B3BB-B316D09FC7EA}"/>
              </a:ext>
            </a:extLst>
          </p:cNvPr>
          <p:cNvSpPr>
            <a:spLocks noGrp="1"/>
          </p:cNvSpPr>
          <p:nvPr>
            <p:ph type="title"/>
          </p:nvPr>
        </p:nvSpPr>
        <p:spPr>
          <a:xfrm>
            <a:off x="0" y="116632"/>
            <a:ext cx="9144000" cy="504056"/>
          </a:xfrm>
        </p:spPr>
        <p:txBody>
          <a:bodyPr>
            <a:normAutofit fontScale="90000"/>
          </a:bodyPr>
          <a:lstStyle/>
          <a:p>
            <a:r>
              <a:rPr lang="en-GB" b="1" dirty="0">
                <a:latin typeface="Arial" panose="020B0604020202020204" pitchFamily="34" charset="0"/>
                <a:cs typeface="Arial" panose="020B0604020202020204" pitchFamily="34" charset="0"/>
              </a:rPr>
              <a:t>Task 5 Option – Conference Poster</a:t>
            </a:r>
            <a:endParaRPr lang="en-GB" dirty="0"/>
          </a:p>
        </p:txBody>
      </p:sp>
      <p:sp>
        <p:nvSpPr>
          <p:cNvPr id="3" name="Content Placeholder 2">
            <a:extLst>
              <a:ext uri="{FF2B5EF4-FFF2-40B4-BE49-F238E27FC236}">
                <a16:creationId xmlns:a16="http://schemas.microsoft.com/office/drawing/2014/main" id="{0647B0C1-5E0B-4BF6-8A92-2A82FB0CCA0E}"/>
              </a:ext>
            </a:extLst>
          </p:cNvPr>
          <p:cNvSpPr>
            <a:spLocks noGrp="1"/>
          </p:cNvSpPr>
          <p:nvPr>
            <p:ph idx="1"/>
          </p:nvPr>
        </p:nvSpPr>
        <p:spPr>
          <a:xfrm>
            <a:off x="179512" y="620688"/>
            <a:ext cx="8856984" cy="5184576"/>
          </a:xfrm>
        </p:spPr>
        <p:txBody>
          <a:bodyPr>
            <a:normAutofit fontScale="77500" lnSpcReduction="20000"/>
          </a:bodyPr>
          <a:lstStyle/>
          <a:p>
            <a:pPr marL="0" indent="0">
              <a:buNone/>
            </a:pPr>
            <a:r>
              <a:rPr lang="en-GB" sz="2000" b="1" dirty="0">
                <a:solidFill>
                  <a:srgbClr val="FF0000"/>
                </a:solidFill>
                <a:effectLst/>
                <a:latin typeface="Arial" panose="020B0604020202020204" pitchFamily="34" charset="0"/>
                <a:ea typeface="Times New Roman" panose="02020603050405020304" pitchFamily="18" charset="0"/>
                <a:cs typeface="Arial" panose="020B0604020202020204" pitchFamily="34" charset="0"/>
              </a:rPr>
              <a:t>ARTEFACT TASK 5.</a:t>
            </a:r>
          </a:p>
          <a:p>
            <a:r>
              <a:rPr lang="en-GB" dirty="0"/>
              <a:t>Create a conference poster showcasing your idea and approach.  Your poster should showcase your idea in such a way that it encourages your potential audience to find out more and to attend your conference.  </a:t>
            </a:r>
          </a:p>
          <a:p>
            <a:r>
              <a:rPr lang="en-GB" dirty="0"/>
              <a:t>Think of a strapline for your conference poster and use images to portray your idea and concepts.  </a:t>
            </a:r>
          </a:p>
          <a:p>
            <a:r>
              <a:rPr lang="en-GB" dirty="0"/>
              <a:t>You will need to explain the contents of the poster in no more than </a:t>
            </a:r>
            <a:r>
              <a:rPr lang="en-GB" dirty="0">
                <a:solidFill>
                  <a:srgbClr val="FF0000"/>
                </a:solidFill>
              </a:rPr>
              <a:t>500 words </a:t>
            </a:r>
            <a:r>
              <a:rPr lang="en-GB" dirty="0"/>
              <a:t>of how you came up with the poster design and why you think your potential audience would get involved.  </a:t>
            </a:r>
          </a:p>
          <a:p>
            <a:r>
              <a:rPr lang="en-GB" dirty="0"/>
              <a:t>A list of references should be included with the poster.  Consider your potential audience when designing the poster and the kind of messages you wish to portray to promote your idea to encourage individuals to attend. </a:t>
            </a:r>
            <a:endParaRPr lang="en-GB" sz="2000" dirty="0">
              <a:solidFill>
                <a:srgbClr val="FF0000"/>
              </a:solidFill>
              <a:effectLst/>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5376742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5892C-FD35-49ED-9D27-4F6B12813E1A}"/>
              </a:ext>
            </a:extLst>
          </p:cNvPr>
          <p:cNvSpPr>
            <a:spLocks noGrp="1"/>
          </p:cNvSpPr>
          <p:nvPr>
            <p:ph type="title"/>
          </p:nvPr>
        </p:nvSpPr>
        <p:spPr>
          <a:xfrm>
            <a:off x="457200" y="49188"/>
            <a:ext cx="8229600" cy="859532"/>
          </a:xfrm>
        </p:spPr>
        <p:txBody>
          <a:bodyPr>
            <a:normAutofit/>
          </a:bodyPr>
          <a:lstStyle/>
          <a:p>
            <a:r>
              <a:rPr lang="en-GB" b="1" dirty="0"/>
              <a:t>General Information </a:t>
            </a:r>
          </a:p>
        </p:txBody>
      </p:sp>
      <p:sp>
        <p:nvSpPr>
          <p:cNvPr id="3" name="Content Placeholder 2">
            <a:extLst>
              <a:ext uri="{FF2B5EF4-FFF2-40B4-BE49-F238E27FC236}">
                <a16:creationId xmlns:a16="http://schemas.microsoft.com/office/drawing/2014/main" id="{1D212C84-881A-4FA3-9F52-E54C34C39A79}"/>
              </a:ext>
            </a:extLst>
          </p:cNvPr>
          <p:cNvSpPr>
            <a:spLocks noGrp="1"/>
          </p:cNvSpPr>
          <p:nvPr>
            <p:ph idx="1"/>
          </p:nvPr>
        </p:nvSpPr>
        <p:spPr>
          <a:xfrm>
            <a:off x="107504" y="908720"/>
            <a:ext cx="9036496" cy="5112568"/>
          </a:xfrm>
        </p:spPr>
        <p:txBody>
          <a:bodyPr>
            <a:normAutofit/>
          </a:bodyPr>
          <a:lstStyle/>
          <a:p>
            <a:pPr marL="0" indent="0">
              <a:buNone/>
            </a:pPr>
            <a:r>
              <a:rPr lang="en-GB" sz="2000" b="1" dirty="0"/>
              <a:t>You are expected to create an e-portfolio which comprises of </a:t>
            </a:r>
            <a:r>
              <a:rPr lang="en-GB" sz="2000" b="1" u="sng" dirty="0"/>
              <a:t>2 items</a:t>
            </a:r>
            <a:r>
              <a:rPr lang="en-GB" sz="2000" b="1" dirty="0"/>
              <a:t> from a list of 5 artefact task options.  The e-portfolio items should follow through an idea or an approach to either: </a:t>
            </a:r>
            <a:endParaRPr lang="en-GB" sz="2000" dirty="0"/>
          </a:p>
          <a:p>
            <a:pPr marL="457200" lvl="0" indent="-457200">
              <a:buFont typeface="+mj-lt"/>
              <a:buAutoNum type="arabicPeriod"/>
            </a:pPr>
            <a:r>
              <a:rPr lang="en-GB" sz="2000" b="1" dirty="0"/>
              <a:t>Develop a new project plan that is unique and which you have identified a gap in a service, or </a:t>
            </a:r>
            <a:endParaRPr lang="en-GB" sz="2000" dirty="0"/>
          </a:p>
          <a:p>
            <a:pPr marL="457200" lvl="0" indent="-457200">
              <a:buFont typeface="+mj-lt"/>
              <a:buAutoNum type="arabicPeriod"/>
            </a:pPr>
            <a:r>
              <a:rPr lang="en-GB" sz="2000" b="1" dirty="0"/>
              <a:t>You are advocating in support for an existing national or local project, which you will demonstrate your active role of leadership to support the project to a potential new audience within your local area; or </a:t>
            </a:r>
            <a:endParaRPr lang="en-GB" sz="2000" dirty="0"/>
          </a:p>
          <a:p>
            <a:pPr marL="457200" lvl="0" indent="-457200">
              <a:buFont typeface="+mj-lt"/>
              <a:buAutoNum type="arabicPeriod"/>
            </a:pPr>
            <a:r>
              <a:rPr lang="en-GB" sz="2000" b="1" dirty="0"/>
              <a:t>You will develop a campaign of your own that will promote, or advocate a given cause, or mission for which you are passionate about. </a:t>
            </a:r>
            <a:endParaRPr lang="en-GB" sz="2000" dirty="0"/>
          </a:p>
          <a:p>
            <a:pPr marL="114300" indent="0">
              <a:lnSpc>
                <a:spcPct val="115000"/>
              </a:lnSpc>
              <a:buNone/>
            </a:pPr>
            <a:r>
              <a:rPr lang="en-GB" sz="2000" b="1" dirty="0">
                <a:effectLst/>
                <a:latin typeface="Arial" panose="020B0604020202020204" pitchFamily="34" charset="0"/>
                <a:ea typeface="Times New Roman" panose="02020603050405020304" pitchFamily="18" charset="0"/>
                <a:cs typeface="Arial" panose="020B0604020202020204" pitchFamily="34" charset="0"/>
              </a:rPr>
              <a:t>The expectation is that you will confirm which aspect in your approach to your given option in a clear introduction to your two artefact items which you have chosen to showcase. </a:t>
            </a:r>
            <a:endParaRPr lang="en-GB" sz="2000" dirty="0">
              <a:effectLst/>
              <a:latin typeface="Arial" panose="020B0604020202020204" pitchFamily="34"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121929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EAC9BC-5F93-4DD9-9F84-D8AC06D6196E}"/>
              </a:ext>
            </a:extLst>
          </p:cNvPr>
          <p:cNvSpPr>
            <a:spLocks noGrp="1"/>
          </p:cNvSpPr>
          <p:nvPr>
            <p:ph type="title"/>
          </p:nvPr>
        </p:nvSpPr>
        <p:spPr/>
        <p:txBody>
          <a:bodyPr/>
          <a:lstStyle/>
          <a:p>
            <a:r>
              <a:rPr lang="en-GB" b="1" dirty="0"/>
              <a:t>Unit 1 Topic 2 </a:t>
            </a:r>
          </a:p>
        </p:txBody>
      </p:sp>
      <p:pic>
        <p:nvPicPr>
          <p:cNvPr id="5" name="Content Placeholder 4">
            <a:extLst>
              <a:ext uri="{FF2B5EF4-FFF2-40B4-BE49-F238E27FC236}">
                <a16:creationId xmlns:a16="http://schemas.microsoft.com/office/drawing/2014/main" id="{BE239C58-B149-4399-BFA6-3724B48616F8}"/>
              </a:ext>
            </a:extLst>
          </p:cNvPr>
          <p:cNvPicPr>
            <a:picLocks noGrp="1"/>
          </p:cNvPicPr>
          <p:nvPr>
            <p:ph sz="half" idx="1"/>
          </p:nvPr>
        </p:nvPicPr>
        <p:blipFill rotWithShape="1">
          <a:blip r:embed="rId2"/>
          <a:srcRect l="10303" t="9849" r="13361" b="18455"/>
          <a:stretch/>
        </p:blipFill>
        <p:spPr bwMode="auto">
          <a:xfrm>
            <a:off x="251520" y="1417638"/>
            <a:ext cx="4244280" cy="4171601"/>
          </a:xfrm>
          <a:prstGeom prst="rect">
            <a:avLst/>
          </a:prstGeom>
          <a:ln>
            <a:noFill/>
          </a:ln>
          <a:extLst>
            <a:ext uri="{53640926-AAD7-44D8-BBD7-CCE9431645EC}">
              <a14:shadowObscured xmlns:a14="http://schemas.microsoft.com/office/drawing/2010/main"/>
            </a:ext>
          </a:extLst>
        </p:spPr>
      </p:pic>
      <p:pic>
        <p:nvPicPr>
          <p:cNvPr id="6" name="Content Placeholder 5">
            <a:extLst>
              <a:ext uri="{FF2B5EF4-FFF2-40B4-BE49-F238E27FC236}">
                <a16:creationId xmlns:a16="http://schemas.microsoft.com/office/drawing/2014/main" id="{FE5007B1-0B7A-4D23-8B0D-CA89EADA612D}"/>
              </a:ext>
            </a:extLst>
          </p:cNvPr>
          <p:cNvPicPr>
            <a:picLocks noGrp="1"/>
          </p:cNvPicPr>
          <p:nvPr>
            <p:ph sz="half" idx="2"/>
          </p:nvPr>
        </p:nvPicPr>
        <p:blipFill rotWithShape="1">
          <a:blip r:embed="rId3"/>
          <a:srcRect l="10304" t="10243" r="13583" b="29683"/>
          <a:stretch/>
        </p:blipFill>
        <p:spPr bwMode="auto">
          <a:xfrm>
            <a:off x="4648200" y="1417638"/>
            <a:ext cx="4244280" cy="4171601"/>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4377647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5E098-24B4-457C-99B0-DB90C5A2B846}"/>
              </a:ext>
            </a:extLst>
          </p:cNvPr>
          <p:cNvSpPr>
            <a:spLocks noGrp="1"/>
          </p:cNvSpPr>
          <p:nvPr>
            <p:ph type="title"/>
          </p:nvPr>
        </p:nvSpPr>
        <p:spPr>
          <a:xfrm>
            <a:off x="179512" y="274638"/>
            <a:ext cx="8640960" cy="562074"/>
          </a:xfrm>
        </p:spPr>
        <p:txBody>
          <a:bodyPr>
            <a:normAutofit fontScale="90000"/>
          </a:bodyPr>
          <a:lstStyle/>
          <a:p>
            <a:r>
              <a:rPr lang="en-GB" b="1" dirty="0"/>
              <a:t>E-learning – I think therefore, I am </a:t>
            </a:r>
          </a:p>
        </p:txBody>
      </p:sp>
      <p:pic>
        <p:nvPicPr>
          <p:cNvPr id="4" name="Content Placeholder 3">
            <a:extLst>
              <a:ext uri="{FF2B5EF4-FFF2-40B4-BE49-F238E27FC236}">
                <a16:creationId xmlns:a16="http://schemas.microsoft.com/office/drawing/2014/main" id="{1F41A7C4-9195-4E5A-8DDC-FE6D4A7C0288}"/>
              </a:ext>
            </a:extLst>
          </p:cNvPr>
          <p:cNvPicPr>
            <a:picLocks noGrp="1"/>
          </p:cNvPicPr>
          <p:nvPr>
            <p:ph idx="1"/>
          </p:nvPr>
        </p:nvPicPr>
        <p:blipFill rotWithShape="1">
          <a:blip r:embed="rId3"/>
          <a:srcRect l="60414" t="8276" r="13140" b="33132"/>
          <a:stretch/>
        </p:blipFill>
        <p:spPr bwMode="auto">
          <a:xfrm>
            <a:off x="395536" y="1052735"/>
            <a:ext cx="2592288" cy="4463827"/>
          </a:xfrm>
          <a:prstGeom prst="rect">
            <a:avLst/>
          </a:prstGeom>
          <a:ln>
            <a:noFill/>
          </a:ln>
          <a:extLst>
            <a:ext uri="{53640926-AAD7-44D8-BBD7-CCE9431645EC}">
              <a14:shadowObscured xmlns:a14="http://schemas.microsoft.com/office/drawing/2010/main"/>
            </a:ext>
          </a:extLst>
        </p:spPr>
      </p:pic>
      <p:pic>
        <p:nvPicPr>
          <p:cNvPr id="5" name="Content Placeholder 3">
            <a:extLst>
              <a:ext uri="{FF2B5EF4-FFF2-40B4-BE49-F238E27FC236}">
                <a16:creationId xmlns:a16="http://schemas.microsoft.com/office/drawing/2014/main" id="{9EB4EBCD-DB93-451F-97B0-D4E4C732278D}"/>
              </a:ext>
            </a:extLst>
          </p:cNvPr>
          <p:cNvPicPr>
            <a:picLocks/>
          </p:cNvPicPr>
          <p:nvPr/>
        </p:nvPicPr>
        <p:blipFill rotWithShape="1">
          <a:blip r:embed="rId4"/>
          <a:srcRect l="10969" t="8076" r="14469" b="24955"/>
          <a:stretch/>
        </p:blipFill>
        <p:spPr bwMode="auto">
          <a:xfrm>
            <a:off x="3203848" y="1052736"/>
            <a:ext cx="5832648" cy="446382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145168790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93C433-93BB-4ED6-B7EA-696547B3A73E}"/>
              </a:ext>
            </a:extLst>
          </p:cNvPr>
          <p:cNvSpPr>
            <a:spLocks noGrp="1"/>
          </p:cNvSpPr>
          <p:nvPr>
            <p:ph type="title"/>
          </p:nvPr>
        </p:nvSpPr>
        <p:spPr>
          <a:xfrm>
            <a:off x="457200" y="274638"/>
            <a:ext cx="8229600" cy="490066"/>
          </a:xfrm>
        </p:spPr>
        <p:txBody>
          <a:bodyPr>
            <a:normAutofit fontScale="90000"/>
          </a:bodyPr>
          <a:lstStyle/>
          <a:p>
            <a:r>
              <a:rPr lang="en-GB" b="1" dirty="0"/>
              <a:t>Six Basic Passions</a:t>
            </a:r>
          </a:p>
        </p:txBody>
      </p:sp>
      <p:pic>
        <p:nvPicPr>
          <p:cNvPr id="4" name="Content Placeholder 3">
            <a:extLst>
              <a:ext uri="{FF2B5EF4-FFF2-40B4-BE49-F238E27FC236}">
                <a16:creationId xmlns:a16="http://schemas.microsoft.com/office/drawing/2014/main" id="{6B92BFC1-5A5D-419D-A0DC-EA59A6DAC87F}"/>
              </a:ext>
            </a:extLst>
          </p:cNvPr>
          <p:cNvPicPr>
            <a:picLocks noGrp="1"/>
          </p:cNvPicPr>
          <p:nvPr>
            <p:ph idx="1"/>
          </p:nvPr>
        </p:nvPicPr>
        <p:blipFill rotWithShape="1">
          <a:blip r:embed="rId3"/>
          <a:srcRect l="10968" t="8864" r="13583" b="25546"/>
          <a:stretch/>
        </p:blipFill>
        <p:spPr bwMode="auto">
          <a:xfrm>
            <a:off x="323528" y="980728"/>
            <a:ext cx="8473589" cy="453583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290392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D11C44CE-2036-4A7F-9279-EF713316BEE0}"/>
              </a:ext>
            </a:extLst>
          </p:cNvPr>
          <p:cNvPicPr>
            <a:picLocks noGrp="1"/>
          </p:cNvPicPr>
          <p:nvPr>
            <p:ph idx="1"/>
          </p:nvPr>
        </p:nvPicPr>
        <p:blipFill rotWithShape="1">
          <a:blip r:embed="rId2"/>
          <a:srcRect l="11078" t="7681" r="13693" b="25941"/>
          <a:stretch/>
        </p:blipFill>
        <p:spPr bwMode="auto">
          <a:xfrm>
            <a:off x="179512" y="260648"/>
            <a:ext cx="8712969" cy="525591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484658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65F0E1BB-3534-4BF8-8C5E-BBA9CC3ACEF7}"/>
              </a:ext>
            </a:extLst>
          </p:cNvPr>
          <p:cNvPicPr>
            <a:picLocks noGrp="1"/>
          </p:cNvPicPr>
          <p:nvPr>
            <p:ph idx="1"/>
          </p:nvPr>
        </p:nvPicPr>
        <p:blipFill rotWithShape="1">
          <a:blip r:embed="rId3"/>
          <a:srcRect l="13059" t="14588" r="48951" b="29289"/>
          <a:stretch/>
        </p:blipFill>
        <p:spPr bwMode="auto">
          <a:xfrm>
            <a:off x="395536" y="980728"/>
            <a:ext cx="8424936" cy="4479154"/>
          </a:xfrm>
          <a:prstGeom prst="rect">
            <a:avLst/>
          </a:prstGeom>
          <a:ln>
            <a:noFill/>
          </a:ln>
          <a:extLst>
            <a:ext uri="{53640926-AAD7-44D8-BBD7-CCE9431645EC}">
              <a14:shadowObscured xmlns:a14="http://schemas.microsoft.com/office/drawing/2010/main"/>
            </a:ext>
          </a:extLst>
        </p:spPr>
      </p:pic>
      <p:sp>
        <p:nvSpPr>
          <p:cNvPr id="5" name="Title 1">
            <a:extLst>
              <a:ext uri="{FF2B5EF4-FFF2-40B4-BE49-F238E27FC236}">
                <a16:creationId xmlns:a16="http://schemas.microsoft.com/office/drawing/2014/main" id="{3CED2D1B-2F30-4C5C-9321-2BDFFD4B247C}"/>
              </a:ext>
            </a:extLst>
          </p:cNvPr>
          <p:cNvSpPr>
            <a:spLocks noGrp="1"/>
          </p:cNvSpPr>
          <p:nvPr>
            <p:ph type="title"/>
          </p:nvPr>
        </p:nvSpPr>
        <p:spPr>
          <a:xfrm>
            <a:off x="457200" y="274638"/>
            <a:ext cx="8229600" cy="490066"/>
          </a:xfrm>
        </p:spPr>
        <p:txBody>
          <a:bodyPr>
            <a:normAutofit fontScale="90000"/>
          </a:bodyPr>
          <a:lstStyle/>
          <a:p>
            <a:r>
              <a:rPr lang="en-GB" b="1" dirty="0"/>
              <a:t>How I see myself?</a:t>
            </a:r>
          </a:p>
        </p:txBody>
      </p:sp>
    </p:spTree>
    <p:extLst>
      <p:ext uri="{BB962C8B-B14F-4D97-AF65-F5344CB8AC3E}">
        <p14:creationId xmlns:p14="http://schemas.microsoft.com/office/powerpoint/2010/main" val="267155787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B72C2D-FA40-41B6-A136-4FDD7DB2279A}"/>
              </a:ext>
            </a:extLst>
          </p:cNvPr>
          <p:cNvSpPr>
            <a:spLocks noGrp="1"/>
          </p:cNvSpPr>
          <p:nvPr>
            <p:ph type="title"/>
          </p:nvPr>
        </p:nvSpPr>
        <p:spPr>
          <a:xfrm>
            <a:off x="457200" y="274638"/>
            <a:ext cx="8229600" cy="562074"/>
          </a:xfrm>
        </p:spPr>
        <p:txBody>
          <a:bodyPr>
            <a:normAutofit fontScale="90000"/>
          </a:bodyPr>
          <a:lstStyle/>
          <a:p>
            <a:r>
              <a:rPr lang="en-GB" b="1" dirty="0"/>
              <a:t>Driving Innovation and Change</a:t>
            </a:r>
          </a:p>
        </p:txBody>
      </p:sp>
      <p:pic>
        <p:nvPicPr>
          <p:cNvPr id="4" name="Content Placeholder 3">
            <a:extLst>
              <a:ext uri="{FF2B5EF4-FFF2-40B4-BE49-F238E27FC236}">
                <a16:creationId xmlns:a16="http://schemas.microsoft.com/office/drawing/2014/main" id="{9CBA2013-15A9-49BA-919B-722A62CA1071}"/>
              </a:ext>
            </a:extLst>
          </p:cNvPr>
          <p:cNvPicPr>
            <a:picLocks noGrp="1"/>
          </p:cNvPicPr>
          <p:nvPr>
            <p:ph idx="1"/>
          </p:nvPr>
        </p:nvPicPr>
        <p:blipFill rotWithShape="1">
          <a:blip r:embed="rId3"/>
          <a:srcRect l="11744" t="8666" r="13029" b="27910"/>
          <a:stretch/>
        </p:blipFill>
        <p:spPr bwMode="auto">
          <a:xfrm>
            <a:off x="251520" y="980728"/>
            <a:ext cx="8640960" cy="452907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29853101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95E1D-5E84-4570-BAE1-A5D41CF8D951}"/>
              </a:ext>
            </a:extLst>
          </p:cNvPr>
          <p:cNvSpPr>
            <a:spLocks noGrp="1"/>
          </p:cNvSpPr>
          <p:nvPr>
            <p:ph type="title"/>
          </p:nvPr>
        </p:nvSpPr>
        <p:spPr>
          <a:xfrm>
            <a:off x="457200" y="274638"/>
            <a:ext cx="8229600" cy="706090"/>
          </a:xfrm>
        </p:spPr>
        <p:txBody>
          <a:bodyPr>
            <a:normAutofit fontScale="90000"/>
          </a:bodyPr>
          <a:lstStyle/>
          <a:p>
            <a:r>
              <a:rPr lang="en-GB" b="1" dirty="0"/>
              <a:t>Self-directed Learning</a:t>
            </a:r>
          </a:p>
        </p:txBody>
      </p:sp>
      <p:sp>
        <p:nvSpPr>
          <p:cNvPr id="3" name="Content Placeholder 2">
            <a:extLst>
              <a:ext uri="{FF2B5EF4-FFF2-40B4-BE49-F238E27FC236}">
                <a16:creationId xmlns:a16="http://schemas.microsoft.com/office/drawing/2014/main" id="{4EFFB167-AB8B-4FED-A619-7C5A107909D0}"/>
              </a:ext>
            </a:extLst>
          </p:cNvPr>
          <p:cNvSpPr>
            <a:spLocks noGrp="1"/>
          </p:cNvSpPr>
          <p:nvPr>
            <p:ph idx="1"/>
          </p:nvPr>
        </p:nvSpPr>
        <p:spPr>
          <a:xfrm>
            <a:off x="179512" y="1268760"/>
            <a:ext cx="8507288" cy="4248473"/>
          </a:xfrm>
        </p:spPr>
        <p:txBody>
          <a:bodyPr/>
          <a:lstStyle/>
          <a:p>
            <a:r>
              <a:rPr lang="en-GB" dirty="0"/>
              <a:t>During the rest of the teaching session continue to undertake the online activities and undertake the postings to complete Unit topic areas. </a:t>
            </a:r>
          </a:p>
          <a:p>
            <a:r>
              <a:rPr lang="en-GB" dirty="0"/>
              <a:t>Work on you e-portfolio ideas for the first submission. </a:t>
            </a:r>
          </a:p>
        </p:txBody>
      </p:sp>
    </p:spTree>
    <p:extLst>
      <p:ext uri="{BB962C8B-B14F-4D97-AF65-F5344CB8AC3E}">
        <p14:creationId xmlns:p14="http://schemas.microsoft.com/office/powerpoint/2010/main" val="31195758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1</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1959960"/>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HOW INNOVATION CHANGES THE WORLD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Introducing innovation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Innovation and society</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the future</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Creativity and society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ADDRESSING SUSTAINABILITY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What is the problem?</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Sustainability changemakers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Be the changemaker.</a:t>
            </a: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rgbClr val="7030A0"/>
              </a:solidFill>
              <a:effectLst/>
              <a:highlight>
                <a:srgbClr val="FFFF00"/>
              </a:highligh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788024" y="1059833"/>
            <a:ext cx="4104456"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WHO AM I? MY SENSE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The idea of self</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Social influences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Developing creative confidence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788024" y="3289149"/>
            <a:ext cx="3898776" cy="2062552"/>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MAKING STATEMENTS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Big (traditional)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Designing tool recipes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Small (personal) values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Additional resources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749304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2</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CHANGE MARKING – THE ACT OF CREATING VALUE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Who and what are changemakers?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Value creation pedagogy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practice of changemaking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IDENTIFYING NEW IDEAS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Scoping</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Finding meanings</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Identifying attributes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860032" y="1059833"/>
            <a:ext cx="403244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STORYTELLING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Stories and why we tell them.</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Spotting competences in stories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our own competency story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860032" y="3289149"/>
            <a:ext cx="3411660"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SEEKING SOLUTIONS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Creative solutions tool cards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Tool Kits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Making your own tool kit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3572868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3</a:t>
            </a:r>
          </a:p>
        </p:txBody>
      </p:sp>
      <p:sp>
        <p:nvSpPr>
          <p:cNvPr id="5" name="TextBox 4">
            <a:extLst>
              <a:ext uri="{FF2B5EF4-FFF2-40B4-BE49-F238E27FC236}">
                <a16:creationId xmlns:a16="http://schemas.microsoft.com/office/drawing/2014/main" id="{FB48A31E-FE95-4681-B527-90A4FF196D0F}"/>
              </a:ext>
            </a:extLst>
          </p:cNvPr>
          <p:cNvSpPr txBox="1"/>
          <p:nvPr/>
        </p:nvSpPr>
        <p:spPr>
          <a:xfrm>
            <a:off x="251520" y="1029895"/>
            <a:ext cx="4104456" cy="2062552"/>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COLLABORATION NOT COMPETITION</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Establishing a supportive network</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Stakeholders analysis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Creating a stakeholder map </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2062552"/>
          </a:xfrm>
          <a:prstGeom prst="rect">
            <a:avLst/>
          </a:prstGeom>
          <a:noFill/>
        </p:spPr>
        <p:txBody>
          <a:bodyPr wrap="square">
            <a:spAutoFit/>
          </a:bodyPr>
          <a:lstStyle/>
          <a:p>
            <a:pPr>
              <a:lnSpc>
                <a:spcPct val="107000"/>
              </a:lnSpc>
              <a:spcAft>
                <a:spcPts val="800"/>
              </a:spcAft>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TOPIC 3 TELLING YOUR STORY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Storytelling as a persuasive communication tool</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Self-confidence and authenticity</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Preparing a strong presentation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FUNDING YOUR IDEA</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Sources of funding</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Creating a crowdfunding campaign</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Understanding social enterprise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766189"/>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BE IN IT TO WIN IT</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Navigating social media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Developing your professional persona</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err="1">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Linkedin</a:t>
            </a: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 the professional network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13633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65FC5-871D-4A17-988C-4F53914A85D6}"/>
              </a:ext>
            </a:extLst>
          </p:cNvPr>
          <p:cNvSpPr>
            <a:spLocks noGrp="1"/>
          </p:cNvSpPr>
          <p:nvPr>
            <p:ph type="title"/>
          </p:nvPr>
        </p:nvSpPr>
        <p:spPr>
          <a:xfrm>
            <a:off x="457200" y="274638"/>
            <a:ext cx="8229600" cy="634082"/>
          </a:xfrm>
        </p:spPr>
        <p:txBody>
          <a:bodyPr>
            <a:normAutofit fontScale="90000"/>
          </a:bodyPr>
          <a:lstStyle/>
          <a:p>
            <a:r>
              <a:rPr lang="en-GB" sz="4800" cap="all" dirty="0">
                <a:blipFill>
                  <a:blip r:embed="rId3">
                    <a:extLst>
                      <a:ext uri="{28A0092B-C50C-407E-A947-70E740481C1C}">
                        <a14:useLocalDpi xmlns:a14="http://schemas.microsoft.com/office/drawing/2010/main" val="0"/>
                      </a:ext>
                    </a:extLst>
                  </a:blip>
                  <a:tile tx="6350" ty="-127000" sx="65000" sy="64000" flip="none" algn="tl"/>
                </a:blipFill>
                <a:latin typeface="Rockwell Condensed" panose="02060603050405020104"/>
              </a:rPr>
              <a:t>Units for the on line tasks – Unit 4</a:t>
            </a:r>
          </a:p>
        </p:txBody>
      </p:sp>
      <p:sp>
        <p:nvSpPr>
          <p:cNvPr id="5" name="TextBox 4">
            <a:extLst>
              <a:ext uri="{FF2B5EF4-FFF2-40B4-BE49-F238E27FC236}">
                <a16:creationId xmlns:a16="http://schemas.microsoft.com/office/drawing/2014/main" id="{FB48A31E-FE95-4681-B527-90A4FF196D0F}"/>
              </a:ext>
            </a:extLst>
          </p:cNvPr>
          <p:cNvSpPr txBox="1"/>
          <p:nvPr/>
        </p:nvSpPr>
        <p:spPr>
          <a:xfrm>
            <a:off x="180082" y="1059832"/>
            <a:ext cx="4104456" cy="1766189"/>
          </a:xfrm>
          <a:prstGeom prst="rect">
            <a:avLst/>
          </a:prstGeom>
          <a:noFill/>
        </p:spPr>
        <p:txBody>
          <a:bodyPr wrap="square">
            <a:spAutoFit/>
          </a:bodyPr>
          <a:lstStyle/>
          <a:p>
            <a:pPr>
              <a:lnSpc>
                <a:spcPct val="107000"/>
              </a:lnSpc>
              <a:spcAft>
                <a:spcPts val="800"/>
              </a:spcAft>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TOPIC 1 MEASURING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What is success?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The Pygmalion effects</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rPr>
              <a:t>Success and wellbeing</a:t>
            </a:r>
            <a:endParaRPr lang="en-GB" sz="1800" dirty="0">
              <a:solidFill>
                <a:srgbClr val="92D05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8" name="TextBox 7">
            <a:extLst>
              <a:ext uri="{FF2B5EF4-FFF2-40B4-BE49-F238E27FC236}">
                <a16:creationId xmlns:a16="http://schemas.microsoft.com/office/drawing/2014/main" id="{F7F1BB1D-9A1D-4FBA-9C96-5506B09BC403}"/>
              </a:ext>
            </a:extLst>
          </p:cNvPr>
          <p:cNvSpPr txBox="1"/>
          <p:nvPr/>
        </p:nvSpPr>
        <p:spPr>
          <a:xfrm>
            <a:off x="323528" y="3289149"/>
            <a:ext cx="3817564" cy="1766189"/>
          </a:xfrm>
          <a:prstGeom prst="rect">
            <a:avLst/>
          </a:prstGeom>
          <a:noFill/>
        </p:spPr>
        <p:txBody>
          <a:bodyPr wrap="square">
            <a:spAutoFit/>
          </a:bodyPr>
          <a:lstStyle/>
          <a:p>
            <a:pPr>
              <a:lnSpc>
                <a:spcPct val="107000"/>
              </a:lnSpc>
              <a:spcAft>
                <a:spcPts val="800"/>
              </a:spcAft>
            </a:pPr>
            <a:r>
              <a:rPr lang="en-GB" b="1" dirty="0">
                <a:solidFill>
                  <a:srgbClr val="7030A0"/>
                </a:solidFill>
                <a:latin typeface="Calibri" panose="020F0502020204030204" pitchFamily="34" charset="0"/>
                <a:ea typeface="Calibri" panose="020F0502020204030204" pitchFamily="34" charset="0"/>
                <a:cs typeface="Times New Roman" panose="02020603050405020304" pitchFamily="18" charset="0"/>
              </a:rPr>
              <a:t>TOPIC 3 </a:t>
            </a: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MOVING FORWARD</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Building up from the project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The power of failure</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rPr>
              <a:t>Looking forward </a:t>
            </a:r>
            <a:endParaRPr lang="en-GB" sz="1800" dirty="0">
              <a:solidFill>
                <a:srgbClr val="7030A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9" name="TextBox 8">
            <a:extLst>
              <a:ext uri="{FF2B5EF4-FFF2-40B4-BE49-F238E27FC236}">
                <a16:creationId xmlns:a16="http://schemas.microsoft.com/office/drawing/2014/main" id="{5639B756-4E03-41A1-BE6E-6A6E3A908278}"/>
              </a:ext>
            </a:extLst>
          </p:cNvPr>
          <p:cNvSpPr txBox="1"/>
          <p:nvPr/>
        </p:nvSpPr>
        <p:spPr>
          <a:xfrm>
            <a:off x="4141092" y="1059833"/>
            <a:ext cx="4751388" cy="1766189"/>
          </a:xfrm>
          <a:prstGeom prst="rect">
            <a:avLst/>
          </a:prstGeom>
          <a:noFill/>
        </p:spPr>
        <p:txBody>
          <a:bodyPr wrap="square">
            <a:spAutoFit/>
          </a:bodyPr>
          <a:lstStyle/>
          <a:p>
            <a:pPr>
              <a:lnSpc>
                <a:spcPct val="107000"/>
              </a:lnSpc>
              <a:spcAft>
                <a:spcPts val="800"/>
              </a:spcAft>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TOPIC 2 PERSONAL EVALUATION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Your project success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You, your project and others</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rPr>
              <a:t>Success through teamwork </a:t>
            </a:r>
            <a:endParaRPr lang="en-GB" sz="1800" dirty="0">
              <a:solidFill>
                <a:srgbClr val="0070C0"/>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0" name="TextBox 9">
            <a:extLst>
              <a:ext uri="{FF2B5EF4-FFF2-40B4-BE49-F238E27FC236}">
                <a16:creationId xmlns:a16="http://schemas.microsoft.com/office/drawing/2014/main" id="{EFECA7B9-D753-4ED9-808D-6426621B5376}"/>
              </a:ext>
            </a:extLst>
          </p:cNvPr>
          <p:cNvSpPr txBox="1"/>
          <p:nvPr/>
        </p:nvSpPr>
        <p:spPr>
          <a:xfrm>
            <a:off x="4167236" y="3289149"/>
            <a:ext cx="4104456" cy="1469826"/>
          </a:xfrm>
          <a:prstGeom prst="rect">
            <a:avLst/>
          </a:prstGeom>
          <a:noFill/>
        </p:spPr>
        <p:txBody>
          <a:bodyPr wrap="square">
            <a:spAutoFit/>
          </a:bodyPr>
          <a:lstStyle/>
          <a:p>
            <a:pPr>
              <a:lnSpc>
                <a:spcPct val="107000"/>
              </a:lnSpc>
              <a:spcAft>
                <a:spcPts val="800"/>
              </a:spcAft>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TOPIC 4 CLOSING THE LOOP</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Skills and attributes</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mj-lt"/>
              <a:buAutoNum type="arabicPeriod"/>
            </a:pPr>
            <a:r>
              <a:rPr lang="en-GB" sz="1800" b="1"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rPr>
              <a:t>Showcasing your work </a:t>
            </a:r>
            <a:endParaRPr lang="en-GB" sz="1800" dirty="0">
              <a:solidFill>
                <a:schemeClr val="accent6"/>
              </a:solidFill>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32980699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purl.org/dc/dcmitype/"/>
    <ds:schemaRef ds:uri="http://purl.org/dc/elements/1.1/"/>
    <ds:schemaRef ds:uri="http://schemas.openxmlformats.org/package/2006/metadata/core-properties"/>
    <ds:schemaRef ds:uri="http://schemas.microsoft.com/office/infopath/2007/PartnerControls"/>
    <ds:schemaRef ds:uri="http://www.w3.org/XML/1998/namespace"/>
    <ds:schemaRef ds:uri="http://purl.org/dc/terms/"/>
    <ds:schemaRef ds:uri="http://schemas.microsoft.com/office/2006/documentManagement/types"/>
    <ds:schemaRef ds:uri="303dbf9b-b85b-46a0-94f1-894078c07ecd"/>
    <ds:schemaRef ds:uri="http://schemas.microsoft.com/office/2006/metadata/propertie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Crop</Template>
  <TotalTime>14616</TotalTime>
  <Words>2037</Words>
  <Application>Microsoft Office PowerPoint</Application>
  <PresentationFormat>On-screen Show (4:3)</PresentationFormat>
  <Paragraphs>204</Paragraphs>
  <Slides>26</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HK Grotesk</vt:lpstr>
      <vt:lpstr>Myriad Pro</vt:lpstr>
      <vt:lpstr>Arial</vt:lpstr>
      <vt:lpstr>Calibri</vt:lpstr>
      <vt:lpstr>Roboto</vt:lpstr>
      <vt:lpstr>Rockwell Condensed</vt:lpstr>
      <vt:lpstr>20140311PresentationUWTSDTemplate</vt:lpstr>
      <vt:lpstr>BSc in Health &amp; Social Care   Changemakers – Creativity and Value Creation (BMHP 5014)   WEEK 4 </vt:lpstr>
      <vt:lpstr>Objectives of session…</vt:lpstr>
      <vt:lpstr>AN ELEVATED PITCH</vt:lpstr>
      <vt:lpstr>An Elevated Pitch</vt:lpstr>
      <vt:lpstr>PowerPoint Presentation</vt:lpstr>
      <vt:lpstr>PowerPoint Presentation</vt:lpstr>
      <vt:lpstr>Task 3 Option – Elevated Pitch </vt:lpstr>
      <vt:lpstr>CONFERENCE POSTER</vt:lpstr>
      <vt:lpstr>A Conference Poster</vt:lpstr>
      <vt:lpstr>PowerPoint Presentation</vt:lpstr>
      <vt:lpstr>5 Tips on Designing an Effective Conference Poster </vt:lpstr>
      <vt:lpstr>Poster Design </vt:lpstr>
      <vt:lpstr>Conference Poster Example </vt:lpstr>
      <vt:lpstr>Task 5 Option – Conference Poster</vt:lpstr>
      <vt:lpstr>General Information </vt:lpstr>
      <vt:lpstr>Unit 1 Topic 2 </vt:lpstr>
      <vt:lpstr>E-learning – I think therefore, I am </vt:lpstr>
      <vt:lpstr>Six Basic Passions</vt:lpstr>
      <vt:lpstr>PowerPoint Presentation</vt:lpstr>
      <vt:lpstr>How I see myself?</vt:lpstr>
      <vt:lpstr>Driving Innovation and Change</vt:lpstr>
      <vt:lpstr>Self-directed Learning</vt:lpstr>
      <vt:lpstr>Units for the on line tasks – Unit 1</vt:lpstr>
      <vt:lpstr>Units for the on line tasks – Unit 2</vt:lpstr>
      <vt:lpstr>Units for the on line tasks – Unit 3</vt:lpstr>
      <vt:lpstr>Units for the on line tasks – Unit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Defining and Classifying Groups</dc:title>
  <dc:creator>Rebecca Stewart</dc:creator>
  <cp:lastModifiedBy>Eleni Koutsogeorgou</cp:lastModifiedBy>
  <cp:revision>62</cp:revision>
  <cp:lastPrinted>2021-01-18T19:39:53Z</cp:lastPrinted>
  <dcterms:created xsi:type="dcterms:W3CDTF">2020-06-13T21:56:47Z</dcterms:created>
  <dcterms:modified xsi:type="dcterms:W3CDTF">2022-11-02T13:37:02Z</dcterms:modified>
</cp:coreProperties>
</file>