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9"/>
  </p:notesMasterIdLst>
  <p:handoutMasterIdLst>
    <p:handoutMasterId r:id="rId50"/>
  </p:handoutMasterIdLst>
  <p:sldIdLst>
    <p:sldId id="933" r:id="rId3"/>
    <p:sldId id="934" r:id="rId4"/>
    <p:sldId id="791" r:id="rId5"/>
    <p:sldId id="928" r:id="rId6"/>
    <p:sldId id="929" r:id="rId7"/>
    <p:sldId id="867" r:id="rId8"/>
    <p:sldId id="911" r:id="rId9"/>
    <p:sldId id="922" r:id="rId10"/>
    <p:sldId id="930" r:id="rId11"/>
    <p:sldId id="931" r:id="rId12"/>
    <p:sldId id="932" r:id="rId13"/>
    <p:sldId id="878" r:id="rId14"/>
    <p:sldId id="907" r:id="rId15"/>
    <p:sldId id="912" r:id="rId16"/>
    <p:sldId id="913" r:id="rId17"/>
    <p:sldId id="923" r:id="rId18"/>
    <p:sldId id="924" r:id="rId19"/>
    <p:sldId id="925" r:id="rId20"/>
    <p:sldId id="926" r:id="rId21"/>
    <p:sldId id="927" r:id="rId22"/>
    <p:sldId id="880" r:id="rId23"/>
    <p:sldId id="919" r:id="rId24"/>
    <p:sldId id="910" r:id="rId25"/>
    <p:sldId id="870" r:id="rId26"/>
    <p:sldId id="936" r:id="rId27"/>
    <p:sldId id="937" r:id="rId28"/>
    <p:sldId id="940" r:id="rId29"/>
    <p:sldId id="941" r:id="rId30"/>
    <p:sldId id="942" r:id="rId31"/>
    <p:sldId id="943" r:id="rId32"/>
    <p:sldId id="944" r:id="rId33"/>
    <p:sldId id="945" r:id="rId34"/>
    <p:sldId id="946" r:id="rId35"/>
    <p:sldId id="947" r:id="rId36"/>
    <p:sldId id="948" r:id="rId37"/>
    <p:sldId id="949" r:id="rId38"/>
    <p:sldId id="950" r:id="rId39"/>
    <p:sldId id="905" r:id="rId40"/>
    <p:sldId id="914" r:id="rId41"/>
    <p:sldId id="951" r:id="rId42"/>
    <p:sldId id="886" r:id="rId43"/>
    <p:sldId id="920" r:id="rId44"/>
    <p:sldId id="952" r:id="rId45"/>
    <p:sldId id="953" r:id="rId46"/>
    <p:sldId id="956" r:id="rId47"/>
    <p:sldId id="885" r:id="rId4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36" autoAdjust="0"/>
    <p:restoredTop sz="77279" autoAdjust="0"/>
  </p:normalViewPr>
  <p:slideViewPr>
    <p:cSldViewPr snapToGrid="0">
      <p:cViewPr varScale="1">
        <p:scale>
          <a:sx n="74" d="100"/>
          <a:sy n="74" d="100"/>
        </p:scale>
        <p:origin x="1920" y="267"/>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commentAuthors" Target="commentAuthor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11.xml"/><Relationship Id="rId13" Type="http://schemas.openxmlformats.org/officeDocument/2006/relationships/slide" Target="slides/slide17.xml"/><Relationship Id="rId18" Type="http://schemas.openxmlformats.org/officeDocument/2006/relationships/slide" Target="slides/slide23.xml"/><Relationship Id="rId3" Type="http://schemas.openxmlformats.org/officeDocument/2006/relationships/slide" Target="slides/slide6.xml"/><Relationship Id="rId7" Type="http://schemas.openxmlformats.org/officeDocument/2006/relationships/slide" Target="slides/slide10.xml"/><Relationship Id="rId12" Type="http://schemas.openxmlformats.org/officeDocument/2006/relationships/slide" Target="slides/slide16.xml"/><Relationship Id="rId17" Type="http://schemas.openxmlformats.org/officeDocument/2006/relationships/slide" Target="slides/slide22.xml"/><Relationship Id="rId2" Type="http://schemas.openxmlformats.org/officeDocument/2006/relationships/slide" Target="slides/slide5.xml"/><Relationship Id="rId16" Type="http://schemas.openxmlformats.org/officeDocument/2006/relationships/slide" Target="slides/slide20.xml"/><Relationship Id="rId1" Type="http://schemas.openxmlformats.org/officeDocument/2006/relationships/slide" Target="slides/slide4.xml"/><Relationship Id="rId6" Type="http://schemas.openxmlformats.org/officeDocument/2006/relationships/slide" Target="slides/slide9.xml"/><Relationship Id="rId11" Type="http://schemas.openxmlformats.org/officeDocument/2006/relationships/slide" Target="slides/slide15.xml"/><Relationship Id="rId5" Type="http://schemas.openxmlformats.org/officeDocument/2006/relationships/slide" Target="slides/slide8.xml"/><Relationship Id="rId15" Type="http://schemas.openxmlformats.org/officeDocument/2006/relationships/slide" Target="slides/slide19.xml"/><Relationship Id="rId10" Type="http://schemas.openxmlformats.org/officeDocument/2006/relationships/slide" Target="slides/slide14.xml"/><Relationship Id="rId19" Type="http://schemas.openxmlformats.org/officeDocument/2006/relationships/slide" Target="slides/slide24.xml"/><Relationship Id="rId4" Type="http://schemas.openxmlformats.org/officeDocument/2006/relationships/slide" Target="slides/slide7.xml"/><Relationship Id="rId9" Type="http://schemas.openxmlformats.org/officeDocument/2006/relationships/slide" Target="slides/slide13.xml"/><Relationship Id="rId14"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06121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1881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8784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t>New Technology File Systems (NTFS)</a:t>
            </a:r>
          </a:p>
        </p:txBody>
      </p:sp>
    </p:spTree>
    <p:extLst>
      <p:ext uri="{BB962C8B-B14F-4D97-AF65-F5344CB8AC3E}">
        <p14:creationId xmlns:p14="http://schemas.microsoft.com/office/powerpoint/2010/main" val="1162070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t>Secure IP communication</a:t>
            </a:r>
          </a:p>
        </p:txBody>
      </p:sp>
    </p:spTree>
    <p:extLst>
      <p:ext uri="{BB962C8B-B14F-4D97-AF65-F5344CB8AC3E}">
        <p14:creationId xmlns:p14="http://schemas.microsoft.com/office/powerpoint/2010/main" val="1506280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2964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12</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15769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907592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27689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441979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73322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80177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t>Hash-based Message Authentication Code (HMAC)</a:t>
            </a:r>
          </a:p>
        </p:txBody>
      </p:sp>
    </p:spTree>
    <p:extLst>
      <p:ext uri="{BB962C8B-B14F-4D97-AF65-F5344CB8AC3E}">
        <p14:creationId xmlns:p14="http://schemas.microsoft.com/office/powerpoint/2010/main" val="7073966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32</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56408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811294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38212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46</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4</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4</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1.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card&#10;&#10;Description automatically generated">
            <a:extLst>
              <a:ext uri="{FF2B5EF4-FFF2-40B4-BE49-F238E27FC236}">
                <a16:creationId xmlns:a16="http://schemas.microsoft.com/office/drawing/2014/main" id="{9D03044B-EBB9-C149-9E4E-1B8747E8326C}"/>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4" name="Picture 3" descr="A close up of a card&#10;&#10;Description automatically generated">
            <a:extLst>
              <a:ext uri="{FF2B5EF4-FFF2-40B4-BE49-F238E27FC236}">
                <a16:creationId xmlns:a16="http://schemas.microsoft.com/office/drawing/2014/main" id="{ED0E6C09-658E-D443-B641-3A973FF9424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886580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10;&#10;Description automatically generated">
            <a:extLst>
              <a:ext uri="{FF2B5EF4-FFF2-40B4-BE49-F238E27FC236}">
                <a16:creationId xmlns:a16="http://schemas.microsoft.com/office/drawing/2014/main" id="{136D4D5F-50C0-8341-AC31-971369839C8B}"/>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46597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4.1 Cryptography</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Overview</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dirty="0">
                <a:highlight>
                  <a:srgbClr val="FFFF00"/>
                </a:highlight>
              </a:rPr>
              <a:t>Cryptology is the science of making and breaking secret codes. </a:t>
            </a:r>
            <a:r>
              <a:rPr lang="en-US" sz="1800" dirty="0"/>
              <a:t>Cryptography is a way to store and transmit data so only the intended recipient can read or process it. </a:t>
            </a:r>
            <a:r>
              <a:rPr lang="en-US" sz="1800" dirty="0">
                <a:highlight>
                  <a:srgbClr val="FFFF00"/>
                </a:highlight>
              </a:rPr>
              <a:t>Modern cryptography uses computationally secure algorithms to make sure that cyber criminals cannot easily compromise protected information.</a:t>
            </a:r>
          </a:p>
          <a:p>
            <a:pPr marL="0" indent="0">
              <a:buNone/>
            </a:pPr>
            <a:r>
              <a:rPr lang="en-US" sz="1800" dirty="0"/>
              <a:t>The history of cryptography started in diplomatic circles thousands of years ago. Messengers from a king’s court took encrypted messages to other courts. Occasionally, other courts not involved in the communication, attempted to steal messages sent to a kingdom they considered an adversary. Not long after, military commanders started using encryption to secure messages.</a:t>
            </a:r>
          </a:p>
          <a:p>
            <a:pPr marL="0" indent="0">
              <a:buNone/>
            </a:pPr>
            <a:r>
              <a:rPr lang="en-US" sz="1800" dirty="0">
                <a:highlight>
                  <a:srgbClr val="FFFF00"/>
                </a:highlight>
              </a:rPr>
              <a:t>Each encryption method uses a specific algorithm, called a cipher, to encrypt and decrypt messages.</a:t>
            </a:r>
            <a:r>
              <a:rPr lang="en-US" sz="1800" dirty="0"/>
              <a:t> A cipher is a series of well-defined steps used to encrypt and decrypt messages. There are several methods of creating </a:t>
            </a:r>
            <a:r>
              <a:rPr lang="en-US" sz="1800" dirty="0" err="1"/>
              <a:t>ciphertext</a:t>
            </a:r>
            <a:r>
              <a:rPr lang="en-US" sz="1800" dirty="0"/>
              <a:t>:</a:t>
            </a:r>
          </a:p>
          <a:p>
            <a:r>
              <a:rPr lang="en-US" sz="1800" dirty="0"/>
              <a:t>Transposition </a:t>
            </a:r>
          </a:p>
          <a:p>
            <a:r>
              <a:rPr lang="en-US" sz="1800" dirty="0"/>
              <a:t>Substitution </a:t>
            </a:r>
          </a:p>
          <a:p>
            <a:r>
              <a:rPr lang="en-US" sz="1800" dirty="0"/>
              <a:t>One-time pad</a:t>
            </a:r>
          </a:p>
          <a:p>
            <a:pPr marL="0" indent="0">
              <a:buNone/>
            </a:pPr>
            <a:endParaRPr lang="en-US" sz="1800" dirty="0"/>
          </a:p>
        </p:txBody>
      </p:sp>
    </p:spTree>
    <p:extLst>
      <p:ext uri="{BB962C8B-B14F-4D97-AF65-F5344CB8AC3E}">
        <p14:creationId xmlns:p14="http://schemas.microsoft.com/office/powerpoint/2010/main" val="2812758369"/>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Overview (Cont.)</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b="1" dirty="0"/>
              <a:t>Two Types of Encryption</a:t>
            </a:r>
          </a:p>
          <a:p>
            <a:pPr marL="0" indent="0">
              <a:buNone/>
            </a:pPr>
            <a:r>
              <a:rPr lang="en-US" sz="1800" dirty="0"/>
              <a:t>There are two classes of encryption algorithms:</a:t>
            </a:r>
          </a:p>
          <a:p>
            <a:r>
              <a:rPr lang="en-US" sz="1800" b="1" dirty="0"/>
              <a:t>Symmetric algorithms</a:t>
            </a:r>
            <a:r>
              <a:rPr lang="en-US" sz="1800" dirty="0"/>
              <a:t> - These algorithms use the same pre-shared key, sometimes called a secret key pair, to encrypt and decrypt data. </a:t>
            </a:r>
            <a:r>
              <a:rPr lang="en-US" sz="1800" dirty="0">
                <a:highlight>
                  <a:srgbClr val="FFFF00"/>
                </a:highlight>
              </a:rPr>
              <a:t>Both the sender and receiver know the pre-shared key before any encrypted communication begins. </a:t>
            </a:r>
          </a:p>
          <a:p>
            <a:r>
              <a:rPr lang="en-US" sz="1800" b="1" dirty="0"/>
              <a:t>Asymmetric algorithms</a:t>
            </a:r>
            <a:r>
              <a:rPr lang="en-US" sz="1800" dirty="0"/>
              <a:t> - </a:t>
            </a:r>
            <a:r>
              <a:rPr lang="en-US" sz="1800" dirty="0">
                <a:highlight>
                  <a:srgbClr val="FFFF00"/>
                </a:highlight>
              </a:rPr>
              <a:t>Asymmetrical encryption algorithms use one key to encrypt data and a different key to decrypt data. </a:t>
            </a:r>
            <a:r>
              <a:rPr lang="en-US" sz="1800" dirty="0"/>
              <a:t>One key is public and the other is private. In a public-key encryption system, any person can encrypt a message using the public key of the receiver, and the receiver is the only one that can decrypt it using his private key. Parties exchange secure messages without needing a pre-shared key. Asymmetric algorithms are more complex. These algorithms are resource intensive and slower to execute.</a:t>
            </a:r>
          </a:p>
          <a:p>
            <a:pPr marL="0" indent="0">
              <a:buNone/>
            </a:pPr>
            <a:endParaRPr lang="en-US" sz="1800" dirty="0"/>
          </a:p>
        </p:txBody>
      </p:sp>
    </p:spTree>
    <p:extLst>
      <p:ext uri="{BB962C8B-B14F-4D97-AF65-F5344CB8AC3E}">
        <p14:creationId xmlns:p14="http://schemas.microsoft.com/office/powerpoint/2010/main" val="278733291"/>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Private-Key Encryption</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b="1" dirty="0"/>
              <a:t>Symmetrical Encryption Process </a:t>
            </a:r>
            <a:r>
              <a:rPr lang="en-US" sz="1800" dirty="0"/>
              <a:t>- </a:t>
            </a:r>
            <a:r>
              <a:rPr lang="en-US" sz="1800" dirty="0">
                <a:highlight>
                  <a:srgbClr val="FFFF00"/>
                </a:highlight>
              </a:rPr>
              <a:t>Symmetric algorithms use pre-shared key to encrypt and decrypt data, a method also known as private-key encryption. </a:t>
            </a:r>
            <a:r>
              <a:rPr lang="en-US" sz="1800" dirty="0"/>
              <a:t>Numerous encryption systems use symmetric encryption. Some of the common encryption standards that use symmetric encryption include the following:</a:t>
            </a:r>
          </a:p>
          <a:p>
            <a:r>
              <a:rPr lang="en-US" sz="1800" b="1" dirty="0"/>
              <a:t>3DES (Triple DES):</a:t>
            </a:r>
            <a:r>
              <a:rPr lang="en-US" sz="1800" dirty="0"/>
              <a:t> Digital Encryption Standard (DES) is a symmetric block cipher with 64-bit block size that uses a 56-bit key. </a:t>
            </a:r>
            <a:r>
              <a:rPr lang="en-US" sz="1800" dirty="0">
                <a:highlight>
                  <a:srgbClr val="FFFF00"/>
                </a:highlight>
              </a:rPr>
              <a:t>Triple DES encrypts data three times and uses a different key for at least one of the three passes, giving it a cumulative key size of 112-168 bits. </a:t>
            </a:r>
          </a:p>
          <a:p>
            <a:r>
              <a:rPr lang="en-US" sz="1800" b="1" dirty="0"/>
              <a:t>IDEA:</a:t>
            </a:r>
            <a:r>
              <a:rPr lang="en-US" sz="1800" dirty="0"/>
              <a:t> The International Data Encryption Algorithm (IDEA) uses 64-bit blocks and 128-bit keys. </a:t>
            </a:r>
            <a:r>
              <a:rPr lang="en-US" sz="1800" dirty="0">
                <a:highlight>
                  <a:srgbClr val="FFFF00"/>
                </a:highlight>
              </a:rPr>
              <a:t>IDEA performs eight rounds of transformations on each of the 16 blocks that results from dividing each 64-bit block. </a:t>
            </a:r>
            <a:r>
              <a:rPr lang="en-US" sz="1800" dirty="0"/>
              <a:t>IDEA was the replacement for DES, and now PGP (Pretty Good Privacy) uses it. </a:t>
            </a:r>
          </a:p>
          <a:p>
            <a:r>
              <a:rPr lang="en-US" sz="1800" b="1" dirty="0"/>
              <a:t>AES:</a:t>
            </a:r>
            <a:r>
              <a:rPr lang="en-US" sz="1800" dirty="0"/>
              <a:t> </a:t>
            </a:r>
            <a:r>
              <a:rPr lang="en-US" sz="1800" dirty="0">
                <a:highlight>
                  <a:srgbClr val="FFFF00"/>
                </a:highlight>
              </a:rPr>
              <a:t>The Advanced Encryption Standard (AES) has a fixed block size of 128-bits with a key size of 128, 192, or 256 bits. </a:t>
            </a:r>
            <a:r>
              <a:rPr lang="en-US" sz="1800" dirty="0"/>
              <a:t>The National Institute of Standards and Technology (NIST) approved the AES algorithm in December 2001. The U.S. government uses AES to protect classified information.</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dirty="0"/>
              <a:t>Public-Key Encryption</a:t>
            </a:r>
            <a:endParaRPr lang="en-US" sz="4400" dirty="0">
              <a:latin typeface="Arial" charset="0"/>
            </a:endParaRPr>
          </a:p>
        </p:txBody>
      </p:sp>
      <p:sp>
        <p:nvSpPr>
          <p:cNvPr id="2" name="Content Placeholder 1"/>
          <p:cNvSpPr>
            <a:spLocks noGrp="1"/>
          </p:cNvSpPr>
          <p:nvPr>
            <p:ph idx="1"/>
          </p:nvPr>
        </p:nvSpPr>
        <p:spPr>
          <a:xfrm>
            <a:off x="279784" y="1294138"/>
            <a:ext cx="8216516" cy="5068562"/>
          </a:xfrm>
        </p:spPr>
        <p:txBody>
          <a:bodyPr/>
          <a:lstStyle/>
          <a:p>
            <a:pPr marL="0" indent="0">
              <a:buNone/>
            </a:pPr>
            <a:r>
              <a:rPr lang="en-US" sz="1800" b="1" dirty="0"/>
              <a:t>Asymmetrical Encryption Process </a:t>
            </a:r>
            <a:r>
              <a:rPr lang="en-US" sz="1800" dirty="0"/>
              <a:t>- Asymmetric encryption, also called public-key encryption, uses one key for encryption that is different from the key used for decryption. </a:t>
            </a:r>
            <a:r>
              <a:rPr lang="en-US" sz="1800" dirty="0">
                <a:highlight>
                  <a:srgbClr val="FFFF00"/>
                </a:highlight>
              </a:rPr>
              <a:t>A criminal cannot calculate the decryption key based on knowledge of the encryption key, and vice versa, in any reasonable amount of time</a:t>
            </a:r>
            <a:r>
              <a:rPr lang="en-US" sz="1800" dirty="0"/>
              <a:t>. The asymmetric algorithms include:</a:t>
            </a:r>
          </a:p>
          <a:p>
            <a:r>
              <a:rPr lang="en-US" sz="1800" b="1" dirty="0"/>
              <a:t>RSA (</a:t>
            </a:r>
            <a:r>
              <a:rPr lang="en-US" sz="1800" b="1" dirty="0" err="1"/>
              <a:t>Rivest_Shamir-Adleman</a:t>
            </a:r>
            <a:r>
              <a:rPr lang="en-US" sz="1800" b="1" dirty="0"/>
              <a:t>)</a:t>
            </a:r>
            <a:r>
              <a:rPr lang="en-US" sz="1800" dirty="0"/>
              <a:t> - </a:t>
            </a:r>
            <a:r>
              <a:rPr lang="en-US" sz="1800" dirty="0">
                <a:highlight>
                  <a:srgbClr val="FFFF00"/>
                </a:highlight>
              </a:rPr>
              <a:t>uses the product of two very large prime numbers with an equal length of between 100 and 200 digits. </a:t>
            </a:r>
            <a:r>
              <a:rPr lang="en-US" sz="1800" dirty="0"/>
              <a:t>Browsers use RSA to establish a secure connection.</a:t>
            </a:r>
          </a:p>
          <a:p>
            <a:r>
              <a:rPr lang="en-US" sz="1800" b="1" dirty="0" err="1"/>
              <a:t>Diffie</a:t>
            </a:r>
            <a:r>
              <a:rPr lang="en-US" sz="1800" b="1" dirty="0"/>
              <a:t>-Hellman</a:t>
            </a:r>
            <a:r>
              <a:rPr lang="en-US" sz="1800" dirty="0"/>
              <a:t> - </a:t>
            </a:r>
            <a:r>
              <a:rPr lang="en-US" sz="1800" dirty="0">
                <a:highlight>
                  <a:srgbClr val="FFFF00"/>
                </a:highlight>
              </a:rPr>
              <a:t>provides an electronic exchange method to share the secret key. </a:t>
            </a:r>
            <a:r>
              <a:rPr lang="en-US" sz="1800" dirty="0"/>
              <a:t>Secure protocols, such as Secure Sockets Layer (SSL), Transport Layer Security (TLS), Secure Shell (SSH), and Internet Protocol Security (IPsec), use </a:t>
            </a:r>
            <a:r>
              <a:rPr lang="en-US" sz="1800" dirty="0" err="1"/>
              <a:t>Diffie</a:t>
            </a:r>
            <a:r>
              <a:rPr lang="en-US" sz="1800" dirty="0"/>
              <a:t>-Hellman.</a:t>
            </a:r>
          </a:p>
          <a:p>
            <a:r>
              <a:rPr lang="en-US" sz="1800" b="1" dirty="0" err="1"/>
              <a:t>ElGamal</a:t>
            </a:r>
            <a:r>
              <a:rPr lang="en-US" sz="1800" dirty="0"/>
              <a:t> - uses the U.S. government standard for digital signatures. This algorithm is free to use because no one holds the patent.</a:t>
            </a:r>
          </a:p>
          <a:p>
            <a:r>
              <a:rPr lang="en-US" sz="1800" b="1" dirty="0"/>
              <a:t>Elliptic Curve Cryptography (ECC)</a:t>
            </a:r>
            <a:r>
              <a:rPr lang="en-US" sz="1800" dirty="0"/>
              <a:t> - </a:t>
            </a:r>
            <a:r>
              <a:rPr lang="en-US" sz="1800" dirty="0">
                <a:highlight>
                  <a:srgbClr val="FFFF00"/>
                </a:highlight>
              </a:rPr>
              <a:t>uses elliptic curves as part of the algorithm.</a:t>
            </a:r>
            <a:r>
              <a:rPr lang="en-US" sz="1800" dirty="0"/>
              <a:t> In the U.S., the National Security Agency uses ECC for digital signature generation and key exchange.</a:t>
            </a:r>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10838808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Comparing Encryption Types</a:t>
            </a:r>
          </a:p>
          <a:p>
            <a:r>
              <a:rPr lang="en-US" sz="1800" dirty="0"/>
              <a:t>It is important to understand the differences between symmetric and asymmetric encryption methods. </a:t>
            </a:r>
            <a:r>
              <a:rPr lang="en-US" sz="1800" dirty="0">
                <a:highlight>
                  <a:srgbClr val="FFFF00"/>
                </a:highlight>
              </a:rPr>
              <a:t>Symmetric encryption systems are more efficient and can handle more data. </a:t>
            </a:r>
            <a:r>
              <a:rPr lang="en-US" sz="1800" dirty="0"/>
              <a:t>However, key management with symmetric encryption systems is more problematic and harder to manage. </a:t>
            </a:r>
          </a:p>
          <a:p>
            <a:r>
              <a:rPr lang="en-US" sz="1800" dirty="0"/>
              <a:t>Asymmetric cryptography is more efficient at protecting the </a:t>
            </a:r>
            <a:r>
              <a:rPr lang="en-US" sz="1800" dirty="0">
                <a:highlight>
                  <a:srgbClr val="FFFF00"/>
                </a:highlight>
              </a:rPr>
              <a:t>confidentiality of small amounts of data</a:t>
            </a:r>
            <a:r>
              <a:rPr lang="en-US" sz="1800" dirty="0"/>
              <a:t>, and its size and speed make it more secure for tasks such as electronic key exchange which is a small amount of data rather than encrypting large blocks of data.</a:t>
            </a:r>
          </a:p>
          <a:p>
            <a:pPr marL="0" indent="0">
              <a:buNone/>
            </a:pPr>
            <a:endParaRPr lang="en-US" sz="1800" dirty="0"/>
          </a:p>
        </p:txBody>
      </p:sp>
      <p:pic>
        <p:nvPicPr>
          <p:cNvPr id="3" name="Picture 2"/>
          <p:cNvPicPr>
            <a:picLocks noChangeAspect="1"/>
          </p:cNvPicPr>
          <p:nvPr/>
        </p:nvPicPr>
        <p:blipFill>
          <a:blip r:embed="rId3"/>
          <a:stretch>
            <a:fillRect/>
          </a:stretch>
        </p:blipFill>
        <p:spPr>
          <a:xfrm>
            <a:off x="1947189" y="4829175"/>
            <a:ext cx="5303996" cy="1262062"/>
          </a:xfrm>
          <a:prstGeom prst="rect">
            <a:avLst/>
          </a:prstGeom>
        </p:spPr>
      </p:pic>
    </p:spTree>
    <p:extLst>
      <p:ext uri="{BB962C8B-B14F-4D97-AF65-F5344CB8AC3E}">
        <p14:creationId xmlns:p14="http://schemas.microsoft.com/office/powerpoint/2010/main" val="8868249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Application</a:t>
            </a:r>
          </a:p>
          <a:p>
            <a:pPr marL="0" indent="0">
              <a:buNone/>
            </a:pPr>
            <a:r>
              <a:rPr lang="en-US" sz="1800" dirty="0"/>
              <a:t>There are many applications for both symmetric and asymmetric algorithms. </a:t>
            </a:r>
            <a:r>
              <a:rPr lang="en-US" sz="1800" dirty="0">
                <a:highlight>
                  <a:srgbClr val="FFFF00"/>
                </a:highlight>
              </a:rPr>
              <a:t>A one-time password-generating token is a hardware device that uses cryptography to generate a one-time password.</a:t>
            </a:r>
            <a:r>
              <a:rPr lang="en-US" sz="1800" dirty="0"/>
              <a:t> A one-time password is an automatically generated numeric or alphanumeric string of characters that authenticates a user for one transaction of one session only. The number changes every 30 seconds or so. The session password appears on a display and the user enters the password.</a:t>
            </a:r>
          </a:p>
          <a:p>
            <a:r>
              <a:rPr lang="en-US" sz="1800" dirty="0"/>
              <a:t>The electronic payment industry uses 3DES. </a:t>
            </a:r>
          </a:p>
          <a:p>
            <a:r>
              <a:rPr lang="en-US" sz="1800" dirty="0"/>
              <a:t>Operating systems use DES to protect user files and system data with passwords. </a:t>
            </a:r>
          </a:p>
          <a:p>
            <a:r>
              <a:rPr lang="en-US" sz="1800" dirty="0"/>
              <a:t>Most encrypting file systems, such as NTFS, use AES.</a:t>
            </a:r>
          </a:p>
        </p:txBody>
      </p:sp>
    </p:spTree>
    <p:extLst>
      <p:ext uri="{BB962C8B-B14F-4D97-AF65-F5344CB8AC3E}">
        <p14:creationId xmlns:p14="http://schemas.microsoft.com/office/powerpoint/2010/main" val="1608458780"/>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6"/>
            <a:ext cx="8502266" cy="4261223"/>
          </a:xfrm>
        </p:spPr>
        <p:txBody>
          <a:bodyPr/>
          <a:lstStyle/>
          <a:p>
            <a:pPr marL="0" indent="0">
              <a:buNone/>
            </a:pPr>
            <a:r>
              <a:rPr lang="en-US" sz="1800" b="1" dirty="0"/>
              <a:t>Application</a:t>
            </a:r>
          </a:p>
          <a:p>
            <a:pPr marL="0" indent="0">
              <a:buNone/>
            </a:pPr>
            <a:r>
              <a:rPr lang="en-US" sz="1800" dirty="0"/>
              <a:t>Four protocols use asymmetric key algorithms:</a:t>
            </a:r>
          </a:p>
          <a:p>
            <a:r>
              <a:rPr lang="en-US" sz="1800" dirty="0"/>
              <a:t>Internet Key Exchange (IKE), which is a fundamental component of </a:t>
            </a:r>
            <a:r>
              <a:rPr lang="en-US" sz="1800" dirty="0">
                <a:highlight>
                  <a:srgbClr val="FFFF00"/>
                </a:highlight>
              </a:rPr>
              <a:t>IPsec Virtual Private Networks (VPNs).</a:t>
            </a:r>
          </a:p>
          <a:p>
            <a:r>
              <a:rPr lang="en-US" sz="1800" dirty="0"/>
              <a:t>Secure Socket Layer (SSL), which is a means of implementing cryptography into a </a:t>
            </a:r>
            <a:r>
              <a:rPr lang="en-US" sz="1800" dirty="0">
                <a:highlight>
                  <a:srgbClr val="FFFF00"/>
                </a:highlight>
              </a:rPr>
              <a:t>web browser</a:t>
            </a:r>
            <a:r>
              <a:rPr lang="en-US" sz="1800" dirty="0"/>
              <a:t>.</a:t>
            </a:r>
          </a:p>
          <a:p>
            <a:r>
              <a:rPr lang="en-US" sz="1800" dirty="0"/>
              <a:t>Secure Shell (SSH), which is a protocol that provides a </a:t>
            </a:r>
            <a:r>
              <a:rPr lang="en-US" sz="1800" dirty="0">
                <a:highlight>
                  <a:srgbClr val="FFFF00"/>
                </a:highlight>
              </a:rPr>
              <a:t>secure remote access connection to network devices</a:t>
            </a:r>
            <a:r>
              <a:rPr lang="en-US" sz="1800" dirty="0"/>
              <a:t>.</a:t>
            </a:r>
          </a:p>
          <a:p>
            <a:r>
              <a:rPr lang="en-US" sz="1800" dirty="0"/>
              <a:t>Pretty Good Privacy (PGP), which is a computer program that provides cryptographic privacy and authentication to increase the </a:t>
            </a:r>
            <a:r>
              <a:rPr lang="en-US" sz="1800" dirty="0">
                <a:highlight>
                  <a:srgbClr val="FFFF00"/>
                </a:highlight>
              </a:rPr>
              <a:t>security of email communications.</a:t>
            </a:r>
          </a:p>
        </p:txBody>
      </p:sp>
    </p:spTree>
    <p:extLst>
      <p:ext uri="{BB962C8B-B14F-4D97-AF65-F5344CB8AC3E}">
        <p14:creationId xmlns:p14="http://schemas.microsoft.com/office/powerpoint/2010/main" val="3300959383"/>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Application</a:t>
            </a:r>
          </a:p>
          <a:p>
            <a:pPr marL="0" indent="0">
              <a:buNone/>
            </a:pPr>
            <a:r>
              <a:rPr lang="en-US" sz="1800" dirty="0">
                <a:highlight>
                  <a:srgbClr val="FFFF00"/>
                </a:highlight>
              </a:rPr>
              <a:t>A VPN is a private network that uses a public network, usually the Internet, to create a secure communication channel. </a:t>
            </a:r>
            <a:r>
              <a:rPr lang="en-US" sz="1800" dirty="0"/>
              <a:t>A VPN connects two endpoints such as two remote offices over the Internet to form the connection.</a:t>
            </a:r>
          </a:p>
          <a:p>
            <a:r>
              <a:rPr lang="en-US" sz="1800" dirty="0">
                <a:highlight>
                  <a:srgbClr val="FFFF00"/>
                </a:highlight>
              </a:rPr>
              <a:t>VPNs use IPsec. </a:t>
            </a:r>
            <a:r>
              <a:rPr lang="en-US" sz="1800" dirty="0"/>
              <a:t>IPsec is a suite of protocols developed to achieve secure services over networks. </a:t>
            </a:r>
          </a:p>
          <a:p>
            <a:r>
              <a:rPr lang="en-US" sz="1800" dirty="0">
                <a:highlight>
                  <a:srgbClr val="FFFF00"/>
                </a:highlight>
              </a:rPr>
              <a:t>IPsec services allow for authentication, integrity, access control, and confidentiality. </a:t>
            </a:r>
          </a:p>
          <a:p>
            <a:r>
              <a:rPr lang="en-US" sz="1800" dirty="0"/>
              <a:t>With IPsec, remote sites can exchange encrypted and verified information.</a:t>
            </a:r>
          </a:p>
          <a:p>
            <a:r>
              <a:rPr lang="en-US" sz="1800" dirty="0"/>
              <a:t>Data in use is a growing concern to many organizations. When in use, data no longer has any protection because the user needs to open and change the data. </a:t>
            </a:r>
          </a:p>
          <a:p>
            <a:r>
              <a:rPr lang="en-US" sz="1800" dirty="0"/>
              <a:t>System memory holds data in use and it can contain sensitive data such as the encryption key. </a:t>
            </a:r>
          </a:p>
          <a:p>
            <a:r>
              <a:rPr lang="en-US" sz="1800" dirty="0"/>
              <a:t>If criminals compromise data in use, they will have access to data at rest and data in motion.</a:t>
            </a:r>
          </a:p>
          <a:p>
            <a:pPr marL="0" indent="0">
              <a:buNone/>
            </a:pPr>
            <a:endParaRPr lang="en-US" sz="1800" dirty="0"/>
          </a:p>
        </p:txBody>
      </p:sp>
    </p:spTree>
    <p:extLst>
      <p:ext uri="{BB962C8B-B14F-4D97-AF65-F5344CB8AC3E}">
        <p14:creationId xmlns:p14="http://schemas.microsoft.com/office/powerpoint/2010/main" val="3486215453"/>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4.2 Access Control</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Access Control</a:t>
            </a:r>
            <a:br>
              <a:rPr lang="en-US" sz="2800" b="0" dirty="0"/>
            </a:br>
            <a:r>
              <a:rPr lang="en-US" sz="2800" b="0" dirty="0"/>
              <a:t>Types of Access Control</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371843" y="1392822"/>
            <a:ext cx="8282630" cy="4330416"/>
          </a:xfrm>
          <a:prstGeom prst="rect">
            <a:avLst/>
          </a:prstGeom>
          <a:noFill/>
        </p:spPr>
        <p:txBody>
          <a:bodyPr wrap="square" rtlCol="0">
            <a:spAutoFit/>
          </a:bodyPr>
          <a:lstStyle/>
          <a:p>
            <a:pPr algn="l"/>
            <a:r>
              <a:rPr lang="en-US" sz="1800" b="1" dirty="0"/>
              <a:t>Physical Access Controls - </a:t>
            </a:r>
            <a:r>
              <a:rPr lang="en-US" sz="1800" dirty="0"/>
              <a:t>actual barriers deployed to prevent direct contact with systems. </a:t>
            </a:r>
            <a:r>
              <a:rPr lang="en-US" sz="1800" dirty="0">
                <a:highlight>
                  <a:srgbClr val="FFFF00"/>
                </a:highlight>
              </a:rPr>
              <a:t>The goal is to prevent unauthorized users from gaining physical access to facilities, equipment, and other organizational assets. </a:t>
            </a:r>
            <a:r>
              <a:rPr lang="en-US" sz="1800" dirty="0"/>
              <a:t>Physical access control determines who can enter (or exit), where they can enter (or exit), and when they can enter (or exit).</a:t>
            </a:r>
          </a:p>
          <a:p>
            <a:pPr algn="l"/>
            <a:endParaRPr lang="en-US" sz="1800" dirty="0"/>
          </a:p>
          <a:p>
            <a:pPr algn="l"/>
            <a:r>
              <a:rPr lang="en-US" sz="1800" b="1" dirty="0"/>
              <a:t>Logical Access Controls - </a:t>
            </a:r>
            <a:r>
              <a:rPr lang="en-US" sz="1800" dirty="0"/>
              <a:t>hardware and software solutions used to manage access to resources and systems. </a:t>
            </a:r>
            <a:r>
              <a:rPr lang="en-US" sz="1800" dirty="0">
                <a:highlight>
                  <a:srgbClr val="FFFF00"/>
                </a:highlight>
              </a:rPr>
              <a:t>These technology-based solutions include tools and protocols that computer systems use for identification, authentication, authorization, and accountability.</a:t>
            </a:r>
          </a:p>
          <a:p>
            <a:pPr algn="l"/>
            <a:endParaRPr lang="en-US" sz="1800" dirty="0"/>
          </a:p>
          <a:p>
            <a:pPr algn="l"/>
            <a:r>
              <a:rPr lang="en-US" sz="1800" b="1" dirty="0"/>
              <a:t>Administrative Access Controls - </a:t>
            </a:r>
            <a:r>
              <a:rPr lang="en-US" sz="1800" dirty="0">
                <a:highlight>
                  <a:srgbClr val="FFFF00"/>
                </a:highlight>
              </a:rPr>
              <a:t>policies and procedures defined by organizations</a:t>
            </a:r>
            <a:r>
              <a:rPr lang="en-US" sz="1800" dirty="0"/>
              <a:t> to implement and enforce all aspects of controlling unauthorized access. Administrative controls focus on personnel and business practices. </a:t>
            </a:r>
          </a:p>
          <a:p>
            <a:pPr algn="l"/>
            <a:endParaRPr lang="en-US" sz="1800" dirty="0"/>
          </a:p>
          <a:p>
            <a:pPr algn="l"/>
            <a:endParaRPr lang="en-US" sz="1800" dirty="0"/>
          </a:p>
          <a:p>
            <a:pPr algn="l"/>
            <a:endParaRPr lang="en-US" sz="1800" dirty="0"/>
          </a:p>
        </p:txBody>
      </p:sp>
      <p:pic>
        <p:nvPicPr>
          <p:cNvPr id="5" name="Picture 4"/>
          <p:cNvPicPr>
            <a:picLocks noChangeAspect="1"/>
          </p:cNvPicPr>
          <p:nvPr/>
        </p:nvPicPr>
        <p:blipFill>
          <a:blip r:embed="rId3"/>
          <a:stretch>
            <a:fillRect/>
          </a:stretch>
        </p:blipFill>
        <p:spPr>
          <a:xfrm>
            <a:off x="2662141" y="4929663"/>
            <a:ext cx="3543300" cy="1766701"/>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Access Control</a:t>
            </a:r>
            <a:br>
              <a:rPr lang="en-US" sz="2800" dirty="0">
                <a:latin typeface="Arial" charset="0"/>
              </a:rPr>
            </a:br>
            <a:r>
              <a:rPr lang="en-US" sz="2800" dirty="0">
                <a:latin typeface="Arial" charset="0"/>
              </a:rPr>
              <a:t>Access Control Strategies</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1800" b="1" dirty="0"/>
              <a:t>Mandatory access control (MAC) - </a:t>
            </a:r>
            <a:r>
              <a:rPr lang="en-US" sz="1800" dirty="0"/>
              <a:t>restricts the actions that a subject can perform on an object. A subject can be a user or a process. An object can be a file, a port, or an input/output device. </a:t>
            </a:r>
            <a:r>
              <a:rPr lang="en-US" sz="1800" dirty="0">
                <a:highlight>
                  <a:srgbClr val="FFFF00"/>
                </a:highlight>
              </a:rPr>
              <a:t>An authorization rule enforces whether or not a subject can access the object.</a:t>
            </a:r>
          </a:p>
          <a:p>
            <a:pPr marL="0" indent="0">
              <a:buNone/>
            </a:pPr>
            <a:r>
              <a:rPr lang="en-US" sz="1800" b="1" dirty="0"/>
              <a:t>Discretionary access control (DAC) </a:t>
            </a:r>
            <a:r>
              <a:rPr lang="en-US" sz="1800" dirty="0"/>
              <a:t>- </a:t>
            </a:r>
            <a:r>
              <a:rPr lang="en-US" sz="1800" dirty="0">
                <a:highlight>
                  <a:srgbClr val="FFFF00"/>
                </a:highlight>
              </a:rPr>
              <a:t>DAC grants or restricts object access determined by the object’s owner. </a:t>
            </a:r>
            <a:r>
              <a:rPr lang="en-US" sz="1800" dirty="0"/>
              <a:t>As the name implies, controls are discretionary because an object owner with certain access permissions can pass on those permissions to another subject.</a:t>
            </a:r>
          </a:p>
          <a:p>
            <a:pPr marL="0" indent="0">
              <a:buNone/>
            </a:pPr>
            <a:r>
              <a:rPr lang="en-US" sz="1800" b="1" dirty="0"/>
              <a:t>Role-based access control (RBAC)  </a:t>
            </a:r>
            <a:r>
              <a:rPr lang="en-US" sz="1800" dirty="0"/>
              <a:t>- is based on the role of the subject. Roles are job functions within an organization. </a:t>
            </a:r>
            <a:r>
              <a:rPr lang="en-US" sz="1800" dirty="0">
                <a:highlight>
                  <a:srgbClr val="FFFF00"/>
                </a:highlight>
              </a:rPr>
              <a:t>Specific roles require permissions to perform certain operations. Users acquire permissions through their role. </a:t>
            </a:r>
            <a:r>
              <a:rPr lang="en-US" sz="1800" dirty="0"/>
              <a:t>RBAC can work in combination with DAC or MAC by enforcing the policies of either one.</a:t>
            </a:r>
          </a:p>
          <a:p>
            <a:pPr marL="0" indent="0">
              <a:buNone/>
            </a:pPr>
            <a:r>
              <a:rPr lang="en-US" sz="1800" b="1" dirty="0"/>
              <a:t>Rule-based access control </a:t>
            </a:r>
            <a:r>
              <a:rPr lang="en-US" sz="1800" dirty="0"/>
              <a:t>- uses access control lists (ACLs) to help determine whether to grant access. A series of rules is contained in the ACL, as shown in the figure. </a:t>
            </a:r>
            <a:r>
              <a:rPr lang="en-US" sz="1800" dirty="0">
                <a:highlight>
                  <a:srgbClr val="FFFF00"/>
                </a:highlight>
              </a:rPr>
              <a:t>The determination of whether to grant access depends on these rules. </a:t>
            </a:r>
            <a:r>
              <a:rPr lang="en-US" sz="1800" dirty="0"/>
              <a:t>An example of such a rule is one that states that no employee may have access to the payroll file after hours or on weekends.</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Identification</a:t>
            </a:r>
            <a:endParaRPr lang="en-US" sz="4400" dirty="0">
              <a:latin typeface="Arial" charset="0"/>
            </a:endParaRPr>
          </a:p>
        </p:txBody>
      </p:sp>
      <p:sp>
        <p:nvSpPr>
          <p:cNvPr id="2" name="Content Placeholder 1"/>
          <p:cNvSpPr>
            <a:spLocks noGrp="1"/>
          </p:cNvSpPr>
          <p:nvPr>
            <p:ph idx="1"/>
          </p:nvPr>
        </p:nvSpPr>
        <p:spPr>
          <a:xfrm>
            <a:off x="397838" y="1339273"/>
            <a:ext cx="8374687" cy="5246253"/>
          </a:xfrm>
        </p:spPr>
        <p:txBody>
          <a:bodyPr/>
          <a:lstStyle/>
          <a:p>
            <a:pPr marL="0" indent="0">
              <a:buNone/>
            </a:pPr>
            <a:r>
              <a:rPr lang="en-US" sz="1800" dirty="0"/>
              <a:t>Identification enforces the rules established by the authorization policy: </a:t>
            </a:r>
          </a:p>
          <a:p>
            <a:r>
              <a:rPr lang="en-US" sz="1800" dirty="0"/>
              <a:t>A subject requests access to a system resource. </a:t>
            </a:r>
          </a:p>
          <a:p>
            <a:r>
              <a:rPr lang="en-US" sz="1800" dirty="0"/>
              <a:t>Every time the subject requests access to a resource, the access controls determine whether to grant or deny access. </a:t>
            </a:r>
          </a:p>
          <a:p>
            <a:r>
              <a:rPr lang="en-US" sz="1800" dirty="0">
                <a:highlight>
                  <a:srgbClr val="FFFF00"/>
                </a:highlight>
              </a:rPr>
              <a:t>Cybersecurity policies </a:t>
            </a:r>
            <a:r>
              <a:rPr lang="en-US" sz="1800" dirty="0"/>
              <a:t>determine which identification controls should be used. </a:t>
            </a:r>
          </a:p>
          <a:p>
            <a:r>
              <a:rPr lang="en-US" sz="1800" dirty="0"/>
              <a:t>The sensitivity of the information and information systems determine how stringent the controls. </a:t>
            </a:r>
          </a:p>
          <a:p>
            <a:r>
              <a:rPr lang="en-US" sz="1800" dirty="0"/>
              <a:t>The increase in </a:t>
            </a:r>
            <a:r>
              <a:rPr lang="en-US" sz="1800" dirty="0">
                <a:highlight>
                  <a:srgbClr val="FFFF00"/>
                </a:highlight>
              </a:rPr>
              <a:t>data breaches </a:t>
            </a:r>
            <a:r>
              <a:rPr lang="en-US" sz="1800" dirty="0"/>
              <a:t>has forced many organizations to strengthen their identification controls. </a:t>
            </a:r>
          </a:p>
        </p:txBody>
      </p:sp>
      <p:pic>
        <p:nvPicPr>
          <p:cNvPr id="3" name="Picture 2"/>
          <p:cNvPicPr>
            <a:picLocks noChangeAspect="1"/>
          </p:cNvPicPr>
          <p:nvPr/>
        </p:nvPicPr>
        <p:blipFill>
          <a:blip r:embed="rId3"/>
          <a:stretch>
            <a:fillRect/>
          </a:stretch>
        </p:blipFill>
        <p:spPr>
          <a:xfrm>
            <a:off x="5580214" y="4400550"/>
            <a:ext cx="2992286" cy="2114549"/>
          </a:xfrm>
          <a:prstGeom prst="rect">
            <a:avLst/>
          </a:prstGeom>
        </p:spPr>
      </p:pic>
    </p:spTree>
    <p:extLst>
      <p:ext uri="{BB962C8B-B14F-4D97-AF65-F5344CB8AC3E}">
        <p14:creationId xmlns:p14="http://schemas.microsoft.com/office/powerpoint/2010/main" val="2666405247"/>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Authentication Methods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What You Know - </a:t>
            </a:r>
            <a:r>
              <a:rPr lang="en-US" sz="1800" dirty="0"/>
              <a:t>Passwords, passphrases, or PINs are all examples of something that the user knows. Passwords are the most popular method used for authentication. </a:t>
            </a:r>
          </a:p>
          <a:p>
            <a:pPr marL="0" indent="0">
              <a:buNone/>
            </a:pPr>
            <a:r>
              <a:rPr lang="en-US" sz="1800" b="1" dirty="0"/>
              <a:t>What You Have - </a:t>
            </a:r>
            <a:r>
              <a:rPr lang="en-US" sz="1800" dirty="0"/>
              <a:t>Smart cards and security key fobs are both examples of something that users have in their possession.</a:t>
            </a:r>
          </a:p>
          <a:p>
            <a:pPr marL="0" indent="0">
              <a:buNone/>
            </a:pPr>
            <a:r>
              <a:rPr lang="en-US" sz="1800" b="1" dirty="0"/>
              <a:t>Who You Are - </a:t>
            </a:r>
            <a:r>
              <a:rPr lang="en-US" sz="1800" dirty="0"/>
              <a:t>A unique physical characteristic, such as a fingerprint, retina, or voice, that identifies a specific user is called biometrics. </a:t>
            </a:r>
          </a:p>
          <a:p>
            <a:pPr marL="0" indent="0">
              <a:buNone/>
            </a:pPr>
            <a:r>
              <a:rPr lang="en-US" sz="1800" b="1" dirty="0"/>
              <a:t>Multi-factor Authentication - </a:t>
            </a:r>
            <a:r>
              <a:rPr lang="en-US" sz="1800" dirty="0">
                <a:highlight>
                  <a:srgbClr val="FFFF00"/>
                </a:highlight>
              </a:rPr>
              <a:t>Multi-factor authentication uses at least two methods of verification.</a:t>
            </a:r>
            <a:r>
              <a:rPr lang="en-US" sz="1800" dirty="0"/>
              <a:t> A security key fob is a good example. The two factors are something you know, such as a password, and something you have, such as a security key fob. </a:t>
            </a:r>
          </a:p>
        </p:txBody>
      </p:sp>
      <p:pic>
        <p:nvPicPr>
          <p:cNvPr id="3" name="Picture 2"/>
          <p:cNvPicPr>
            <a:picLocks noChangeAspect="1"/>
          </p:cNvPicPr>
          <p:nvPr/>
        </p:nvPicPr>
        <p:blipFill>
          <a:blip r:embed="rId3"/>
          <a:stretch>
            <a:fillRect/>
          </a:stretch>
        </p:blipFill>
        <p:spPr>
          <a:xfrm>
            <a:off x="5280314" y="4739176"/>
            <a:ext cx="3448050" cy="1846350"/>
          </a:xfrm>
          <a:prstGeom prst="rect">
            <a:avLst/>
          </a:prstGeom>
        </p:spPr>
      </p:pic>
    </p:spTree>
    <p:extLst>
      <p:ext uri="{BB962C8B-B14F-4D97-AF65-F5344CB8AC3E}">
        <p14:creationId xmlns:p14="http://schemas.microsoft.com/office/powerpoint/2010/main" val="843705282"/>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Authorization</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dirty="0"/>
              <a:t>Authorization controls what a user can and cannot do on the network after successful authentication: </a:t>
            </a:r>
          </a:p>
          <a:p>
            <a:r>
              <a:rPr lang="en-US" sz="1800" dirty="0"/>
              <a:t>After a user proves his or her </a:t>
            </a:r>
            <a:r>
              <a:rPr lang="en-US" sz="1800" dirty="0">
                <a:highlight>
                  <a:srgbClr val="FFFF00"/>
                </a:highlight>
              </a:rPr>
              <a:t>identity</a:t>
            </a:r>
            <a:r>
              <a:rPr lang="en-US" sz="1800" dirty="0"/>
              <a:t>, the system checks to see what network resources the user can access and what the users can do with the resources. </a:t>
            </a:r>
          </a:p>
          <a:p>
            <a:r>
              <a:rPr lang="en-US" sz="1800" dirty="0"/>
              <a:t>Authorization uses </a:t>
            </a:r>
            <a:r>
              <a:rPr lang="en-US" sz="1800" dirty="0">
                <a:highlight>
                  <a:srgbClr val="FFFF00"/>
                </a:highlight>
              </a:rPr>
              <a:t>a set of attributes </a:t>
            </a:r>
            <a:r>
              <a:rPr lang="en-US" sz="1800" dirty="0"/>
              <a:t>that describes the user’s access to the network. </a:t>
            </a:r>
          </a:p>
          <a:p>
            <a:r>
              <a:rPr lang="en-US" sz="1800" dirty="0"/>
              <a:t>The system compares these attributes to the information contained within the authentication database, </a:t>
            </a:r>
            <a:r>
              <a:rPr lang="en-US" sz="1800" dirty="0">
                <a:highlight>
                  <a:srgbClr val="FFFF00"/>
                </a:highlight>
              </a:rPr>
              <a:t>determines a set of restrictions </a:t>
            </a:r>
            <a:r>
              <a:rPr lang="en-US" sz="1800" dirty="0"/>
              <a:t>for that user, and delivers it to the local router where the user is connected.</a:t>
            </a:r>
          </a:p>
          <a:p>
            <a:r>
              <a:rPr lang="en-US" sz="1800" dirty="0">
                <a:highlight>
                  <a:srgbClr val="FFFF00"/>
                </a:highlight>
              </a:rPr>
              <a:t>Defining authorization rules </a:t>
            </a:r>
            <a:r>
              <a:rPr lang="en-US" sz="1800" dirty="0"/>
              <a:t>is the first step in controlling access. An authorization policy establishes these rules.</a:t>
            </a:r>
          </a:p>
        </p:txBody>
      </p:sp>
      <p:pic>
        <p:nvPicPr>
          <p:cNvPr id="3" name="Picture 2"/>
          <p:cNvPicPr>
            <a:picLocks noChangeAspect="1"/>
          </p:cNvPicPr>
          <p:nvPr/>
        </p:nvPicPr>
        <p:blipFill>
          <a:blip r:embed="rId3"/>
          <a:stretch>
            <a:fillRect/>
          </a:stretch>
        </p:blipFill>
        <p:spPr>
          <a:xfrm>
            <a:off x="5467350" y="4999075"/>
            <a:ext cx="2952750" cy="1444587"/>
          </a:xfrm>
          <a:prstGeom prst="rect">
            <a:avLst/>
          </a:prstGeom>
        </p:spPr>
      </p:pic>
    </p:spTree>
    <p:extLst>
      <p:ext uri="{BB962C8B-B14F-4D97-AF65-F5344CB8AC3E}">
        <p14:creationId xmlns:p14="http://schemas.microsoft.com/office/powerpoint/2010/main" val="1159608633"/>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Accountability</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338137" lvl="1" indent="0"/>
            <a:r>
              <a:rPr lang="en-US" sz="1800" dirty="0">
                <a:highlight>
                  <a:srgbClr val="FFFF00"/>
                </a:highlight>
              </a:rPr>
              <a:t>Accountability traces an action back </a:t>
            </a:r>
            <a:r>
              <a:rPr lang="en-US" sz="1800" dirty="0"/>
              <a:t>to a person or process making the change to a system, collects this information, and reports the usage data: </a:t>
            </a:r>
          </a:p>
          <a:p>
            <a:pPr marL="623887" lvl="1" indent="-285750">
              <a:buFont typeface="Arial" panose="020B0604020202020204" pitchFamily="34" charset="0"/>
              <a:buChar char="•"/>
            </a:pPr>
            <a:r>
              <a:rPr lang="en-US" sz="1800" dirty="0"/>
              <a:t>The organization can use this data for such purposes as auditing or billing. </a:t>
            </a:r>
          </a:p>
          <a:p>
            <a:pPr marL="623887" lvl="1" indent="-285750">
              <a:buFont typeface="Arial" panose="020B0604020202020204" pitchFamily="34" charset="0"/>
              <a:buChar char="•"/>
            </a:pPr>
            <a:r>
              <a:rPr lang="en-US" sz="1800" dirty="0"/>
              <a:t>The collected data might include the </a:t>
            </a:r>
            <a:r>
              <a:rPr lang="en-US" sz="1800" dirty="0">
                <a:highlight>
                  <a:srgbClr val="FFFF00"/>
                </a:highlight>
              </a:rPr>
              <a:t>log in time for a user</a:t>
            </a:r>
            <a:r>
              <a:rPr lang="en-US" sz="1800" dirty="0"/>
              <a:t>, whether the user log in was a success or failure, or what network resources the user accessed. </a:t>
            </a:r>
          </a:p>
          <a:p>
            <a:pPr marL="623887" lvl="1" indent="-285750">
              <a:buFont typeface="Arial" panose="020B0604020202020204" pitchFamily="34" charset="0"/>
              <a:buChar char="•"/>
            </a:pPr>
            <a:r>
              <a:rPr lang="en-US" sz="1800" dirty="0"/>
              <a:t>This allows an organization to trace actions, errors, and mistakes during an audit or investigation.</a:t>
            </a:r>
          </a:p>
          <a:p>
            <a:pPr marL="623887" lvl="1" indent="-285750">
              <a:buFont typeface="Arial" panose="020B0604020202020204" pitchFamily="34" charset="0"/>
              <a:buChar char="•"/>
            </a:pPr>
            <a:r>
              <a:rPr lang="en-US" sz="1800" dirty="0"/>
              <a:t>Implementing accountability consists of </a:t>
            </a:r>
            <a:r>
              <a:rPr lang="en-US" sz="1800" dirty="0">
                <a:highlight>
                  <a:srgbClr val="FFFF00"/>
                </a:highlight>
              </a:rPr>
              <a:t>technologies, policies, procedures, and education.</a:t>
            </a:r>
            <a:r>
              <a:rPr lang="en-US" sz="1800" dirty="0"/>
              <a:t> </a:t>
            </a:r>
          </a:p>
          <a:p>
            <a:pPr marL="623887" lvl="1" indent="-285750">
              <a:buFont typeface="Arial" panose="020B0604020202020204" pitchFamily="34" charset="0"/>
              <a:buChar char="•"/>
            </a:pPr>
            <a:r>
              <a:rPr lang="en-US" sz="1800" dirty="0"/>
              <a:t>Log files provide detailed information based on the </a:t>
            </a:r>
            <a:r>
              <a:rPr lang="en-US" sz="1800" dirty="0">
                <a:highlight>
                  <a:srgbClr val="FFFF00"/>
                </a:highlight>
              </a:rPr>
              <a:t>parameters</a:t>
            </a:r>
            <a:r>
              <a:rPr lang="en-US" sz="1800" dirty="0"/>
              <a:t> chosen. </a:t>
            </a:r>
          </a:p>
        </p:txBody>
      </p:sp>
    </p:spTree>
    <p:extLst>
      <p:ext uri="{BB962C8B-B14F-4D97-AF65-F5344CB8AC3E}">
        <p14:creationId xmlns:p14="http://schemas.microsoft.com/office/powerpoint/2010/main" val="401268873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Types of Security Controls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Preventative Controls - </a:t>
            </a:r>
            <a:r>
              <a:rPr lang="en-US" sz="1800" dirty="0"/>
              <a:t>Prevent means to keep something from happening. </a:t>
            </a:r>
            <a:r>
              <a:rPr lang="en-US" sz="1800" dirty="0">
                <a:highlight>
                  <a:srgbClr val="FFFF00"/>
                </a:highlight>
              </a:rPr>
              <a:t>Preventative access controls stop unwanted or unauthorized activity from happening. </a:t>
            </a:r>
          </a:p>
          <a:p>
            <a:pPr marL="0" indent="0">
              <a:buNone/>
            </a:pPr>
            <a:r>
              <a:rPr lang="en-US" sz="1800" b="1" dirty="0"/>
              <a:t>Deterrent Controls - </a:t>
            </a:r>
            <a:r>
              <a:rPr lang="en-US" sz="1800" dirty="0"/>
              <a:t>A deterrent is the opposite of a reward. A reward encourages individuals to do the right thing, while a deterrent discourages them from doing the wrong thing. </a:t>
            </a:r>
            <a:r>
              <a:rPr lang="en-US" sz="1800" dirty="0">
                <a:highlight>
                  <a:srgbClr val="FFFF00"/>
                </a:highlight>
              </a:rPr>
              <a:t>Cybersecurity professionals and organizations use deterrents to limit or mitigate an action or behavior.</a:t>
            </a:r>
            <a:r>
              <a:rPr lang="en-US" sz="1800" dirty="0"/>
              <a:t> Deterrents do not always stop these actions. </a:t>
            </a:r>
          </a:p>
          <a:p>
            <a:pPr marL="0" indent="0">
              <a:buNone/>
            </a:pPr>
            <a:r>
              <a:rPr lang="en-US" sz="1800" b="1" dirty="0"/>
              <a:t>Detective Controls - </a:t>
            </a:r>
            <a:r>
              <a:rPr lang="en-US" sz="1800" dirty="0"/>
              <a:t>Detection is the act or process of noticing or discovering something</a:t>
            </a:r>
            <a:r>
              <a:rPr lang="en-US" sz="1800" dirty="0">
                <a:highlight>
                  <a:srgbClr val="FFFF00"/>
                </a:highlight>
              </a:rPr>
              <a:t>. Access control detections identify different types of unauthorized activity</a:t>
            </a:r>
            <a:r>
              <a:rPr lang="en-US" sz="1800" dirty="0"/>
              <a:t>. Detection systems can be very simple, such as a motion detector or security guard. They can also be more complex, such as an </a:t>
            </a:r>
            <a:r>
              <a:rPr lang="en-US" sz="1800" dirty="0">
                <a:highlight>
                  <a:srgbClr val="FFFF00"/>
                </a:highlight>
              </a:rPr>
              <a:t>intrusion detection system. </a:t>
            </a:r>
          </a:p>
          <a:p>
            <a:pPr marL="0" indent="0">
              <a:buNone/>
            </a:pPr>
            <a:endParaRPr lang="en-US" sz="1800" dirty="0"/>
          </a:p>
          <a:p>
            <a:pPr marL="0" indent="0">
              <a:buNone/>
            </a:pPr>
            <a:endParaRPr lang="en-US" sz="1800" dirty="0"/>
          </a:p>
          <a:p>
            <a:pPr marL="795337" lvl="1" indent="-457200">
              <a:buFont typeface="+mj-lt"/>
              <a:buAutoNum type="arabicPeriod"/>
            </a:pPr>
            <a:endParaRPr lang="en-US" sz="1800" dirty="0"/>
          </a:p>
        </p:txBody>
      </p:sp>
      <p:pic>
        <p:nvPicPr>
          <p:cNvPr id="3" name="Picture 2"/>
          <p:cNvPicPr>
            <a:picLocks noChangeAspect="1"/>
          </p:cNvPicPr>
          <p:nvPr/>
        </p:nvPicPr>
        <p:blipFill>
          <a:blip r:embed="rId3"/>
          <a:stretch>
            <a:fillRect/>
          </a:stretch>
        </p:blipFill>
        <p:spPr>
          <a:xfrm>
            <a:off x="6448425" y="5060224"/>
            <a:ext cx="1714500" cy="1283426"/>
          </a:xfrm>
          <a:prstGeom prst="rect">
            <a:avLst/>
          </a:prstGeom>
        </p:spPr>
      </p:pic>
    </p:spTree>
    <p:extLst>
      <p:ext uri="{BB962C8B-B14F-4D97-AF65-F5344CB8AC3E}">
        <p14:creationId xmlns:p14="http://schemas.microsoft.com/office/powerpoint/2010/main" val="209803692"/>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Types of Security Controls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Corrective Controls - </a:t>
            </a:r>
            <a:r>
              <a:rPr lang="en-US" sz="1800" dirty="0"/>
              <a:t>Corrective counteracts something that is undesirable. </a:t>
            </a:r>
            <a:r>
              <a:rPr lang="en-US" sz="1800" dirty="0">
                <a:highlight>
                  <a:srgbClr val="FFFF00"/>
                </a:highlight>
              </a:rPr>
              <a:t>Organizations put corrective access controls in place after a system experiences a threat. </a:t>
            </a:r>
            <a:r>
              <a:rPr lang="en-US" sz="1800" dirty="0"/>
              <a:t>Corrective controls restore the system back to a state of confidentiality, integrity, and availability. </a:t>
            </a:r>
            <a:r>
              <a:rPr lang="en-US" sz="1800" dirty="0">
                <a:highlight>
                  <a:srgbClr val="FFFF00"/>
                </a:highlight>
              </a:rPr>
              <a:t>They can also restore systems to normal after unauthorized activity occurs.</a:t>
            </a:r>
          </a:p>
          <a:p>
            <a:pPr marL="0" indent="0">
              <a:buNone/>
            </a:pPr>
            <a:r>
              <a:rPr lang="en-US" sz="1800" b="1" dirty="0"/>
              <a:t>Recovery Controls - </a:t>
            </a:r>
            <a:r>
              <a:rPr lang="en-US" sz="1800" dirty="0"/>
              <a:t>Recovery is a return to a normal state</a:t>
            </a:r>
            <a:r>
              <a:rPr lang="en-US" sz="1800" dirty="0">
                <a:highlight>
                  <a:srgbClr val="FFFF00"/>
                </a:highlight>
              </a:rPr>
              <a:t>. Recovery access controls restore resources, functions, and capabilities after a violation of a security policy. </a:t>
            </a:r>
            <a:r>
              <a:rPr lang="en-US" sz="1800" dirty="0"/>
              <a:t>Recovery controls can repair damage, in addition to stopping any further damage. These controls have more advanced capabilities over corrective access controls.</a:t>
            </a:r>
          </a:p>
          <a:p>
            <a:pPr marL="0" indent="0">
              <a:buNone/>
            </a:pPr>
            <a:r>
              <a:rPr lang="en-US" sz="1800" b="1" dirty="0"/>
              <a:t>Compensative Controls - </a:t>
            </a:r>
            <a:r>
              <a:rPr lang="en-US" sz="1800" dirty="0"/>
              <a:t>Compensate means to make up for something. Compensative access controls provide options to other controls to bolster enforcement in support of a security policy. </a:t>
            </a:r>
            <a:r>
              <a:rPr lang="en-US" sz="1800" dirty="0">
                <a:highlight>
                  <a:srgbClr val="FFFF00"/>
                </a:highlight>
              </a:rPr>
              <a:t>A compensative control can also be a substitution used in place of a control that is not possible under the circumstances. </a:t>
            </a:r>
          </a:p>
          <a:p>
            <a:pPr marL="0" indent="0">
              <a:buNone/>
            </a:pPr>
            <a:endParaRPr lang="en-US" sz="1800" dirty="0"/>
          </a:p>
          <a:p>
            <a:pPr marL="0" indent="0">
              <a:buNone/>
            </a:pPr>
            <a:endParaRPr lang="en-US" sz="1800" dirty="0"/>
          </a:p>
          <a:p>
            <a:pPr marL="795337" lvl="1" indent="-457200">
              <a:buFont typeface="+mj-lt"/>
              <a:buAutoNum type="arabicPeriod"/>
            </a:pPr>
            <a:endParaRPr lang="en-US" sz="1800" dirty="0"/>
          </a:p>
        </p:txBody>
      </p:sp>
    </p:spTree>
    <p:extLst>
      <p:ext uri="{BB962C8B-B14F-4D97-AF65-F5344CB8AC3E}">
        <p14:creationId xmlns:p14="http://schemas.microsoft.com/office/powerpoint/2010/main" val="1675650470"/>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4.3 Obscuring Data</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Obscuring Data</a:t>
            </a:r>
            <a:br>
              <a:rPr lang="en-US" sz="2800" dirty="0">
                <a:latin typeface="Arial" charset="0"/>
              </a:rPr>
            </a:br>
            <a:r>
              <a:rPr lang="en-US" sz="2800" dirty="0" err="1">
                <a:latin typeface="Arial" charset="0"/>
              </a:rPr>
              <a:t>Data</a:t>
            </a:r>
            <a:r>
              <a:rPr lang="en-US" sz="2800" dirty="0">
                <a:latin typeface="Arial" charset="0"/>
              </a:rPr>
              <a:t> Masking</a:t>
            </a:r>
            <a:endParaRPr lang="en-US" sz="4400" dirty="0">
              <a:latin typeface="Arial" charset="0"/>
            </a:endParaRPr>
          </a:p>
        </p:txBody>
      </p:sp>
      <p:sp>
        <p:nvSpPr>
          <p:cNvPr id="2" name="Content Placeholder 1"/>
          <p:cNvSpPr>
            <a:spLocks noGrp="1"/>
          </p:cNvSpPr>
          <p:nvPr>
            <p:ph idx="1"/>
          </p:nvPr>
        </p:nvSpPr>
        <p:spPr>
          <a:xfrm>
            <a:off x="289310" y="1391226"/>
            <a:ext cx="8071908" cy="4820845"/>
          </a:xfrm>
        </p:spPr>
        <p:txBody>
          <a:bodyPr/>
          <a:lstStyle/>
          <a:p>
            <a:pPr marL="0" indent="0">
              <a:buNone/>
            </a:pPr>
            <a:r>
              <a:rPr lang="en-US" sz="1800" dirty="0"/>
              <a:t>Data Masking is a technology that secures data by </a:t>
            </a:r>
            <a:r>
              <a:rPr lang="en-US" sz="1800" dirty="0">
                <a:highlight>
                  <a:srgbClr val="FFFF00"/>
                </a:highlight>
              </a:rPr>
              <a:t>replacing sensitive information with a non-sensitive version.</a:t>
            </a:r>
            <a:r>
              <a:rPr lang="en-US" sz="1800" dirty="0"/>
              <a:t> The non-sensitive version looks and acts like the original. This means that a business process can use non-sensitive data and there is no need to change the supporting applications or data storage facilities. </a:t>
            </a:r>
          </a:p>
          <a:p>
            <a:pPr marL="0" indent="0">
              <a:buNone/>
            </a:pPr>
            <a:r>
              <a:rPr lang="en-US" sz="1800" dirty="0"/>
              <a:t>In the most common use case, masking limits the propagation of sensitive data within IT systems by </a:t>
            </a:r>
            <a:r>
              <a:rPr lang="en-US" sz="1800" dirty="0">
                <a:highlight>
                  <a:srgbClr val="FFFF00"/>
                </a:highlight>
              </a:rPr>
              <a:t>distributing surrogate data sets for testing and analysis. </a:t>
            </a:r>
          </a:p>
          <a:p>
            <a:pPr marL="0" indent="0">
              <a:buNone/>
            </a:pPr>
            <a:r>
              <a:rPr lang="en-US" sz="1800" dirty="0"/>
              <a:t>There are data masking techniques that can ensure that </a:t>
            </a:r>
            <a:r>
              <a:rPr lang="en-US" sz="1800" dirty="0">
                <a:highlight>
                  <a:srgbClr val="FFFF00"/>
                </a:highlight>
              </a:rPr>
              <a:t>data remains meaningful but changed enough to protect it:</a:t>
            </a:r>
          </a:p>
          <a:p>
            <a:pPr marL="742950" lvl="1" indent="-285750">
              <a:buFont typeface="Wingdings" panose="05000000000000000000" pitchFamily="2" charset="2"/>
              <a:buChar char="§"/>
            </a:pPr>
            <a:r>
              <a:rPr lang="en-US" sz="1800" b="1" dirty="0"/>
              <a:t>Substitution</a:t>
            </a:r>
            <a:r>
              <a:rPr lang="en-US" sz="1800" dirty="0"/>
              <a:t> - replaces data with authentic looking values to apply </a:t>
            </a:r>
            <a:r>
              <a:rPr lang="en-US" sz="1800" dirty="0">
                <a:highlight>
                  <a:srgbClr val="FFFF00"/>
                </a:highlight>
              </a:rPr>
              <a:t>anonymity</a:t>
            </a:r>
            <a:r>
              <a:rPr lang="en-US" sz="1800" dirty="0"/>
              <a:t> to the data records.</a:t>
            </a:r>
          </a:p>
          <a:p>
            <a:pPr marL="742950" lvl="1" indent="-285750">
              <a:buFont typeface="Wingdings" panose="05000000000000000000" pitchFamily="2" charset="2"/>
              <a:buChar char="§"/>
            </a:pPr>
            <a:r>
              <a:rPr lang="en-US" sz="1800" b="1" dirty="0"/>
              <a:t>Shuffling</a:t>
            </a:r>
            <a:r>
              <a:rPr lang="en-US" sz="1800" dirty="0"/>
              <a:t> - </a:t>
            </a:r>
            <a:r>
              <a:rPr lang="en-US" sz="1800" dirty="0">
                <a:highlight>
                  <a:srgbClr val="FFFF00"/>
                </a:highlight>
              </a:rPr>
              <a:t>derives a substitution set from the same column of data </a:t>
            </a:r>
            <a:r>
              <a:rPr lang="en-US" sz="1800" dirty="0"/>
              <a:t>that a user wants to mask. This technique works well for financial information in a test database, for example.</a:t>
            </a:r>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Obscuring Data</a:t>
            </a:r>
            <a:br>
              <a:rPr lang="en-US" sz="2800" dirty="0">
                <a:latin typeface="Arial" charset="0"/>
              </a:rPr>
            </a:br>
            <a:r>
              <a:rPr lang="en-US" sz="2800" dirty="0">
                <a:latin typeface="Arial" charset="0"/>
              </a:rPr>
              <a:t>Steganography</a:t>
            </a:r>
            <a:endParaRPr lang="en-US" sz="4400" dirty="0">
              <a:latin typeface="Arial" charset="0"/>
            </a:endParaRPr>
          </a:p>
        </p:txBody>
      </p:sp>
      <p:sp>
        <p:nvSpPr>
          <p:cNvPr id="2" name="Content Placeholder 1"/>
          <p:cNvSpPr>
            <a:spLocks noGrp="1"/>
          </p:cNvSpPr>
          <p:nvPr>
            <p:ph idx="1"/>
          </p:nvPr>
        </p:nvSpPr>
        <p:spPr>
          <a:xfrm>
            <a:off x="213110" y="1209964"/>
            <a:ext cx="8071908" cy="5116408"/>
          </a:xfrm>
        </p:spPr>
        <p:txBody>
          <a:bodyPr/>
          <a:lstStyle/>
          <a:p>
            <a:pPr marL="0" indent="0">
              <a:buNone/>
            </a:pPr>
            <a:r>
              <a:rPr lang="en-US" sz="1800" dirty="0"/>
              <a:t>Steganography </a:t>
            </a:r>
            <a:r>
              <a:rPr lang="en-US" sz="1800" dirty="0">
                <a:highlight>
                  <a:srgbClr val="FFFF00"/>
                </a:highlight>
              </a:rPr>
              <a:t>conceals data (the message) in another file such as a graphic, audio, or other text file</a:t>
            </a:r>
            <a:r>
              <a:rPr lang="en-US" sz="1800" dirty="0"/>
              <a:t>. </a:t>
            </a:r>
          </a:p>
          <a:p>
            <a:pPr marL="0" indent="0">
              <a:buNone/>
            </a:pPr>
            <a:r>
              <a:rPr lang="en-US" sz="1800" dirty="0">
                <a:highlight>
                  <a:srgbClr val="FFFF00"/>
                </a:highlight>
              </a:rPr>
              <a:t>The advantage of steganography over cryptography is that the secret message does not attract any special attention. </a:t>
            </a:r>
            <a:r>
              <a:rPr lang="en-US" sz="1800" dirty="0"/>
              <a:t>No one would ever know that a picture actually contained a secret message by viewing the file either electronically or in hardcopy.</a:t>
            </a:r>
          </a:p>
          <a:p>
            <a:pPr marL="0" indent="0">
              <a:buNone/>
            </a:pPr>
            <a:r>
              <a:rPr lang="en-US" sz="1800" dirty="0"/>
              <a:t>There are several components involved in hiding data: </a:t>
            </a:r>
          </a:p>
          <a:p>
            <a:pPr marL="742950" lvl="1" indent="-285750">
              <a:buFont typeface="Arial" panose="020B0604020202020204" pitchFamily="34" charset="0"/>
              <a:buChar char="•"/>
            </a:pPr>
            <a:r>
              <a:rPr lang="en-US" sz="1800" dirty="0"/>
              <a:t>There is the embedded data, which is the secret message. </a:t>
            </a:r>
          </a:p>
          <a:p>
            <a:pPr marL="742950" lvl="1" indent="-285750">
              <a:buFont typeface="Arial" panose="020B0604020202020204" pitchFamily="34" charset="0"/>
              <a:buChar char="•"/>
            </a:pPr>
            <a:r>
              <a:rPr lang="en-US" sz="1800" dirty="0"/>
              <a:t>Cover-text (or cover-image or cover-audio) hides the embedded data  producing the </a:t>
            </a:r>
            <a:r>
              <a:rPr lang="en-US" sz="1800" dirty="0" err="1"/>
              <a:t>stego</a:t>
            </a:r>
            <a:r>
              <a:rPr lang="en-US" sz="1800" dirty="0"/>
              <a:t>-text (or </a:t>
            </a:r>
            <a:r>
              <a:rPr lang="en-US" sz="1800" dirty="0" err="1"/>
              <a:t>stego</a:t>
            </a:r>
            <a:r>
              <a:rPr lang="en-US" sz="1800" dirty="0"/>
              <a:t>-image or </a:t>
            </a:r>
            <a:r>
              <a:rPr lang="en-US" sz="1800" dirty="0" err="1"/>
              <a:t>stego</a:t>
            </a:r>
            <a:r>
              <a:rPr lang="en-US" sz="1800" dirty="0"/>
              <a:t>-audio). </a:t>
            </a:r>
          </a:p>
          <a:p>
            <a:pPr marL="742950" lvl="1" indent="-285750">
              <a:buFont typeface="Arial" panose="020B0604020202020204" pitchFamily="34" charset="0"/>
              <a:buChar char="•"/>
            </a:pPr>
            <a:r>
              <a:rPr lang="en-US" sz="1800" dirty="0"/>
              <a:t>A </a:t>
            </a:r>
            <a:r>
              <a:rPr lang="en-US" sz="1800" dirty="0" err="1"/>
              <a:t>stego</a:t>
            </a:r>
            <a:r>
              <a:rPr lang="en-US" sz="1800" dirty="0"/>
              <a:t>-key controls the hiding process.</a:t>
            </a:r>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Obscuring Data</a:t>
            </a:r>
            <a:br>
              <a:rPr lang="en-US" dirty="0"/>
            </a:br>
            <a:r>
              <a:rPr lang="en-US" dirty="0" err="1"/>
              <a:t>Data</a:t>
            </a:r>
            <a:r>
              <a:rPr lang="en-US" dirty="0"/>
              <a:t> Obfuscation</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Data obfuscation  </a:t>
            </a:r>
            <a:r>
              <a:rPr lang="en-US" sz="1800" dirty="0">
                <a:highlight>
                  <a:srgbClr val="FFFF00"/>
                </a:highlight>
              </a:rPr>
              <a:t>- is the use and practice of data masking and steganography techniques</a:t>
            </a:r>
            <a:r>
              <a:rPr lang="en-US" sz="1800" dirty="0"/>
              <a:t> in the cybersecurity and cyber intelligence profession: </a:t>
            </a:r>
          </a:p>
          <a:p>
            <a:r>
              <a:rPr lang="en-US" sz="1800" dirty="0"/>
              <a:t>Obfuscation is the art of making the </a:t>
            </a:r>
            <a:r>
              <a:rPr lang="en-US" sz="1800" dirty="0">
                <a:highlight>
                  <a:srgbClr val="FFFF00"/>
                </a:highlight>
              </a:rPr>
              <a:t>message confusing, ambiguous, or harder to understand. </a:t>
            </a:r>
          </a:p>
          <a:p>
            <a:r>
              <a:rPr lang="en-US" sz="1800" dirty="0"/>
              <a:t>A system may purposely </a:t>
            </a:r>
            <a:r>
              <a:rPr lang="en-US" sz="1800" dirty="0">
                <a:highlight>
                  <a:srgbClr val="FFFF00"/>
                </a:highlight>
              </a:rPr>
              <a:t>scramble messages</a:t>
            </a:r>
            <a:r>
              <a:rPr lang="en-US" sz="1800" dirty="0"/>
              <a:t> to prevent unauthorized access to sensitive information.</a:t>
            </a:r>
          </a:p>
          <a:p>
            <a:r>
              <a:rPr lang="en-US" sz="1800" dirty="0"/>
              <a:t>Software </a:t>
            </a:r>
            <a:r>
              <a:rPr lang="en-US" sz="1800" dirty="0">
                <a:highlight>
                  <a:srgbClr val="FFFF00"/>
                </a:highlight>
              </a:rPr>
              <a:t>watermarking</a:t>
            </a:r>
            <a:r>
              <a:rPr lang="en-US" sz="1800" dirty="0"/>
              <a:t> protects software from unauthorized access or modification. </a:t>
            </a:r>
          </a:p>
          <a:p>
            <a:r>
              <a:rPr lang="en-US" sz="1800" dirty="0"/>
              <a:t>Software watermarking inserts a </a:t>
            </a:r>
            <a:r>
              <a:rPr lang="en-US" sz="1800" dirty="0">
                <a:highlight>
                  <a:srgbClr val="FFFF00"/>
                </a:highlight>
              </a:rPr>
              <a:t>secret message into the program </a:t>
            </a:r>
            <a:r>
              <a:rPr lang="en-US" sz="1800" dirty="0"/>
              <a:t>as proof of ownership. </a:t>
            </a:r>
          </a:p>
          <a:p>
            <a:r>
              <a:rPr lang="en-US" sz="1800" dirty="0"/>
              <a:t>The secret message is the software watermark. If someone tries to remove the watermark, the result is nonfunctional code.</a:t>
            </a:r>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A95A8343-DC3C-FD49-9BC5-DF3C4C9E4C90}"/>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pic>
        <p:nvPicPr>
          <p:cNvPr id="3" name="Picture 2" descr="A close up of text on a white background&#10;&#10;Description automatically generated">
            <a:extLst>
              <a:ext uri="{FF2B5EF4-FFF2-40B4-BE49-F238E27FC236}">
                <a16:creationId xmlns:a16="http://schemas.microsoft.com/office/drawing/2014/main" id="{0F8102CB-C8C9-CB47-BBDA-2BB69889C23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853572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F917EFB8-834B-794B-A695-E875EFC617F8}"/>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4208504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5.1 Types of Data Integrity Controls</a:t>
            </a:r>
          </a:p>
        </p:txBody>
      </p:sp>
    </p:spTree>
    <p:extLst>
      <p:ext uri="{BB962C8B-B14F-4D97-AF65-F5344CB8AC3E}">
        <p14:creationId xmlns:p14="http://schemas.microsoft.com/office/powerpoint/2010/main" val="3650858816"/>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9" y="403628"/>
            <a:ext cx="8950132" cy="838200"/>
          </a:xfrm>
        </p:spPr>
        <p:txBody>
          <a:bodyPr/>
          <a:lstStyle/>
          <a:p>
            <a:pPr eaLnBrk="1" hangingPunct="1"/>
            <a:r>
              <a:rPr lang="en-US" sz="1800" dirty="0"/>
              <a:t>Types of Data Integrity Controls</a:t>
            </a:r>
            <a:br>
              <a:rPr lang="en-US" dirty="0"/>
            </a:br>
            <a:r>
              <a:rPr lang="en-US" dirty="0">
                <a:latin typeface="Arial" charset="0"/>
              </a:rPr>
              <a:t>Hashing Algorithms</a:t>
            </a:r>
            <a:endParaRPr lang="en-US" sz="4800" dirty="0">
              <a:latin typeface="Arial" charset="0"/>
            </a:endParaRPr>
          </a:p>
        </p:txBody>
      </p:sp>
      <p:sp>
        <p:nvSpPr>
          <p:cNvPr id="2" name="Content Placeholder 1"/>
          <p:cNvSpPr>
            <a:spLocks noGrp="1"/>
          </p:cNvSpPr>
          <p:nvPr>
            <p:ph idx="1"/>
          </p:nvPr>
        </p:nvSpPr>
        <p:spPr>
          <a:xfrm>
            <a:off x="193868" y="1382484"/>
            <a:ext cx="7047441" cy="4786870"/>
          </a:xfrm>
        </p:spPr>
        <p:txBody>
          <a:bodyPr/>
          <a:lstStyle/>
          <a:p>
            <a:r>
              <a:rPr lang="en-US" sz="1800" dirty="0"/>
              <a:t>Hashing is a tool that ensures data integrity by taking binary data (the message) and producing a fixed-length representation called </a:t>
            </a:r>
            <a:r>
              <a:rPr lang="en-US" sz="1800" dirty="0">
                <a:highlight>
                  <a:srgbClr val="FFFF00"/>
                </a:highlight>
              </a:rPr>
              <a:t>the hash value or message digest.</a:t>
            </a:r>
          </a:p>
          <a:p>
            <a:r>
              <a:rPr lang="en-US" sz="1800" dirty="0">
                <a:highlight>
                  <a:srgbClr val="FFFF00"/>
                </a:highlight>
              </a:rPr>
              <a:t>Hashing is a one-way mathematical function that is relatively easy to compute, but significantly harder to reverse. </a:t>
            </a:r>
            <a:r>
              <a:rPr lang="en-US" sz="1800" dirty="0"/>
              <a:t>Grinding coffee beans is a good analogy of a one-way function. It is easy to grind coffee beans, but it is almost impossible to put all of the tiny pieces back together to rebuild the original beans.</a:t>
            </a:r>
          </a:p>
          <a:p>
            <a:pPr marL="457200" lvl="1" indent="0"/>
            <a:r>
              <a:rPr lang="en-US" sz="1800" dirty="0"/>
              <a:t>A cryptographic hash function has the following properties:</a:t>
            </a:r>
          </a:p>
          <a:p>
            <a:pPr marL="800100" lvl="1" indent="-342900">
              <a:buFont typeface="Arial" panose="020B0604020202020204" pitchFamily="34" charset="0"/>
              <a:buChar char="•"/>
            </a:pPr>
            <a:r>
              <a:rPr lang="en-US" sz="1800" dirty="0"/>
              <a:t>The input can be any length.</a:t>
            </a:r>
          </a:p>
          <a:p>
            <a:pPr marL="800100" lvl="1" indent="-342900">
              <a:buFont typeface="Arial" panose="020B0604020202020204" pitchFamily="34" charset="0"/>
              <a:buChar char="•"/>
            </a:pPr>
            <a:r>
              <a:rPr lang="en-US" sz="1800" dirty="0"/>
              <a:t>The output has a fixed length.</a:t>
            </a:r>
          </a:p>
          <a:p>
            <a:pPr marL="800100" lvl="1" indent="-342900">
              <a:buFont typeface="Arial" panose="020B0604020202020204" pitchFamily="34" charset="0"/>
              <a:buChar char="•"/>
            </a:pPr>
            <a:r>
              <a:rPr lang="en-US" sz="1800" dirty="0"/>
              <a:t>The hash function is one way and is not reversible.</a:t>
            </a:r>
          </a:p>
          <a:p>
            <a:pPr marL="800100" lvl="1" indent="-342900">
              <a:buFont typeface="Arial" panose="020B0604020202020204" pitchFamily="34" charset="0"/>
              <a:buChar char="•"/>
            </a:pPr>
            <a:r>
              <a:rPr lang="en-US" sz="1800" dirty="0"/>
              <a:t>Two different input values will always result in different hash values.</a:t>
            </a:r>
          </a:p>
          <a:p>
            <a:pPr marL="0" indent="0">
              <a:buNone/>
            </a:pPr>
            <a:endParaRPr lang="en-US" sz="1800" dirty="0"/>
          </a:p>
        </p:txBody>
      </p:sp>
    </p:spTree>
    <p:extLst>
      <p:ext uri="{BB962C8B-B14F-4D97-AF65-F5344CB8AC3E}">
        <p14:creationId xmlns:p14="http://schemas.microsoft.com/office/powerpoint/2010/main" val="2165890827"/>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9" y="403628"/>
            <a:ext cx="8950132" cy="838200"/>
          </a:xfrm>
        </p:spPr>
        <p:txBody>
          <a:bodyPr/>
          <a:lstStyle/>
          <a:p>
            <a:pPr eaLnBrk="1" hangingPunct="1"/>
            <a:r>
              <a:rPr lang="en-US" sz="1800" dirty="0"/>
              <a:t>Types of Data Integrity Controls</a:t>
            </a:r>
            <a:br>
              <a:rPr lang="en-US" dirty="0"/>
            </a:br>
            <a:r>
              <a:rPr lang="en-US" dirty="0">
                <a:latin typeface="Arial" charset="0"/>
              </a:rPr>
              <a:t>Hashing Algorithms</a:t>
            </a:r>
            <a:endParaRPr lang="en-US" sz="4800" dirty="0">
              <a:latin typeface="Arial" charset="0"/>
            </a:endParaRPr>
          </a:p>
        </p:txBody>
      </p:sp>
      <p:sp>
        <p:nvSpPr>
          <p:cNvPr id="2" name="Content Placeholder 1"/>
          <p:cNvSpPr>
            <a:spLocks noGrp="1"/>
          </p:cNvSpPr>
          <p:nvPr>
            <p:ph idx="1"/>
          </p:nvPr>
        </p:nvSpPr>
        <p:spPr>
          <a:xfrm>
            <a:off x="193868" y="1382484"/>
            <a:ext cx="8397682" cy="4786870"/>
          </a:xfrm>
        </p:spPr>
        <p:txBody>
          <a:bodyPr/>
          <a:lstStyle/>
          <a:p>
            <a:pPr marL="0" indent="0">
              <a:buNone/>
            </a:pPr>
            <a:r>
              <a:rPr lang="en-US" sz="1800" dirty="0"/>
              <a:t>There are many modern hashing algorithms widely used today. Two of the most popular are MD5 and SHA.</a:t>
            </a:r>
          </a:p>
          <a:p>
            <a:r>
              <a:rPr lang="en-US" sz="1800" b="1" dirty="0">
                <a:highlight>
                  <a:srgbClr val="FFFF00"/>
                </a:highlight>
              </a:rPr>
              <a:t>Message Digest 5 (MD5) Algorithm - </a:t>
            </a:r>
            <a:r>
              <a:rPr lang="en-US" sz="1800" dirty="0">
                <a:highlight>
                  <a:srgbClr val="FFFF00"/>
                </a:highlight>
              </a:rPr>
              <a:t>is a hash algorithm developed by Ron </a:t>
            </a:r>
            <a:r>
              <a:rPr lang="en-US" sz="1800" dirty="0" err="1">
                <a:highlight>
                  <a:srgbClr val="FFFF00"/>
                </a:highlight>
              </a:rPr>
              <a:t>Rivest</a:t>
            </a:r>
            <a:r>
              <a:rPr lang="en-US" sz="1800" dirty="0">
                <a:highlight>
                  <a:srgbClr val="FFFF00"/>
                </a:highlight>
              </a:rPr>
              <a:t> that produces a 128-bit hash value. </a:t>
            </a:r>
          </a:p>
          <a:p>
            <a:r>
              <a:rPr lang="en-US" sz="1800" b="1" dirty="0"/>
              <a:t>Secure Hash Algorithm (SHA) – </a:t>
            </a:r>
            <a:r>
              <a:rPr lang="en-US" sz="1800" dirty="0"/>
              <a:t>was developed by the U.S. National Institute of Standards and Technology (NIST) and can be implemented in different strengths:</a:t>
            </a:r>
          </a:p>
          <a:p>
            <a:r>
              <a:rPr lang="en-US" sz="1800" dirty="0"/>
              <a:t>SHA-224 (224 bit)</a:t>
            </a:r>
          </a:p>
          <a:p>
            <a:r>
              <a:rPr lang="en-US" sz="1800" dirty="0"/>
              <a:t>SHA-256 (256 bit)</a:t>
            </a:r>
          </a:p>
          <a:p>
            <a:r>
              <a:rPr lang="en-US" sz="1800" dirty="0"/>
              <a:t>SHA-384 (384 bit)</a:t>
            </a:r>
          </a:p>
          <a:p>
            <a:r>
              <a:rPr lang="en-US" sz="1800" dirty="0"/>
              <a:t>SHA-512 (512 bit)</a:t>
            </a:r>
          </a:p>
          <a:p>
            <a:pPr marL="0" indent="0">
              <a:buNone/>
            </a:pPr>
            <a:endParaRPr lang="en-US" sz="1800" dirty="0"/>
          </a:p>
        </p:txBody>
      </p:sp>
      <p:pic>
        <p:nvPicPr>
          <p:cNvPr id="3" name="Picture 2"/>
          <p:cNvPicPr>
            <a:picLocks noChangeAspect="1"/>
          </p:cNvPicPr>
          <p:nvPr/>
        </p:nvPicPr>
        <p:blipFill>
          <a:blip r:embed="rId3"/>
          <a:stretch>
            <a:fillRect/>
          </a:stretch>
        </p:blipFill>
        <p:spPr>
          <a:xfrm>
            <a:off x="5251600" y="3467099"/>
            <a:ext cx="2869406" cy="3000375"/>
          </a:xfrm>
          <a:prstGeom prst="rect">
            <a:avLst/>
          </a:prstGeom>
        </p:spPr>
      </p:pic>
    </p:spTree>
    <p:extLst>
      <p:ext uri="{BB962C8B-B14F-4D97-AF65-F5344CB8AC3E}">
        <p14:creationId xmlns:p14="http://schemas.microsoft.com/office/powerpoint/2010/main" val="2315863473"/>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Types of Data Integrity Controls</a:t>
            </a:r>
            <a:br>
              <a:rPr lang="en-US" dirty="0"/>
            </a:br>
            <a:r>
              <a:rPr lang="en-US" dirty="0"/>
              <a:t>Salting</a:t>
            </a:r>
            <a:endParaRPr lang="en-US" sz="4800" dirty="0">
              <a:latin typeface="Arial" charset="0"/>
            </a:endParaRPr>
          </a:p>
        </p:txBody>
      </p:sp>
      <p:sp>
        <p:nvSpPr>
          <p:cNvPr id="2" name="Content Placeholder 1"/>
          <p:cNvSpPr>
            <a:spLocks noGrp="1"/>
          </p:cNvSpPr>
          <p:nvPr>
            <p:ph idx="1"/>
          </p:nvPr>
        </p:nvSpPr>
        <p:spPr>
          <a:xfrm>
            <a:off x="213109" y="1539502"/>
            <a:ext cx="8197466" cy="3531262"/>
          </a:xfrm>
        </p:spPr>
        <p:txBody>
          <a:bodyPr/>
          <a:lstStyle/>
          <a:p>
            <a:r>
              <a:rPr lang="en-US" sz="1800" dirty="0">
                <a:highlight>
                  <a:srgbClr val="FFFF00"/>
                </a:highlight>
              </a:rPr>
              <a:t>Salting is used to make hashing more secure. </a:t>
            </a:r>
            <a:r>
              <a:rPr lang="en-US" sz="1800" dirty="0"/>
              <a:t>If two users have the same password, they will also have the same password hashes. </a:t>
            </a:r>
            <a:r>
              <a:rPr lang="en-US" sz="1800" dirty="0">
                <a:highlight>
                  <a:srgbClr val="FFFF00"/>
                </a:highlight>
              </a:rPr>
              <a:t>A salt, which is a random string of characters,</a:t>
            </a:r>
            <a:r>
              <a:rPr lang="en-US" sz="1800" dirty="0"/>
              <a:t> is an additional input to the password before hashing. </a:t>
            </a:r>
          </a:p>
          <a:p>
            <a:r>
              <a:rPr lang="en-US" sz="1800" dirty="0"/>
              <a:t>This creates a different hash result for the two passwords as shown in the figure. A database stores both the hash and the salt.</a:t>
            </a:r>
          </a:p>
          <a:p>
            <a:pPr marL="0" indent="0">
              <a:buNone/>
            </a:pPr>
            <a:endParaRPr lang="en-US" sz="1800" dirty="0"/>
          </a:p>
        </p:txBody>
      </p:sp>
      <p:pic>
        <p:nvPicPr>
          <p:cNvPr id="3" name="Picture 2"/>
          <p:cNvPicPr>
            <a:picLocks noChangeAspect="1"/>
          </p:cNvPicPr>
          <p:nvPr/>
        </p:nvPicPr>
        <p:blipFill>
          <a:blip r:embed="rId3"/>
          <a:stretch>
            <a:fillRect/>
          </a:stretch>
        </p:blipFill>
        <p:spPr>
          <a:xfrm>
            <a:off x="1500187" y="3924300"/>
            <a:ext cx="6581775" cy="1028700"/>
          </a:xfrm>
          <a:prstGeom prst="rect">
            <a:avLst/>
          </a:prstGeom>
        </p:spPr>
      </p:pic>
    </p:spTree>
    <p:extLst>
      <p:ext uri="{BB962C8B-B14F-4D97-AF65-F5344CB8AC3E}">
        <p14:creationId xmlns:p14="http://schemas.microsoft.com/office/powerpoint/2010/main" val="1337351825"/>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Types of Data Integrity Controls</a:t>
            </a:r>
            <a:br>
              <a:rPr lang="en-US" dirty="0"/>
            </a:br>
            <a:r>
              <a:rPr lang="en-US" dirty="0"/>
              <a:t>HMAC</a:t>
            </a:r>
            <a:endParaRPr lang="en-US" sz="4800" dirty="0">
              <a:latin typeface="Arial" charset="0"/>
            </a:endParaRPr>
          </a:p>
        </p:txBody>
      </p:sp>
      <p:sp>
        <p:nvSpPr>
          <p:cNvPr id="2" name="Content Placeholder 1"/>
          <p:cNvSpPr>
            <a:spLocks noGrp="1"/>
          </p:cNvSpPr>
          <p:nvPr>
            <p:ph idx="1"/>
          </p:nvPr>
        </p:nvSpPr>
        <p:spPr>
          <a:xfrm>
            <a:off x="213109" y="1539502"/>
            <a:ext cx="4301741" cy="3531262"/>
          </a:xfrm>
        </p:spPr>
        <p:txBody>
          <a:bodyPr/>
          <a:lstStyle/>
          <a:p>
            <a:r>
              <a:rPr lang="en-US" sz="1800" dirty="0">
                <a:highlight>
                  <a:srgbClr val="FFFF00"/>
                </a:highlight>
              </a:rPr>
              <a:t>HMACs strengthens hashing algorithms by using an additional secret key as input to the hash function. </a:t>
            </a:r>
          </a:p>
          <a:p>
            <a:r>
              <a:rPr lang="en-US" sz="1800" dirty="0"/>
              <a:t>The use of HMAC goes a step further than just integrity assurance by adding authentication. </a:t>
            </a:r>
          </a:p>
          <a:p>
            <a:r>
              <a:rPr lang="en-US" sz="1800" dirty="0">
                <a:highlight>
                  <a:srgbClr val="FFFF00"/>
                </a:highlight>
              </a:rPr>
              <a:t>An HMAC uses a specific algorithm that combines a cryptographic hash function with a secret key</a:t>
            </a:r>
            <a:r>
              <a:rPr lang="en-US" sz="1800" dirty="0"/>
              <a:t>, as shown in the figure.</a:t>
            </a:r>
          </a:p>
        </p:txBody>
      </p:sp>
      <p:pic>
        <p:nvPicPr>
          <p:cNvPr id="3" name="Picture 2"/>
          <p:cNvPicPr>
            <a:picLocks noChangeAspect="1"/>
          </p:cNvPicPr>
          <p:nvPr/>
        </p:nvPicPr>
        <p:blipFill>
          <a:blip r:embed="rId3"/>
          <a:stretch>
            <a:fillRect/>
          </a:stretch>
        </p:blipFill>
        <p:spPr>
          <a:xfrm>
            <a:off x="4681495" y="1276308"/>
            <a:ext cx="4186279" cy="4057650"/>
          </a:xfrm>
          <a:prstGeom prst="rect">
            <a:avLst/>
          </a:prstGeom>
        </p:spPr>
      </p:pic>
    </p:spTree>
    <p:extLst>
      <p:ext uri="{BB962C8B-B14F-4D97-AF65-F5344CB8AC3E}">
        <p14:creationId xmlns:p14="http://schemas.microsoft.com/office/powerpoint/2010/main" val="4163946494"/>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5.2 Digital Signatures</a:t>
            </a:r>
          </a:p>
        </p:txBody>
      </p:sp>
    </p:spTree>
    <p:extLst>
      <p:ext uri="{BB962C8B-B14F-4D97-AF65-F5344CB8AC3E}">
        <p14:creationId xmlns:p14="http://schemas.microsoft.com/office/powerpoint/2010/main" val="3209351092"/>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Digital Signatures</a:t>
            </a:r>
            <a:br>
              <a:rPr lang="en-US" sz="2800" b="0" dirty="0"/>
            </a:br>
            <a:r>
              <a:rPr lang="en-US" sz="2800" b="0" dirty="0"/>
              <a:t>Signatures and the Law</a:t>
            </a:r>
          </a:p>
        </p:txBody>
      </p:sp>
      <p:sp>
        <p:nvSpPr>
          <p:cNvPr id="2" name="Content Placeholder 1"/>
          <p:cNvSpPr>
            <a:spLocks noGrp="1"/>
          </p:cNvSpPr>
          <p:nvPr>
            <p:ph idx="1"/>
          </p:nvPr>
        </p:nvSpPr>
        <p:spPr>
          <a:xfrm>
            <a:off x="213110" y="1392822"/>
            <a:ext cx="8441363" cy="2464803"/>
          </a:xfrm>
        </p:spPr>
        <p:txBody>
          <a:bodyPr/>
          <a:lstStyle/>
          <a:p>
            <a:endParaRPr lang="en-US" sz="2000" dirty="0"/>
          </a:p>
          <a:p>
            <a:endParaRPr lang="en-US" sz="1600" dirty="0"/>
          </a:p>
          <a:p>
            <a:endParaRPr lang="en-US" sz="1600" dirty="0"/>
          </a:p>
        </p:txBody>
      </p:sp>
      <p:sp>
        <p:nvSpPr>
          <p:cNvPr id="3" name="TextBox 2"/>
          <p:cNvSpPr txBox="1"/>
          <p:nvPr/>
        </p:nvSpPr>
        <p:spPr>
          <a:xfrm>
            <a:off x="552450" y="1590675"/>
            <a:ext cx="3819525" cy="4829014"/>
          </a:xfrm>
          <a:prstGeom prst="rect">
            <a:avLst/>
          </a:prstGeom>
          <a:noFill/>
        </p:spPr>
        <p:txBody>
          <a:bodyPr wrap="square" rtlCol="0">
            <a:spAutoFit/>
          </a:bodyPr>
          <a:lstStyle/>
          <a:p>
            <a:pPr marL="285750" indent="-285750" algn="l">
              <a:buFont typeface="Arial" panose="020B0604020202020204" pitchFamily="34" charset="0"/>
              <a:buChar char="•"/>
            </a:pPr>
            <a:r>
              <a:rPr lang="en-US" sz="1800" dirty="0">
                <a:highlight>
                  <a:srgbClr val="FFFF00"/>
                </a:highlight>
              </a:rPr>
              <a:t>Digital signatures provide the same functionality as handwritten signatures for electronic documents.</a:t>
            </a:r>
          </a:p>
          <a:p>
            <a:pPr marL="285750" indent="-285750" algn="l">
              <a:buFont typeface="Arial" panose="020B0604020202020204" pitchFamily="34" charset="0"/>
              <a:buChar char="•"/>
            </a:pPr>
            <a:r>
              <a:rPr lang="en-US" sz="1800" dirty="0"/>
              <a:t>A digital signature is used to determine if someone edits a document after the user signs it. </a:t>
            </a:r>
          </a:p>
          <a:p>
            <a:pPr marL="285750" indent="-285750" algn="l">
              <a:buFont typeface="Arial" panose="020B0604020202020204" pitchFamily="34" charset="0"/>
              <a:buChar char="•"/>
            </a:pPr>
            <a:r>
              <a:rPr lang="en-US" sz="1800" dirty="0">
                <a:highlight>
                  <a:srgbClr val="FFFF00"/>
                </a:highlight>
              </a:rPr>
              <a:t>A digital signature is a mathematical method </a:t>
            </a:r>
            <a:r>
              <a:rPr lang="en-US" sz="1800" dirty="0"/>
              <a:t>used to check the authenticity and integrity of a message, digital document, or software.</a:t>
            </a:r>
          </a:p>
          <a:p>
            <a:pPr marL="285750" indent="-285750" algn="l">
              <a:buFont typeface="Arial" panose="020B0604020202020204" pitchFamily="34" charset="0"/>
              <a:buChar char="•"/>
            </a:pPr>
            <a:r>
              <a:rPr lang="en-US" sz="1800" dirty="0"/>
              <a:t>In many countries, digital signatures have the same legal importance as a manually signed document. </a:t>
            </a:r>
          </a:p>
          <a:p>
            <a:pPr marL="285750" indent="-285750" algn="l">
              <a:buFont typeface="Arial" panose="020B0604020202020204" pitchFamily="34" charset="0"/>
              <a:buChar char="•"/>
            </a:pPr>
            <a:r>
              <a:rPr lang="en-US" sz="1800" dirty="0">
                <a:highlight>
                  <a:srgbClr val="FFFF00"/>
                </a:highlight>
              </a:rPr>
              <a:t>Digital signatures also provide repudiation. </a:t>
            </a:r>
          </a:p>
          <a:p>
            <a:pPr algn="l"/>
            <a:endParaRPr lang="en-US" sz="1800" dirty="0"/>
          </a:p>
        </p:txBody>
      </p:sp>
      <p:pic>
        <p:nvPicPr>
          <p:cNvPr id="4" name="Picture 3"/>
          <p:cNvPicPr>
            <a:picLocks noChangeAspect="1"/>
          </p:cNvPicPr>
          <p:nvPr/>
        </p:nvPicPr>
        <p:blipFill>
          <a:blip r:embed="rId3"/>
          <a:stretch>
            <a:fillRect/>
          </a:stretch>
        </p:blipFill>
        <p:spPr>
          <a:xfrm>
            <a:off x="5065251" y="1781174"/>
            <a:ext cx="3421524" cy="3495675"/>
          </a:xfrm>
          <a:prstGeom prst="rect">
            <a:avLst/>
          </a:prstGeom>
        </p:spPr>
      </p:pic>
    </p:spTree>
    <p:extLst>
      <p:ext uri="{BB962C8B-B14F-4D97-AF65-F5344CB8AC3E}">
        <p14:creationId xmlns:p14="http://schemas.microsoft.com/office/powerpoint/2010/main" val="771947519"/>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Digital Signatures</a:t>
            </a:r>
            <a:br>
              <a:rPr lang="en-US" sz="2800" dirty="0">
                <a:latin typeface="Arial" charset="0"/>
              </a:rPr>
            </a:br>
            <a:r>
              <a:rPr lang="en-US" sz="2800" dirty="0">
                <a:latin typeface="Arial" charset="0"/>
              </a:rPr>
              <a:t>How Digital Signature Technology Works</a:t>
            </a:r>
            <a:endParaRPr lang="en-US" sz="4400" dirty="0">
              <a:latin typeface="Arial" charset="0"/>
            </a:endParaRPr>
          </a:p>
        </p:txBody>
      </p:sp>
      <p:sp>
        <p:nvSpPr>
          <p:cNvPr id="2" name="Content Placeholder 1"/>
          <p:cNvSpPr>
            <a:spLocks noGrp="1"/>
          </p:cNvSpPr>
          <p:nvPr>
            <p:ph idx="1"/>
          </p:nvPr>
        </p:nvSpPr>
        <p:spPr>
          <a:xfrm>
            <a:off x="733424" y="1117600"/>
            <a:ext cx="8050357" cy="5477164"/>
          </a:xfrm>
        </p:spPr>
        <p:txBody>
          <a:bodyPr/>
          <a:lstStyle/>
          <a:p>
            <a:pPr marL="0" indent="0">
              <a:buNone/>
            </a:pPr>
            <a:r>
              <a:rPr lang="en-US" sz="1800" dirty="0">
                <a:highlight>
                  <a:srgbClr val="FFFF00"/>
                </a:highlight>
              </a:rPr>
              <a:t>Asymmetric cryptography is the basis for digital signatures. </a:t>
            </a:r>
            <a:r>
              <a:rPr lang="en-US" sz="1800" dirty="0"/>
              <a:t>A public key algorithm like RSA generates two keys: one private and the other public. The keys are mathematically related.</a:t>
            </a:r>
          </a:p>
        </p:txBody>
      </p:sp>
      <p:pic>
        <p:nvPicPr>
          <p:cNvPr id="3" name="Picture 2"/>
          <p:cNvPicPr>
            <a:picLocks noChangeAspect="1"/>
          </p:cNvPicPr>
          <p:nvPr/>
        </p:nvPicPr>
        <p:blipFill>
          <a:blip r:embed="rId3"/>
          <a:stretch>
            <a:fillRect/>
          </a:stretch>
        </p:blipFill>
        <p:spPr>
          <a:xfrm>
            <a:off x="1285875" y="2512669"/>
            <a:ext cx="6191250" cy="3121368"/>
          </a:xfrm>
          <a:prstGeom prst="rect">
            <a:avLst/>
          </a:prstGeom>
        </p:spPr>
      </p:pic>
    </p:spTree>
    <p:extLst>
      <p:ext uri="{BB962C8B-B14F-4D97-AF65-F5344CB8AC3E}">
        <p14:creationId xmlns:p14="http://schemas.microsoft.com/office/powerpoint/2010/main" val="2527331940"/>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5.3 Certificates</a:t>
            </a:r>
          </a:p>
        </p:txBody>
      </p:sp>
    </p:spTree>
    <p:extLst>
      <p:ext uri="{BB962C8B-B14F-4D97-AF65-F5344CB8AC3E}">
        <p14:creationId xmlns:p14="http://schemas.microsoft.com/office/powerpoint/2010/main" val="3683959464"/>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dirty="0"/>
              <a:t>Certificates</a:t>
            </a:r>
            <a:br>
              <a:rPr lang="en-US" sz="2800" dirty="0">
                <a:latin typeface="Arial" charset="0"/>
              </a:rPr>
            </a:br>
            <a:r>
              <a:rPr lang="en-US" sz="2800" dirty="0">
                <a:latin typeface="Arial" charset="0"/>
              </a:rPr>
              <a:t>The Basics of Digital Certicates</a:t>
            </a:r>
            <a:endParaRPr lang="en-US" sz="4400" dirty="0">
              <a:latin typeface="Arial" charset="0"/>
            </a:endParaRPr>
          </a:p>
        </p:txBody>
      </p:sp>
      <p:sp>
        <p:nvSpPr>
          <p:cNvPr id="2" name="Content Placeholder 1"/>
          <p:cNvSpPr>
            <a:spLocks noGrp="1"/>
          </p:cNvSpPr>
          <p:nvPr>
            <p:ph idx="1"/>
          </p:nvPr>
        </p:nvSpPr>
        <p:spPr>
          <a:xfrm>
            <a:off x="213110" y="1505526"/>
            <a:ext cx="8071908" cy="2580699"/>
          </a:xfrm>
        </p:spPr>
        <p:txBody>
          <a:bodyPr/>
          <a:lstStyle/>
          <a:p>
            <a:r>
              <a:rPr lang="en-US" sz="1800" dirty="0">
                <a:highlight>
                  <a:srgbClr val="FFFF00"/>
                </a:highlight>
              </a:rPr>
              <a:t>A digital certificate is equivalent to an electronic passport. </a:t>
            </a:r>
          </a:p>
          <a:p>
            <a:r>
              <a:rPr lang="en-US" sz="1800" dirty="0"/>
              <a:t>Digital certificates enable users, hosts, and organizations to exchange information </a:t>
            </a:r>
            <a:r>
              <a:rPr lang="en-US" sz="1800" dirty="0">
                <a:highlight>
                  <a:srgbClr val="FFFF00"/>
                </a:highlight>
              </a:rPr>
              <a:t>securely over the Internet</a:t>
            </a:r>
            <a:r>
              <a:rPr lang="en-US" sz="1800" dirty="0"/>
              <a:t>. </a:t>
            </a:r>
          </a:p>
          <a:p>
            <a:r>
              <a:rPr lang="en-US" sz="1800" dirty="0"/>
              <a:t>A </a:t>
            </a:r>
            <a:r>
              <a:rPr lang="en-US" sz="1800" dirty="0">
                <a:highlight>
                  <a:srgbClr val="FFFF00"/>
                </a:highlight>
              </a:rPr>
              <a:t>digital certificate authenticates </a:t>
            </a:r>
            <a:r>
              <a:rPr lang="en-US" sz="1800" dirty="0"/>
              <a:t>and verifies that users sending a message are who they claim to be. </a:t>
            </a:r>
          </a:p>
          <a:p>
            <a:r>
              <a:rPr lang="en-US" sz="1800" dirty="0"/>
              <a:t>Digital certificates can also provide </a:t>
            </a:r>
            <a:r>
              <a:rPr lang="en-US" sz="1800" dirty="0">
                <a:highlight>
                  <a:srgbClr val="FFFF00"/>
                </a:highlight>
              </a:rPr>
              <a:t>confidentiality </a:t>
            </a:r>
            <a:r>
              <a:rPr lang="en-US" sz="1800" dirty="0"/>
              <a:t>for the receiver with the means to encrypt a reply.</a:t>
            </a:r>
          </a:p>
          <a:p>
            <a:endParaRPr lang="en-US" sz="1800" dirty="0"/>
          </a:p>
        </p:txBody>
      </p:sp>
    </p:spTree>
    <p:extLst>
      <p:ext uri="{BB962C8B-B14F-4D97-AF65-F5344CB8AC3E}">
        <p14:creationId xmlns:p14="http://schemas.microsoft.com/office/powerpoint/2010/main" val="468045635"/>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dirty="0"/>
              <a:t>Certificates</a:t>
            </a:r>
            <a:br>
              <a:rPr lang="en-US" sz="2800" dirty="0">
                <a:latin typeface="Arial" charset="0"/>
              </a:rPr>
            </a:br>
            <a:r>
              <a:rPr lang="en-US" sz="2800" dirty="0">
                <a:latin typeface="Arial" charset="0"/>
              </a:rPr>
              <a:t>Constructing a Digital Certificate</a:t>
            </a:r>
            <a:endParaRPr lang="en-US" sz="4400" dirty="0">
              <a:latin typeface="Arial" charset="0"/>
            </a:endParaRPr>
          </a:p>
        </p:txBody>
      </p:sp>
      <p:sp>
        <p:nvSpPr>
          <p:cNvPr id="2" name="Content Placeholder 1"/>
          <p:cNvSpPr>
            <a:spLocks noGrp="1"/>
          </p:cNvSpPr>
          <p:nvPr>
            <p:ph idx="1"/>
          </p:nvPr>
        </p:nvSpPr>
        <p:spPr>
          <a:xfrm>
            <a:off x="213110" y="1209964"/>
            <a:ext cx="8071908" cy="2209511"/>
          </a:xfrm>
        </p:spPr>
        <p:txBody>
          <a:bodyPr/>
          <a:lstStyle/>
          <a:p>
            <a:r>
              <a:rPr lang="en-US" sz="1800" dirty="0"/>
              <a:t>Digital certificate must follow a standard structure so that any entity can read and understand it regardless of the issuer. </a:t>
            </a:r>
          </a:p>
          <a:p>
            <a:r>
              <a:rPr lang="en-US" sz="1800" dirty="0">
                <a:highlight>
                  <a:srgbClr val="FFFF00"/>
                </a:highlight>
              </a:rPr>
              <a:t>TheX.509 is the standard for construction of digital certificates and the public key infrastructure (PKI) used to manage digital certificates. </a:t>
            </a:r>
          </a:p>
          <a:p>
            <a:r>
              <a:rPr lang="en-US" sz="1800" dirty="0"/>
              <a:t>PKI is the policies, roles, and procedures required to create, manage, distribute, use, store, and revoke digital certificates. </a:t>
            </a:r>
          </a:p>
        </p:txBody>
      </p:sp>
      <p:pic>
        <p:nvPicPr>
          <p:cNvPr id="3" name="Picture 2"/>
          <p:cNvPicPr>
            <a:picLocks noChangeAspect="1"/>
          </p:cNvPicPr>
          <p:nvPr/>
        </p:nvPicPr>
        <p:blipFill>
          <a:blip r:embed="rId3"/>
          <a:stretch>
            <a:fillRect/>
          </a:stretch>
        </p:blipFill>
        <p:spPr>
          <a:xfrm>
            <a:off x="1965445" y="3368272"/>
            <a:ext cx="4567237" cy="3117568"/>
          </a:xfrm>
          <a:prstGeom prst="rect">
            <a:avLst/>
          </a:prstGeom>
        </p:spPr>
      </p:pic>
    </p:spTree>
    <p:extLst>
      <p:ext uri="{BB962C8B-B14F-4D97-AF65-F5344CB8AC3E}">
        <p14:creationId xmlns:p14="http://schemas.microsoft.com/office/powerpoint/2010/main" val="3538217487"/>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5.4 Database Integrity Enforcement</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dirty="0"/>
              <a:t>Database Integrity Enforcement</a:t>
            </a:r>
            <a:br>
              <a:rPr lang="en-US" sz="1800" b="0" dirty="0"/>
            </a:br>
            <a:r>
              <a:rPr lang="en-US" b="0" dirty="0"/>
              <a:t>Database Integrity</a:t>
            </a:r>
          </a:p>
        </p:txBody>
      </p:sp>
      <p:sp>
        <p:nvSpPr>
          <p:cNvPr id="2" name="Content Placeholder 1"/>
          <p:cNvSpPr>
            <a:spLocks noGrp="1"/>
          </p:cNvSpPr>
          <p:nvPr>
            <p:ph idx="1"/>
          </p:nvPr>
        </p:nvSpPr>
        <p:spPr>
          <a:xfrm>
            <a:off x="274656" y="1232592"/>
            <a:ext cx="8221644" cy="4786870"/>
          </a:xfrm>
        </p:spPr>
        <p:txBody>
          <a:bodyPr/>
          <a:lstStyle/>
          <a:p>
            <a:r>
              <a:rPr lang="en-US" sz="2000" dirty="0">
                <a:highlight>
                  <a:srgbClr val="FFFF00"/>
                </a:highlight>
              </a:rPr>
              <a:t>Databases provide an efficient way to store, retrieve, and analyze data. </a:t>
            </a:r>
          </a:p>
          <a:p>
            <a:r>
              <a:rPr lang="en-US" sz="2000" dirty="0"/>
              <a:t>As data collection increases and data becomes more sensitive</a:t>
            </a:r>
            <a:r>
              <a:rPr lang="en-US" sz="2000" dirty="0">
                <a:highlight>
                  <a:srgbClr val="FFFF00"/>
                </a:highlight>
              </a:rPr>
              <a:t>, it is important for cybersecurity professionals to protect the growing number of databases. </a:t>
            </a:r>
          </a:p>
          <a:p>
            <a:r>
              <a:rPr lang="en-US" sz="2000" dirty="0">
                <a:highlight>
                  <a:srgbClr val="FFFF00"/>
                </a:highlight>
              </a:rPr>
              <a:t>Data integrity refers to the accuracy, consistency, and reliability of data stored in a database. </a:t>
            </a:r>
          </a:p>
        </p:txBody>
      </p:sp>
      <p:pic>
        <p:nvPicPr>
          <p:cNvPr id="3" name="Picture 2"/>
          <p:cNvPicPr>
            <a:picLocks noChangeAspect="1"/>
          </p:cNvPicPr>
          <p:nvPr/>
        </p:nvPicPr>
        <p:blipFill>
          <a:blip r:embed="rId3"/>
          <a:stretch>
            <a:fillRect/>
          </a:stretch>
        </p:blipFill>
        <p:spPr>
          <a:xfrm>
            <a:off x="3752849" y="4339185"/>
            <a:ext cx="4333875" cy="1847302"/>
          </a:xfrm>
          <a:prstGeom prst="rect">
            <a:avLst/>
          </a:prstGeom>
        </p:spPr>
      </p:pic>
      <p:pic>
        <p:nvPicPr>
          <p:cNvPr id="5" name="Picture 4"/>
          <p:cNvPicPr>
            <a:picLocks noChangeAspect="1"/>
          </p:cNvPicPr>
          <p:nvPr/>
        </p:nvPicPr>
        <p:blipFill>
          <a:blip r:embed="rId3"/>
          <a:stretch>
            <a:fillRect/>
          </a:stretch>
        </p:blipFill>
        <p:spPr>
          <a:xfrm>
            <a:off x="3733799" y="4310610"/>
            <a:ext cx="4333875" cy="1847302"/>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dirty="0"/>
              <a:t>Database Integrity Enforcement</a:t>
            </a:r>
            <a:br>
              <a:rPr lang="en-US" sz="1800" b="0" dirty="0"/>
            </a:br>
            <a:r>
              <a:rPr lang="en-US" b="0" dirty="0"/>
              <a:t>Database Integrity (Cont.)</a:t>
            </a:r>
          </a:p>
        </p:txBody>
      </p:sp>
      <p:sp>
        <p:nvSpPr>
          <p:cNvPr id="2" name="Content Placeholder 1"/>
          <p:cNvSpPr>
            <a:spLocks noGrp="1"/>
          </p:cNvSpPr>
          <p:nvPr>
            <p:ph idx="1"/>
          </p:nvPr>
        </p:nvSpPr>
        <p:spPr>
          <a:xfrm>
            <a:off x="274656" y="1232592"/>
            <a:ext cx="8221644" cy="3701358"/>
          </a:xfrm>
        </p:spPr>
        <p:txBody>
          <a:bodyPr/>
          <a:lstStyle/>
          <a:p>
            <a:pPr marL="0" indent="0">
              <a:buNone/>
            </a:pPr>
            <a:r>
              <a:rPr lang="en-US" sz="1800" dirty="0"/>
              <a:t>The four database integrity rules or constraints are as follows:</a:t>
            </a:r>
          </a:p>
          <a:p>
            <a:r>
              <a:rPr lang="en-US" sz="1800" b="1" dirty="0"/>
              <a:t>Entity Integrity</a:t>
            </a:r>
            <a:r>
              <a:rPr lang="en-US" sz="1800" dirty="0"/>
              <a:t>: </a:t>
            </a:r>
            <a:r>
              <a:rPr lang="en-US" sz="1800" dirty="0">
                <a:highlight>
                  <a:srgbClr val="FFFF00"/>
                </a:highlight>
              </a:rPr>
              <a:t>All rows</a:t>
            </a:r>
            <a:r>
              <a:rPr lang="en-US" sz="1800" dirty="0"/>
              <a:t> must have a unique identifier called a Primary Key.</a:t>
            </a:r>
          </a:p>
          <a:p>
            <a:r>
              <a:rPr lang="en-US" sz="1800" b="1" dirty="0"/>
              <a:t>Domain Integrity</a:t>
            </a:r>
            <a:r>
              <a:rPr lang="en-US" sz="1800" dirty="0"/>
              <a:t>: All data stored in a </a:t>
            </a:r>
            <a:r>
              <a:rPr lang="en-US" sz="1800" dirty="0">
                <a:highlight>
                  <a:srgbClr val="FFFF00"/>
                </a:highlight>
              </a:rPr>
              <a:t>column </a:t>
            </a:r>
            <a:r>
              <a:rPr lang="en-US" sz="1800" dirty="0"/>
              <a:t>must follow the same format and definition.</a:t>
            </a:r>
          </a:p>
          <a:p>
            <a:r>
              <a:rPr lang="en-US" sz="1800" b="1" dirty="0"/>
              <a:t>Referential Integrity</a:t>
            </a:r>
            <a:r>
              <a:rPr lang="en-US" sz="1800" dirty="0"/>
              <a:t>: </a:t>
            </a:r>
            <a:r>
              <a:rPr lang="en-US" sz="1800" dirty="0">
                <a:highlight>
                  <a:srgbClr val="FFFF00"/>
                </a:highlight>
              </a:rPr>
              <a:t>Table </a:t>
            </a:r>
            <a:r>
              <a:rPr lang="en-US" sz="1800" dirty="0"/>
              <a:t>relationships must remain consistent. Therefore, a user cannot delete a record which is related to another one.</a:t>
            </a:r>
          </a:p>
          <a:p>
            <a:r>
              <a:rPr lang="en-US" sz="1800" b="1" dirty="0"/>
              <a:t>User-defined Integrity</a:t>
            </a:r>
            <a:r>
              <a:rPr lang="en-US" sz="1800" dirty="0"/>
              <a:t>: </a:t>
            </a:r>
            <a:r>
              <a:rPr lang="en-US" sz="1800" dirty="0">
                <a:highlight>
                  <a:srgbClr val="FFFF00"/>
                </a:highlight>
              </a:rPr>
              <a:t>A set of rules defined </a:t>
            </a:r>
            <a:r>
              <a:rPr lang="en-US" sz="1800" dirty="0"/>
              <a:t>by a user which does not belong to one of the other categories. For example, a customer places a new order. The user first checks to see if this is a new customer. If it is, the user adds the new customer to the customers table.</a:t>
            </a:r>
          </a:p>
        </p:txBody>
      </p:sp>
      <p:pic>
        <p:nvPicPr>
          <p:cNvPr id="3" name="Picture 2"/>
          <p:cNvPicPr>
            <a:picLocks noChangeAspect="1"/>
          </p:cNvPicPr>
          <p:nvPr/>
        </p:nvPicPr>
        <p:blipFill>
          <a:blip r:embed="rId3"/>
          <a:stretch>
            <a:fillRect/>
          </a:stretch>
        </p:blipFill>
        <p:spPr>
          <a:xfrm>
            <a:off x="2703928" y="4695825"/>
            <a:ext cx="4206668" cy="1793081"/>
          </a:xfrm>
          <a:prstGeom prst="rect">
            <a:avLst/>
          </a:prstGeom>
        </p:spPr>
      </p:pic>
    </p:spTree>
    <p:extLst>
      <p:ext uri="{BB962C8B-B14F-4D97-AF65-F5344CB8AC3E}">
        <p14:creationId xmlns:p14="http://schemas.microsoft.com/office/powerpoint/2010/main" val="2626493067"/>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dirty="0"/>
              <a:t>Database Integrity Enforcement</a:t>
            </a:r>
            <a:br>
              <a:rPr lang="en-US" sz="1800" dirty="0">
                <a:latin typeface="Arial" charset="0"/>
              </a:rPr>
            </a:br>
            <a:r>
              <a:rPr lang="en-US" sz="2800" b="0" dirty="0"/>
              <a:t>Database Validation</a:t>
            </a:r>
            <a:endParaRPr lang="en-US" sz="2800" dirty="0">
              <a:latin typeface="Arial" charset="0"/>
            </a:endParaRPr>
          </a:p>
        </p:txBody>
      </p:sp>
      <p:sp>
        <p:nvSpPr>
          <p:cNvPr id="2" name="Content Placeholder 1"/>
          <p:cNvSpPr>
            <a:spLocks noGrp="1"/>
          </p:cNvSpPr>
          <p:nvPr>
            <p:ph idx="1"/>
          </p:nvPr>
        </p:nvSpPr>
        <p:spPr>
          <a:xfrm>
            <a:off x="322888" y="1226993"/>
            <a:ext cx="8135312" cy="4876796"/>
          </a:xfrm>
        </p:spPr>
        <p:txBody>
          <a:bodyPr/>
          <a:lstStyle/>
          <a:p>
            <a:pPr marL="0" indent="0">
              <a:buNone/>
            </a:pPr>
            <a:r>
              <a:rPr lang="en-US" sz="1800" dirty="0">
                <a:highlight>
                  <a:srgbClr val="FFFF00"/>
                </a:highlight>
              </a:rPr>
              <a:t>A validation rule checks that data falls within the parameters defined by the database designer</a:t>
            </a:r>
            <a:r>
              <a:rPr lang="en-US" sz="1800" dirty="0"/>
              <a:t>. A validation rule helps to ensure the completeness, accuracy and consistency of data. The criteria used in a validation rule include the following:</a:t>
            </a:r>
          </a:p>
          <a:p>
            <a:r>
              <a:rPr lang="en-US" sz="1800" dirty="0"/>
              <a:t>Size – checks the number of characters in a data item</a:t>
            </a:r>
          </a:p>
          <a:p>
            <a:r>
              <a:rPr lang="en-US" sz="1800" dirty="0"/>
              <a:t>Format – checks that the data conforms to a specified format</a:t>
            </a:r>
          </a:p>
          <a:p>
            <a:r>
              <a:rPr lang="en-US" sz="1800" dirty="0"/>
              <a:t>Consistency – checks for the consistency of codes in related data items</a:t>
            </a:r>
          </a:p>
          <a:p>
            <a:r>
              <a:rPr lang="en-US" sz="1800" dirty="0"/>
              <a:t>Range – checks that data lies within a minimum and maximum value</a:t>
            </a:r>
          </a:p>
          <a:p>
            <a:r>
              <a:rPr lang="en-US" sz="1800" dirty="0"/>
              <a:t>Check digit – provides for an extra calculation to generate a check digit for error detection.</a:t>
            </a:r>
          </a:p>
        </p:txBody>
      </p:sp>
      <p:pic>
        <p:nvPicPr>
          <p:cNvPr id="3" name="Picture 2"/>
          <p:cNvPicPr>
            <a:picLocks noChangeAspect="1"/>
          </p:cNvPicPr>
          <p:nvPr/>
        </p:nvPicPr>
        <p:blipFill>
          <a:blip r:embed="rId3"/>
          <a:stretch>
            <a:fillRect/>
          </a:stretch>
        </p:blipFill>
        <p:spPr>
          <a:xfrm>
            <a:off x="3971924" y="4486654"/>
            <a:ext cx="3990975" cy="2204658"/>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dirty="0"/>
              <a:t>Database Integrity Enforcement</a:t>
            </a:r>
            <a:br>
              <a:rPr lang="en-US" dirty="0">
                <a:latin typeface="Arial" charset="0"/>
              </a:rPr>
            </a:br>
            <a:r>
              <a:rPr lang="en-US" sz="2800" b="0" dirty="0"/>
              <a:t>Database Integrity Requirements</a:t>
            </a:r>
            <a:endParaRPr lang="en-US" sz="2800" dirty="0">
              <a:latin typeface="Arial" charset="0"/>
            </a:endParaRPr>
          </a:p>
        </p:txBody>
      </p:sp>
      <p:sp>
        <p:nvSpPr>
          <p:cNvPr id="2" name="Content Placeholder 1"/>
          <p:cNvSpPr>
            <a:spLocks noGrp="1"/>
          </p:cNvSpPr>
          <p:nvPr>
            <p:ph idx="1"/>
          </p:nvPr>
        </p:nvSpPr>
        <p:spPr>
          <a:xfrm>
            <a:off x="193868" y="3404178"/>
            <a:ext cx="8673907" cy="3387147"/>
          </a:xfrm>
        </p:spPr>
        <p:txBody>
          <a:bodyPr/>
          <a:lstStyle/>
          <a:p>
            <a:r>
              <a:rPr lang="en-US" sz="1800" dirty="0">
                <a:highlight>
                  <a:srgbClr val="FFFF00"/>
                </a:highlight>
              </a:rPr>
              <a:t>Maintaining proper filing is critical in maintaining the trustworthiness and usefulness of the data within the database</a:t>
            </a:r>
            <a:r>
              <a:rPr lang="en-US" sz="1800" dirty="0"/>
              <a:t>. </a:t>
            </a:r>
          </a:p>
          <a:p>
            <a:r>
              <a:rPr lang="en-US" sz="1800" dirty="0"/>
              <a:t>Tables, records, fields, and data within each field make up a database. </a:t>
            </a:r>
          </a:p>
          <a:p>
            <a:r>
              <a:rPr lang="en-US" sz="1800" dirty="0"/>
              <a:t>In order to maintain the integrity of the database filing system, </a:t>
            </a:r>
            <a:r>
              <a:rPr lang="en-US" sz="1800" dirty="0">
                <a:highlight>
                  <a:srgbClr val="FFFF00"/>
                </a:highlight>
              </a:rPr>
              <a:t>users must follow certain rules. </a:t>
            </a:r>
          </a:p>
          <a:p>
            <a:r>
              <a:rPr lang="en-US" sz="1800" dirty="0">
                <a:highlight>
                  <a:srgbClr val="FFFF00"/>
                </a:highlight>
              </a:rPr>
              <a:t>Entity integrity is an integrity rule</a:t>
            </a:r>
            <a:r>
              <a:rPr lang="en-US" sz="1800" dirty="0"/>
              <a:t>, which states that every table must have a primary key and that the column or columns chosen to be the primary key must be unique and not NULL. </a:t>
            </a:r>
          </a:p>
          <a:p>
            <a:r>
              <a:rPr lang="en-US" sz="1800" dirty="0"/>
              <a:t>Null in a database signifies missing or unknown values. Entity integrity enables proper organization of data for that record.</a:t>
            </a:r>
          </a:p>
        </p:txBody>
      </p:sp>
      <p:pic>
        <p:nvPicPr>
          <p:cNvPr id="3" name="Picture 2"/>
          <p:cNvPicPr>
            <a:picLocks noChangeAspect="1"/>
          </p:cNvPicPr>
          <p:nvPr/>
        </p:nvPicPr>
        <p:blipFill>
          <a:blip r:embed="rId3"/>
          <a:stretch>
            <a:fillRect/>
          </a:stretch>
        </p:blipFill>
        <p:spPr>
          <a:xfrm>
            <a:off x="2508075" y="1253834"/>
            <a:ext cx="3048000" cy="1995638"/>
          </a:xfrm>
          <a:prstGeom prst="rect">
            <a:avLst/>
          </a:prstGeom>
        </p:spPr>
      </p:pic>
    </p:spTree>
    <p:extLst>
      <p:ext uri="{BB962C8B-B14F-4D97-AF65-F5344CB8AC3E}">
        <p14:creationId xmlns:p14="http://schemas.microsoft.com/office/powerpoint/2010/main" val="2744324136"/>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dirty="0"/>
              <a:t>Database Integrity Enforcement</a:t>
            </a:r>
            <a:br>
              <a:rPr lang="en-US" dirty="0">
                <a:latin typeface="Arial" charset="0"/>
              </a:rPr>
            </a:br>
            <a:r>
              <a:rPr lang="en-US" sz="2800" b="0" dirty="0"/>
              <a:t>Database Integrity Requirements (Cont.)</a:t>
            </a:r>
            <a:endParaRPr lang="en-US" sz="2800" dirty="0">
              <a:latin typeface="Arial" charset="0"/>
            </a:endParaRPr>
          </a:p>
        </p:txBody>
      </p:sp>
      <p:sp>
        <p:nvSpPr>
          <p:cNvPr id="2" name="Content Placeholder 1"/>
          <p:cNvSpPr>
            <a:spLocks noGrp="1"/>
          </p:cNvSpPr>
          <p:nvPr>
            <p:ph idx="1"/>
          </p:nvPr>
        </p:nvSpPr>
        <p:spPr>
          <a:xfrm>
            <a:off x="193868" y="4994854"/>
            <a:ext cx="8432896" cy="1586922"/>
          </a:xfrm>
        </p:spPr>
        <p:txBody>
          <a:bodyPr/>
          <a:lstStyle/>
          <a:p>
            <a:r>
              <a:rPr lang="en-US" sz="1800" dirty="0">
                <a:highlight>
                  <a:srgbClr val="FFFF00"/>
                </a:highlight>
              </a:rPr>
              <a:t>Another important integrity check is referential integrity which deals with foreign keys. </a:t>
            </a:r>
            <a:r>
              <a:rPr lang="en-US" sz="1800" dirty="0"/>
              <a:t>A foreign key in one table references a primary key in a second table. The primary key for a table uniquely identifies entities (rows) in the table. </a:t>
            </a:r>
            <a:r>
              <a:rPr lang="en-US" sz="1800" dirty="0">
                <a:highlight>
                  <a:srgbClr val="FFFF00"/>
                </a:highlight>
              </a:rPr>
              <a:t>Referential integrity </a:t>
            </a:r>
            <a:r>
              <a:rPr lang="en-US" sz="1800" dirty="0"/>
              <a:t>maintains the integrity of foreign keys.</a:t>
            </a:r>
          </a:p>
        </p:txBody>
      </p:sp>
      <p:pic>
        <p:nvPicPr>
          <p:cNvPr id="3" name="Picture 2"/>
          <p:cNvPicPr>
            <a:picLocks noChangeAspect="1"/>
          </p:cNvPicPr>
          <p:nvPr/>
        </p:nvPicPr>
        <p:blipFill>
          <a:blip r:embed="rId3"/>
          <a:stretch>
            <a:fillRect/>
          </a:stretch>
        </p:blipFill>
        <p:spPr>
          <a:xfrm>
            <a:off x="1666875" y="1269116"/>
            <a:ext cx="5981700" cy="3585165"/>
          </a:xfrm>
          <a:prstGeom prst="rect">
            <a:avLst/>
          </a:prstGeom>
        </p:spPr>
      </p:pic>
    </p:spTree>
    <p:extLst>
      <p:ext uri="{BB962C8B-B14F-4D97-AF65-F5344CB8AC3E}">
        <p14:creationId xmlns:p14="http://schemas.microsoft.com/office/powerpoint/2010/main" val="1495187848"/>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dirty="0"/>
              <a:t>Database Integrity Enforcement</a:t>
            </a:r>
            <a:br>
              <a:rPr lang="en-US" dirty="0">
                <a:latin typeface="Arial" charset="0"/>
              </a:rPr>
            </a:br>
            <a:r>
              <a:rPr lang="en-US" sz="2800" b="0" dirty="0"/>
              <a:t>Database Integrity Requirements (Cont.)</a:t>
            </a:r>
            <a:endParaRPr lang="en-US" sz="2800" dirty="0">
              <a:latin typeface="Arial" charset="0"/>
            </a:endParaRPr>
          </a:p>
        </p:txBody>
      </p:sp>
      <p:sp>
        <p:nvSpPr>
          <p:cNvPr id="2" name="Content Placeholder 1"/>
          <p:cNvSpPr>
            <a:spLocks noGrp="1"/>
          </p:cNvSpPr>
          <p:nvPr>
            <p:ph idx="1"/>
          </p:nvPr>
        </p:nvSpPr>
        <p:spPr>
          <a:xfrm>
            <a:off x="193868" y="4637282"/>
            <a:ext cx="8432896" cy="1796472"/>
          </a:xfrm>
        </p:spPr>
        <p:txBody>
          <a:bodyPr/>
          <a:lstStyle/>
          <a:p>
            <a:r>
              <a:rPr lang="en-US" sz="1800" dirty="0">
                <a:highlight>
                  <a:srgbClr val="FFFF00"/>
                </a:highlight>
              </a:rPr>
              <a:t>Domain integrity ensures that all the data items in a column fall within a defined set of valid values</a:t>
            </a:r>
            <a:r>
              <a:rPr lang="en-US" sz="1800" dirty="0"/>
              <a:t>. Each column in a table has a defined set of values, such as the set of all numbers for credit card numbers, social security numbers, or email addresses. Limiting the value assigned to an instance of that column (an attribute) enforces domain integrity. Domain integrity enforcement can be as simple as choosing the correct data type, length and or format for a column.</a:t>
            </a:r>
          </a:p>
        </p:txBody>
      </p:sp>
      <p:pic>
        <p:nvPicPr>
          <p:cNvPr id="4" name="Picture 3"/>
          <p:cNvPicPr>
            <a:picLocks noChangeAspect="1"/>
          </p:cNvPicPr>
          <p:nvPr/>
        </p:nvPicPr>
        <p:blipFill>
          <a:blip r:embed="rId3"/>
          <a:stretch>
            <a:fillRect/>
          </a:stretch>
        </p:blipFill>
        <p:spPr>
          <a:xfrm>
            <a:off x="1009554" y="1634334"/>
            <a:ext cx="6801523" cy="2467742"/>
          </a:xfrm>
          <a:prstGeom prst="rect">
            <a:avLst/>
          </a:prstGeom>
        </p:spPr>
      </p:pic>
    </p:spTree>
    <p:extLst>
      <p:ext uri="{BB962C8B-B14F-4D97-AF65-F5344CB8AC3E}">
        <p14:creationId xmlns:p14="http://schemas.microsoft.com/office/powerpoint/2010/main" val="4183818567"/>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A6A7D49B-24B3-9549-85D4-1348CC801FEE}"/>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7251938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Chapter4 week 8 part 1 UWTSD (1) (1)" id="{7BFC7595-A973-445D-BE2E-7FF275D1C78B}" vid="{B173A831-FD69-47B2-84E0-50E0C7C299BF}"/>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Chapter4 week 8 part 1 UWTSD (1) (1)" id="{7BFC7595-A973-445D-BE2E-7FF275D1C78B}" vid="{BFB9F929-B922-4FE4-9278-97943AA76883}"/>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CSE_Chapter4 week 8 part 1 UWTSD (1) (1)</Template>
  <TotalTime>0</TotalTime>
  <Pages>28</Pages>
  <Words>4145</Words>
  <Application>Microsoft Office PowerPoint</Application>
  <PresentationFormat>On-screen Show (4:3)</PresentationFormat>
  <Paragraphs>258</Paragraphs>
  <Slides>46</Slides>
  <Notes>41</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46</vt:i4>
      </vt:variant>
    </vt:vector>
  </HeadingPairs>
  <TitlesOfParts>
    <vt:vector size="50" baseType="lpstr">
      <vt:lpstr>Arial</vt:lpstr>
      <vt:lpstr>Wingdings</vt:lpstr>
      <vt:lpstr>PPT-TMPLT-WHT_C</vt:lpstr>
      <vt:lpstr>NetAcad-4F_PPT-WHT_060408</vt:lpstr>
      <vt:lpstr>PowerPoint Presentation</vt:lpstr>
      <vt:lpstr>PowerPoint Presentation</vt:lpstr>
      <vt:lpstr>4.1 Cryptography</vt:lpstr>
      <vt:lpstr>Cryptography Overview</vt:lpstr>
      <vt:lpstr>Cryptography Overview (Cont.)</vt:lpstr>
      <vt:lpstr>Cryptography Private-Key Encryption</vt:lpstr>
      <vt:lpstr>Cryptography Public-Key Encryption</vt:lpstr>
      <vt:lpstr>Cryptography Symmetrical versus Asymmetrical Encryption</vt:lpstr>
      <vt:lpstr>Cryptography Symmetrical versus Asymmetrical Encryption</vt:lpstr>
      <vt:lpstr>Cryptography Symmetrical versus Asymmetrical Encryption</vt:lpstr>
      <vt:lpstr>Cryptography Symmetrical versus Asymmetrical Encryption</vt:lpstr>
      <vt:lpstr>4.2 Access Control</vt:lpstr>
      <vt:lpstr>Access Control Types of Access Control</vt:lpstr>
      <vt:lpstr> Access Control Access Control Strategies</vt:lpstr>
      <vt:lpstr>Access Control Identification</vt:lpstr>
      <vt:lpstr>Access Control Authentication Methods</vt:lpstr>
      <vt:lpstr>Access Control Authorization</vt:lpstr>
      <vt:lpstr>Access Control Accountability</vt:lpstr>
      <vt:lpstr>Access Control Types of Security Controls</vt:lpstr>
      <vt:lpstr>Access Control Types of Security Controls</vt:lpstr>
      <vt:lpstr>4.3 Obscuring Data</vt:lpstr>
      <vt:lpstr>Obscuring Data Data Masking</vt:lpstr>
      <vt:lpstr>Obscuring Data Steganography</vt:lpstr>
      <vt:lpstr>Obscuring Data Data Obfuscation</vt:lpstr>
      <vt:lpstr>PowerPoint Presentation</vt:lpstr>
      <vt:lpstr>PowerPoint Presentation</vt:lpstr>
      <vt:lpstr>5.1 Types of Data Integrity Controls</vt:lpstr>
      <vt:lpstr>Types of Data Integrity Controls Hashing Algorithms</vt:lpstr>
      <vt:lpstr>Types of Data Integrity Controls Hashing Algorithms</vt:lpstr>
      <vt:lpstr>Types of Data Integrity Controls Salting</vt:lpstr>
      <vt:lpstr>Types of Data Integrity Controls HMAC</vt:lpstr>
      <vt:lpstr>5.2 Digital Signatures</vt:lpstr>
      <vt:lpstr>Digital Signatures Signatures and the Law</vt:lpstr>
      <vt:lpstr> Digital Signatures How Digital Signature Technology Works</vt:lpstr>
      <vt:lpstr>5.3 Certificates</vt:lpstr>
      <vt:lpstr>Certificates The Basics of Digital Certicates</vt:lpstr>
      <vt:lpstr>Certificates Constructing a Digital Certificate</vt:lpstr>
      <vt:lpstr>5.4 Database Integrity Enforcement</vt:lpstr>
      <vt:lpstr>Database Integrity Enforcement Database Integrity</vt:lpstr>
      <vt:lpstr>Database Integrity Enforcement Database Integrity (Cont.)</vt:lpstr>
      <vt:lpstr> Database Integrity Enforcement Database Validation</vt:lpstr>
      <vt:lpstr>Database Integrity Enforcement Database Integrity Requirements</vt:lpstr>
      <vt:lpstr>Database Integrity Enforcement Database Integrity Requirements (Cont.)</vt:lpstr>
      <vt:lpstr>Database Integrity Enforcement Database Integrity Requirements (Cont.)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 Jokhio</dc:creator>
  <cp:lastModifiedBy>Vijeyananthan Thayananthan</cp:lastModifiedBy>
  <cp:revision>10</cp:revision>
  <cp:lastPrinted>1999-01-27T00:54:54Z</cp:lastPrinted>
  <dcterms:created xsi:type="dcterms:W3CDTF">2024-01-30T13:53:01Z</dcterms:created>
  <dcterms:modified xsi:type="dcterms:W3CDTF">2025-10-29T07:54:52Z</dcterms:modified>
</cp:coreProperties>
</file>