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91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A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8778240" y="457200"/>
            <a:ext cx="2103120" cy="2103120"/>
          </a:xfrm>
          <a:prstGeom prst="ellipse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784080" y="2057400"/>
            <a:ext cx="1188720" cy="1188720"/>
          </a:xfrm>
          <a:prstGeom prst="ellipse">
            <a:avLst/>
          </a:prstGeom>
          <a:solidFill>
            <a:srgbClr val="EFB5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7863840" y="2743200"/>
            <a:ext cx="1828800" cy="1828800"/>
          </a:xfrm>
          <a:prstGeom prst="ellipse">
            <a:avLst/>
          </a:prstGeom>
          <a:solidFill>
            <a:srgbClr val="2B49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0332720" y="3840480"/>
            <a:ext cx="1005840" cy="1005840"/>
          </a:xfrm>
          <a:prstGeom prst="ellipse">
            <a:avLst/>
          </a:prstGeom>
          <a:solidFill>
            <a:srgbClr val="3F9D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685800"/>
            <a:ext cx="63093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200" b="1" i="0">
                <a:solidFill>
                  <a:srgbClr val="EFB548"/>
                </a:solidFill>
                <a:latin typeface="Aptos"/>
              </a:rPr>
              <a:t>BMHP6030  •  MAY 2026  • 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1417320"/>
            <a:ext cx="7315200" cy="19202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3400" b="1" i="0">
                <a:solidFill>
                  <a:srgbClr val="FFFFFF"/>
                </a:solidFill>
                <a:latin typeface="Aptos"/>
              </a:rPr>
              <a:t>Health, Wellbeing and
Sustainable Development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3703320"/>
            <a:ext cx="6309360" cy="8229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900" b="0" i="0">
                <a:solidFill>
                  <a:srgbClr val="DBE8EE"/>
                </a:solidFill>
                <a:latin typeface="Aptos"/>
              </a:rPr>
              <a:t>Integrating equitable, preventative and sustainable health and social care in the UK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2960" y="5486400"/>
            <a:ext cx="5943600" cy="5486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300" b="0" i="0">
                <a:solidFill>
                  <a:srgbClr val="FFFFFF"/>
                </a:solidFill>
                <a:latin typeface="Aptos"/>
              </a:rPr>
              <a:t>Name: [Your name]     Student ID: [Your ID]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2960" y="5989320"/>
            <a:ext cx="5943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200" b="0" i="0">
                <a:solidFill>
                  <a:srgbClr val="DBE8EE"/>
                </a:solidFill>
                <a:latin typeface="Aptos"/>
              </a:rPr>
              <a:t>Module: BMHP6030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29600" y="6035040"/>
            <a:ext cx="2926080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200"/>
              </a:spcAft>
            </a:pPr>
            <a:r>
              <a:rPr sz="1000" b="0" i="0">
                <a:solidFill>
                  <a:srgbClr val="DBE8EE"/>
                </a:solidFill>
                <a:latin typeface="Aptos"/>
              </a:rPr>
              <a:t>10-slide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0040"/>
            <a:ext cx="10972800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2700" b="1" i="0">
                <a:solidFill>
                  <a:srgbClr val="142A42"/>
                </a:solidFill>
                <a:latin typeface="Aptos"/>
              </a:rPr>
              <a:t>1. Why integrate health, wellbeing and sustainability?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896112"/>
            <a:ext cx="960120" cy="54864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691640" y="786384"/>
            <a:ext cx="960120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i="0">
                <a:solidFill>
                  <a:srgbClr val="5D6C78"/>
                </a:solidFill>
                <a:latin typeface="Aptos"/>
              </a:rPr>
              <a:t>INTRODUCTION &amp; KEY DEFINITIONS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6473952"/>
            <a:ext cx="4114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200"/>
              </a:spcAft>
            </a:pPr>
            <a:r>
              <a:rPr sz="900" b="0" i="0">
                <a:solidFill>
                  <a:srgbClr val="5D6C78"/>
                </a:solidFill>
                <a:latin typeface="Aptos"/>
              </a:rPr>
              <a:t>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352044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234440"/>
            <a:ext cx="73152" cy="1874519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371600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Health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5528" y="1764792"/>
            <a:ext cx="3136392" cy="125272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500" b="0" i="0">
                <a:solidFill>
                  <a:srgbClr val="26313B"/>
                </a:solidFill>
                <a:latin typeface="Aptos"/>
              </a:rPr>
              <a:t>A state of physical, mental and social wellbeing—not merely the absence of disease. Health is shaped by living conditions as well as clinical care. (WHO, 1948)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43400" y="1234440"/>
            <a:ext cx="352044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1234440"/>
            <a:ext cx="73152" cy="1874519"/>
          </a:xfrm>
          <a:prstGeom prst="rect">
            <a:avLst/>
          </a:prstGeom>
          <a:solidFill>
            <a:srgbClr val="EFB5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44568" y="1371600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Wellbeing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44568" y="1764792"/>
            <a:ext cx="3136392" cy="125272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Subjective wellbeing: how people feel and evaluate their lives. Objective wellbeing: conditions and capabilities such as safety, housing, income, relationships and access to services. (ONS, 2018)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92440" y="1234440"/>
            <a:ext cx="352044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92440" y="1234440"/>
            <a:ext cx="73152" cy="1874519"/>
          </a:xfrm>
          <a:prstGeom prst="rect">
            <a:avLst/>
          </a:prstGeom>
          <a:solidFill>
            <a:srgbClr val="BE56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93608" y="1371600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Sustainable development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93608" y="1764792"/>
            <a:ext cx="3136392" cy="125272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Meeting present needs without compromising future generations’ ability to meet theirs; balancing social, economic and environmental priorities. (WCED, 1987; UN, 2015)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1520" y="3520440"/>
            <a:ext cx="4937760" cy="4114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900" b="1" i="0">
                <a:solidFill>
                  <a:srgbClr val="142A42"/>
                </a:solidFill>
                <a:latin typeface="Aptos"/>
              </a:rPr>
              <a:t>Why it matters for care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49808" y="3977639"/>
            <a:ext cx="5212080" cy="1920240"/>
          </a:xfrm>
          <a:prstGeom prst="rect">
            <a:avLst/>
          </a:prstGeom>
          <a:noFill/>
        </p:spPr>
        <p:txBody>
          <a:bodyPr wrap="square" lIns="45720" tIns="36576" rIns="45720" bIns="18288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Illness is influenced by poverty, education, work, housing, environment and social connection.</a:t>
            </a:r>
          </a:p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Joined-up services can prevent avoidable illness and support people beyond the clinic.</a:t>
            </a:r>
          </a:p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Sustainable services protect resources while maintaining quality, dignity and access.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309360" y="3520440"/>
            <a:ext cx="521208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6309360" y="3520440"/>
            <a:ext cx="73152" cy="214884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510528" y="3657600"/>
            <a:ext cx="484632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Core argument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510528" y="4050791"/>
            <a:ext cx="4828032" cy="1527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0" i="0">
                <a:solidFill>
                  <a:srgbClr val="26313B"/>
                </a:solidFill>
                <a:latin typeface="Aptos"/>
              </a:rPr>
              <a:t>Good health and wellbeing depend on coordinated action across the NHS, local government, communities and individuals—not healthcare alone. This aligns health equity with the UN’s wider sustainable-development agenda. (WHO, 2014; UN, 2015)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94360" y="6473952"/>
            <a:ext cx="102412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800" b="0" i="0">
                <a:solidFill>
                  <a:srgbClr val="5D6C78"/>
                </a:solidFill>
                <a:latin typeface="Aptos"/>
              </a:rPr>
              <a:t>In-text references use Harvard author–date style; full details are on slide 10.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0040"/>
            <a:ext cx="10972800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2700" b="1" i="0">
                <a:solidFill>
                  <a:srgbClr val="142A42"/>
                </a:solidFill>
                <a:latin typeface="Aptos"/>
              </a:rPr>
              <a:t>2. Models explain what shapes health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896112"/>
            <a:ext cx="960120" cy="54864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691640" y="786384"/>
            <a:ext cx="960120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i="0">
                <a:solidFill>
                  <a:srgbClr val="5D6C78"/>
                </a:solidFill>
                <a:latin typeface="Aptos"/>
              </a:rPr>
              <a:t>CONCEPTS AND THEORIES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6473952"/>
            <a:ext cx="4114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200"/>
              </a:spcAft>
            </a:pPr>
            <a:r>
              <a:rPr sz="900" b="0" i="0">
                <a:solidFill>
                  <a:srgbClr val="5D6C78"/>
                </a:solidFill>
                <a:latin typeface="Aptos"/>
              </a:rPr>
              <a:t>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3520440" cy="201168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234440"/>
            <a:ext cx="73152" cy="201168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371600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Biopsychosocial model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5528" y="1764792"/>
            <a:ext cx="3136392" cy="13898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Health outcomes reflect interacting biological factors (e.g., genetics), psychological factors (beliefs, stress) and social factors (income, support, housing). It encourages whole-person assessment. (Engel, 1977)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43400" y="1234440"/>
            <a:ext cx="3520440" cy="201168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1234440"/>
            <a:ext cx="73152" cy="2011680"/>
          </a:xfrm>
          <a:prstGeom prst="rect">
            <a:avLst/>
          </a:prstGeom>
          <a:solidFill>
            <a:srgbClr val="EFB5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44568" y="1371600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Ecological model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44568" y="1764792"/>
            <a:ext cx="3136392" cy="13898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Influences operate at multiple levels: individual, relationships, organisations, community and policy. Effective interventions combine personal support with changes to environments and systems. (McLeroy et al., 1988)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92440" y="1234440"/>
            <a:ext cx="3520440" cy="201168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92440" y="1234440"/>
            <a:ext cx="73152" cy="2011680"/>
          </a:xfrm>
          <a:prstGeom prst="rect">
            <a:avLst/>
          </a:prstGeom>
          <a:solidFill>
            <a:srgbClr val="BE56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93608" y="1371600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Holistic care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93608" y="1764792"/>
            <a:ext cx="3136392" cy="138988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Treats the person as a whole, considering physical, emotional, social, cultural and spiritual needs. Shared decisions and coordinated teams can make care more person-centred. (NHS England, 2019)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1520" y="3703320"/>
            <a:ext cx="10607040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900" b="1" i="0">
                <a:solidFill>
                  <a:srgbClr val="142A42"/>
                </a:solidFill>
                <a:latin typeface="Aptos"/>
              </a:rPr>
              <a:t>Implications for service design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31520" y="4251960"/>
            <a:ext cx="210312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731520" y="4251960"/>
            <a:ext cx="73152" cy="132588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32688" y="4389120"/>
            <a:ext cx="17373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Assess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32688" y="4782312"/>
            <a:ext cx="1719072" cy="7040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300" b="0" i="0">
                <a:solidFill>
                  <a:srgbClr val="26313B"/>
                </a:solidFill>
                <a:latin typeface="Aptos"/>
              </a:rPr>
              <a:t>Needs, strengths and context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907791" y="4709160"/>
            <a:ext cx="32004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200"/>
              </a:spcAft>
            </a:pPr>
            <a:r>
              <a:rPr sz="2200" b="1" i="0">
                <a:solidFill>
                  <a:srgbClr val="008489"/>
                </a:solidFill>
                <a:latin typeface="Aptos"/>
              </a:rPr>
              <a:t>→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3611880" y="4251960"/>
            <a:ext cx="210312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3611880" y="4251960"/>
            <a:ext cx="73152" cy="1325880"/>
          </a:xfrm>
          <a:prstGeom prst="rect">
            <a:avLst/>
          </a:prstGeom>
          <a:solidFill>
            <a:srgbClr val="EFB5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3813048" y="4389120"/>
            <a:ext cx="17373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Co-design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813048" y="4782312"/>
            <a:ext cx="1719072" cy="7040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300" b="0" i="0">
                <a:solidFill>
                  <a:srgbClr val="26313B"/>
                </a:solidFill>
                <a:latin typeface="Aptos"/>
              </a:rPr>
              <a:t>Person, carers and community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788152" y="4709160"/>
            <a:ext cx="32004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200"/>
              </a:spcAft>
            </a:pPr>
            <a:r>
              <a:rPr sz="2200" b="1" i="0">
                <a:solidFill>
                  <a:srgbClr val="008489"/>
                </a:solidFill>
                <a:latin typeface="Aptos"/>
              </a:rPr>
              <a:t>→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492240" y="4251960"/>
            <a:ext cx="210312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6492240" y="4251960"/>
            <a:ext cx="73152" cy="1325880"/>
          </a:xfrm>
          <a:prstGeom prst="rect">
            <a:avLst/>
          </a:prstGeom>
          <a:solidFill>
            <a:srgbClr val="BE56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6693407" y="4389120"/>
            <a:ext cx="17373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Coordinate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693407" y="4782312"/>
            <a:ext cx="1719072" cy="7040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300" b="0" i="0">
                <a:solidFill>
                  <a:srgbClr val="26313B"/>
                </a:solidFill>
                <a:latin typeface="Aptos"/>
              </a:rPr>
              <a:t>Health, social care and local partners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668512" y="4709160"/>
            <a:ext cx="32004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200"/>
              </a:spcAft>
            </a:pPr>
            <a:r>
              <a:rPr sz="2200" b="1" i="0">
                <a:solidFill>
                  <a:srgbClr val="008489"/>
                </a:solidFill>
                <a:latin typeface="Aptos"/>
              </a:rPr>
              <a:t>→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9372600" y="4251960"/>
            <a:ext cx="210312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ectangle 34"/>
          <p:cNvSpPr/>
          <p:nvPr/>
        </p:nvSpPr>
        <p:spPr>
          <a:xfrm>
            <a:off x="9372600" y="4251960"/>
            <a:ext cx="73152" cy="132588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9573768" y="4389120"/>
            <a:ext cx="17373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Evaluate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73768" y="4782312"/>
            <a:ext cx="1719072" cy="7040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300" b="0" i="0">
                <a:solidFill>
                  <a:srgbClr val="26313B"/>
                </a:solidFill>
                <a:latin typeface="Aptos"/>
              </a:rPr>
              <a:t>Outcomes, equity and footprint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94360" y="6473952"/>
            <a:ext cx="102412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800" b="0" i="0">
                <a:solidFill>
                  <a:srgbClr val="5D6C78"/>
                </a:solidFill>
                <a:latin typeface="Aptos"/>
              </a:rPr>
              <a:t>Models are complementary: use them together rather than as competing explanations.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0040"/>
            <a:ext cx="10972800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2700" b="1" i="0">
                <a:solidFill>
                  <a:srgbClr val="142A42"/>
                </a:solidFill>
                <a:latin typeface="Aptos"/>
              </a:rPr>
              <a:t>3. Sustainable Development Goals (SDGs)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896112"/>
            <a:ext cx="960120" cy="54864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691640" y="786384"/>
            <a:ext cx="960120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i="0">
                <a:solidFill>
                  <a:srgbClr val="5D6C78"/>
                </a:solidFill>
                <a:latin typeface="Aptos"/>
              </a:rPr>
              <a:t>GLOBAL FRAMEWORK, LOCAL PRACTICE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6473952"/>
            <a:ext cx="4114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200"/>
              </a:spcAft>
            </a:pPr>
            <a:r>
              <a:rPr sz="900" b="0" i="0">
                <a:solidFill>
                  <a:srgbClr val="5D6C78"/>
                </a:solidFill>
                <a:latin typeface="Aptos"/>
              </a:rPr>
              <a:t>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234440"/>
            <a:ext cx="3337560" cy="443484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234440"/>
            <a:ext cx="73152" cy="443484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1247" y="1371600"/>
            <a:ext cx="29718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SDG 3: Good Health and Well-being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1247" y="1764792"/>
            <a:ext cx="2953512" cy="3813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0" i="0">
                <a:solidFill>
                  <a:srgbClr val="26313B"/>
                </a:solidFill>
                <a:latin typeface="Aptos"/>
              </a:rPr>
              <a:t>Aim: ensure healthy lives and promote wellbeing for all at all ages.
Relevant targets include universal health coverage, prevention and treatment of non-communicable diseases, mental health, substance misuse, road safety, sexual and reproductive health, and access to vaccines and medicines. (UN, 2015)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251960" y="1234440"/>
            <a:ext cx="3337560" cy="443484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251960" y="1234440"/>
            <a:ext cx="73152" cy="4434840"/>
          </a:xfrm>
          <a:prstGeom prst="rect">
            <a:avLst/>
          </a:prstGeom>
          <a:solidFill>
            <a:srgbClr val="EFB5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453128" y="1371600"/>
            <a:ext cx="29718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Health is connected to other goals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53128" y="1764792"/>
            <a:ext cx="2953512" cy="3813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500" b="0" i="0">
                <a:solidFill>
                  <a:srgbClr val="26313B"/>
                </a:solidFill>
                <a:latin typeface="Aptos"/>
              </a:rPr>
              <a:t>• SDG 1: No poverty
• SDG 2: Zero hunger
• SDG 4: Quality education
• SDG 5: Gender equality
• SDG 6: Clean water and sanitation
• SDG 10: Reduced inequalities
• SDG 11: Sustainable cities
• SDG 13: Climate action
These shape the conditions in which people can be healthy. (UN, 2015)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863840" y="1234440"/>
            <a:ext cx="3657600" cy="443484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7863840" y="1234440"/>
            <a:ext cx="73152" cy="4434840"/>
          </a:xfrm>
          <a:prstGeom prst="rect">
            <a:avLst/>
          </a:prstGeom>
          <a:solidFill>
            <a:srgbClr val="BE56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065008" y="1371600"/>
            <a:ext cx="32918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What this means in UK care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065008" y="1764792"/>
            <a:ext cx="3273552" cy="3813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500" b="0" i="0">
                <a:solidFill>
                  <a:srgbClr val="26313B"/>
                </a:solidFill>
                <a:latin typeface="Aptos"/>
              </a:rPr>
              <a:t>• Prevention and early intervention
• Integrated primary, community and social care
• Fair access regardless of income, ethnicity, disability or postcode
• Low-carbon procurement, buildings and travel
• Measuring outcomes and inequalities—not activity alone
SDGs provide a shared framework, but progress depends on funding, accountability and local delivery. (NHS England, 2025)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4360" y="6473952"/>
            <a:ext cx="102412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800" b="0" i="0">
                <a:solidFill>
                  <a:srgbClr val="5D6C78"/>
                </a:solidFill>
                <a:latin typeface="Aptos"/>
              </a:rPr>
              <a:t>The SDGs were adopted by UN Member States in 2015, with targets intended for achievement by 2030.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0040"/>
            <a:ext cx="10972800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2700" b="1" i="0">
                <a:solidFill>
                  <a:srgbClr val="142A42"/>
                </a:solidFill>
                <a:latin typeface="Aptos"/>
              </a:rPr>
              <a:t>4. Policy and governance: turning aims into action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896112"/>
            <a:ext cx="960120" cy="54864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691640" y="786384"/>
            <a:ext cx="960120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i="0">
                <a:solidFill>
                  <a:srgbClr val="5D6C78"/>
                </a:solidFill>
                <a:latin typeface="Aptos"/>
              </a:rPr>
              <a:t>UK CONTEXT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6473952"/>
            <a:ext cx="4114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200"/>
              </a:spcAft>
            </a:pPr>
            <a:r>
              <a:rPr sz="900" b="0" i="0">
                <a:solidFill>
                  <a:srgbClr val="5D6C78"/>
                </a:solidFill>
                <a:latin typeface="Aptos"/>
              </a:rPr>
              <a:t>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234440"/>
            <a:ext cx="53492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234440"/>
            <a:ext cx="73152" cy="182880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1247" y="1371600"/>
            <a:ext cx="4983479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WHO: Health in All Policies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1247" y="1764792"/>
            <a:ext cx="4965192" cy="120700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500" b="0" i="0">
                <a:solidFill>
                  <a:srgbClr val="26313B"/>
                </a:solidFill>
                <a:latin typeface="Aptos"/>
              </a:rPr>
              <a:t>Health effects should be considered across policy areas such as transport, housing, education, employment and planning. Cross-sector decisions can improve health and reduce avoidable inequalities. (WHO, 2014)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3492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73152" cy="1828800"/>
          </a:xfrm>
          <a:prstGeom prst="rect">
            <a:avLst/>
          </a:prstGeom>
          <a:solidFill>
            <a:srgbClr val="EFB5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19088" y="1371600"/>
            <a:ext cx="4983479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NHS prevention and long-term planning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764792"/>
            <a:ext cx="4965192" cy="120700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500" b="0" i="0">
                <a:solidFill>
                  <a:srgbClr val="26313B"/>
                </a:solidFill>
                <a:latin typeface="Aptos"/>
              </a:rPr>
              <a:t>The NHS Long Term Plan prioritised prevention, earlier intervention and support for healthier lifestyles; England’s 10 Year Health Plan (2025) emphasises community care, digital transformation and prevention. (NHS England, 2019; DHSC, 2025)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40080" y="3383280"/>
            <a:ext cx="53492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" y="3383280"/>
            <a:ext cx="73152" cy="1828800"/>
          </a:xfrm>
          <a:prstGeom prst="rect">
            <a:avLst/>
          </a:prstGeom>
          <a:solidFill>
            <a:srgbClr val="BE56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41247" y="3520440"/>
            <a:ext cx="4983479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Legislation and duties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41247" y="3913632"/>
            <a:ext cx="4965192" cy="120700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The Health and Care Act 2022 strengthened integrated-care arrangements in England. The Equality Act 2010 and public-sector equality duty are relevant to fair service design; the Care Act 2014 places wellbeing at the centre of adult social care. (UK Government, 2010; 2014; 2022)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17920" y="3383280"/>
            <a:ext cx="53492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217920" y="3383280"/>
            <a:ext cx="73152" cy="182880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19088" y="3520440"/>
            <a:ext cx="4983479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Governance in practice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19088" y="3913632"/>
            <a:ext cx="4965192" cy="120700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500" b="0" i="0">
                <a:solidFill>
                  <a:srgbClr val="26313B"/>
                </a:solidFill>
                <a:latin typeface="Aptos"/>
              </a:rPr>
              <a:t>Integrated Care Systems, local authorities, NHS providers, public-health teams and voluntary organisations need shared priorities, data and accountability. Risks include short-term funding, fragmented commissioning and unequal local capacity.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77240" y="5623560"/>
            <a:ext cx="10607040" cy="4114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500" b="1" i="0">
                <a:solidFill>
                  <a:srgbClr val="142A42"/>
                </a:solidFill>
                <a:latin typeface="Aptos"/>
              </a:rPr>
              <a:t>Critical point: policy statements only improve health when they are funded, implemented, evaluated and designed with communities.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94360" y="6473952"/>
            <a:ext cx="102412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800" b="0" i="0">
                <a:solidFill>
                  <a:srgbClr val="5D6C78"/>
                </a:solidFill>
                <a:latin typeface="Aptos"/>
              </a:rPr>
              <a:t>Policy is devolved across the UK; this slide focuses mainly on England where NHS structures differ.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0040"/>
            <a:ext cx="10972800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2700" b="1" i="0">
                <a:solidFill>
                  <a:srgbClr val="142A42"/>
                </a:solidFill>
                <a:latin typeface="Aptos"/>
              </a:rPr>
              <a:t>5. Case study: NHS Diabetes Prevention Programme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896112"/>
            <a:ext cx="960120" cy="54864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691640" y="786384"/>
            <a:ext cx="960120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i="0">
                <a:solidFill>
                  <a:srgbClr val="5D6C78"/>
                </a:solidFill>
                <a:latin typeface="Aptos"/>
              </a:rPr>
              <a:t>HEALTHIER YOU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6473952"/>
            <a:ext cx="4114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200"/>
              </a:spcAft>
            </a:pPr>
            <a:r>
              <a:rPr sz="900" b="0" i="0">
                <a:solidFill>
                  <a:srgbClr val="5D6C78"/>
                </a:solidFill>
                <a:latin typeface="Aptos"/>
              </a:rPr>
              <a:t>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800" y="1188720"/>
            <a:ext cx="475488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2000" b="1" i="0">
                <a:solidFill>
                  <a:srgbClr val="142A42"/>
                </a:solidFill>
                <a:latin typeface="Aptos"/>
              </a:rPr>
              <a:t>The intervention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1737360"/>
            <a:ext cx="4800600" cy="3337560"/>
          </a:xfrm>
          <a:prstGeom prst="rect">
            <a:avLst/>
          </a:prstGeom>
          <a:noFill/>
        </p:spPr>
        <p:txBody>
          <a:bodyPr wrap="square" lIns="45720" tIns="36576" rIns="45720" bIns="18288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26313B"/>
                </a:solidFill>
                <a:latin typeface="Aptos"/>
              </a:defRPr>
            </a:pPr>
            <a:r>
              <a:t>Identifies people at high risk of type 2 diabetes and refers them to a structured, evidence-based lifestyle-change programme.</a:t>
            </a:r>
          </a:p>
          <a:p>
            <a:pPr>
              <a:spcAft>
                <a:spcPts val="1000"/>
              </a:spcAft>
              <a:defRPr sz="1600">
                <a:solidFill>
                  <a:srgbClr val="26313B"/>
                </a:solidFill>
                <a:latin typeface="Aptos"/>
              </a:defRPr>
            </a:pPr>
            <a:r>
              <a:t>Nine-month support typically focuses on healthy eating, physical activity and sustained behaviour change.</a:t>
            </a:r>
          </a:p>
          <a:p>
            <a:pPr>
              <a:spcAft>
                <a:spcPts val="1000"/>
              </a:spcAft>
              <a:defRPr sz="1600">
                <a:solidFill>
                  <a:srgbClr val="26313B"/>
                </a:solidFill>
                <a:latin typeface="Aptos"/>
              </a:defRPr>
            </a:pPr>
            <a:r>
              <a:t>Links primary care, referral pathways and programme providers; digital and face-to-face routes can widen choice.</a:t>
            </a:r>
          </a:p>
          <a:p>
            <a:pPr>
              <a:spcAft>
                <a:spcPts val="1000"/>
              </a:spcAft>
              <a:defRPr sz="1600">
                <a:solidFill>
                  <a:srgbClr val="26313B"/>
                </a:solidFill>
                <a:latin typeface="Aptos"/>
              </a:defRPr>
            </a:pPr>
            <a:r>
              <a:t>Prevention may improve wellbeing and reduce future demand for costly treatment. (NHS England, 2024)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897880" y="1234440"/>
            <a:ext cx="548640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5897880" y="1234440"/>
            <a:ext cx="73152" cy="141732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099048" y="1371600"/>
            <a:ext cx="51206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Quantitative signal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9048" y="1764792"/>
            <a:ext cx="5102352" cy="79552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500" b="0" i="0">
                <a:solidFill>
                  <a:srgbClr val="26313B"/>
                </a:solidFill>
                <a:latin typeface="Aptos"/>
              </a:rPr>
              <a:t>NHS England reports a 7% reduction in new type 2 diabetes diagnoses at population level in participating areas between 2016 and 2018. NHS England also cites a 37% relative reduction in incidence among programme completers. (NHS England, 2023)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897880" y="2926080"/>
            <a:ext cx="26060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5897880" y="2926080"/>
            <a:ext cx="73152" cy="1828800"/>
          </a:xfrm>
          <a:prstGeom prst="rect">
            <a:avLst/>
          </a:prstGeom>
          <a:solidFill>
            <a:srgbClr val="EFB5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099048" y="3063240"/>
            <a:ext cx="22402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Potential strengths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99048" y="3456432"/>
            <a:ext cx="2221992" cy="120700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• Structured support
• Evidence-informed
• Focus on prevention
• Potential long-term savings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778240" y="2926080"/>
            <a:ext cx="26060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778240" y="2926080"/>
            <a:ext cx="73152" cy="1828800"/>
          </a:xfrm>
          <a:prstGeom prst="rect">
            <a:avLst/>
          </a:prstGeom>
          <a:solidFill>
            <a:srgbClr val="BE56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979408" y="3063240"/>
            <a:ext cx="22402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Potential limitations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979408" y="3456432"/>
            <a:ext cx="2221992" cy="120700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• Dropout / attendance
• Time, transport or caring barriers
• Digital exclusion
• Unequal reach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989320" y="5074920"/>
            <a:ext cx="521208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1" i="0">
                <a:solidFill>
                  <a:srgbClr val="142A42"/>
                </a:solidFill>
                <a:latin typeface="Aptos"/>
              </a:rPr>
              <a:t>Sustainability lens: preventing illness can reduce avoidable care needs, but programme delivery should also be accessible, culturally appropriate and evaluated for reach—not only outcomes among completers.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94360" y="6473952"/>
            <a:ext cx="102412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800" b="0" i="0">
                <a:solidFill>
                  <a:srgbClr val="5D6C78"/>
                </a:solidFill>
                <a:latin typeface="Aptos"/>
              </a:rPr>
              <a:t>Avoid interpreting relative reductions as percentage-point reductions; results may vary by population and follow-up.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0040"/>
            <a:ext cx="10972800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2700" b="1" i="0">
                <a:solidFill>
                  <a:srgbClr val="142A42"/>
                </a:solidFill>
                <a:latin typeface="Aptos"/>
              </a:rPr>
              <a:t>6. Applying the Health Belief Model (HBM)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896112"/>
            <a:ext cx="960120" cy="54864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691640" y="786384"/>
            <a:ext cx="960120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i="0">
                <a:solidFill>
                  <a:srgbClr val="5D6C78"/>
                </a:solidFill>
                <a:latin typeface="Aptos"/>
              </a:rPr>
              <a:t>HOW MIGHT THE PROGRAMME INFLUENCE BEHAVIOUR?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6473952"/>
            <a:ext cx="4114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200"/>
              </a:spcAft>
            </a:pPr>
            <a:r>
              <a:rPr sz="900" b="0" i="0">
                <a:solidFill>
                  <a:srgbClr val="5D6C78"/>
                </a:solidFill>
                <a:latin typeface="Aptos"/>
              </a:rPr>
              <a:t>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234440"/>
            <a:ext cx="329184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234440"/>
            <a:ext cx="73152" cy="169164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1247" y="1371600"/>
            <a:ext cx="29260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Perceived susceptibility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1247" y="1764792"/>
            <a:ext cx="2907792" cy="10698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Explain personal risk using understandable risk assessments.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434840" y="1234440"/>
            <a:ext cx="329184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434840" y="1234440"/>
            <a:ext cx="73152" cy="1691640"/>
          </a:xfrm>
          <a:prstGeom prst="rect">
            <a:avLst/>
          </a:prstGeom>
          <a:solidFill>
            <a:srgbClr val="EFB5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636007" y="1371600"/>
            <a:ext cx="29260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Perceived severity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36007" y="1764792"/>
            <a:ext cx="2907792" cy="10698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Discuss possible complications without using stigma or fear alone.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29600" y="1234440"/>
            <a:ext cx="329184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229600" y="1234440"/>
            <a:ext cx="73152" cy="1691640"/>
          </a:xfrm>
          <a:prstGeom prst="rect">
            <a:avLst/>
          </a:prstGeom>
          <a:solidFill>
            <a:srgbClr val="BE56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430768" y="1371600"/>
            <a:ext cx="29260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Perceived benefits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430768" y="1764792"/>
            <a:ext cx="2907792" cy="10698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Show how activity and dietary changes can reduce risk and improve energy/wellbeing.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40080" y="3337560"/>
            <a:ext cx="329184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40080" y="3337560"/>
            <a:ext cx="73152" cy="169164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41247" y="3474720"/>
            <a:ext cx="29260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Perceived barriers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41247" y="3867911"/>
            <a:ext cx="2907792" cy="10698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Offer flexible times, transport support, childcare-aware scheduling and affordable food advice.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434840" y="3337560"/>
            <a:ext cx="329184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4434840" y="3337560"/>
            <a:ext cx="73152" cy="1691640"/>
          </a:xfrm>
          <a:prstGeom prst="rect">
            <a:avLst/>
          </a:prstGeom>
          <a:solidFill>
            <a:srgbClr val="EFB5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4636007" y="3474720"/>
            <a:ext cx="29260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Cues to action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636007" y="3867911"/>
            <a:ext cx="2907792" cy="10698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Use GP invitations, texts, community champions and follow-up reminders.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8229600" y="3337560"/>
            <a:ext cx="329184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8229600" y="3337560"/>
            <a:ext cx="73152" cy="1691640"/>
          </a:xfrm>
          <a:prstGeom prst="rect">
            <a:avLst/>
          </a:prstGeom>
          <a:solidFill>
            <a:srgbClr val="BE56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8430768" y="3474720"/>
            <a:ext cx="29260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Self-efficacy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430768" y="3867911"/>
            <a:ext cx="2907792" cy="10698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Set small achievable goals, celebrate progress and tailor support to confidence and needs.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77240" y="5532120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1" i="0">
                <a:solidFill>
                  <a:srgbClr val="142A42"/>
                </a:solidFill>
                <a:latin typeface="Aptos"/>
              </a:rPr>
              <a:t>Critical evaluation: HBM helps explain individual beliefs, but it can underplay structural barriers such as poverty, unsafe neighbourhoods, food prices and insecure work. Pair it with ecological and equity-focused approaches. (Janz and Becker, 1984; OpenStax, 2023)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94360" y="6473952"/>
            <a:ext cx="102412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800" b="0" i="0">
                <a:solidFill>
                  <a:srgbClr val="5D6C78"/>
                </a:solidFill>
                <a:latin typeface="Aptos"/>
              </a:rPr>
              <a:t>HBM is a planning aid, not proof that a programme caused a particular outcome.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0040"/>
            <a:ext cx="10972800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2700" b="1" i="0">
                <a:solidFill>
                  <a:srgbClr val="142A42"/>
                </a:solidFill>
                <a:latin typeface="Aptos"/>
              </a:rPr>
              <a:t>7. Evaluating success and challenges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896112"/>
            <a:ext cx="960120" cy="54864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691640" y="786384"/>
            <a:ext cx="960120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i="0">
                <a:solidFill>
                  <a:srgbClr val="5D6C78"/>
                </a:solidFill>
                <a:latin typeface="Aptos"/>
              </a:rPr>
              <a:t>USE MIXED METHODS, NOT ONE HEADLINE FIGURE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6473952"/>
            <a:ext cx="4114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200"/>
              </a:spcAft>
            </a:pPr>
            <a:r>
              <a:rPr sz="900" b="0" i="0">
                <a:solidFill>
                  <a:srgbClr val="5D6C78"/>
                </a:solidFill>
                <a:latin typeface="Aptos"/>
              </a:rPr>
              <a:t>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234440"/>
            <a:ext cx="352044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234440"/>
            <a:ext cx="73152" cy="356616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1247" y="1371600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Quantitative indicators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1247" y="1764792"/>
            <a:ext cx="3136392" cy="29443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• Referral, enrolment and attendance rates
• Completion and dropout by demographic group
• Change in weight, activity and HbA1c / glycaemic risk where measured
• Incidence of type 2 diabetes over time
• Cost per participant and cost-effectiveness
Disaggregate by deprivation, ethnicity, age, disability and delivery mode.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43400" y="1234440"/>
            <a:ext cx="352044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1234440"/>
            <a:ext cx="73152" cy="3566160"/>
          </a:xfrm>
          <a:prstGeom prst="rect">
            <a:avLst/>
          </a:prstGeom>
          <a:solidFill>
            <a:srgbClr val="EFB5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44568" y="1371600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Qualitative evidence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44568" y="1764792"/>
            <a:ext cx="3136392" cy="29443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• Interviews / focus groups on what helped or hindered participation
• Participant confidence, motivation and perceived wellbeing
• Staff and referrer experiences
• Cultural relevance, trust and accessibility
• Reasons for non-attendance or dropout
Include people who declined or left early—not only completers.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20" y="1234440"/>
            <a:ext cx="352044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46720" y="1234440"/>
            <a:ext cx="73152" cy="3566160"/>
          </a:xfrm>
          <a:prstGeom prst="rect">
            <a:avLst/>
          </a:prstGeom>
          <a:solidFill>
            <a:srgbClr val="BE56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47888" y="1371600"/>
            <a:ext cx="315468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Interpretation cautions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47888" y="1764792"/>
            <a:ext cx="3136392" cy="29443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• Completers may differ from non-completers (selection bias).
• Population changes may have multiple causes.
• Short follow-up can miss long-term effects.
• Satisfaction does not equal clinical effectiveness.
• Average improvement can conceal widening inequalities.
Use baseline, follow-up and comparison data where feasible.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5257800"/>
            <a:ext cx="10789920" cy="6858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700" b="1" i="0">
                <a:solidFill>
                  <a:srgbClr val="142A42"/>
                </a:solidFill>
                <a:latin typeface="Aptos"/>
              </a:rPr>
              <a:t>Recommended evaluation question: “Who benefits, who is missed, and what changes are needed to improve outcomes equitably and sustainably?”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94360" y="6473952"/>
            <a:ext cx="102412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800" b="0" i="0">
                <a:solidFill>
                  <a:srgbClr val="5D6C78"/>
                </a:solidFill>
                <a:latin typeface="Aptos"/>
              </a:rPr>
              <a:t>The programme’s published impact estimates provide a useful starting point; local qualitative evidence is needed to explain variation.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0040"/>
            <a:ext cx="10972800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2700" b="1" i="0">
                <a:solidFill>
                  <a:srgbClr val="142A42"/>
                </a:solidFill>
                <a:latin typeface="Aptos"/>
              </a:rPr>
              <a:t>8. Equity, access and recommendations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896112"/>
            <a:ext cx="960120" cy="54864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691640" y="786384"/>
            <a:ext cx="960120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i="0">
                <a:solidFill>
                  <a:srgbClr val="5D6C78"/>
                </a:solidFill>
                <a:latin typeface="Aptos"/>
              </a:rPr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6473952"/>
            <a:ext cx="4114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200"/>
              </a:spcAft>
            </a:pPr>
            <a:r>
              <a:rPr sz="900" b="0" i="0">
                <a:solidFill>
                  <a:srgbClr val="5D6C78"/>
                </a:solidFill>
                <a:latin typeface="Aptos"/>
              </a:rPr>
              <a:t>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800" y="1188720"/>
            <a:ext cx="5120640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900" b="1" i="0">
                <a:solidFill>
                  <a:srgbClr val="142A42"/>
                </a:solidFill>
                <a:latin typeface="Aptos"/>
              </a:rPr>
              <a:t>Barriers that can compound inequality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1691640"/>
            <a:ext cx="5074920" cy="2468880"/>
          </a:xfrm>
          <a:prstGeom prst="rect">
            <a:avLst/>
          </a:prstGeom>
          <a:noFill/>
        </p:spPr>
        <p:txBody>
          <a:bodyPr wrap="square" lIns="45720" tIns="36576" rIns="45720" bIns="18288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Deprivation and the cost of healthy food, transport or time away from work.</a:t>
            </a:r>
          </a:p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Language, cultural mismatch, disability access and low trust in services.</a:t>
            </a:r>
          </a:p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Digital exclusion and limited access to devices, data or private space.</a:t>
            </a:r>
          </a:p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Unequal local service capacity and fragmented health/social care.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72200" y="1188720"/>
            <a:ext cx="5029200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900" b="1" i="0">
                <a:solidFill>
                  <a:srgbClr val="142A42"/>
                </a:solidFill>
                <a:latin typeface="Aptos"/>
              </a:rPr>
              <a:t>Practical recommendations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217920" y="1691640"/>
            <a:ext cx="5120640" cy="2468880"/>
          </a:xfrm>
          <a:prstGeom prst="rect">
            <a:avLst/>
          </a:prstGeom>
          <a:noFill/>
        </p:spPr>
        <p:txBody>
          <a:bodyPr wrap="square" lIns="45720" tIns="36576" rIns="45720" bIns="18288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Co-design services with communities and people with lived experience.</a:t>
            </a:r>
          </a:p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Provide non-digital routes, interpreters, accessible venues and flexible appointments.</a:t>
            </a:r>
          </a:p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Target additional support to communities facing the greatest barriers.</a:t>
            </a:r>
          </a:p>
          <a:p>
            <a:pPr>
              <a:spcAft>
                <a:spcPts val="800"/>
              </a:spcAft>
              <a:defRPr sz="1500">
                <a:solidFill>
                  <a:srgbClr val="26313B"/>
                </a:solidFill>
                <a:latin typeface="Aptos"/>
              </a:defRPr>
            </a:pPr>
            <a:r>
              <a:t>Use shared outcome measures, publish equity data and fund prevention over the long term.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1520" y="4572000"/>
            <a:ext cx="1069848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E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731520" y="4572000"/>
            <a:ext cx="73152" cy="1051560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32688" y="4709160"/>
            <a:ext cx="10332719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600" b="1" i="0">
                <a:solidFill>
                  <a:srgbClr val="142A42"/>
                </a:solidFill>
                <a:latin typeface="Aptos"/>
              </a:rPr>
              <a:t>Conclusion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2688" y="5102352"/>
            <a:ext cx="10314432" cy="42976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1400" b="0" i="0">
                <a:solidFill>
                  <a:srgbClr val="26313B"/>
                </a:solidFill>
                <a:latin typeface="Aptos"/>
              </a:rPr>
              <a:t>Health, wellbeing and sustainable development are mutually reinforcing. The SDGs—especially Goal 3—offer a framework, while biopsychosocial, ecological and HBM approaches help plan services. The NHS Diabetes Prevention Programme illustrates the promise of prevention; equitable reach and mixed-method evaluation are essential. (Marmot et al., 2020; UN, 2015; NHS England, 2023)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94360" y="6473952"/>
            <a:ext cx="102412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800" b="0" i="0">
                <a:solidFill>
                  <a:srgbClr val="5D6C78"/>
                </a:solidFill>
                <a:latin typeface="Aptos"/>
              </a:rPr>
              <a:t>Evidence on inequality: Marmot et al. (2020) found stalled life-expectancy improvements and a widening health gap in England.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0040"/>
            <a:ext cx="10972800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2700" b="1" i="0" dirty="0">
                <a:solidFill>
                  <a:srgbClr val="142A42"/>
                </a:solidFill>
                <a:latin typeface="Aptos"/>
              </a:rPr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94360" y="896112"/>
            <a:ext cx="960120" cy="54864"/>
          </a:xfrm>
          <a:prstGeom prst="rect">
            <a:avLst/>
          </a:prstGeom>
          <a:solidFill>
            <a:srgbClr val="0084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691640" y="786384"/>
            <a:ext cx="960120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i="0">
                <a:solidFill>
                  <a:srgbClr val="5D6C78"/>
                </a:solidFill>
                <a:latin typeface="Aptos"/>
              </a:rPr>
              <a:t>UW TSD HARVARD STYLE — CHECK AGAINST YOUR COURSE GUIDE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6473952"/>
            <a:ext cx="41148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200"/>
              </a:spcAft>
            </a:pPr>
            <a:r>
              <a:rPr sz="900" b="0" i="0">
                <a:solidFill>
                  <a:srgbClr val="5D6C78"/>
                </a:solidFill>
                <a:latin typeface="Aptos"/>
              </a:rPr>
              <a:t>10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" y="1170432"/>
            <a:ext cx="5349240" cy="5349240"/>
          </a:xfrm>
          <a:prstGeom prst="rect">
            <a:avLst/>
          </a:prstGeom>
          <a:noFill/>
        </p:spPr>
        <p:txBody>
          <a:bodyPr wrap="square" lIns="27432" tIns="18288" rIns="45720" bIns="18288">
            <a:spAutoFit/>
          </a:bodyPr>
          <a:lstStyle/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Department of Health and Social Care (DHSC) (2025) Fit for the Future: 10 Year Health Plan for England. Available at: https://www.gov.uk/government/publications/10-year-health-plan-for-england-fit-for-the-future (Accessed: 11 October 2026).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Engel, G.L. (1977) ‘The need for a new medical model: a challenge for biomedicine’, Science, 196(4286), pp. 129–136.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Janz, N.K. and Becker, M.H. (1984) ‘The Health Belief Model: a decade later’, Health Education Quarterly, 11(1), pp. 1–47.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Marmot, M., Allen, J., Boyce, T., Goldblatt, P. and Morrison, J. (2020) Health Equity in England: The Marmot Review 10 Years On. London: Institute of Health Equity.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McLeroy, K.R., Bibeau, D., Steckler, A. and Glanz, K. (1988) ‘An ecological perspective on health promotion programs’, Health Education Quarterly, 15(4), pp. 351–377.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NHS England (2019) The NHS Long Term Plan: Prevention. Available at: https://www.longtermplan.nhs.uk/areas-of-work/prevention/ (Accessed: 11 October 2026).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30296" y="1353312"/>
            <a:ext cx="5155151" cy="3734997"/>
          </a:xfrm>
          <a:prstGeom prst="rect">
            <a:avLst/>
          </a:prstGeom>
          <a:noFill/>
        </p:spPr>
        <p:txBody>
          <a:bodyPr wrap="square" lIns="27432" tIns="18288" rIns="45720" bIns="18288">
            <a:spAutoFit/>
          </a:bodyPr>
          <a:lstStyle/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NHS England (2023) NHS Diabetes Prevention </a:t>
            </a:r>
            <a:r>
              <a:rPr dirty="0" err="1"/>
              <a:t>Programme</a:t>
            </a:r>
            <a:r>
              <a:rPr dirty="0"/>
              <a:t>. Available at: https://www.england.nhs.uk/diabetes/diabetes-prevention/ (Accessed: 11 October 2026).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NHS England (2023) Diabetes high impact interventions. Available at: https://www.england.nhs.uk/ourwork/prevention/secondary-prevention/diabetes-high-impact-interventions/ (Accessed: 11 October 2026).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Office for National Statistics (ONS) (2018) Personal well-being user guidance. Newport: ONS.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OpenStax (2023) ‘The Health Belief Model’, Population Health for Nurses. Available at: https://openstax.org/books/population-health/pages/10-2-theories-of-health-behavior (Accessed: 11 October 2026).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United Nations (UN) (2015) Transforming our world: the 2030 Agenda for Sustainable Development. Available at: https://sdgs.un.org/2030agenda (Accessed: 11 October 2026).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World Health Organization (WHO) (1948) Constitution of the World Health Organization. Available at: https://www.who.int/about/governance/constitution/ (Accessed: 11 October 2026).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World Health Organization (WHO) (2014) Health in All Policies: Helsinki Statement. Geneva: WHO.</a:t>
            </a:r>
          </a:p>
          <a:p>
            <a:pPr>
              <a:spcAft>
                <a:spcPts val="800"/>
              </a:spcAft>
              <a:defRPr sz="1019">
                <a:solidFill>
                  <a:srgbClr val="26313B"/>
                </a:solidFill>
                <a:latin typeface="Aptos"/>
              </a:defRPr>
            </a:pPr>
            <a:r>
              <a:rPr dirty="0"/>
              <a:t>World Commission on Environment and Development (WCED) (1987) Our Common Future. Oxford: Oxford University Press.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8368" y="6355080"/>
            <a:ext cx="1069848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200"/>
              </a:spcAft>
            </a:pPr>
            <a:r>
              <a:rPr sz="900" b="1" i="0">
                <a:solidFill>
                  <a:srgbClr val="BE564C"/>
                </a:solidFill>
                <a:latin typeface="Aptos"/>
              </a:rPr>
              <a:t>Note: replace placeholders on slide 1 and verify access dates / referencing details before submission.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2278</Words>
  <Application>Microsoft Office PowerPoint</Application>
  <PresentationFormat>Widescreen</PresentationFormat>
  <Paragraphs>145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Annie Zimba</cp:lastModifiedBy>
  <cp:revision>2</cp:revision>
  <dcterms:created xsi:type="dcterms:W3CDTF">2013-01-27T09:14:16Z</dcterms:created>
  <dcterms:modified xsi:type="dcterms:W3CDTF">2026-10-14T08:15:43Z</dcterms:modified>
  <cp:category/>
</cp:coreProperties>
</file>