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7"/>
  </p:notesMasterIdLst>
  <p:handoutMasterIdLst>
    <p:handoutMasterId r:id="rId28"/>
  </p:handoutMasterIdLst>
  <p:sldIdLst>
    <p:sldId id="256" r:id="rId2"/>
    <p:sldId id="282" r:id="rId3"/>
    <p:sldId id="258" r:id="rId4"/>
    <p:sldId id="286" r:id="rId5"/>
    <p:sldId id="303" r:id="rId6"/>
    <p:sldId id="262" r:id="rId7"/>
    <p:sldId id="288" r:id="rId8"/>
    <p:sldId id="287" r:id="rId9"/>
    <p:sldId id="265" r:id="rId10"/>
    <p:sldId id="296" r:id="rId11"/>
    <p:sldId id="297" r:id="rId12"/>
    <p:sldId id="295" r:id="rId13"/>
    <p:sldId id="299" r:id="rId14"/>
    <p:sldId id="298" r:id="rId15"/>
    <p:sldId id="304" r:id="rId16"/>
    <p:sldId id="289" r:id="rId17"/>
    <p:sldId id="305" r:id="rId18"/>
    <p:sldId id="290" r:id="rId19"/>
    <p:sldId id="306" r:id="rId20"/>
    <p:sldId id="301" r:id="rId21"/>
    <p:sldId id="302" r:id="rId22"/>
    <p:sldId id="308" r:id="rId23"/>
    <p:sldId id="291" r:id="rId24"/>
    <p:sldId id="294" r:id="rId25"/>
    <p:sldId id="307" r:id="rId26"/>
  </p:sldIdLst>
  <p:sldSz cx="9144000" cy="6858000" type="screen4x3"/>
  <p:notesSz cx="6864350" cy="9750425"/>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FF9933"/>
    <a:srgbClr val="003635"/>
    <a:srgbClr val="004846"/>
    <a:srgbClr val="005654"/>
    <a:srgbClr val="004853"/>
    <a:srgbClr val="006699"/>
    <a:srgbClr val="003366"/>
    <a:srgbClr val="00330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09" autoAdjust="0"/>
    <p:restoredTop sz="95226" autoAdjust="0"/>
  </p:normalViewPr>
  <p:slideViewPr>
    <p:cSldViewPr>
      <p:cViewPr varScale="1">
        <p:scale>
          <a:sx n="83" d="100"/>
          <a:sy n="83" d="100"/>
        </p:scale>
        <p:origin x="115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7788" y="0"/>
            <a:ext cx="2974975" cy="488950"/>
          </a:xfrm>
          <a:prstGeom prst="rect">
            <a:avLst/>
          </a:prstGeom>
        </p:spPr>
        <p:txBody>
          <a:bodyPr vert="horz" lIns="91440" tIns="45720" rIns="91440" bIns="45720" rtlCol="0"/>
          <a:lstStyle>
            <a:lvl1pPr algn="r">
              <a:defRPr sz="1200"/>
            </a:lvl1pPr>
          </a:lstStyle>
          <a:p>
            <a:fld id="{36944821-E2B8-4271-A7F4-23E7E4E3616C}" type="datetimeFigureOut">
              <a:rPr lang="en-GB" smtClean="0"/>
              <a:t>17/08/2019</a:t>
            </a:fld>
            <a:endParaRPr lang="en-GB"/>
          </a:p>
        </p:txBody>
      </p:sp>
      <p:sp>
        <p:nvSpPr>
          <p:cNvPr id="4" name="Slide Image Placeholder 3"/>
          <p:cNvSpPr>
            <a:spLocks noGrp="1" noRot="1" noChangeAspect="1"/>
          </p:cNvSpPr>
          <p:nvPr>
            <p:ph type="sldImg" idx="2"/>
          </p:nvPr>
        </p:nvSpPr>
        <p:spPr>
          <a:xfrm>
            <a:off x="1238250" y="1219200"/>
            <a:ext cx="4387850" cy="32908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2650"/>
            <a:ext cx="5492750" cy="3838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1475"/>
            <a:ext cx="2974975"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7788" y="9261475"/>
            <a:ext cx="2974975" cy="488950"/>
          </a:xfrm>
          <a:prstGeom prst="rect">
            <a:avLst/>
          </a:prstGeom>
        </p:spPr>
        <p:txBody>
          <a:bodyPr vert="horz" lIns="91440" tIns="45720" rIns="91440" bIns="45720" rtlCol="0" anchor="b"/>
          <a:lstStyle>
            <a:lvl1pPr algn="r">
              <a:defRPr sz="1200"/>
            </a:lvl1pPr>
          </a:lstStyle>
          <a:p>
            <a:fld id="{30CE86A6-FEFD-4DCF-ACC9-E1457A1AA4E2}" type="slidenum">
              <a:rPr lang="en-GB" smtClean="0"/>
              <a:t>‹#›</a:t>
            </a:fld>
            <a:endParaRPr lang="en-GB"/>
          </a:p>
        </p:txBody>
      </p:sp>
    </p:spTree>
    <p:extLst>
      <p:ext uri="{BB962C8B-B14F-4D97-AF65-F5344CB8AC3E}">
        <p14:creationId xmlns:p14="http://schemas.microsoft.com/office/powerpoint/2010/main" val="2329633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CE86A6-FEFD-4DCF-ACC9-E1457A1AA4E2}" type="slidenum">
              <a:rPr lang="en-GB" smtClean="0"/>
              <a:t>1</a:t>
            </a:fld>
            <a:endParaRPr lang="en-GB"/>
          </a:p>
        </p:txBody>
      </p:sp>
    </p:spTree>
    <p:extLst>
      <p:ext uri="{BB962C8B-B14F-4D97-AF65-F5344CB8AC3E}">
        <p14:creationId xmlns:p14="http://schemas.microsoft.com/office/powerpoint/2010/main" val="441295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CE86A6-FEFD-4DCF-ACC9-E1457A1AA4E2}" type="slidenum">
              <a:rPr lang="en-GB" smtClean="0"/>
              <a:t>25</a:t>
            </a:fld>
            <a:endParaRPr lang="en-GB"/>
          </a:p>
        </p:txBody>
      </p:sp>
    </p:spTree>
    <p:extLst>
      <p:ext uri="{BB962C8B-B14F-4D97-AF65-F5344CB8AC3E}">
        <p14:creationId xmlns:p14="http://schemas.microsoft.com/office/powerpoint/2010/main" val="406619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785518" y="4005064"/>
            <a:ext cx="4032448" cy="2088232"/>
          </a:xfrm>
        </p:spPr>
        <p:txBody>
          <a:bodyPr>
            <a:normAutofit/>
          </a:bodyPr>
          <a:lstStyle/>
          <a:p>
            <a:pPr algn="l" eaLnBrk="1" hangingPunct="1"/>
            <a:r>
              <a:rPr lang="en-GB" altLang="en-US" sz="2200" b="0" i="1" cap="none" dirty="0">
                <a:solidFill>
                  <a:srgbClr val="FF9933"/>
                </a:solidFill>
                <a:effectLst/>
                <a:latin typeface="+mn-lt"/>
                <a:ea typeface="+mn-ea"/>
                <a:cs typeface="+mn-cs"/>
              </a:rPr>
              <a:t>Challenging the status quo, especially the moral order;</a:t>
            </a:r>
            <a:br>
              <a:rPr lang="en-GB" altLang="en-US" sz="2200" b="0" i="1" cap="none" dirty="0">
                <a:solidFill>
                  <a:srgbClr val="FF9933"/>
                </a:solidFill>
                <a:effectLst/>
                <a:latin typeface="+mn-lt"/>
                <a:ea typeface="+mn-ea"/>
                <a:cs typeface="+mn-cs"/>
              </a:rPr>
            </a:br>
            <a:r>
              <a:rPr lang="en-GB" altLang="en-US" sz="2200" b="0" i="1" cap="none" dirty="0">
                <a:solidFill>
                  <a:srgbClr val="FF9933"/>
                </a:solidFill>
                <a:effectLst/>
                <a:latin typeface="+mn-lt"/>
                <a:ea typeface="+mn-ea"/>
                <a:cs typeface="+mn-cs"/>
              </a:rPr>
              <a:t>constructing new worlds</a:t>
            </a:r>
            <a:r>
              <a:rPr lang="en-GB" altLang="en-US" sz="2200" i="1" cap="none" dirty="0">
                <a:solidFill>
                  <a:srgbClr val="FF9933"/>
                </a:solidFill>
                <a:effectLst/>
                <a:latin typeface="+mn-lt"/>
                <a:ea typeface="+mn-ea"/>
                <a:cs typeface="+mn-cs"/>
              </a:rPr>
              <a:t>; </a:t>
            </a:r>
            <a:r>
              <a:rPr lang="en-GB" altLang="en-US" sz="2200" b="0" i="1" cap="none" dirty="0">
                <a:solidFill>
                  <a:srgbClr val="FF9933"/>
                </a:solidFill>
                <a:effectLst/>
                <a:latin typeface="+mn-lt"/>
                <a:ea typeface="+mn-ea"/>
                <a:cs typeface="+mn-cs"/>
              </a:rPr>
              <a:t>discovering new world; </a:t>
            </a:r>
            <a:br>
              <a:rPr lang="en-GB" altLang="en-US" sz="2200" b="0" i="1" cap="none" dirty="0">
                <a:solidFill>
                  <a:srgbClr val="FF9933"/>
                </a:solidFill>
                <a:effectLst/>
                <a:latin typeface="+mn-lt"/>
                <a:ea typeface="+mn-ea"/>
                <a:cs typeface="+mn-cs"/>
              </a:rPr>
            </a:br>
            <a:r>
              <a:rPr lang="en-GB" altLang="en-US" sz="2200" b="0" i="1" cap="none" dirty="0">
                <a:solidFill>
                  <a:srgbClr val="FF9933"/>
                </a:solidFill>
                <a:effectLst/>
                <a:latin typeface="+mn-lt"/>
                <a:ea typeface="+mn-ea"/>
                <a:cs typeface="+mn-cs"/>
              </a:rPr>
              <a:t>exploring new possibilities of time space &amp; self,</a:t>
            </a:r>
            <a:endParaRPr lang="en-GB" altLang="en-US" sz="2200" b="0" i="1" dirty="0">
              <a:solidFill>
                <a:srgbClr val="FF9933"/>
              </a:solidFill>
              <a:effectLst/>
              <a:latin typeface="+mn-lt"/>
              <a:ea typeface="+mn-ea"/>
              <a:cs typeface="+mn-cs"/>
            </a:endParaRPr>
          </a:p>
        </p:txBody>
      </p:sp>
      <p:pic>
        <p:nvPicPr>
          <p:cNvPr id="3" name="Picture 2">
            <a:extLst>
              <a:ext uri="{FF2B5EF4-FFF2-40B4-BE49-F238E27FC236}">
                <a16:creationId xmlns:a16="http://schemas.microsoft.com/office/drawing/2014/main" id="{F7A5C69F-9F0B-493D-818F-EEC495FA8D03}"/>
              </a:ext>
            </a:extLst>
          </p:cNvPr>
          <p:cNvPicPr>
            <a:picLocks noChangeAspect="1"/>
          </p:cNvPicPr>
          <p:nvPr/>
        </p:nvPicPr>
        <p:blipFill rotWithShape="1">
          <a:blip r:embed="rId3">
            <a:extLst>
              <a:ext uri="{28A0092B-C50C-407E-A947-70E740481C1C}">
                <a14:useLocalDpi xmlns:a14="http://schemas.microsoft.com/office/drawing/2010/main" val="0"/>
              </a:ext>
            </a:extLst>
          </a:blip>
          <a:srcRect l="1039" t="789" r="1947" b="2054"/>
          <a:stretch/>
        </p:blipFill>
        <p:spPr>
          <a:xfrm>
            <a:off x="611560" y="1124744"/>
            <a:ext cx="3957934" cy="5390662"/>
          </a:xfrm>
          <a:prstGeom prst="rect">
            <a:avLst/>
          </a:prstGeom>
          <a:ln w="28575">
            <a:solidFill>
              <a:srgbClr val="FF9933"/>
            </a:solidFill>
          </a:ln>
        </p:spPr>
      </p:pic>
      <p:sp>
        <p:nvSpPr>
          <p:cNvPr id="4" name="Rectangle 3"/>
          <p:cNvSpPr/>
          <p:nvPr/>
        </p:nvSpPr>
        <p:spPr>
          <a:xfrm>
            <a:off x="446659" y="260648"/>
            <a:ext cx="8677718" cy="707886"/>
          </a:xfrm>
          <a:prstGeom prst="rect">
            <a:avLst/>
          </a:prstGeom>
        </p:spPr>
        <p:txBody>
          <a:bodyPr wrap="square">
            <a:spAutoFit/>
          </a:bodyPr>
          <a:lstStyle/>
          <a:p>
            <a:r>
              <a:rPr lang="en-GB" altLang="en-US" sz="4000" dirty="0">
                <a:solidFill>
                  <a:srgbClr val="FF9933"/>
                </a:solidFill>
                <a:latin typeface="Felix Titling" panose="04060505060202020A04" pitchFamily="82" charset="0"/>
              </a:rPr>
              <a:t>The significance </a:t>
            </a:r>
            <a:r>
              <a:rPr lang="en-GB" altLang="en-US" sz="4000" dirty="0" err="1">
                <a:solidFill>
                  <a:srgbClr val="FF9933"/>
                </a:solidFill>
                <a:latin typeface="Felix Titling" panose="04060505060202020A04" pitchFamily="82" charset="0"/>
              </a:rPr>
              <a:t>oF</a:t>
            </a:r>
            <a:r>
              <a:rPr lang="en-GB" altLang="en-US" sz="4000" dirty="0">
                <a:solidFill>
                  <a:srgbClr val="FF9933"/>
                </a:solidFill>
                <a:latin typeface="Felix Titling" panose="04060505060202020A04" pitchFamily="82" charset="0"/>
              </a:rPr>
              <a:t> utopia </a:t>
            </a:r>
            <a:endParaRPr lang="en-GB" sz="4000"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37638-97AF-4DF2-8E84-1E7D5CD36269}"/>
              </a:ext>
            </a:extLst>
          </p:cNvPr>
          <p:cNvSpPr>
            <a:spLocks noGrp="1"/>
          </p:cNvSpPr>
          <p:nvPr>
            <p:ph type="title"/>
          </p:nvPr>
        </p:nvSpPr>
        <p:spPr>
          <a:xfrm>
            <a:off x="1979712" y="0"/>
            <a:ext cx="4279949" cy="1196752"/>
          </a:xfrm>
        </p:spPr>
        <p:txBody>
          <a:bodyPr>
            <a:normAutofit/>
          </a:bodyPr>
          <a:lstStyle/>
          <a:p>
            <a:r>
              <a:rPr lang="en-GB" sz="4400" dirty="0">
                <a:solidFill>
                  <a:srgbClr val="FFCC99"/>
                </a:solidFill>
                <a:effectLst/>
                <a:latin typeface="Felix Titling" panose="04060505060202020A04" pitchFamily="82" charset="0"/>
              </a:rPr>
              <a:t>CONTEXT/S</a:t>
            </a:r>
          </a:p>
        </p:txBody>
      </p:sp>
      <p:sp>
        <p:nvSpPr>
          <p:cNvPr id="3" name="Content Placeholder 2">
            <a:extLst>
              <a:ext uri="{FF2B5EF4-FFF2-40B4-BE49-F238E27FC236}">
                <a16:creationId xmlns:a16="http://schemas.microsoft.com/office/drawing/2014/main" id="{251F5F8B-7A1C-4786-BE6C-510D1D5DFB65}"/>
              </a:ext>
            </a:extLst>
          </p:cNvPr>
          <p:cNvSpPr>
            <a:spLocks noGrp="1"/>
          </p:cNvSpPr>
          <p:nvPr>
            <p:ph idx="1"/>
          </p:nvPr>
        </p:nvSpPr>
        <p:spPr>
          <a:xfrm>
            <a:off x="179512" y="980728"/>
            <a:ext cx="8640960" cy="5661248"/>
          </a:xfrm>
        </p:spPr>
        <p:txBody>
          <a:bodyPr>
            <a:normAutofit/>
          </a:bodyPr>
          <a:lstStyle/>
          <a:p>
            <a:pPr marL="137160" indent="0">
              <a:buNone/>
            </a:pPr>
            <a:r>
              <a:rPr lang="en-GB" sz="2200" dirty="0">
                <a:solidFill>
                  <a:srgbClr val="FFCC99"/>
                </a:solidFill>
              </a:rPr>
              <a:t>WHAT is a Utopia?  </a:t>
            </a:r>
          </a:p>
          <a:p>
            <a:pPr marL="137160" indent="0">
              <a:buNone/>
            </a:pPr>
            <a:r>
              <a:rPr lang="en-GB" sz="2200" dirty="0">
                <a:solidFill>
                  <a:srgbClr val="FFCC99"/>
                </a:solidFill>
              </a:rPr>
              <a:t>WHY study historical Utopian (&amp; Dystopian) texts? </a:t>
            </a:r>
          </a:p>
          <a:p>
            <a:pPr marL="137160" indent="0">
              <a:buNone/>
            </a:pPr>
            <a:r>
              <a:rPr lang="en-GB" sz="2200" dirty="0">
                <a:solidFill>
                  <a:srgbClr val="FFCC99"/>
                </a:solidFill>
              </a:rPr>
              <a:t>HOW are they significant today ?</a:t>
            </a:r>
          </a:p>
          <a:p>
            <a:pPr marL="137160" indent="0">
              <a:buNone/>
            </a:pPr>
            <a:endParaRPr lang="en-GB" sz="1000" dirty="0"/>
          </a:p>
          <a:p>
            <a:pPr marL="137160" indent="0">
              <a:buNone/>
            </a:pPr>
            <a:endParaRPr lang="en-GB" sz="2200" dirty="0"/>
          </a:p>
          <a:p>
            <a:pPr marL="137160" indent="0">
              <a:spcAft>
                <a:spcPts val="600"/>
              </a:spcAft>
              <a:buNone/>
            </a:pPr>
            <a:r>
              <a:rPr lang="en-GB" sz="2200" dirty="0"/>
              <a:t>How does More's </a:t>
            </a:r>
            <a:r>
              <a:rPr lang="en-GB" sz="2200" i="1" dirty="0"/>
              <a:t>Utopia</a:t>
            </a:r>
            <a:r>
              <a:rPr lang="en-GB" sz="2200" dirty="0"/>
              <a:t> relate to its </a:t>
            </a:r>
            <a:r>
              <a:rPr lang="en-GB" sz="2200" dirty="0">
                <a:solidFill>
                  <a:srgbClr val="FFCC99"/>
                </a:solidFill>
              </a:rPr>
              <a:t>historical and cultural contexts</a:t>
            </a:r>
            <a:r>
              <a:rPr lang="en-GB" sz="2200" dirty="0"/>
              <a:t>?  </a:t>
            </a:r>
          </a:p>
          <a:p>
            <a:pPr marL="137160" indent="0">
              <a:spcAft>
                <a:spcPts val="600"/>
              </a:spcAft>
              <a:buNone/>
            </a:pPr>
            <a:r>
              <a:rPr lang="en-GB" sz="2200" dirty="0"/>
              <a:t>How does More's </a:t>
            </a:r>
            <a:r>
              <a:rPr lang="en-GB" sz="2200" i="1" dirty="0"/>
              <a:t>Utopia</a:t>
            </a:r>
            <a:r>
              <a:rPr lang="en-GB" sz="2200" dirty="0"/>
              <a:t> differ from the 18th/19th Century novel?  why? </a:t>
            </a:r>
          </a:p>
          <a:p>
            <a:pPr marL="137160" indent="0">
              <a:spcAft>
                <a:spcPts val="600"/>
              </a:spcAft>
              <a:buNone/>
            </a:pPr>
            <a:r>
              <a:rPr lang="en-GB" sz="2200" dirty="0"/>
              <a:t>This means considering </a:t>
            </a:r>
            <a:r>
              <a:rPr lang="en-GB" sz="2200" dirty="0">
                <a:solidFill>
                  <a:srgbClr val="FFCC99"/>
                </a:solidFill>
              </a:rPr>
              <a:t>what a novel IS</a:t>
            </a:r>
          </a:p>
          <a:p>
            <a:pPr marL="137160" indent="0">
              <a:spcAft>
                <a:spcPts val="600"/>
              </a:spcAft>
              <a:buNone/>
            </a:pPr>
            <a:r>
              <a:rPr lang="en-GB" sz="2200" dirty="0"/>
              <a:t>And how 20</a:t>
            </a:r>
            <a:r>
              <a:rPr lang="en-GB" sz="2200" baseline="30000" dirty="0"/>
              <a:t>th</a:t>
            </a:r>
            <a:r>
              <a:rPr lang="en-GB" sz="2200" dirty="0"/>
              <a:t>/21st  Century utopias and dystopias differ from More </a:t>
            </a:r>
            <a:endParaRPr lang="en-GB" sz="1000" dirty="0"/>
          </a:p>
        </p:txBody>
      </p:sp>
    </p:spTree>
    <p:extLst>
      <p:ext uri="{BB962C8B-B14F-4D97-AF65-F5344CB8AC3E}">
        <p14:creationId xmlns:p14="http://schemas.microsoft.com/office/powerpoint/2010/main" val="385844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effectLst/>
                <a:latin typeface="Felix Titling" panose="04060505060202020A04" pitchFamily="82" charset="0"/>
              </a:rPr>
              <a:t>WRITING &amp; MEANING</a:t>
            </a:r>
          </a:p>
        </p:txBody>
      </p:sp>
      <p:sp>
        <p:nvSpPr>
          <p:cNvPr id="512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sz="2400">
                <a:effectLst/>
                <a:cs typeface="Times New Roman" charset="0"/>
              </a:rPr>
              <a:t>	</a:t>
            </a:r>
            <a:endParaRPr lang="en-GB" altLang="en-US" sz="2000">
              <a:effectLst/>
            </a:endParaRPr>
          </a:p>
        </p:txBody>
      </p:sp>
      <p:sp>
        <p:nvSpPr>
          <p:cNvPr id="5124" name="Rectangle 4"/>
          <p:cNvSpPr>
            <a:spLocks noChangeArrowheads="1"/>
          </p:cNvSpPr>
          <p:nvPr/>
        </p:nvSpPr>
        <p:spPr bwMode="auto">
          <a:xfrm>
            <a:off x="381000" y="1371600"/>
            <a:ext cx="8382000"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altLang="en-US" sz="2600" dirty="0">
                <a:latin typeface="+mn-lt"/>
                <a:cs typeface="Times New Roman" charset="0"/>
              </a:rPr>
              <a:t>All systems of notation offer us </a:t>
            </a:r>
            <a:r>
              <a:rPr lang="en-US" altLang="en-US" sz="2600" dirty="0">
                <a:solidFill>
                  <a:srgbClr val="FFCC99"/>
                </a:solidFill>
                <a:latin typeface="+mn-lt"/>
                <a:cs typeface="Times New Roman" charset="0"/>
              </a:rPr>
              <a:t>models of reality rather than descriptions </a:t>
            </a:r>
            <a:r>
              <a:rPr lang="en-US" altLang="en-US" sz="2600" dirty="0">
                <a:latin typeface="+mn-lt"/>
                <a:cs typeface="Times New Roman" charset="0"/>
              </a:rPr>
              <a:t>of it.</a:t>
            </a:r>
          </a:p>
          <a:p>
            <a:r>
              <a:rPr lang="en-US" altLang="en-US" sz="2400" dirty="0">
                <a:solidFill>
                  <a:srgbClr val="FFCC99"/>
                </a:solidFill>
                <a:latin typeface="+mn-lt"/>
                <a:cs typeface="Times New Roman" charset="0"/>
              </a:rPr>
              <a:t>	</a:t>
            </a:r>
            <a:r>
              <a:rPr lang="en-US" altLang="en-US" sz="2000" dirty="0">
                <a:latin typeface="+mn-lt"/>
                <a:cs typeface="Times New Roman" charset="0"/>
              </a:rPr>
              <a:t>Robert Scholes, </a:t>
            </a:r>
            <a:r>
              <a:rPr lang="en-US" altLang="en-US" sz="2000" i="1" dirty="0">
                <a:latin typeface="+mn-lt"/>
                <a:cs typeface="Times New Roman" charset="0"/>
              </a:rPr>
              <a:t>Structural Fabulation: An Essay on the Fiction of the 	Future</a:t>
            </a:r>
            <a:r>
              <a:rPr lang="en-US" altLang="en-US" sz="2000" dirty="0">
                <a:latin typeface="+mn-lt"/>
                <a:cs typeface="Times New Roman" charset="0"/>
              </a:rPr>
              <a:t>,</a:t>
            </a:r>
            <a:r>
              <a:rPr lang="en-GB" altLang="en-US" sz="2000" dirty="0">
                <a:latin typeface="+mn-lt"/>
                <a:cs typeface="Times New Roman" charset="0"/>
              </a:rPr>
              <a:t> 	(Notre Dame &amp; London: </a:t>
            </a:r>
            <a:r>
              <a:rPr lang="en-GB" altLang="en-US" sz="2000" dirty="0" err="1">
                <a:latin typeface="+mn-lt"/>
                <a:cs typeface="Times New Roman" charset="0"/>
              </a:rPr>
              <a:t>U.Notre</a:t>
            </a:r>
            <a:r>
              <a:rPr lang="en-GB" altLang="en-US" sz="2000" dirty="0">
                <a:latin typeface="+mn-lt"/>
                <a:cs typeface="Times New Roman" charset="0"/>
              </a:rPr>
              <a:t> Dame P., 1975; p.4)</a:t>
            </a:r>
            <a:r>
              <a:rPr lang="en-US" altLang="en-US" sz="2000" dirty="0">
                <a:latin typeface="+mn-lt"/>
              </a:rPr>
              <a:t> </a:t>
            </a:r>
          </a:p>
          <a:p>
            <a:endParaRPr lang="en-US" altLang="en-US" sz="2000" dirty="0">
              <a:solidFill>
                <a:srgbClr val="FFCC99"/>
              </a:solidFill>
              <a:latin typeface="+mn-lt"/>
            </a:endParaRPr>
          </a:p>
          <a:p>
            <a:endParaRPr lang="en-US" altLang="en-US" sz="2000" dirty="0">
              <a:solidFill>
                <a:srgbClr val="FFCC99"/>
              </a:solidFill>
              <a:latin typeface="+mn-lt"/>
            </a:endParaRPr>
          </a:p>
          <a:p>
            <a:endParaRPr lang="en-US" altLang="en-US" sz="2000" dirty="0">
              <a:solidFill>
                <a:srgbClr val="FFCC99"/>
              </a:solidFill>
              <a:latin typeface="+mn-lt"/>
            </a:endParaRPr>
          </a:p>
          <a:p>
            <a:r>
              <a:rPr lang="en-GB" altLang="en-US" sz="2600" dirty="0">
                <a:latin typeface="+mn-lt"/>
                <a:cs typeface="Times New Roman" charset="0"/>
              </a:rPr>
              <a:t>[For Marx] Utopian thought represented a diversion of revolutionary energy into </a:t>
            </a:r>
            <a:r>
              <a:rPr lang="en-GB" altLang="en-US" sz="2600" dirty="0">
                <a:solidFill>
                  <a:srgbClr val="FFCC99"/>
                </a:solidFill>
                <a:latin typeface="+mn-lt"/>
                <a:cs typeface="Times New Roman" charset="0"/>
              </a:rPr>
              <a:t>idle wish-fulfilments and imaginary satisfactions </a:t>
            </a:r>
          </a:p>
          <a:p>
            <a:r>
              <a:rPr lang="en-GB" altLang="en-US" sz="2000" dirty="0">
                <a:latin typeface="+mn-lt"/>
                <a:cs typeface="Times New Roman" charset="0"/>
              </a:rPr>
              <a:t>	Fredric Jameson </a:t>
            </a:r>
            <a:r>
              <a:rPr lang="en-GB" altLang="en-US" sz="2000" i="1" dirty="0">
                <a:latin typeface="+mn-lt"/>
                <a:cs typeface="Times New Roman" charset="0"/>
              </a:rPr>
              <a:t>Marxism and Form</a:t>
            </a:r>
            <a:r>
              <a:rPr lang="en-GB" altLang="en-US" sz="2000" dirty="0">
                <a:latin typeface="+mn-lt"/>
                <a:cs typeface="Times New Roman" charset="0"/>
              </a:rPr>
              <a:t>, (Princeton NJ: Princeton 	University Press, 1974; pp.110-11). </a:t>
            </a:r>
            <a:endParaRPr lang="en-US" altLang="en-US" sz="2000" dirty="0">
              <a:latin typeface="+mn-lt"/>
              <a:cs typeface="Times New Roman" charset="0"/>
            </a:endParaRPr>
          </a:p>
          <a:p>
            <a:endParaRPr lang="en-GB" altLang="en-US" sz="2000" dirty="0">
              <a:cs typeface="Times New Roman"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D2ABF-FC82-496F-BE0E-4427246A7EF6}"/>
              </a:ext>
            </a:extLst>
          </p:cNvPr>
          <p:cNvSpPr>
            <a:spLocks noGrp="1"/>
          </p:cNvSpPr>
          <p:nvPr>
            <p:ph type="title"/>
          </p:nvPr>
        </p:nvSpPr>
        <p:spPr>
          <a:xfrm>
            <a:off x="431141" y="116632"/>
            <a:ext cx="8229600" cy="692696"/>
          </a:xfrm>
        </p:spPr>
        <p:txBody>
          <a:bodyPr>
            <a:noAutofit/>
          </a:bodyPr>
          <a:lstStyle/>
          <a:p>
            <a:r>
              <a:rPr lang="en-GB" dirty="0">
                <a:effectLst/>
                <a:latin typeface="Felix Titling" panose="04060505060202020A04" pitchFamily="82" charset="0"/>
              </a:rPr>
              <a:t>Qualifying More</a:t>
            </a:r>
          </a:p>
        </p:txBody>
      </p:sp>
      <p:sp>
        <p:nvSpPr>
          <p:cNvPr id="3" name="Content Placeholder 2">
            <a:extLst>
              <a:ext uri="{FF2B5EF4-FFF2-40B4-BE49-F238E27FC236}">
                <a16:creationId xmlns:a16="http://schemas.microsoft.com/office/drawing/2014/main" id="{87016B41-BE0E-4345-8E94-5C829B6F6269}"/>
              </a:ext>
            </a:extLst>
          </p:cNvPr>
          <p:cNvSpPr>
            <a:spLocks noGrp="1"/>
          </p:cNvSpPr>
          <p:nvPr>
            <p:ph idx="1"/>
          </p:nvPr>
        </p:nvSpPr>
        <p:spPr>
          <a:xfrm>
            <a:off x="363797" y="908720"/>
            <a:ext cx="8780203" cy="6048672"/>
          </a:xfrm>
        </p:spPr>
        <p:txBody>
          <a:bodyPr>
            <a:noAutofit/>
          </a:bodyPr>
          <a:lstStyle/>
          <a:p>
            <a:pPr marL="137160" indent="0">
              <a:buNone/>
            </a:pPr>
            <a:r>
              <a:rPr lang="en-GB" sz="2100" i="1" dirty="0"/>
              <a:t>Utopia</a:t>
            </a:r>
            <a:r>
              <a:rPr lang="en-GB" sz="2100" dirty="0"/>
              <a:t> itself was first published in 1516, but it is clear that what one might term the utopian impulse—the urge to dream or speculate about a more perfect social order—was hardly something new. Theories as to </a:t>
            </a:r>
            <a:r>
              <a:rPr lang="en-GB" sz="2100" dirty="0">
                <a:solidFill>
                  <a:srgbClr val="FFCC99"/>
                </a:solidFill>
              </a:rPr>
              <a:t>the nature of an ideal state </a:t>
            </a:r>
            <a:r>
              <a:rPr lang="en-GB" sz="2100" dirty="0"/>
              <a:t>go back to the time of Plato and beyond, while</a:t>
            </a:r>
            <a:r>
              <a:rPr lang="en-GB" sz="2100" dirty="0">
                <a:solidFill>
                  <a:srgbClr val="FFCC99"/>
                </a:solidFill>
              </a:rPr>
              <a:t> the basic human yearning for a better world, whether expressed in nostalgia for a lost Eden or vanished Golden Age, or in dreams of a heavenly afterlife, seems practically coterminous with civilization itself. </a:t>
            </a:r>
          </a:p>
          <a:p>
            <a:pPr marL="137160" indent="0">
              <a:buNone/>
            </a:pPr>
            <a:endParaRPr lang="en-GB" sz="1600" dirty="0"/>
          </a:p>
          <a:p>
            <a:pPr marL="137160" indent="0">
              <a:buNone/>
            </a:pPr>
            <a:r>
              <a:rPr lang="en-GB" sz="2100" dirty="0"/>
              <a:t>…in More’s hands the expression of this impulse takes on a new and distinctive form. Utopia is neither a manifestation of nostalgia for the past nor a millennial dream. It is not an abstract, theoretical discussion of the mechanisms of an ideal state, after the fashion of Plato’s Republic, and still less is it a pastoral fantasy, … </a:t>
            </a:r>
            <a:r>
              <a:rPr lang="en-GB" sz="2100" dirty="0">
                <a:solidFill>
                  <a:srgbClr val="FFCC99"/>
                </a:solidFill>
              </a:rPr>
              <a:t>What More offers is not a blueprint, but the portrait of a more perfect society in operation, and one which has </a:t>
            </a:r>
            <a:r>
              <a:rPr lang="en-GB" sz="2100" u="sng" dirty="0">
                <a:solidFill>
                  <a:srgbClr val="FFCC99"/>
                </a:solidFill>
              </a:rPr>
              <a:t>been created by the unaided use of human reason</a:t>
            </a:r>
            <a:r>
              <a:rPr lang="en-GB" sz="2100" dirty="0">
                <a:solidFill>
                  <a:srgbClr val="FFCC99"/>
                </a:solidFill>
              </a:rPr>
              <a:t>. </a:t>
            </a:r>
          </a:p>
          <a:p>
            <a:pPr marL="457200" lvl="1" indent="0">
              <a:buNone/>
            </a:pPr>
            <a:r>
              <a:rPr lang="en-GB" sz="1800" dirty="0"/>
              <a:t>Chris Ferns, </a:t>
            </a:r>
            <a:r>
              <a:rPr lang="en-GB" sz="1800" i="1" dirty="0"/>
              <a:t>Narrating Utopia: Ideology, Gender, Form in Utopian Literature</a:t>
            </a:r>
            <a:r>
              <a:rPr lang="en-GB" sz="1800" dirty="0"/>
              <a:t>. Liverpool: Liverpool University Press, 1999. </a:t>
            </a:r>
          </a:p>
        </p:txBody>
      </p:sp>
    </p:spTree>
    <p:extLst>
      <p:ext uri="{BB962C8B-B14F-4D97-AF65-F5344CB8AC3E}">
        <p14:creationId xmlns:p14="http://schemas.microsoft.com/office/powerpoint/2010/main" val="582363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6A58B-56B3-4657-AEBE-F9BFF7699C50}"/>
              </a:ext>
            </a:extLst>
          </p:cNvPr>
          <p:cNvSpPr>
            <a:spLocks noGrp="1"/>
          </p:cNvSpPr>
          <p:nvPr>
            <p:ph type="title"/>
          </p:nvPr>
        </p:nvSpPr>
        <p:spPr/>
        <p:txBody>
          <a:bodyPr>
            <a:normAutofit fontScale="90000"/>
          </a:bodyPr>
          <a:lstStyle/>
          <a:p>
            <a:r>
              <a:rPr lang="en-GB" dirty="0">
                <a:effectLst/>
                <a:latin typeface="Felix Titling" panose="04060505060202020A04" pitchFamily="82" charset="0"/>
              </a:rPr>
              <a:t>historical and cultural contexts – WHY?</a:t>
            </a:r>
          </a:p>
        </p:txBody>
      </p:sp>
      <p:sp>
        <p:nvSpPr>
          <p:cNvPr id="3" name="Content Placeholder 2">
            <a:extLst>
              <a:ext uri="{FF2B5EF4-FFF2-40B4-BE49-F238E27FC236}">
                <a16:creationId xmlns:a16="http://schemas.microsoft.com/office/drawing/2014/main" id="{51987ED6-47F9-47F9-8A9C-561733F69940}"/>
              </a:ext>
            </a:extLst>
          </p:cNvPr>
          <p:cNvSpPr>
            <a:spLocks noGrp="1"/>
          </p:cNvSpPr>
          <p:nvPr>
            <p:ph idx="1"/>
          </p:nvPr>
        </p:nvSpPr>
        <p:spPr/>
        <p:txBody>
          <a:bodyPr/>
          <a:lstStyle/>
          <a:p>
            <a:pPr marL="137160" indent="0">
              <a:buNone/>
            </a:pPr>
            <a:r>
              <a:rPr lang="en-GB" b="1" dirty="0"/>
              <a:t>Major shifts </a:t>
            </a:r>
          </a:p>
          <a:p>
            <a:pPr marL="137160" indent="0">
              <a:buNone/>
            </a:pPr>
            <a:endParaRPr lang="en-GB" dirty="0"/>
          </a:p>
          <a:p>
            <a:pPr marL="137160" indent="0">
              <a:buNone/>
            </a:pPr>
            <a:r>
              <a:rPr lang="en-GB" dirty="0"/>
              <a:t>Renaissance/humanism/discovery of the Americas.</a:t>
            </a:r>
          </a:p>
          <a:p>
            <a:pPr marL="137160" indent="0">
              <a:buNone/>
            </a:pPr>
            <a:endParaRPr lang="en-GB" dirty="0"/>
          </a:p>
          <a:p>
            <a:pPr marL="137160" indent="0">
              <a:buNone/>
            </a:pPr>
            <a:r>
              <a:rPr lang="en-GB" dirty="0"/>
              <a:t>Problem of critiquing a totalitarian state</a:t>
            </a:r>
          </a:p>
          <a:p>
            <a:pPr marL="137160" indent="0">
              <a:buNone/>
            </a:pPr>
            <a:endParaRPr lang="en-GB" dirty="0"/>
          </a:p>
          <a:p>
            <a:pPr marL="137160" indent="0">
              <a:buNone/>
            </a:pPr>
            <a:r>
              <a:rPr lang="en-GB" dirty="0"/>
              <a:t>Not individualistic – no sense of human rights </a:t>
            </a:r>
          </a:p>
          <a:p>
            <a:pPr marL="137160" indent="0">
              <a:buNone/>
            </a:pPr>
            <a:endParaRPr lang="en-GB" dirty="0"/>
          </a:p>
        </p:txBody>
      </p:sp>
    </p:spTree>
    <p:extLst>
      <p:ext uri="{BB962C8B-B14F-4D97-AF65-F5344CB8AC3E}">
        <p14:creationId xmlns:p14="http://schemas.microsoft.com/office/powerpoint/2010/main" val="450052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dirty="0">
                <a:solidFill>
                  <a:srgbClr val="FFCC99"/>
                </a:solidFill>
                <a:effectLst/>
                <a:latin typeface="Felix Titling" panose="04060505060202020A04" pitchFamily="82" charset="0"/>
              </a:rPr>
              <a:t>UTOPIA AS LITERATURE</a:t>
            </a:r>
          </a:p>
        </p:txBody>
      </p:sp>
      <p:sp>
        <p:nvSpPr>
          <p:cNvPr id="6147" name="Rectangle 3"/>
          <p:cNvSpPr>
            <a:spLocks noGrp="1" noChangeArrowheads="1"/>
          </p:cNvSpPr>
          <p:nvPr>
            <p:ph idx="1"/>
          </p:nvPr>
        </p:nvSpPr>
        <p:spPr>
          <a:xfrm>
            <a:off x="228600" y="1143000"/>
            <a:ext cx="87630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533400" indent="-533400">
              <a:lnSpc>
                <a:spcPct val="90000"/>
              </a:lnSpc>
              <a:buFont typeface="Arial" panose="020B0604020202020204" pitchFamily="34" charset="0"/>
              <a:buChar char="•"/>
            </a:pPr>
            <a:r>
              <a:rPr lang="en-GB" altLang="en-US" sz="2600" dirty="0">
                <a:solidFill>
                  <a:srgbClr val="FFCC99"/>
                </a:solidFill>
                <a:effectLst/>
                <a:cs typeface="Times New Roman" charset="0"/>
              </a:rPr>
              <a:t>Utopian literature is a popular fictional mode, older than novel; </a:t>
            </a:r>
            <a:r>
              <a:rPr lang="en-GB" altLang="en-US" sz="2600" dirty="0">
                <a:effectLst/>
                <a:cs typeface="Times New Roman" charset="0"/>
              </a:rPr>
              <a:t>avoids psychoanalysis, not interested in individual but in the politics of the model state, </a:t>
            </a:r>
            <a:r>
              <a:rPr lang="en-GB" altLang="en-US" sz="2600" dirty="0">
                <a:solidFill>
                  <a:srgbClr val="00B0F0"/>
                </a:solidFill>
                <a:effectLst/>
                <a:cs typeface="Times New Roman" charset="0"/>
              </a:rPr>
              <a:t>primarily critical of status quo </a:t>
            </a:r>
            <a:r>
              <a:rPr lang="en-GB" altLang="en-US" sz="2600" dirty="0">
                <a:effectLst/>
                <a:cs typeface="Times New Roman" charset="0"/>
              </a:rPr>
              <a:t>through implicit (if incredulous) comparison; often satiric – how our beloved present falls short, much attention given to details of state; is implicit in any pastoral ideal </a:t>
            </a:r>
          </a:p>
          <a:p>
            <a:pPr marL="533400" indent="-533400">
              <a:lnSpc>
                <a:spcPct val="90000"/>
              </a:lnSpc>
              <a:buFont typeface="Arial" panose="020B0604020202020204" pitchFamily="34" charset="0"/>
              <a:buChar char="•"/>
            </a:pPr>
            <a:r>
              <a:rPr lang="en-GB" altLang="en-US" sz="1600" dirty="0">
                <a:effectLst/>
                <a:cs typeface="Times New Roman" charset="0"/>
              </a:rPr>
              <a:t>	</a:t>
            </a:r>
          </a:p>
          <a:p>
            <a:pPr marL="533400" indent="-533400">
              <a:lnSpc>
                <a:spcPct val="90000"/>
              </a:lnSpc>
              <a:buFont typeface="Arial" panose="020B0604020202020204" pitchFamily="34" charset="0"/>
              <a:buChar char="•"/>
            </a:pPr>
            <a:r>
              <a:rPr lang="en-GB" altLang="en-US" sz="2600" dirty="0">
                <a:effectLst/>
                <a:cs typeface="Times New Roman" charset="0"/>
              </a:rPr>
              <a:t>Tends to take the </a:t>
            </a:r>
            <a:r>
              <a:rPr lang="en-GB" altLang="en-US" sz="2600" dirty="0">
                <a:solidFill>
                  <a:srgbClr val="00B0F0"/>
                </a:solidFill>
                <a:effectLst/>
                <a:cs typeface="Times New Roman" charset="0"/>
              </a:rPr>
              <a:t>form</a:t>
            </a:r>
            <a:r>
              <a:rPr lang="en-GB" altLang="en-US" sz="2600" dirty="0">
                <a:effectLst/>
                <a:cs typeface="Times New Roman" charset="0"/>
              </a:rPr>
              <a:t> of a report by </a:t>
            </a:r>
            <a:r>
              <a:rPr lang="en-GB" altLang="en-US" sz="2600" dirty="0">
                <a:solidFill>
                  <a:srgbClr val="FFCC99"/>
                </a:solidFill>
                <a:effectLst/>
                <a:cs typeface="Times New Roman" charset="0"/>
              </a:rPr>
              <a:t>an individual visitor returning from a distant society </a:t>
            </a:r>
            <a:r>
              <a:rPr lang="en-GB" altLang="en-US" sz="2600" dirty="0">
                <a:cs typeface="Times New Roman" charset="0"/>
              </a:rPr>
              <a:t>(</a:t>
            </a:r>
            <a:r>
              <a:rPr lang="en-GB" altLang="en-US" sz="2600" dirty="0">
                <a:effectLst/>
                <a:cs typeface="Times New Roman" charset="0"/>
              </a:rPr>
              <a:t>originally space; in 20</a:t>
            </a:r>
            <a:r>
              <a:rPr lang="en-GB" altLang="en-US" sz="2600" baseline="30000" dirty="0">
                <a:effectLst/>
                <a:cs typeface="Times New Roman" charset="0"/>
              </a:rPr>
              <a:t>th</a:t>
            </a:r>
            <a:r>
              <a:rPr lang="en-GB" altLang="en-US" sz="2600" dirty="0">
                <a:effectLst/>
                <a:cs typeface="Times New Roman" charset="0"/>
              </a:rPr>
              <a:t> C usually time) – the reader identifies with his (or her) astonishment and discomfort at the revealed inadequacies of our shared cultural values and practices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022F-ED4E-4CCB-A5FA-65201EA7FBDB}"/>
              </a:ext>
            </a:extLst>
          </p:cNvPr>
          <p:cNvSpPr>
            <a:spLocks noGrp="1"/>
          </p:cNvSpPr>
          <p:nvPr>
            <p:ph type="title"/>
          </p:nvPr>
        </p:nvSpPr>
        <p:spPr>
          <a:xfrm>
            <a:off x="251520" y="274638"/>
            <a:ext cx="8784976" cy="706090"/>
          </a:xfrm>
        </p:spPr>
        <p:txBody>
          <a:bodyPr>
            <a:noAutofit/>
          </a:bodyPr>
          <a:lstStyle/>
          <a:p>
            <a:r>
              <a:rPr lang="en-GB" sz="3100" dirty="0">
                <a:effectLst/>
                <a:latin typeface="Felix Titling" panose="04060505060202020A04" pitchFamily="82" charset="0"/>
              </a:rPr>
              <a:t>What is utopia? The fantasy of security</a:t>
            </a:r>
          </a:p>
        </p:txBody>
      </p:sp>
      <p:sp>
        <p:nvSpPr>
          <p:cNvPr id="3" name="Content Placeholder 2">
            <a:extLst>
              <a:ext uri="{FF2B5EF4-FFF2-40B4-BE49-F238E27FC236}">
                <a16:creationId xmlns:a16="http://schemas.microsoft.com/office/drawing/2014/main" id="{C553D118-DA7B-4368-831F-F67D9E140257}"/>
              </a:ext>
            </a:extLst>
          </p:cNvPr>
          <p:cNvSpPr>
            <a:spLocks noGrp="1"/>
          </p:cNvSpPr>
          <p:nvPr>
            <p:ph idx="1"/>
          </p:nvPr>
        </p:nvSpPr>
        <p:spPr>
          <a:xfrm>
            <a:off x="457200" y="958280"/>
            <a:ext cx="8229600" cy="5899720"/>
          </a:xfrm>
        </p:spPr>
        <p:txBody>
          <a:bodyPr>
            <a:normAutofit fontScale="77500" lnSpcReduction="20000"/>
          </a:bodyPr>
          <a:lstStyle/>
          <a:p>
            <a:pPr marL="137160" indent="0">
              <a:lnSpc>
                <a:spcPct val="120000"/>
              </a:lnSpc>
              <a:buNone/>
            </a:pPr>
            <a:r>
              <a:rPr lang="en-GB" dirty="0"/>
              <a:t>What Utopia offers its citizens, above all, is security. Albeit in a rational form, it might be argued, Utopian society offers many of the same attractions as does the fantasized paradise: so far as is humanly possible, </a:t>
            </a:r>
            <a:r>
              <a:rPr lang="en-GB" dirty="0">
                <a:solidFill>
                  <a:srgbClr val="FFCC99"/>
                </a:solidFill>
              </a:rPr>
              <a:t>the Utopians attempt to rectify the negative consequences of birth, of belonging to a human society, rather than dwelling in the Garden of Eden. </a:t>
            </a:r>
          </a:p>
          <a:p>
            <a:pPr marL="722376" lvl="2" indent="0">
              <a:lnSpc>
                <a:spcPct val="120000"/>
              </a:lnSpc>
              <a:buNone/>
            </a:pPr>
            <a:r>
              <a:rPr lang="en-GB" sz="2300" dirty="0"/>
              <a:t>Chris Ferns, </a:t>
            </a:r>
            <a:r>
              <a:rPr lang="en-GB" sz="2300" i="1" dirty="0"/>
              <a:t>Narrating Utopia: Ideology, Gender, Form in Utopian Literature</a:t>
            </a:r>
          </a:p>
          <a:p>
            <a:pPr marL="722376" lvl="2" indent="0">
              <a:lnSpc>
                <a:spcPct val="120000"/>
              </a:lnSpc>
              <a:buNone/>
            </a:pPr>
            <a:endParaRPr lang="en-GB" sz="2300" dirty="0"/>
          </a:p>
          <a:p>
            <a:pPr marL="137160" indent="0">
              <a:lnSpc>
                <a:spcPct val="120000"/>
              </a:lnSpc>
              <a:buNone/>
            </a:pPr>
            <a:r>
              <a:rPr lang="en-GB" dirty="0"/>
              <a:t>The human </a:t>
            </a:r>
            <a:r>
              <a:rPr lang="en-GB" dirty="0" err="1"/>
              <a:t>fetus</a:t>
            </a:r>
            <a:r>
              <a:rPr lang="en-GB" dirty="0"/>
              <a:t> is an island, and in their island utopias men have often expressed a longing for the protective fluid that once surrounded them. </a:t>
            </a:r>
            <a:r>
              <a:rPr lang="en-GB" dirty="0">
                <a:solidFill>
                  <a:srgbClr val="FFCC99"/>
                </a:solidFill>
              </a:rPr>
              <a:t>The maternal symbols of most Elysian, golden age, and </a:t>
            </a:r>
            <a:r>
              <a:rPr lang="en-GB" dirty="0" err="1">
                <a:solidFill>
                  <a:srgbClr val="FFCC99"/>
                </a:solidFill>
              </a:rPr>
              <a:t>paradisaical</a:t>
            </a:r>
            <a:r>
              <a:rPr lang="en-GB" dirty="0">
                <a:solidFill>
                  <a:srgbClr val="FFCC99"/>
                </a:solidFill>
              </a:rPr>
              <a:t> utopias are compelling and need not be laboured</a:t>
            </a:r>
            <a:r>
              <a:rPr lang="en-GB" dirty="0"/>
              <a:t>. The enclosed gardens, islands, valleys have reappeared with constancy through the ages. There is free feeding, security, peace, plenitude, and no rivalry. </a:t>
            </a:r>
          </a:p>
          <a:p>
            <a:pPr marL="137160" indent="0">
              <a:lnSpc>
                <a:spcPct val="120000"/>
              </a:lnSpc>
              <a:buNone/>
            </a:pPr>
            <a:r>
              <a:rPr lang="en-GB" dirty="0"/>
              <a:t>	</a:t>
            </a:r>
            <a:r>
              <a:rPr lang="en-GB" sz="2300" dirty="0"/>
              <a:t>Frank E. Manuel &amp; </a:t>
            </a:r>
            <a:r>
              <a:rPr lang="en-GB" sz="2300" dirty="0" err="1"/>
              <a:t>Fritzie</a:t>
            </a:r>
            <a:r>
              <a:rPr lang="en-GB" sz="2300" dirty="0"/>
              <a:t> P. Manuel, </a:t>
            </a:r>
            <a:r>
              <a:rPr lang="en-GB" sz="2300" i="1" dirty="0"/>
              <a:t>Utopian Thought in the </a:t>
            </a:r>
            <a:r>
              <a:rPr lang="en-GB" sz="2300" dirty="0"/>
              <a:t>	</a:t>
            </a:r>
            <a:r>
              <a:rPr lang="en-GB" sz="2300" i="1" dirty="0"/>
              <a:t>Western World</a:t>
            </a:r>
            <a:r>
              <a:rPr lang="en-GB" sz="2300" dirty="0"/>
              <a:t>, Cambridge, MA.: Harvard Univ. Press,  p.76)</a:t>
            </a:r>
            <a:endParaRPr lang="en-GB" dirty="0"/>
          </a:p>
        </p:txBody>
      </p:sp>
    </p:spTree>
    <p:extLst>
      <p:ext uri="{BB962C8B-B14F-4D97-AF65-F5344CB8AC3E}">
        <p14:creationId xmlns:p14="http://schemas.microsoft.com/office/powerpoint/2010/main" val="54589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2C1B2-3FF6-4539-8941-1A6595DB14B3}"/>
              </a:ext>
            </a:extLst>
          </p:cNvPr>
          <p:cNvSpPr>
            <a:spLocks noGrp="1"/>
          </p:cNvSpPr>
          <p:nvPr>
            <p:ph type="title"/>
          </p:nvPr>
        </p:nvSpPr>
        <p:spPr/>
        <p:txBody>
          <a:bodyPr>
            <a:normAutofit/>
          </a:bodyPr>
          <a:lstStyle/>
          <a:p>
            <a:r>
              <a:rPr lang="en-GB" sz="4000" dirty="0">
                <a:effectLst/>
                <a:latin typeface="Felix Titling" panose="04060505060202020A04" pitchFamily="82" charset="0"/>
              </a:rPr>
              <a:t>More’s humanism in action </a:t>
            </a:r>
          </a:p>
        </p:txBody>
      </p:sp>
      <p:sp>
        <p:nvSpPr>
          <p:cNvPr id="3" name="Content Placeholder 2">
            <a:extLst>
              <a:ext uri="{FF2B5EF4-FFF2-40B4-BE49-F238E27FC236}">
                <a16:creationId xmlns:a16="http://schemas.microsoft.com/office/drawing/2014/main" id="{6A316E65-8ECC-47E8-9AC8-14BD5C511CB0}"/>
              </a:ext>
            </a:extLst>
          </p:cNvPr>
          <p:cNvSpPr>
            <a:spLocks noGrp="1"/>
          </p:cNvSpPr>
          <p:nvPr>
            <p:ph idx="1"/>
          </p:nvPr>
        </p:nvSpPr>
        <p:spPr>
          <a:xfrm>
            <a:off x="466854" y="1417638"/>
            <a:ext cx="8363272" cy="4983162"/>
          </a:xfrm>
        </p:spPr>
        <p:txBody>
          <a:bodyPr>
            <a:normAutofit lnSpcReduction="10000"/>
          </a:bodyPr>
          <a:lstStyle/>
          <a:p>
            <a:pPr marL="137160" indent="0">
              <a:buNone/>
            </a:pPr>
            <a:r>
              <a:rPr lang="en-GB" sz="2100" dirty="0"/>
              <a:t>More’s shrewd decision to preface his purportedly eyewitness’ description of utopian society by a vivid portrait of some of the real-life alternatives to the rule of reason: </a:t>
            </a:r>
            <a:r>
              <a:rPr lang="en-GB" sz="2100" dirty="0">
                <a:solidFill>
                  <a:srgbClr val="FFCC99"/>
                </a:solidFill>
              </a:rPr>
              <a:t>the first book of </a:t>
            </a:r>
            <a:r>
              <a:rPr lang="en-GB" sz="2100" i="1" dirty="0">
                <a:solidFill>
                  <a:srgbClr val="FFCC99"/>
                </a:solidFill>
              </a:rPr>
              <a:t>Utopia</a:t>
            </a:r>
            <a:r>
              <a:rPr lang="en-GB" sz="2100" dirty="0">
                <a:solidFill>
                  <a:srgbClr val="FFCC99"/>
                </a:solidFill>
              </a:rPr>
              <a:t> depicts a world full of ignorant lawyers, foolish priests, grasping landowners, and </a:t>
            </a:r>
            <a:r>
              <a:rPr lang="en-GB" sz="2100" dirty="0" err="1">
                <a:solidFill>
                  <a:srgbClr val="FFCC99"/>
                </a:solidFill>
              </a:rPr>
              <a:t>powermad</a:t>
            </a:r>
            <a:r>
              <a:rPr lang="en-GB" sz="2100" dirty="0">
                <a:solidFill>
                  <a:srgbClr val="FFCC99"/>
                </a:solidFill>
              </a:rPr>
              <a:t> monarchs</a:t>
            </a:r>
            <a:r>
              <a:rPr lang="en-GB" sz="2100" dirty="0"/>
              <a:t>—a satiric tour de force which inevitably prompts, on the reader’s part, a sympathetic predisposition toward the discourse that follows.</a:t>
            </a:r>
          </a:p>
          <a:p>
            <a:pPr marL="137160" indent="0">
              <a:buNone/>
            </a:pPr>
            <a:r>
              <a:rPr lang="en-GB" sz="2100" dirty="0"/>
              <a:t>Considering when it was written, one of </a:t>
            </a:r>
            <a:r>
              <a:rPr lang="en-GB" sz="2100" i="1" dirty="0"/>
              <a:t>Utopia’s</a:t>
            </a:r>
            <a:r>
              <a:rPr lang="en-GB" sz="2100" dirty="0"/>
              <a:t> most striking features is—at least at first sight—the unusual degree of what might be termed cultural relativism it displays. In More’s fiction, </a:t>
            </a:r>
            <a:r>
              <a:rPr lang="en-GB" sz="2100" dirty="0">
                <a:solidFill>
                  <a:srgbClr val="FFCC99"/>
                </a:solidFill>
              </a:rPr>
              <a:t>the society of his own day is judged and found wanting, </a:t>
            </a:r>
            <a:r>
              <a:rPr lang="en-GB" sz="2100" u="sng" dirty="0">
                <a:solidFill>
                  <a:srgbClr val="FFCC99"/>
                </a:solidFill>
              </a:rPr>
              <a:t>not in the light of absolute and divinely ordained moral standards</a:t>
            </a:r>
            <a:r>
              <a:rPr lang="en-GB" sz="2100" u="sng" dirty="0"/>
              <a:t>, </a:t>
            </a:r>
            <a:r>
              <a:rPr lang="en-GB" sz="2100" dirty="0"/>
              <a:t>but rather in comparison to specific (if hypothetical) instances of </a:t>
            </a:r>
            <a:r>
              <a:rPr lang="en-GB" sz="2100" dirty="0">
                <a:solidFill>
                  <a:srgbClr val="FFCC99"/>
                </a:solidFill>
              </a:rPr>
              <a:t>other human societies doing things differently</a:t>
            </a:r>
            <a:r>
              <a:rPr lang="en-GB" sz="2100" dirty="0"/>
              <a:t>— and </a:t>
            </a:r>
            <a:r>
              <a:rPr lang="en-GB" sz="2100" i="1" dirty="0"/>
              <a:t>better</a:t>
            </a:r>
          </a:p>
          <a:p>
            <a:pPr marL="137160" indent="0">
              <a:buNone/>
            </a:pPr>
            <a:r>
              <a:rPr lang="en-GB" sz="2100" dirty="0"/>
              <a:t>						</a:t>
            </a:r>
            <a:r>
              <a:rPr lang="en-GB" sz="2100" dirty="0" err="1"/>
              <a:t>Fearns</a:t>
            </a:r>
            <a:r>
              <a:rPr lang="en-GB" sz="2100" i="1" dirty="0"/>
              <a:t> </a:t>
            </a:r>
          </a:p>
        </p:txBody>
      </p:sp>
    </p:spTree>
    <p:extLst>
      <p:ext uri="{BB962C8B-B14F-4D97-AF65-F5344CB8AC3E}">
        <p14:creationId xmlns:p14="http://schemas.microsoft.com/office/powerpoint/2010/main" val="10757002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55576" y="177285"/>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l" eaLnBrk="0" fontAlgn="base" hangingPunct="0">
              <a:spcAft>
                <a:spcPct val="0"/>
              </a:spcAft>
            </a:pPr>
            <a:r>
              <a:rPr lang="en-GB" altLang="en-US" sz="4000" dirty="0">
                <a:latin typeface="Felix Titling" panose="04060505060202020A04" pitchFamily="82" charset="0"/>
              </a:rPr>
              <a:t>PROBLEMS WITH UTOPIA</a:t>
            </a:r>
          </a:p>
        </p:txBody>
      </p:sp>
      <p:sp>
        <p:nvSpPr>
          <p:cNvPr id="14339" name="Rectangle 3"/>
          <p:cNvSpPr>
            <a:spLocks noGrp="1" noChangeArrowheads="1"/>
          </p:cNvSpPr>
          <p:nvPr>
            <p:ph idx="1"/>
          </p:nvPr>
        </p:nvSpPr>
        <p:spPr>
          <a:xfrm>
            <a:off x="403223" y="1006475"/>
            <a:ext cx="8489257" cy="5410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0" indent="0">
              <a:lnSpc>
                <a:spcPct val="120000"/>
              </a:lnSpc>
              <a:buFont typeface="Wingdings" pitchFamily="2" charset="2"/>
              <a:buNone/>
            </a:pPr>
            <a:r>
              <a:rPr lang="en-GB" altLang="en-US" sz="2600" dirty="0">
                <a:effectLst/>
                <a:cs typeface="Times New Roman" charset="0"/>
              </a:rPr>
              <a:t>	 </a:t>
            </a:r>
            <a:r>
              <a:rPr lang="en-GB" altLang="en-US" sz="3100" dirty="0">
                <a:effectLst/>
                <a:cs typeface="Times New Roman" charset="0"/>
              </a:rPr>
              <a:t>Something about the static serenity of a utopia, feminist or not, is fatal to narrative; a pure, perfect utopia can never be narrated . </a:t>
            </a:r>
            <a:r>
              <a:rPr lang="en-GB" altLang="en-US" sz="3100" dirty="0">
                <a:solidFill>
                  <a:srgbClr val="FFCC99"/>
                </a:solidFill>
                <a:effectLst/>
                <a:cs typeface="Times New Roman" charset="0"/>
              </a:rPr>
              <a:t>Because a story needs conflict, desire, or unhappiness to generate the energy required to launch it, </a:t>
            </a:r>
            <a:r>
              <a:rPr lang="en-GB" altLang="en-US" sz="3100" dirty="0">
                <a:effectLst/>
                <a:cs typeface="Times New Roman" charset="0"/>
              </a:rPr>
              <a:t>contentment will never propel it off the ground In short </a:t>
            </a:r>
            <a:r>
              <a:rPr lang="en-GB" altLang="en-US" sz="3100" dirty="0">
                <a:solidFill>
                  <a:srgbClr val="FFCC99"/>
                </a:solidFill>
                <a:effectLst/>
                <a:cs typeface="Times New Roman" charset="0"/>
              </a:rPr>
              <a:t>good news is no news.  </a:t>
            </a:r>
          </a:p>
          <a:p>
            <a:pPr marL="0" indent="0">
              <a:lnSpc>
                <a:spcPct val="120000"/>
              </a:lnSpc>
              <a:buFont typeface="Wingdings" pitchFamily="2" charset="2"/>
              <a:buNone/>
            </a:pPr>
            <a:r>
              <a:rPr lang="en-GB" altLang="en-US" dirty="0">
                <a:effectLst/>
                <a:cs typeface="Times New Roman" charset="0"/>
              </a:rPr>
              <a:t>	</a:t>
            </a:r>
            <a:r>
              <a:rPr lang="en-GB" altLang="en-US" sz="2600" dirty="0">
                <a:effectLst/>
                <a:cs typeface="Times New Roman" charset="0"/>
              </a:rPr>
              <a:t>Ellen Peel, ‘Utopian Feminism, </a:t>
            </a:r>
            <a:r>
              <a:rPr lang="en-GB" altLang="en-US" sz="2600" dirty="0" err="1">
                <a:effectLst/>
                <a:cs typeface="Times New Roman" charset="0"/>
              </a:rPr>
              <a:t>Skeptical</a:t>
            </a:r>
            <a:r>
              <a:rPr lang="en-GB" altLang="en-US" sz="2600" dirty="0">
                <a:effectLst/>
                <a:cs typeface="Times New Roman" charset="0"/>
              </a:rPr>
              <a:t> Feminism and Narrative 	Energy’,  (</a:t>
            </a:r>
            <a:r>
              <a:rPr lang="en-GB" altLang="en-US" sz="2600" i="1" dirty="0">
                <a:effectLst/>
                <a:cs typeface="Times New Roman" charset="0"/>
              </a:rPr>
              <a:t>Feminism, Utopia and Narrative</a:t>
            </a:r>
            <a:r>
              <a:rPr lang="en-GB" altLang="en-US" sz="2600" dirty="0">
                <a:effectLst/>
                <a:cs typeface="Times New Roman" charset="0"/>
              </a:rPr>
              <a:t>, ed cit., pp.34-49), p.35</a:t>
            </a:r>
          </a:p>
          <a:p>
            <a:pPr marL="0" indent="0">
              <a:lnSpc>
                <a:spcPct val="120000"/>
              </a:lnSpc>
              <a:buFont typeface="Wingdings" pitchFamily="2" charset="2"/>
              <a:buNone/>
            </a:pPr>
            <a:endParaRPr lang="en-GB" altLang="en-US" sz="3400" dirty="0">
              <a:cs typeface="Times New Roman" charset="0"/>
            </a:endParaRPr>
          </a:p>
          <a:p>
            <a:pPr marL="0" indent="0">
              <a:lnSpc>
                <a:spcPct val="120000"/>
              </a:lnSpc>
              <a:buFont typeface="Wingdings" pitchFamily="2" charset="2"/>
              <a:buNone/>
            </a:pPr>
            <a:r>
              <a:rPr lang="en-GB" altLang="en-US" sz="3100" dirty="0">
                <a:cs typeface="Times New Roman" charset="0"/>
              </a:rPr>
              <a:t>A map of the world that does not include Utopia is not worth even glancing at, for it leaves out the one country at which Humanity is always landing. And when Humanity lands there, it looks out, realisation and seeing a better country, sets sail</a:t>
            </a:r>
            <a:r>
              <a:rPr lang="en-GB" altLang="en-US" sz="3100" dirty="0">
                <a:solidFill>
                  <a:srgbClr val="FFFF00"/>
                </a:solidFill>
                <a:cs typeface="Times New Roman" charset="0"/>
              </a:rPr>
              <a:t>. </a:t>
            </a:r>
            <a:r>
              <a:rPr lang="en-GB" altLang="en-US" sz="3100" dirty="0">
                <a:solidFill>
                  <a:srgbClr val="FFCC99"/>
                </a:solidFill>
                <a:cs typeface="Times New Roman" charset="0"/>
              </a:rPr>
              <a:t>Progress is the </a:t>
            </a:r>
            <a:r>
              <a:rPr lang="en-GB" altLang="en-US" sz="3100" dirty="0">
                <a:solidFill>
                  <a:srgbClr val="FFCC99"/>
                </a:solidFill>
                <a:cs typeface="Arial" charset="0"/>
              </a:rPr>
              <a:t>realisation</a:t>
            </a:r>
            <a:r>
              <a:rPr lang="en-GB" altLang="en-US" sz="3100" dirty="0">
                <a:solidFill>
                  <a:srgbClr val="FFCC99"/>
                </a:solidFill>
                <a:cs typeface="Times New Roman" charset="0"/>
              </a:rPr>
              <a:t> of Utopias</a:t>
            </a:r>
            <a:r>
              <a:rPr lang="en-GB" altLang="en-US" sz="3100" dirty="0">
                <a:solidFill>
                  <a:srgbClr val="FFFF00"/>
                </a:solidFill>
                <a:cs typeface="Times New Roman" charset="0"/>
              </a:rPr>
              <a:t>.</a:t>
            </a:r>
            <a:r>
              <a:rPr lang="en-GB" altLang="en-US" sz="2600" dirty="0">
                <a:solidFill>
                  <a:srgbClr val="FFFF00"/>
                </a:solidFill>
                <a:cs typeface="Times New Roman" charset="0"/>
              </a:rPr>
              <a:t> </a:t>
            </a:r>
            <a:endParaRPr lang="en-GB" altLang="en-US" sz="2400" dirty="0">
              <a:solidFill>
                <a:srgbClr val="FFFF00"/>
              </a:solidFill>
              <a:cs typeface="Times New Roman" charset="0"/>
            </a:endParaRPr>
          </a:p>
          <a:p>
            <a:pPr marL="0" indent="0">
              <a:lnSpc>
                <a:spcPct val="120000"/>
              </a:lnSpc>
              <a:buFont typeface="Wingdings" pitchFamily="2" charset="2"/>
              <a:buNone/>
            </a:pPr>
            <a:r>
              <a:rPr lang="en-GB" altLang="en-US" sz="2900" dirty="0">
                <a:solidFill>
                  <a:srgbClr val="FFCC99"/>
                </a:solidFill>
                <a:cs typeface="Times New Roman" charset="0"/>
              </a:rPr>
              <a:t>                </a:t>
            </a:r>
            <a:r>
              <a:rPr lang="en-GB" altLang="en-US" sz="2600" dirty="0">
                <a:cs typeface="Times New Roman" charset="0"/>
              </a:rPr>
              <a:t>Oscar Wilde, </a:t>
            </a:r>
            <a:r>
              <a:rPr lang="en-GB" altLang="en-US" sz="2600" i="1" dirty="0">
                <a:cs typeface="Times New Roman" charset="0"/>
              </a:rPr>
              <a:t>The Soul of Man under Socialism                                                      	</a:t>
            </a:r>
            <a:r>
              <a:rPr lang="en-GB" altLang="en-US" sz="2600" dirty="0">
                <a:cs typeface="Times New Roman" charset="0"/>
              </a:rPr>
              <a:t>http://www.gutenberg.org/dirs/etext97/slman10.txt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877272"/>
            <a:ext cx="8272264" cy="826070"/>
          </a:xfrm>
        </p:spPr>
        <p:txBody>
          <a:bodyPr>
            <a:normAutofit/>
          </a:bodyPr>
          <a:lstStyle/>
          <a:p>
            <a:pPr marL="137160" indent="0">
              <a:buNone/>
            </a:pPr>
            <a:r>
              <a:rPr lang="en-GB" sz="2000" dirty="0">
                <a:cs typeface="Times New Roman" charset="0"/>
              </a:rPr>
              <a:t>NAZI ART:  </a:t>
            </a:r>
            <a:r>
              <a:rPr lang="en-GB" sz="2000" dirty="0"/>
              <a:t>Olympics in Berlin 1936   Josef </a:t>
            </a:r>
            <a:r>
              <a:rPr lang="en-GB" sz="2000" dirty="0" err="1"/>
              <a:t>Jindřich</a:t>
            </a:r>
            <a:r>
              <a:rPr lang="en-GB" sz="2000" dirty="0"/>
              <a:t> </a:t>
            </a:r>
            <a:r>
              <a:rPr lang="en-GB" sz="2000" dirty="0" err="1"/>
              <a:t>Šechtl</a:t>
            </a:r>
            <a:r>
              <a:rPr lang="en-GB" sz="2000" dirty="0"/>
              <a:t> </a:t>
            </a:r>
            <a:r>
              <a:rPr lang="en-GB" sz="2000" u="sng" dirty="0"/>
              <a:t>http://sechtl-vosecek.ucw.cz/cml/dir/berlin_1936</a:t>
            </a:r>
            <a:endParaRPr lang="en-GB" sz="2000" dirty="0"/>
          </a:p>
        </p:txBody>
      </p:sp>
      <p:pic>
        <p:nvPicPr>
          <p:cNvPr id="2050" name="Picture 2" descr="Olympics in Berlin 193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910740"/>
            <a:ext cx="6870576" cy="465481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30011" y="187157"/>
            <a:ext cx="6461769" cy="707886"/>
          </a:xfrm>
          <a:prstGeom prst="rect">
            <a:avLst/>
          </a:prstGeom>
        </p:spPr>
        <p:txBody>
          <a:bodyPr wrap="none">
            <a:spAutoFit/>
          </a:bodyPr>
          <a:lstStyle/>
          <a:p>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ea typeface="+mj-ea"/>
                <a:cs typeface="+mj-cs"/>
              </a:rPr>
              <a:t>Ideological utopia [1]</a:t>
            </a:r>
          </a:p>
        </p:txBody>
      </p:sp>
    </p:spTree>
    <p:extLst>
      <p:ext uri="{BB962C8B-B14F-4D97-AF65-F5344CB8AC3E}">
        <p14:creationId xmlns:p14="http://schemas.microsoft.com/office/powerpoint/2010/main" val="2275167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20102" y="6220558"/>
            <a:ext cx="6408712" cy="492443"/>
          </a:xfrm>
          <a:prstGeom prst="rect">
            <a:avLst/>
          </a:prstGeom>
        </p:spPr>
        <p:txBody>
          <a:bodyPr wrap="square">
            <a:spAutoFit/>
          </a:bodyPr>
          <a:lstStyle/>
          <a:p>
            <a:r>
              <a:rPr lang="en-GB" dirty="0">
                <a:latin typeface="Arial" panose="020B0604020202020204" pitchFamily="34" charset="0"/>
              </a:rPr>
              <a:t> </a:t>
            </a:r>
            <a:r>
              <a:rPr lang="en-GB" sz="2600" dirty="0">
                <a:cs typeface="Times New Roman" charset="0"/>
              </a:rPr>
              <a:t>NAZI ART : Ludwig </a:t>
            </a:r>
            <a:r>
              <a:rPr lang="en-GB" sz="2600" dirty="0" err="1">
                <a:cs typeface="Times New Roman" charset="0"/>
              </a:rPr>
              <a:t>Dettmann</a:t>
            </a:r>
            <a:r>
              <a:rPr lang="en-GB" sz="2600" dirty="0">
                <a:cs typeface="Times New Roman" charset="0"/>
              </a:rPr>
              <a:t>, </a:t>
            </a:r>
            <a:r>
              <a:rPr lang="en-GB" sz="2600" i="1" dirty="0">
                <a:cs typeface="Times New Roman" charset="0"/>
              </a:rPr>
              <a:t>Water-lilies</a:t>
            </a:r>
          </a:p>
        </p:txBody>
      </p:sp>
      <p:pic>
        <p:nvPicPr>
          <p:cNvPr id="3074" name="Picture 2" descr="https://upload.wikimedia.org/wikipedia/commons/thumb/e/e7/1897_Dettmann_Bei_den_Wasserrosen_im_Moor_anagoria.JPG/1280px-1897_Dettmann_Bei_den_Wasserrosen_im_Moor_anagoria.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7624" y="1100674"/>
            <a:ext cx="6501184" cy="489620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83568" y="169109"/>
            <a:ext cx="6277424" cy="707886"/>
          </a:xfrm>
          <a:prstGeom prst="rect">
            <a:avLst/>
          </a:prstGeom>
        </p:spPr>
        <p:txBody>
          <a:bodyPr wrap="none">
            <a:spAutoFit/>
          </a:bodyPr>
          <a:lstStyle/>
          <a:p>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rPr>
              <a:t>Ideological utopia</a:t>
            </a:r>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ea typeface="+mj-ea"/>
                <a:cs typeface="+mj-cs"/>
              </a:rPr>
              <a:t>[2]</a:t>
            </a:r>
          </a:p>
        </p:txBody>
      </p:sp>
    </p:spTree>
    <p:extLst>
      <p:ext uri="{BB962C8B-B14F-4D97-AF65-F5344CB8AC3E}">
        <p14:creationId xmlns:p14="http://schemas.microsoft.com/office/powerpoint/2010/main" val="283543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37860"/>
            <a:ext cx="8507288" cy="1143000"/>
          </a:xfrm>
        </p:spPr>
        <p:txBody>
          <a:bodyPr>
            <a:normAutofit/>
          </a:bodyPr>
          <a:lstStyle/>
          <a:p>
            <a:pPr algn="l"/>
            <a:r>
              <a:rPr lang="en-GB" sz="2000" dirty="0">
                <a:solidFill>
                  <a:schemeClr val="tx1"/>
                </a:solidFill>
                <a:latin typeface="+mn-lt"/>
                <a:ea typeface="+mn-ea"/>
                <a:cs typeface="+mn-cs"/>
              </a:rPr>
              <a:t>In 1933, Nazis burned works of Jewish authors, and other works considered "un-German", at the library of the </a:t>
            </a:r>
            <a:r>
              <a:rPr lang="en-GB" sz="2000" dirty="0" err="1">
                <a:solidFill>
                  <a:schemeClr val="tx1"/>
                </a:solidFill>
                <a:latin typeface="+mn-lt"/>
                <a:ea typeface="+mn-ea"/>
                <a:cs typeface="+mn-cs"/>
              </a:rPr>
              <a:t>Institut</a:t>
            </a:r>
            <a:r>
              <a:rPr lang="en-GB" sz="2000" dirty="0">
                <a:solidFill>
                  <a:schemeClr val="tx1"/>
                </a:solidFill>
                <a:latin typeface="+mn-lt"/>
                <a:ea typeface="+mn-ea"/>
                <a:cs typeface="+mn-cs"/>
              </a:rPr>
              <a:t> </a:t>
            </a:r>
            <a:r>
              <a:rPr lang="en-GB" sz="2000" dirty="0" err="1">
                <a:solidFill>
                  <a:schemeClr val="tx1"/>
                </a:solidFill>
                <a:latin typeface="+mn-lt"/>
                <a:ea typeface="+mn-ea"/>
                <a:cs typeface="+mn-cs"/>
              </a:rPr>
              <a:t>für</a:t>
            </a:r>
            <a:r>
              <a:rPr lang="en-GB" sz="2000" dirty="0">
                <a:solidFill>
                  <a:schemeClr val="tx1"/>
                </a:solidFill>
                <a:latin typeface="+mn-lt"/>
                <a:ea typeface="+mn-ea"/>
                <a:cs typeface="+mn-cs"/>
              </a:rPr>
              <a:t> </a:t>
            </a:r>
            <a:r>
              <a:rPr lang="en-GB" sz="2000" dirty="0" err="1">
                <a:solidFill>
                  <a:schemeClr val="tx1"/>
                </a:solidFill>
                <a:latin typeface="+mn-lt"/>
                <a:ea typeface="+mn-ea"/>
                <a:cs typeface="+mn-cs"/>
              </a:rPr>
              <a:t>Sexualwissenschaft</a:t>
            </a:r>
            <a:r>
              <a:rPr lang="en-GB" sz="2000" dirty="0">
                <a:solidFill>
                  <a:schemeClr val="tx1"/>
                </a:solidFill>
                <a:latin typeface="+mn-lt"/>
                <a:ea typeface="+mn-ea"/>
                <a:cs typeface="+mn-cs"/>
              </a:rPr>
              <a:t> in Berlin.</a:t>
            </a:r>
          </a:p>
        </p:txBody>
      </p:sp>
      <p:pic>
        <p:nvPicPr>
          <p:cNvPr id="1026" name="Picture 2" descr="https://upload.wikimedia.org/wikipedia/commons/thumb/2/2b/1933-may-10-berlin-book-burning.JPG/1280px-1933-may-10-berlin-book-burning.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1" y="907866"/>
            <a:ext cx="5976664" cy="475798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74781" y="230664"/>
            <a:ext cx="6436121" cy="707886"/>
          </a:xfrm>
          <a:prstGeom prst="rect">
            <a:avLst/>
          </a:prstGeom>
        </p:spPr>
        <p:txBody>
          <a:bodyPr wrap="none">
            <a:spAutoFit/>
          </a:bodyPr>
          <a:lstStyle/>
          <a:p>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rPr>
              <a:t>Ideological utopia</a:t>
            </a:r>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ea typeface="+mj-ea"/>
                <a:cs typeface="+mj-cs"/>
              </a:rPr>
              <a:t>[3] </a:t>
            </a:r>
          </a:p>
        </p:txBody>
      </p:sp>
    </p:spTree>
    <p:extLst>
      <p:ext uri="{BB962C8B-B14F-4D97-AF65-F5344CB8AC3E}">
        <p14:creationId xmlns:p14="http://schemas.microsoft.com/office/powerpoint/2010/main" val="581490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67544" y="1268760"/>
            <a:ext cx="8229600" cy="4629150"/>
          </a:xfrm>
          <a:prstGeom prst="rect">
            <a:avLst/>
          </a:prstGeom>
        </p:spPr>
      </p:pic>
      <p:sp>
        <p:nvSpPr>
          <p:cNvPr id="5" name="Rectangle 4"/>
          <p:cNvSpPr/>
          <p:nvPr/>
        </p:nvSpPr>
        <p:spPr>
          <a:xfrm>
            <a:off x="1835696" y="6103565"/>
            <a:ext cx="5072222" cy="369332"/>
          </a:xfrm>
          <a:prstGeom prst="rect">
            <a:avLst/>
          </a:prstGeom>
        </p:spPr>
        <p:txBody>
          <a:bodyPr wrap="none">
            <a:spAutoFit/>
          </a:bodyPr>
          <a:lstStyle/>
          <a:p>
            <a:r>
              <a:rPr lang="en-GB" dirty="0">
                <a:latin typeface="Georgia" panose="02040502050405020303" pitchFamily="18" charset="0"/>
              </a:rPr>
              <a:t>Taliban destroy ancient artefacts in Afghanistan</a:t>
            </a:r>
            <a:endParaRPr lang="en-GB" dirty="0"/>
          </a:p>
        </p:txBody>
      </p:sp>
      <p:sp>
        <p:nvSpPr>
          <p:cNvPr id="6" name="Rectangle 5"/>
          <p:cNvSpPr/>
          <p:nvPr/>
        </p:nvSpPr>
        <p:spPr>
          <a:xfrm>
            <a:off x="1374781" y="230664"/>
            <a:ext cx="6277424" cy="707886"/>
          </a:xfrm>
          <a:prstGeom prst="rect">
            <a:avLst/>
          </a:prstGeom>
        </p:spPr>
        <p:txBody>
          <a:bodyPr wrap="none">
            <a:spAutoFit/>
          </a:bodyPr>
          <a:lstStyle/>
          <a:p>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rPr>
              <a:t>Ideological utopia</a:t>
            </a:r>
            <a:r>
              <a:rPr lang="en-GB" sz="40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ea typeface="+mj-ea"/>
                <a:cs typeface="+mj-cs"/>
              </a:rPr>
              <a:t>[4]</a:t>
            </a:r>
          </a:p>
        </p:txBody>
      </p:sp>
    </p:spTree>
    <p:extLst>
      <p:ext uri="{BB962C8B-B14F-4D97-AF65-F5344CB8AC3E}">
        <p14:creationId xmlns:p14="http://schemas.microsoft.com/office/powerpoint/2010/main" val="1154077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229600" cy="1143000"/>
          </a:xfrm>
        </p:spPr>
        <p:txBody>
          <a:bodyPr>
            <a:normAutofit/>
          </a:bodyPr>
          <a:lstStyle/>
          <a:p>
            <a:pPr algn="l" eaLnBrk="0" fontAlgn="base" hangingPunct="0">
              <a:spcAft>
                <a:spcPct val="0"/>
              </a:spcAft>
            </a:pPr>
            <a:r>
              <a:rPr lang="en-GB" sz="4000" dirty="0">
                <a:latin typeface="Felix Titling" panose="04060505060202020A04" pitchFamily="82" charset="0"/>
              </a:rPr>
              <a:t>Checking for the other </a:t>
            </a:r>
          </a:p>
        </p:txBody>
      </p:sp>
      <p:pic>
        <p:nvPicPr>
          <p:cNvPr id="4098" name="Picture 2" descr="Image result for nazi art loot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69554" y="1840861"/>
            <a:ext cx="5905500" cy="33242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699792" y="5811753"/>
            <a:ext cx="5349350" cy="646331"/>
          </a:xfrm>
          <a:prstGeom prst="rect">
            <a:avLst/>
          </a:prstGeom>
        </p:spPr>
        <p:txBody>
          <a:bodyPr wrap="none">
            <a:spAutoFit/>
          </a:bodyPr>
          <a:lstStyle/>
          <a:p>
            <a:r>
              <a:rPr lang="en-GB" sz="3600" b="1"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latin typeface="Felix Titling" panose="04060505060202020A04" pitchFamily="82" charset="0"/>
              </a:rPr>
              <a:t>Ideological utopias</a:t>
            </a:r>
            <a:endParaRPr lang="en-GB" sz="3600" dirty="0"/>
          </a:p>
        </p:txBody>
      </p:sp>
    </p:spTree>
    <p:extLst>
      <p:ext uri="{BB962C8B-B14F-4D97-AF65-F5344CB8AC3E}">
        <p14:creationId xmlns:p14="http://schemas.microsoft.com/office/powerpoint/2010/main" val="2495400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E923B-752C-466D-93C6-BBA99E439518}"/>
              </a:ext>
            </a:extLst>
          </p:cNvPr>
          <p:cNvSpPr>
            <a:spLocks noGrp="1"/>
          </p:cNvSpPr>
          <p:nvPr>
            <p:ph type="title"/>
          </p:nvPr>
        </p:nvSpPr>
        <p:spPr/>
        <p:txBody>
          <a:bodyPr>
            <a:normAutofit fontScale="90000"/>
          </a:bodyPr>
          <a:lstStyle/>
          <a:p>
            <a:r>
              <a:rPr lang="en-GB" sz="3600" dirty="0">
                <a:effectLst/>
                <a:latin typeface="Felix Titling" panose="04060505060202020A04" pitchFamily="82" charset="0"/>
              </a:rPr>
              <a:t>how do 20</a:t>
            </a:r>
            <a:r>
              <a:rPr lang="en-GB" sz="3600" b="0" dirty="0">
                <a:effectLst/>
                <a:latin typeface="+mn-lt"/>
              </a:rPr>
              <a:t>th</a:t>
            </a:r>
            <a:r>
              <a:rPr lang="en-GB" sz="3600" dirty="0">
                <a:effectLst/>
                <a:latin typeface="Felix Titling" panose="04060505060202020A04" pitchFamily="82" charset="0"/>
              </a:rPr>
              <a:t>/21</a:t>
            </a:r>
            <a:r>
              <a:rPr lang="en-GB" sz="3600" b="0" dirty="0">
                <a:effectLst/>
                <a:latin typeface="+mn-lt"/>
              </a:rPr>
              <a:t>st </a:t>
            </a:r>
            <a:r>
              <a:rPr lang="en-GB" sz="3600" dirty="0">
                <a:effectLst/>
                <a:latin typeface="Felix Titling" panose="04060505060202020A04" pitchFamily="82" charset="0"/>
              </a:rPr>
              <a:t>Century utopias &amp; dystopias differ from More – why?</a:t>
            </a:r>
            <a:endParaRPr lang="en-GB" sz="3700" dirty="0">
              <a:effectLst/>
              <a:latin typeface="Felix Titling" panose="04060505060202020A04" pitchFamily="82" charset="0"/>
            </a:endParaRPr>
          </a:p>
        </p:txBody>
      </p:sp>
      <p:sp>
        <p:nvSpPr>
          <p:cNvPr id="3" name="Content Placeholder 2">
            <a:extLst>
              <a:ext uri="{FF2B5EF4-FFF2-40B4-BE49-F238E27FC236}">
                <a16:creationId xmlns:a16="http://schemas.microsoft.com/office/drawing/2014/main" id="{9EA8FDDD-38E4-4566-929A-631CFF2C82DA}"/>
              </a:ext>
            </a:extLst>
          </p:cNvPr>
          <p:cNvSpPr>
            <a:spLocks noGrp="1"/>
          </p:cNvSpPr>
          <p:nvPr>
            <p:ph idx="1"/>
          </p:nvPr>
        </p:nvSpPr>
        <p:spPr/>
        <p:txBody>
          <a:bodyPr/>
          <a:lstStyle/>
          <a:p>
            <a:pPr marL="137160" indent="0">
              <a:buNone/>
            </a:pPr>
            <a:endParaRPr lang="en-GB" dirty="0"/>
          </a:p>
          <a:p>
            <a:pPr marL="137160" indent="0">
              <a:buNone/>
            </a:pPr>
            <a:r>
              <a:rPr lang="en-GB" dirty="0"/>
              <a:t>Examples</a:t>
            </a:r>
          </a:p>
          <a:p>
            <a:pPr marL="137160" indent="0">
              <a:buNone/>
            </a:pPr>
            <a:endParaRPr lang="en-GB" dirty="0"/>
          </a:p>
          <a:p>
            <a:r>
              <a:rPr lang="en-GB" i="1" dirty="0"/>
              <a:t>Brave New World</a:t>
            </a:r>
          </a:p>
          <a:p>
            <a:r>
              <a:rPr lang="en-GB" i="1" dirty="0"/>
              <a:t>Nineteen Eighty Four</a:t>
            </a:r>
          </a:p>
          <a:p>
            <a:r>
              <a:rPr lang="en-GB" i="1" dirty="0"/>
              <a:t>The Dispossessed</a:t>
            </a:r>
          </a:p>
          <a:p>
            <a:r>
              <a:rPr lang="en-GB" i="1" dirty="0"/>
              <a:t>Handmaid’s Tale</a:t>
            </a:r>
          </a:p>
          <a:p>
            <a:pPr marL="137160" indent="0">
              <a:buNone/>
            </a:pPr>
            <a:endParaRPr lang="en-GB" dirty="0"/>
          </a:p>
        </p:txBody>
      </p:sp>
    </p:spTree>
    <p:extLst>
      <p:ext uri="{BB962C8B-B14F-4D97-AF65-F5344CB8AC3E}">
        <p14:creationId xmlns:p14="http://schemas.microsoft.com/office/powerpoint/2010/main" val="4253249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147" y="332656"/>
            <a:ext cx="8905342" cy="7073552"/>
          </a:xfrm>
        </p:spPr>
        <p:txBody>
          <a:bodyPr>
            <a:noAutofit/>
          </a:bodyPr>
          <a:lstStyle/>
          <a:p>
            <a:pPr marL="137160" indent="0">
              <a:buNone/>
            </a:pPr>
            <a:r>
              <a:rPr lang="en-GB" sz="1800" dirty="0"/>
              <a:t>A SQUAT grey building of only thirty-four stories. Over the main entrance the words, CENTRAL LONDON HATCHERY AND CONDITIONING  CENTRE, and, in a shield, the World State's motto,  COMMUNITY, IDENTITY, STABILITY. </a:t>
            </a:r>
          </a:p>
          <a:p>
            <a:pPr marL="137160" indent="0">
              <a:buNone/>
            </a:pPr>
            <a:r>
              <a:rPr lang="en-GB" sz="1800" dirty="0"/>
              <a:t>The enormous room on the ground floor faced towards the north. Cold for all the summer beyond the panes, for all the tropical heat of the room itself, a harsh thin light glared through the windows, hungrily seeking some draped lay figure, some pallid shape of academic gooseflesh, but finding only the glass and nickel and bleakly shining porcelain of a laboratory. Wintriness responded to wintriness. The overalls of the workers were white, their hands gloved with a pale corpse-coloured rubber. The light was frozen, dead, a ghost. Only from the yellow barrels of the microscopes did it borrow a certain rich and living substance, lying along the polished tubes like butter, streak after luscious streak in long recession down the work tables. </a:t>
            </a:r>
          </a:p>
          <a:p>
            <a:pPr marL="137160" indent="0">
              <a:buNone/>
            </a:pPr>
            <a:r>
              <a:rPr lang="en-GB" sz="1800" dirty="0"/>
              <a:t>And this," said the Director opening the door, "is the Fertilizing Room." </a:t>
            </a:r>
          </a:p>
          <a:p>
            <a:pPr marL="137160" indent="0">
              <a:buNone/>
            </a:pPr>
            <a:r>
              <a:rPr lang="en-GB" sz="1800" dirty="0"/>
              <a:t>Bent over their instruments, three hundred Fertilizers were plunged, as the Director of Hatcheries and Conditioning entered the room, in the scarcely breathing silence, the absent-minded, soliloquizing hum or whistle, of absorbed concentration. A troop of newly arrived students, very young, pink and callow, followed nervously, rather abjectly, at the Director's heels. Each of them carried a notebook, in which, whenever the great man spoke, he desperately scribbled. Straight from the  horse's mouth. It was a rare privilege. The D. H. C. for Central London always made a point of personally conducting his new students round the various departments. </a:t>
            </a:r>
          </a:p>
          <a:p>
            <a:pPr marL="137160" indent="0">
              <a:buNone/>
            </a:pPr>
            <a:endParaRPr lang="en-GB" sz="1000" dirty="0"/>
          </a:p>
        </p:txBody>
      </p:sp>
    </p:spTree>
    <p:extLst>
      <p:ext uri="{BB962C8B-B14F-4D97-AF65-F5344CB8AC3E}">
        <p14:creationId xmlns:p14="http://schemas.microsoft.com/office/powerpoint/2010/main" val="1989579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3E241C-2064-429B-934D-80E1CC16FCE9}"/>
              </a:ext>
            </a:extLst>
          </p:cNvPr>
          <p:cNvSpPr>
            <a:spLocks noGrp="1"/>
          </p:cNvSpPr>
          <p:nvPr>
            <p:ph idx="1"/>
          </p:nvPr>
        </p:nvSpPr>
        <p:spPr>
          <a:xfrm>
            <a:off x="107504" y="31273"/>
            <a:ext cx="8892480" cy="7151104"/>
          </a:xfrm>
        </p:spPr>
        <p:txBody>
          <a:bodyPr>
            <a:noAutofit/>
          </a:bodyPr>
          <a:lstStyle/>
          <a:p>
            <a:pPr marL="137160" indent="0">
              <a:lnSpc>
                <a:spcPct val="120000"/>
              </a:lnSpc>
              <a:buNone/>
            </a:pPr>
            <a:r>
              <a:rPr lang="en-GB" sz="1700" dirty="0"/>
              <a:t>"Just to give you a general idea," he would explain to them. For of course some sort of general idea they must have, if they were to do their work intelligently-though as little of one, if they were to be good and happy members of society, as possible. For particulars, as every one knows, make for virtue and happiness; generalities are intellectually necessary evils. Not philosophers but fret-sawyers and stamp collectors compose the backbone of society. </a:t>
            </a:r>
          </a:p>
          <a:p>
            <a:pPr marL="137160" indent="0">
              <a:lnSpc>
                <a:spcPct val="120000"/>
              </a:lnSpc>
              <a:buNone/>
            </a:pPr>
            <a:r>
              <a:rPr lang="en-GB" sz="1700" dirty="0"/>
              <a:t>"To-morrow," he would add, smiling at them with a slightly menacing geniality, "you'll be settling down to serious work. You won't have time for generalities. Meanwhile ..." </a:t>
            </a:r>
          </a:p>
          <a:p>
            <a:pPr marL="137160" indent="0">
              <a:lnSpc>
                <a:spcPct val="120000"/>
              </a:lnSpc>
              <a:buNone/>
            </a:pPr>
            <a:r>
              <a:rPr lang="en-GB" sz="1700" dirty="0"/>
              <a:t>Meanwhile, it was a privilege. Straight from the horse's mouth into the notebook. The boys scribbled like mad. </a:t>
            </a:r>
          </a:p>
          <a:p>
            <a:pPr marL="137160" indent="0">
              <a:lnSpc>
                <a:spcPct val="120000"/>
              </a:lnSpc>
              <a:buNone/>
            </a:pPr>
            <a:r>
              <a:rPr lang="en-GB" sz="1700" dirty="0"/>
              <a:t>Tall and rather thin but upright, the Director advanced into the room. He had a long chin and big rather prominent teeth, just covered, when he was not talking, by his full, floridly curved lips. Old, young? Thirty? Fifty? Fifty-five? It was hard to say. And anyhow the question didn't arise; in this year of stability, A. F. 632, it didn't occur to you to ask it. </a:t>
            </a:r>
          </a:p>
          <a:p>
            <a:pPr marL="137160" indent="0">
              <a:lnSpc>
                <a:spcPct val="120000"/>
              </a:lnSpc>
              <a:buNone/>
            </a:pPr>
            <a:r>
              <a:rPr lang="en-GB" sz="1700" dirty="0"/>
              <a:t>I shall begin at the beginning," said the D.H.C. and the more zealous students recorded his intention in their notebooks: Begin at the beginning. "These," he waved his hand, "are the incubators." And opening an insulated door he showed them racks upon racks of numbered </a:t>
            </a:r>
            <a:r>
              <a:rPr lang="en-GB" sz="1700" dirty="0" err="1"/>
              <a:t>testtubes</a:t>
            </a:r>
            <a:r>
              <a:rPr lang="en-GB" sz="1700" dirty="0"/>
              <a:t>. "The week's supply of ova. Kept," he explained, "at blood heat; whereas the male gametes," and here he opened another door, "they have to be kept at thirty-five instead of thirty-seven. Full blood heat sterilizes." Rams wrapped in </a:t>
            </a:r>
            <a:r>
              <a:rPr lang="en-GB" sz="1700" dirty="0" err="1"/>
              <a:t>theremogene</a:t>
            </a:r>
            <a:r>
              <a:rPr lang="en-GB" sz="1700" dirty="0"/>
              <a:t> beget no lambs. </a:t>
            </a:r>
          </a:p>
          <a:p>
            <a:pPr marL="137160" indent="0">
              <a:lnSpc>
                <a:spcPct val="120000"/>
              </a:lnSpc>
              <a:buNone/>
            </a:pPr>
            <a:endParaRPr lang="en-GB" sz="1700" dirty="0"/>
          </a:p>
        </p:txBody>
      </p:sp>
    </p:spTree>
    <p:extLst>
      <p:ext uri="{BB962C8B-B14F-4D97-AF65-F5344CB8AC3E}">
        <p14:creationId xmlns:p14="http://schemas.microsoft.com/office/powerpoint/2010/main" val="1558569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4714"/>
            <a:ext cx="9144000" cy="6624736"/>
          </a:xfrm>
        </p:spPr>
        <p:txBody>
          <a:bodyPr>
            <a:noAutofit/>
          </a:bodyPr>
          <a:lstStyle/>
          <a:p>
            <a:pPr marL="137160" indent="0">
              <a:buNone/>
              <a:tabLst>
                <a:tab pos="2511425" algn="l"/>
              </a:tabLst>
            </a:pPr>
            <a:r>
              <a:rPr lang="en-GB" sz="1700" dirty="0"/>
              <a:t>Still leaning against the incubators he gave them, while the pencils scurried illegibly across the pages, a brief description of the modern fertilizing process; spoke first, of course, of its surgical introduction-"the operation undergone voluntarily for the good of Society, not to mention the fact that it carries a bonus amounting to six months' salary"; "continued with some account of the technique </a:t>
            </a:r>
            <a:r>
              <a:rPr lang="en-GB" sz="1700" dirty="0" smtClean="0"/>
              <a:t>for </a:t>
            </a:r>
            <a:r>
              <a:rPr lang="en-GB" sz="1700" dirty="0"/>
              <a:t>preserving the excised ovary alive and actively developing; passed on to a consideration of optimum temperature, salinity, viscosity; referred to the liquor in which the detached and ripened eggs were kept; and, leading his charges to the work tables, actually showed them how this liquor was drawn off from the test-tubes; how it was let out drop by drop onto the specially warmed slides of the microscopes; how the eggs which it contained were inspected for abnormalities, counted and transferred to a porous receptacle; how (and he now took them to watch the operation) this receptacle was immersed in a warm bouillon containing free-swimming </a:t>
            </a:r>
            <a:r>
              <a:rPr lang="en-GB" sz="1700" dirty="0" err="1"/>
              <a:t>speratozoa</a:t>
            </a:r>
            <a:r>
              <a:rPr lang="en-GB" sz="1700" dirty="0"/>
              <a:t>-at a minimum concentration of one hundred thousand per cubic centimetre, he insisted; and how, after ten minutes, the container was lifted out of the liquor and its contents re-examined; how, if any of the eggs remained unfertilized, it was again immersed, and, if necessary, yet again; how the fertilized ova went back to the incubators; where the Alphas and Betas remained until definitely bottled; while the Gammas, Deltas and Epsilons were brought out again, after only </a:t>
            </a:r>
            <a:r>
              <a:rPr lang="en-GB" sz="1700" dirty="0" smtClean="0"/>
              <a:t>36 </a:t>
            </a:r>
            <a:r>
              <a:rPr lang="en-GB" sz="1700" dirty="0"/>
              <a:t>hours, to undergo </a:t>
            </a:r>
            <a:r>
              <a:rPr lang="en-GB" sz="1700" dirty="0" err="1"/>
              <a:t>Bokanovsky's</a:t>
            </a:r>
            <a:r>
              <a:rPr lang="en-GB" sz="1700" dirty="0"/>
              <a:t> Process. </a:t>
            </a:r>
          </a:p>
          <a:p>
            <a:pPr marL="137160" indent="0">
              <a:buNone/>
              <a:tabLst>
                <a:tab pos="2511425" algn="l"/>
              </a:tabLst>
            </a:pPr>
            <a:r>
              <a:rPr lang="en-GB" sz="1700" dirty="0"/>
              <a:t>"</a:t>
            </a:r>
            <a:r>
              <a:rPr lang="en-GB" sz="1700" dirty="0" err="1"/>
              <a:t>Bokanovsky's</a:t>
            </a:r>
            <a:r>
              <a:rPr lang="en-GB" sz="1700" dirty="0"/>
              <a:t> Process," repeated the Director, and the students underlined the words in their little notebooks. </a:t>
            </a:r>
          </a:p>
          <a:p>
            <a:pPr marL="137160" indent="0">
              <a:buNone/>
              <a:tabLst>
                <a:tab pos="2511425" algn="l"/>
              </a:tabLst>
            </a:pPr>
            <a:r>
              <a:rPr lang="en-GB" sz="1700" dirty="0"/>
              <a:t>One egg, one embryo, one adult-normality. But a </a:t>
            </a:r>
            <a:r>
              <a:rPr lang="en-GB" sz="1700" dirty="0" err="1"/>
              <a:t>bokanovskified</a:t>
            </a:r>
            <a:r>
              <a:rPr lang="en-GB" sz="1700" dirty="0"/>
              <a:t> egg ill bud, will proliferate, will divide. From eight to ninety-six buds, and every bud will grow into a perfectly formed embryo, and every embryo into a full-sized adult. Making ninety-six human beings grow where only one grew before. Progress. </a:t>
            </a:r>
          </a:p>
        </p:txBody>
      </p:sp>
    </p:spTree>
    <p:extLst>
      <p:ext uri="{BB962C8B-B14F-4D97-AF65-F5344CB8AC3E}">
        <p14:creationId xmlns:p14="http://schemas.microsoft.com/office/powerpoint/2010/main" val="308337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EF7B85-6B88-40FE-BD58-F77E415EDD1F}"/>
              </a:ext>
            </a:extLst>
          </p:cNvPr>
          <p:cNvSpPr>
            <a:spLocks noGrp="1"/>
          </p:cNvSpPr>
          <p:nvPr>
            <p:ph idx="1"/>
          </p:nvPr>
        </p:nvSpPr>
        <p:spPr>
          <a:xfrm>
            <a:off x="323528" y="188640"/>
            <a:ext cx="8229600" cy="6741368"/>
          </a:xfrm>
        </p:spPr>
        <p:txBody>
          <a:bodyPr>
            <a:normAutofit fontScale="62500" lnSpcReduction="20000"/>
          </a:bodyPr>
          <a:lstStyle/>
          <a:p>
            <a:pPr marL="137160" indent="0">
              <a:lnSpc>
                <a:spcPct val="120000"/>
              </a:lnSpc>
              <a:buNone/>
            </a:pPr>
            <a:r>
              <a:rPr lang="en-GB" dirty="0"/>
              <a:t>It was a bright cold day in April, and the clocks were striking thirteen. Winston Smith, his chin nuzzled into his breast in an effort to escape the vile wind, slipped quickly through the glass doors of Victory Mansions, though not quickly enough to prevent a swirl of gritty dust from entering along with him.</a:t>
            </a:r>
          </a:p>
          <a:p>
            <a:pPr marL="137160" indent="0">
              <a:lnSpc>
                <a:spcPct val="120000"/>
              </a:lnSpc>
              <a:buNone/>
            </a:pPr>
            <a:r>
              <a:rPr lang="en-GB" dirty="0"/>
              <a:t>The hallway smelt of boiled cabbage and old rag mats. At one end of it a coloured poster, too large for indoor display, had been tacked to the wall. It depicted simply an enormous face, more than a metre wide: the face of a man of about forty-five, with a heavy black moustache and ruggedly handsome features. Winston made for the stairs. It was no use trying the lift. Even at the best of times it was seldom working, and at present the electric current was cut off during daylight hours. It was part of the economy drive in preparation for Hate Week. The flat was seven flights up, and Winston, who was thirty-nine and had a varicose ulcer above his right ankle, went slowly, resting several times on the way. On each landing, opposite the lift-shaft, the poster with the enormous face gazed from the wall. It was one of those pictures which are so contrived that the eyes follow you about when you move. BIG BROTHER IS WATCHING YOU, the caption beneath it ran.</a:t>
            </a:r>
          </a:p>
          <a:p>
            <a:pPr marL="137160" indent="0">
              <a:lnSpc>
                <a:spcPct val="120000"/>
              </a:lnSpc>
              <a:buNone/>
            </a:pPr>
            <a:r>
              <a:rPr lang="en-GB" dirty="0"/>
              <a:t>Inside the flat a fruity voice was reading out a list of figures which had something to do with the production of pig-iron. The voice came from an oblong metal plaque like a dulled mirror which formed part of the surface of the right-hand wall. Winston turned a switch and the voice sank somewhat, </a:t>
            </a:r>
          </a:p>
          <a:p>
            <a:pPr marL="137160" indent="0">
              <a:buNone/>
            </a:pPr>
            <a:endParaRPr lang="en-GB" dirty="0"/>
          </a:p>
        </p:txBody>
      </p:sp>
    </p:spTree>
    <p:extLst>
      <p:ext uri="{BB962C8B-B14F-4D97-AF65-F5344CB8AC3E}">
        <p14:creationId xmlns:p14="http://schemas.microsoft.com/office/powerpoint/2010/main" val="3457662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524" y="323583"/>
            <a:ext cx="8568952" cy="6531142"/>
          </a:xfrm>
        </p:spPr>
        <p:txBody>
          <a:bodyPr>
            <a:noAutofit/>
          </a:bodyPr>
          <a:lstStyle/>
          <a:p>
            <a:pPr marL="137160" indent="0">
              <a:buNone/>
            </a:pPr>
            <a:r>
              <a:rPr lang="en-GB" sz="1800" dirty="0"/>
              <a:t>though the words were still distinguishable. </a:t>
            </a:r>
            <a:r>
              <a:rPr lang="en-GB" sz="1700" dirty="0"/>
              <a:t>The instrument (the telescreen, it was called) could be dimmed, but there was no way of shutting it off completely. He moved over to the window: a smallish, frail figure, the meagreness of his body merely emphasized by the blue overalls which were the uniform of the party. His hair was very fair, his face naturally sanguine, his skin roughened by coarse soap and blunt razor blades and the cold of the winter that had just ended. </a:t>
            </a:r>
          </a:p>
          <a:p>
            <a:pPr marL="137160" indent="0">
              <a:buNone/>
            </a:pPr>
            <a:r>
              <a:rPr lang="en-GB" sz="1800" dirty="0"/>
              <a:t>Outside, even through the shut window-pane, the world looked cold. Down in the street little eddies of wind were whirling dust and torn paper into spirals, and though the sun was shining and the sky a harsh blue, there seemed to be no colour in anything, except the posters that were plastered everywhere. The black-</a:t>
            </a:r>
            <a:r>
              <a:rPr lang="en-GB" sz="1800" dirty="0" err="1"/>
              <a:t>moustachio'd</a:t>
            </a:r>
            <a:r>
              <a:rPr lang="en-GB" sz="1800" dirty="0"/>
              <a:t> face gazed down from every commanding corner. There was one on the house-front immediately opposite. BIG BROTHER IS WATCHING YOU, the caption said, while the dark eyes looked deep into Winston's own. Down at street level another poster, torn at one corner, flapped fitfully in the wind, alternately covering and uncovering the single word INGSOC. In the far distance a helicopter skimmed down between the roofs, hovered for an instant like a bluebottle, and darted away again with a curving flight. It was the police patrol, snooping into people's windows. The patrols did not matter, however. Only the Thought Police mattered.</a:t>
            </a:r>
          </a:p>
          <a:p>
            <a:pPr marL="137160" indent="0">
              <a:buNone/>
            </a:pPr>
            <a:r>
              <a:rPr lang="en-GB" sz="1800" dirty="0"/>
              <a:t>Behind Winston's back the voice from the telescreen was still babbling away about pig-iron and the </a:t>
            </a:r>
            <a:r>
              <a:rPr lang="en-GB" sz="1800" dirty="0" err="1"/>
              <a:t>overfulfilment</a:t>
            </a:r>
            <a:r>
              <a:rPr lang="en-GB" sz="1800" dirty="0"/>
              <a:t> of the Ninth Three-Year Plan. The telescreen received and transmitted simultaneously. Any sound that Winston made, above the level of a very low whisper, would be picked up by it,</a:t>
            </a:r>
          </a:p>
          <a:p>
            <a:pPr marL="137160" indent="0">
              <a:buNone/>
            </a:pPr>
            <a:endParaRPr lang="en-GB" sz="1700" dirty="0"/>
          </a:p>
        </p:txBody>
      </p:sp>
    </p:spTree>
    <p:extLst>
      <p:ext uri="{BB962C8B-B14F-4D97-AF65-F5344CB8AC3E}">
        <p14:creationId xmlns:p14="http://schemas.microsoft.com/office/powerpoint/2010/main" val="2369920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0"/>
            <a:ext cx="8568952" cy="6741368"/>
          </a:xfrm>
        </p:spPr>
        <p:txBody>
          <a:bodyPr>
            <a:noAutofit/>
          </a:bodyPr>
          <a:lstStyle/>
          <a:p>
            <a:pPr marL="137160" indent="0">
              <a:buNone/>
            </a:pPr>
            <a:r>
              <a:rPr lang="en-GB" sz="1800" dirty="0"/>
              <a:t>moreover, so long as he remained within the field of vision which the metal plaque commanded, he could be seen as well as heard. There was of course no way of knowing whether you were being watched at any given moment. How often, or on what system, the Thought Police plugged in on any individual wire was guesswork. It was even conceivable that they watched everybody all the time. But at any rate they could plug in your wire whenever they wanted to. You had to live--did live, from habit that became instinct--in the assumption that every sound you made was overheard, and, except in darkness, every movement scrutinized.</a:t>
            </a:r>
          </a:p>
          <a:p>
            <a:pPr marL="137160" indent="0">
              <a:buNone/>
            </a:pPr>
            <a:r>
              <a:rPr lang="en-GB" sz="1800" dirty="0"/>
              <a:t>Winston kept his back turned to the telescreen. It was safer; though, as he well knew, even a back can be revealing. A kilometre away the Ministry of Truth, his place of work, towered vast and white above the grimy landscape. This, he thought with a sort of vague distaste--this was London, chief city of Airstrip One, itself the third most populous of the provinces of Oceania</a:t>
            </a:r>
          </a:p>
          <a:p>
            <a:pPr marL="137160" indent="0" algn="ctr">
              <a:spcBef>
                <a:spcPts val="0"/>
              </a:spcBef>
              <a:buNone/>
            </a:pPr>
            <a:r>
              <a:rPr lang="en-GB" sz="1800" dirty="0"/>
              <a:t>--------</a:t>
            </a:r>
          </a:p>
          <a:p>
            <a:pPr marL="137160" indent="0">
              <a:spcBef>
                <a:spcPts val="0"/>
              </a:spcBef>
              <a:buNone/>
            </a:pPr>
            <a:r>
              <a:rPr lang="en-GB" sz="800" dirty="0"/>
              <a:t> </a:t>
            </a:r>
            <a:r>
              <a:rPr lang="en-GB" sz="2400" dirty="0">
                <a:solidFill>
                  <a:srgbClr val="FFCC99"/>
                </a:solidFill>
              </a:rPr>
              <a:t>What </a:t>
            </a:r>
            <a:r>
              <a:rPr lang="en-GB" sz="2400" i="1" dirty="0">
                <a:solidFill>
                  <a:srgbClr val="FFCC99"/>
                </a:solidFill>
              </a:rPr>
              <a:t>kinds</a:t>
            </a:r>
            <a:r>
              <a:rPr lang="en-GB" sz="2400" dirty="0">
                <a:solidFill>
                  <a:srgbClr val="FFCC99"/>
                </a:solidFill>
              </a:rPr>
              <a:t> of worlds do these texts have in common</a:t>
            </a:r>
            <a:r>
              <a:rPr lang="en-GB" sz="1800" dirty="0">
                <a:solidFill>
                  <a:srgbClr val="FFCC99"/>
                </a:solidFill>
              </a:rPr>
              <a:t>? </a:t>
            </a:r>
          </a:p>
          <a:p>
            <a:pPr marL="137160" indent="0" algn="ctr">
              <a:spcBef>
                <a:spcPts val="0"/>
              </a:spcBef>
              <a:buNone/>
            </a:pPr>
            <a:r>
              <a:rPr lang="en-GB" sz="1800" dirty="0">
                <a:solidFill>
                  <a:srgbClr val="FFCC99"/>
                </a:solidFill>
              </a:rPr>
              <a:t> </a:t>
            </a:r>
            <a:r>
              <a:rPr lang="en-GB" sz="1800" dirty="0"/>
              <a:t>--------</a:t>
            </a:r>
          </a:p>
          <a:p>
            <a:pPr marL="137160" indent="0">
              <a:buNone/>
            </a:pPr>
            <a:r>
              <a:rPr lang="en-GB" sz="800" dirty="0"/>
              <a:t> </a:t>
            </a:r>
            <a:r>
              <a:rPr lang="en-GB" sz="1800" dirty="0"/>
              <a:t>A chair, a table, a lamp. Above, on the white ceiling, a relief ornament in the shape of a wreath, and in the </a:t>
            </a:r>
            <a:r>
              <a:rPr lang="en-GB" sz="1800" dirty="0" err="1"/>
              <a:t>center</a:t>
            </a:r>
            <a:r>
              <a:rPr lang="en-GB" sz="1800" dirty="0"/>
              <a:t> of it a blank space, plastered over, like the place in a face where the eye has been taken out. There must have been a chandelier, once. They've removed anything you could tie a rope to.</a:t>
            </a:r>
          </a:p>
          <a:p>
            <a:pPr marL="137160" indent="0">
              <a:buNone/>
            </a:pPr>
            <a:r>
              <a:rPr lang="en-GB" sz="1800" dirty="0"/>
              <a:t>A window, two white curtains. Under the window, a window seat with a little cushion. When the window is partly open — it only opens partly — the air can</a:t>
            </a:r>
            <a:endParaRPr lang="en-GB" sz="1800" dirty="0">
              <a:solidFill>
                <a:srgbClr val="FFCC99"/>
              </a:solidFill>
            </a:endParaRPr>
          </a:p>
        </p:txBody>
      </p:sp>
    </p:spTree>
    <p:extLst>
      <p:ext uri="{BB962C8B-B14F-4D97-AF65-F5344CB8AC3E}">
        <p14:creationId xmlns:p14="http://schemas.microsoft.com/office/powerpoint/2010/main" val="2132444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9247EA-07D3-4ED5-808D-5D743664A49E}"/>
              </a:ext>
            </a:extLst>
          </p:cNvPr>
          <p:cNvSpPr>
            <a:spLocks noGrp="1"/>
          </p:cNvSpPr>
          <p:nvPr>
            <p:ph idx="1"/>
          </p:nvPr>
        </p:nvSpPr>
        <p:spPr>
          <a:xfrm>
            <a:off x="0" y="0"/>
            <a:ext cx="9036496" cy="6957392"/>
          </a:xfrm>
        </p:spPr>
        <p:txBody>
          <a:bodyPr>
            <a:normAutofit fontScale="25000" lnSpcReduction="20000"/>
          </a:bodyPr>
          <a:lstStyle/>
          <a:p>
            <a:pPr marL="137160" indent="0">
              <a:lnSpc>
                <a:spcPct val="120000"/>
              </a:lnSpc>
              <a:buNone/>
            </a:pPr>
            <a:r>
              <a:rPr lang="en-GB" sz="7200" dirty="0"/>
              <a:t>come in and make the curtains move. I can sit in the chair, or on the window seat, hands folded, and watch this. Sunlight comes in through the window too, and falls on the floor, which is made of wood, in narrow strips, highly polished. I can smell the polish. There's a rug on the floor, oval, of braided rags. This is the kind of touch they like: folk art, archaic, made by women, in their spare time, from things that have no further use. </a:t>
            </a:r>
            <a:r>
              <a:rPr lang="en-GB" sz="7200" dirty="0">
                <a:solidFill>
                  <a:srgbClr val="FFCC99"/>
                </a:solidFill>
              </a:rPr>
              <a:t>A return to traditional values</a:t>
            </a:r>
            <a:r>
              <a:rPr lang="en-GB" sz="7200" dirty="0"/>
              <a:t>. Waste not want not. I am not being wasted. Why do I want?</a:t>
            </a:r>
          </a:p>
          <a:p>
            <a:pPr marL="137160" indent="0">
              <a:lnSpc>
                <a:spcPct val="120000"/>
              </a:lnSpc>
              <a:spcBef>
                <a:spcPts val="0"/>
              </a:spcBef>
              <a:buNone/>
            </a:pPr>
            <a:r>
              <a:rPr lang="en-GB" sz="7200" dirty="0"/>
              <a:t>…</a:t>
            </a:r>
            <a:endParaRPr lang="en-GB" sz="7200" dirty="0">
              <a:solidFill>
                <a:srgbClr val="FFCC99"/>
              </a:solidFill>
            </a:endParaRPr>
          </a:p>
          <a:p>
            <a:pPr marL="137160" indent="0">
              <a:lnSpc>
                <a:spcPct val="120000"/>
              </a:lnSpc>
              <a:buNone/>
            </a:pPr>
            <a:r>
              <a:rPr lang="en-GB" sz="7200" dirty="0"/>
              <a:t>Think of it as being in the army, said Aunt Lydia.</a:t>
            </a:r>
          </a:p>
          <a:p>
            <a:pPr marL="137160" indent="0">
              <a:lnSpc>
                <a:spcPct val="120000"/>
              </a:lnSpc>
              <a:buNone/>
            </a:pPr>
            <a:r>
              <a:rPr lang="en-GB" sz="7200" dirty="0"/>
              <a:t>A bed. Single, mattress medium-hard, covered with a flocked white spread. Nothing takes place in the bed but sleep; or no sleep. I try not to think too much. Like other things now, thought must be rationed. There's a lot that doesn't bear thinking about. </a:t>
            </a:r>
            <a:r>
              <a:rPr lang="en-GB" sz="7200" dirty="0">
                <a:solidFill>
                  <a:srgbClr val="FFCC99"/>
                </a:solidFill>
              </a:rPr>
              <a:t>Thinking can hurt your chances</a:t>
            </a:r>
            <a:r>
              <a:rPr lang="en-GB" sz="7200" dirty="0"/>
              <a:t>, and I intend to last. I know why there is no glass, in front of the </a:t>
            </a:r>
            <a:r>
              <a:rPr lang="en-GB" sz="7200" dirty="0" err="1"/>
              <a:t>watercolor</a:t>
            </a:r>
            <a:r>
              <a:rPr lang="en-GB" sz="7200" dirty="0"/>
              <a:t> picture of blue irises, and why the window opens only partly and why the glass in it is shatterproof. It isn't running away they're afraid of. We wouldn't get far. </a:t>
            </a:r>
            <a:r>
              <a:rPr lang="en-GB" sz="7200" dirty="0">
                <a:solidFill>
                  <a:srgbClr val="FFCC99"/>
                </a:solidFill>
              </a:rPr>
              <a:t>It's those other escapes, the ones you can open in yourself, given a cutting edge.</a:t>
            </a:r>
          </a:p>
          <a:p>
            <a:pPr marL="137160" indent="0">
              <a:lnSpc>
                <a:spcPct val="120000"/>
              </a:lnSpc>
              <a:buNone/>
            </a:pPr>
            <a:r>
              <a:rPr lang="en-GB" sz="7200" dirty="0" err="1"/>
              <a:t>So.</a:t>
            </a:r>
            <a:r>
              <a:rPr lang="en-GB" sz="7200" dirty="0"/>
              <a:t> Apart from these details, this could be a college guest room, for the less distinguished visitors; or a room in a rooming house, of former times, for ladies in reduced circumstances. That is what we are now. The circumstances have been reduced; for those of us who still have circumstances.</a:t>
            </a:r>
          </a:p>
          <a:p>
            <a:pPr marL="137160" indent="0">
              <a:lnSpc>
                <a:spcPct val="120000"/>
              </a:lnSpc>
              <a:buNone/>
            </a:pPr>
            <a:r>
              <a:rPr lang="en-GB" sz="7200" dirty="0"/>
              <a:t>But a chair, sunlight, flowers: these are not to be dismissed. I am alive, I live, I breathe, I put my hand out, unfolded, into the sunlight. </a:t>
            </a:r>
            <a:r>
              <a:rPr lang="en-GB" sz="7200" dirty="0">
                <a:solidFill>
                  <a:srgbClr val="FFCC99"/>
                </a:solidFill>
              </a:rPr>
              <a:t>Where I am is not a prison but a privilege, as Aunt Lydia said, who was in love with either/or.</a:t>
            </a:r>
          </a:p>
          <a:p>
            <a:pPr marL="137160" indent="0">
              <a:buNone/>
            </a:pPr>
            <a:endParaRPr lang="en-GB" dirty="0"/>
          </a:p>
        </p:txBody>
      </p:sp>
    </p:spTree>
    <p:extLst>
      <p:ext uri="{BB962C8B-B14F-4D97-AF65-F5344CB8AC3E}">
        <p14:creationId xmlns:p14="http://schemas.microsoft.com/office/powerpoint/2010/main" val="3598915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A8F1-E892-4F55-897B-9E848D42A07F}"/>
              </a:ext>
            </a:extLst>
          </p:cNvPr>
          <p:cNvSpPr>
            <a:spLocks noGrp="1"/>
          </p:cNvSpPr>
          <p:nvPr>
            <p:ph type="title"/>
          </p:nvPr>
        </p:nvSpPr>
        <p:spPr>
          <a:xfrm>
            <a:off x="457200" y="-171400"/>
            <a:ext cx="8229600" cy="1143000"/>
          </a:xfrm>
        </p:spPr>
        <p:txBody>
          <a:bodyPr>
            <a:normAutofit/>
          </a:bodyPr>
          <a:lstStyle/>
          <a:p>
            <a:r>
              <a:rPr lang="en-GB" sz="4000" dirty="0">
                <a:latin typeface="Felix Titling" panose="04060505060202020A04" pitchFamily="82" charset="0"/>
              </a:rPr>
              <a:t>Introducing Ambiguity </a:t>
            </a:r>
          </a:p>
        </p:txBody>
      </p:sp>
      <p:sp>
        <p:nvSpPr>
          <p:cNvPr id="3" name="Content Placeholder 2">
            <a:extLst>
              <a:ext uri="{FF2B5EF4-FFF2-40B4-BE49-F238E27FC236}">
                <a16:creationId xmlns:a16="http://schemas.microsoft.com/office/drawing/2014/main" id="{4EFBD84A-2B47-437A-A51A-EE2EB7BBC50B}"/>
              </a:ext>
            </a:extLst>
          </p:cNvPr>
          <p:cNvSpPr>
            <a:spLocks noGrp="1"/>
          </p:cNvSpPr>
          <p:nvPr>
            <p:ph idx="1"/>
          </p:nvPr>
        </p:nvSpPr>
        <p:spPr>
          <a:xfrm>
            <a:off x="323528" y="764704"/>
            <a:ext cx="8363272" cy="5832648"/>
          </a:xfrm>
        </p:spPr>
        <p:txBody>
          <a:bodyPr>
            <a:normAutofit fontScale="62500" lnSpcReduction="20000"/>
          </a:bodyPr>
          <a:lstStyle/>
          <a:p>
            <a:pPr marL="137160" indent="0">
              <a:lnSpc>
                <a:spcPct val="120000"/>
              </a:lnSpc>
              <a:buNone/>
            </a:pPr>
            <a:r>
              <a:rPr lang="en-GB" dirty="0"/>
              <a:t>Criticisms of utopia get their force from the depiction and the reality of dystopia. It is no accident that </a:t>
            </a:r>
            <a:r>
              <a:rPr lang="en-GB" dirty="0">
                <a:solidFill>
                  <a:srgbClr val="FFCC99"/>
                </a:solidFill>
              </a:rPr>
              <a:t>the strongest criticisms of utopianism emerge from post–World War II writers.</a:t>
            </a:r>
            <a:r>
              <a:rPr lang="en-GB" dirty="0"/>
              <a:t> Yet we cannot let our fear that someone’s vision is in fact a theory of debasement turn us away from the very idea of vision itself. Once someone sets up a blueprint for a more perfect society, someone else will show how that society will inevitably fail or has within it the seeds of the worst possible society. Rather than deny the idea of vision and simply accustom ourselves to what we already know, we should consider visions such as Le </a:t>
            </a:r>
            <a:r>
              <a:rPr lang="en-GB" dirty="0" err="1"/>
              <a:t>Guin’s</a:t>
            </a:r>
            <a:r>
              <a:rPr lang="en-GB" dirty="0"/>
              <a:t>.</a:t>
            </a:r>
          </a:p>
          <a:p>
            <a:pPr marL="137160" indent="0">
              <a:lnSpc>
                <a:spcPct val="120000"/>
              </a:lnSpc>
              <a:buNone/>
            </a:pPr>
            <a:endParaRPr lang="en-GB" sz="1300" dirty="0"/>
          </a:p>
          <a:p>
            <a:pPr marL="137160" indent="0">
              <a:lnSpc>
                <a:spcPct val="120000"/>
              </a:lnSpc>
              <a:buNone/>
            </a:pPr>
            <a:r>
              <a:rPr lang="en-GB" dirty="0"/>
              <a:t> For Le </a:t>
            </a:r>
            <a:r>
              <a:rPr lang="en-GB" dirty="0" err="1"/>
              <a:t>Guin</a:t>
            </a:r>
            <a:r>
              <a:rPr lang="en-GB" dirty="0"/>
              <a:t> is neither offering a blueprint nor a utopia written from the perspective of Truth. There is no set of guidelines that we can simply enact to produce our </a:t>
            </a:r>
            <a:r>
              <a:rPr lang="en-GB" dirty="0" err="1"/>
              <a:t>Anarres</a:t>
            </a:r>
            <a:r>
              <a:rPr lang="en-GB" dirty="0"/>
              <a:t>. But</a:t>
            </a:r>
            <a:r>
              <a:rPr lang="en-GB" dirty="0">
                <a:solidFill>
                  <a:srgbClr val="FFC000"/>
                </a:solidFill>
              </a:rPr>
              <a:t> </a:t>
            </a:r>
            <a:r>
              <a:rPr lang="en-GB" dirty="0">
                <a:solidFill>
                  <a:srgbClr val="FFCC99"/>
                </a:solidFill>
              </a:rPr>
              <a:t>she has created a utopia that provides a principle from which to build: </a:t>
            </a:r>
            <a:r>
              <a:rPr lang="en-GB" dirty="0"/>
              <a:t>one cannot justify the happiness of one by the degradation of another.</a:t>
            </a:r>
            <a:r>
              <a:rPr lang="en-GB" dirty="0">
                <a:solidFill>
                  <a:srgbClr val="FFC000"/>
                </a:solidFill>
              </a:rPr>
              <a:t> </a:t>
            </a:r>
            <a:r>
              <a:rPr lang="en-GB" dirty="0">
                <a:solidFill>
                  <a:srgbClr val="FFCC99"/>
                </a:solidFill>
              </a:rPr>
              <a:t>And she has created a utopia that sets out a framework for what is desirable:</a:t>
            </a:r>
            <a:r>
              <a:rPr lang="en-GB" dirty="0"/>
              <a:t> self-chosen work, vibrant (self-chosen) communal ties, commitment to oneself and one’s community, and commitment to both the idea of a vision and the </a:t>
            </a:r>
            <a:r>
              <a:rPr lang="en-GB" dirty="0" err="1"/>
              <a:t>skeptical</a:t>
            </a:r>
            <a:r>
              <a:rPr lang="en-GB" dirty="0"/>
              <a:t> attitude necessary to keep that vision alive.</a:t>
            </a:r>
          </a:p>
          <a:p>
            <a:pPr marL="137160" indent="0">
              <a:lnSpc>
                <a:spcPct val="120000"/>
              </a:lnSpc>
              <a:buNone/>
            </a:pPr>
            <a:r>
              <a:rPr lang="en-GB" sz="2400" dirty="0"/>
              <a:t>	Claire P. Curtis, ‘Ambiguous Choices: </a:t>
            </a:r>
            <a:r>
              <a:rPr lang="en-GB" sz="2400" dirty="0" err="1"/>
              <a:t>Skepticism</a:t>
            </a:r>
            <a:r>
              <a:rPr lang="en-GB" sz="2400" dirty="0"/>
              <a:t> as a Grounding for Utopia,’</a:t>
            </a:r>
          </a:p>
        </p:txBody>
      </p:sp>
    </p:spTree>
    <p:extLst>
      <p:ext uri="{BB962C8B-B14F-4D97-AF65-F5344CB8AC3E}">
        <p14:creationId xmlns:p14="http://schemas.microsoft.com/office/powerpoint/2010/main" val="110964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79"/>
            <a:ext cx="8229600" cy="994122"/>
          </a:xfrm>
        </p:spPr>
        <p:txBody>
          <a:bodyPr>
            <a:normAutofit/>
          </a:bodyPr>
          <a:lstStyle/>
          <a:p>
            <a:r>
              <a:rPr lang="en-GB" sz="4000" dirty="0">
                <a:latin typeface="Felix Titling" panose="04060505060202020A04" pitchFamily="82" charset="0"/>
              </a:rPr>
              <a:t>The question of enclosure</a:t>
            </a:r>
          </a:p>
        </p:txBody>
      </p:sp>
      <p:sp>
        <p:nvSpPr>
          <p:cNvPr id="4" name="Content Placeholder 3"/>
          <p:cNvSpPr>
            <a:spLocks noGrp="1"/>
          </p:cNvSpPr>
          <p:nvPr>
            <p:ph idx="1"/>
          </p:nvPr>
        </p:nvSpPr>
        <p:spPr>
          <a:xfrm>
            <a:off x="421495" y="991643"/>
            <a:ext cx="8229600" cy="5760640"/>
          </a:xfrm>
        </p:spPr>
        <p:txBody>
          <a:bodyPr>
            <a:normAutofit fontScale="55000" lnSpcReduction="20000"/>
          </a:bodyPr>
          <a:lstStyle/>
          <a:p>
            <a:pPr marL="137160" indent="0" fontAlgn="base">
              <a:lnSpc>
                <a:spcPct val="120000"/>
              </a:lnSpc>
              <a:spcBef>
                <a:spcPts val="0"/>
              </a:spcBef>
              <a:buNone/>
            </a:pPr>
            <a:r>
              <a:rPr lang="en-GB" sz="3200" dirty="0"/>
              <a:t>There was a wall. It did not look important. It was built of uncut rocks roughly mortared. An adult could look right over it, and even a child could climb it. Where it crossed the roadway, instead of having a gate it degenerated into mere geometry, a line, an idea of boundary. But </a:t>
            </a:r>
            <a:r>
              <a:rPr lang="en-GB" sz="3200" u="sng" dirty="0"/>
              <a:t>the idea was real</a:t>
            </a:r>
            <a:r>
              <a:rPr lang="en-GB" sz="3200" dirty="0"/>
              <a:t>. It was important. For seven generations there had been nothing in the world more important than that wall. Like </a:t>
            </a:r>
            <a:r>
              <a:rPr lang="en-GB" sz="3200" dirty="0">
                <a:solidFill>
                  <a:srgbClr val="FFCC99"/>
                </a:solidFill>
              </a:rPr>
              <a:t>all walls it was ambiguous, two-faced. What was inside it and what was outside it depended upon which side of it you were on.</a:t>
            </a:r>
          </a:p>
          <a:p>
            <a:pPr marL="137160" indent="0" fontAlgn="base">
              <a:lnSpc>
                <a:spcPct val="120000"/>
              </a:lnSpc>
              <a:spcBef>
                <a:spcPts val="0"/>
              </a:spcBef>
              <a:buNone/>
            </a:pPr>
            <a:r>
              <a:rPr lang="en-GB" sz="3200" dirty="0"/>
              <a:t>Looked at from one side, the wall enclosed a barren sixty-acre field called the Port of </a:t>
            </a:r>
            <a:r>
              <a:rPr lang="en-GB" sz="3200" dirty="0" err="1"/>
              <a:t>Anarres</a:t>
            </a:r>
            <a:r>
              <a:rPr lang="en-GB" sz="3200" dirty="0"/>
              <a:t>. On the field there were a couple of large gantry cranes, a rocket pad, three warehouses, a truck garage, and a dormitory. The dormitory looked durable, grimy, and mournful; it had no gardens, no children; plainly nobody lived there or was even meant to stay there long. It was in fact a quarantine. </a:t>
            </a:r>
            <a:r>
              <a:rPr lang="en-GB" sz="3200" dirty="0">
                <a:solidFill>
                  <a:srgbClr val="FFCC99"/>
                </a:solidFill>
              </a:rPr>
              <a:t>The wall shut in not only the landing field but also the ships that came down out of space, and the men that came on the ships, and the worlds they came from, and the rest of the universe. </a:t>
            </a:r>
            <a:r>
              <a:rPr lang="en-GB" sz="3200" u="sng" dirty="0"/>
              <a:t>It enclosed the universe, leaving </a:t>
            </a:r>
            <a:r>
              <a:rPr lang="en-GB" sz="3200" u="sng" dirty="0" err="1"/>
              <a:t>Anarres</a:t>
            </a:r>
            <a:r>
              <a:rPr lang="en-GB" sz="3200" u="sng" dirty="0"/>
              <a:t> outside, free</a:t>
            </a:r>
            <a:r>
              <a:rPr lang="en-GB" sz="3200" dirty="0"/>
              <a:t>.</a:t>
            </a:r>
          </a:p>
          <a:p>
            <a:pPr marL="137160" indent="0" fontAlgn="base">
              <a:lnSpc>
                <a:spcPct val="120000"/>
              </a:lnSpc>
              <a:spcBef>
                <a:spcPts val="0"/>
              </a:spcBef>
              <a:buNone/>
            </a:pPr>
            <a:r>
              <a:rPr lang="en-GB" sz="3200" dirty="0"/>
              <a:t>Looked at </a:t>
            </a:r>
            <a:r>
              <a:rPr lang="en-GB" sz="3200" dirty="0">
                <a:solidFill>
                  <a:srgbClr val="FFCC99"/>
                </a:solidFill>
              </a:rPr>
              <a:t>from the other side, </a:t>
            </a:r>
            <a:r>
              <a:rPr lang="en-GB" sz="3200" u="sng" dirty="0">
                <a:solidFill>
                  <a:srgbClr val="FFCC99"/>
                </a:solidFill>
              </a:rPr>
              <a:t>the wall enclosed </a:t>
            </a:r>
            <a:r>
              <a:rPr lang="en-GB" sz="3200" u="sng" dirty="0" err="1">
                <a:solidFill>
                  <a:srgbClr val="FFCC99"/>
                </a:solidFill>
              </a:rPr>
              <a:t>Anarres</a:t>
            </a:r>
            <a:r>
              <a:rPr lang="en-GB" sz="3200" u="sng" dirty="0">
                <a:solidFill>
                  <a:srgbClr val="FFCC99"/>
                </a:solidFill>
              </a:rPr>
              <a:t>: the whole planet was inside it, a great prison camp</a:t>
            </a:r>
            <a:r>
              <a:rPr lang="en-GB" sz="3200" dirty="0">
                <a:solidFill>
                  <a:srgbClr val="FFCC99"/>
                </a:solidFill>
              </a:rPr>
              <a:t>, cut off from other worlds and other men, in quarantine. </a:t>
            </a:r>
            <a:r>
              <a:rPr lang="en-GB" sz="3300" dirty="0"/>
              <a:t>(chap 1)</a:t>
            </a:r>
          </a:p>
          <a:p>
            <a:pPr marL="137160" indent="0">
              <a:buNone/>
            </a:pPr>
            <a:endParaRPr lang="en-GB" dirty="0"/>
          </a:p>
        </p:txBody>
      </p:sp>
    </p:spTree>
    <p:extLst>
      <p:ext uri="{BB962C8B-B14F-4D97-AF65-F5344CB8AC3E}">
        <p14:creationId xmlns:p14="http://schemas.microsoft.com/office/powerpoint/2010/main" val="224423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8EE49-B7FC-4DB2-A340-FABBCE5109F3}"/>
              </a:ext>
            </a:extLst>
          </p:cNvPr>
          <p:cNvSpPr>
            <a:spLocks noGrp="1"/>
          </p:cNvSpPr>
          <p:nvPr>
            <p:ph type="title"/>
          </p:nvPr>
        </p:nvSpPr>
        <p:spPr>
          <a:xfrm>
            <a:off x="282352" y="-99392"/>
            <a:ext cx="8579296" cy="1440160"/>
          </a:xfrm>
        </p:spPr>
        <p:txBody>
          <a:bodyPr>
            <a:noAutofit/>
          </a:bodyPr>
          <a:lstStyle/>
          <a:p>
            <a:r>
              <a:rPr lang="en-GB" sz="2400" dirty="0">
                <a:solidFill>
                  <a:srgbClr val="FFCC99"/>
                </a:solidFill>
                <a:effectLst/>
                <a:latin typeface="Palatino Linotype" panose="02040502050505030304" pitchFamily="18" charset="0"/>
              </a:rPr>
              <a:t>Ursula K. Le </a:t>
            </a:r>
            <a:r>
              <a:rPr lang="en-GB" sz="2400" dirty="0" err="1">
                <a:solidFill>
                  <a:srgbClr val="FFCC99"/>
                </a:solidFill>
                <a:effectLst/>
                <a:latin typeface="Palatino Linotype" panose="02040502050505030304" pitchFamily="18" charset="0"/>
              </a:rPr>
              <a:t>Guin</a:t>
            </a:r>
            <a:r>
              <a:rPr lang="en-GB" sz="2400" dirty="0">
                <a:solidFill>
                  <a:srgbClr val="FFCC99"/>
                </a:solidFill>
                <a:effectLst/>
                <a:latin typeface="Palatino Linotype" panose="02040502050505030304" pitchFamily="18" charset="0"/>
              </a:rPr>
              <a:t> accepts the National Book Foundation's Medal for Distinguished Contribution to American Letters at the 65th National Book Awards on November 19, 2014</a:t>
            </a:r>
            <a:endParaRPr lang="en-GB" sz="2400" dirty="0">
              <a:solidFill>
                <a:srgbClr val="FFCC99"/>
              </a:solidFill>
            </a:endParaRPr>
          </a:p>
        </p:txBody>
      </p:sp>
      <p:sp>
        <p:nvSpPr>
          <p:cNvPr id="3" name="Content Placeholder 2">
            <a:extLst>
              <a:ext uri="{FF2B5EF4-FFF2-40B4-BE49-F238E27FC236}">
                <a16:creationId xmlns:a16="http://schemas.microsoft.com/office/drawing/2014/main" id="{30091E5E-8480-4AB1-9339-5AFC627CC8A2}"/>
              </a:ext>
            </a:extLst>
          </p:cNvPr>
          <p:cNvSpPr>
            <a:spLocks noGrp="1"/>
          </p:cNvSpPr>
          <p:nvPr>
            <p:ph idx="1"/>
          </p:nvPr>
        </p:nvSpPr>
        <p:spPr>
          <a:xfrm>
            <a:off x="106750" y="1285355"/>
            <a:ext cx="8930500" cy="5317518"/>
          </a:xfrm>
        </p:spPr>
        <p:txBody>
          <a:bodyPr>
            <a:normAutofit/>
          </a:bodyPr>
          <a:lstStyle/>
          <a:p>
            <a:pPr marL="137160" indent="0">
              <a:lnSpc>
                <a:spcPct val="120000"/>
              </a:lnSpc>
              <a:spcBef>
                <a:spcPts val="600"/>
              </a:spcBef>
              <a:buNone/>
            </a:pPr>
            <a:r>
              <a:rPr lang="en-GB" sz="1600" dirty="0"/>
              <a:t>Hard times are coming, when we’ll be wanting the voices of writers who can see alternatives to how we live now, can see through our fear-stricken society and its obsessive technologies to other ways of being, and even imagine real grounds for hope. We’ll need writers who can remember freedom – poets, visionaries – realists of a larger reality.</a:t>
            </a:r>
          </a:p>
          <a:p>
            <a:pPr marL="137160" indent="0">
              <a:lnSpc>
                <a:spcPct val="120000"/>
              </a:lnSpc>
              <a:spcBef>
                <a:spcPts val="600"/>
              </a:spcBef>
              <a:buNone/>
            </a:pPr>
            <a:r>
              <a:rPr lang="en-GB" sz="1600" dirty="0"/>
              <a:t>Right now, we need writers who know the difference between production of a market commodity and the practice of an art. Developing written material to suit sales strategies in order to maximise corporate profit and advertising revenue is not the same thing as responsible book publishing or authorship.</a:t>
            </a:r>
          </a:p>
          <a:p>
            <a:pPr marL="137160" indent="0">
              <a:lnSpc>
                <a:spcPct val="120000"/>
              </a:lnSpc>
              <a:spcBef>
                <a:spcPts val="600"/>
              </a:spcBef>
              <a:buNone/>
            </a:pPr>
            <a:r>
              <a:rPr lang="en-GB" sz="1600" dirty="0"/>
              <a:t>Yet I see sales departments given control over editorial. I see my own publishers, in a silly panic of ignorance and greed, charging public libraries for an e-book six or seven times more than they charge customers. …And I see a lot of us, the producers, who write the books and make the books, accepting this – letting commodity profiteers sell us like deodorant, and tell us what to publish, what to write.</a:t>
            </a:r>
          </a:p>
          <a:p>
            <a:pPr marL="137160" indent="0">
              <a:lnSpc>
                <a:spcPct val="120000"/>
              </a:lnSpc>
              <a:spcBef>
                <a:spcPts val="600"/>
              </a:spcBef>
              <a:buNone/>
            </a:pPr>
            <a:r>
              <a:rPr lang="en-GB" sz="1600" dirty="0">
                <a:solidFill>
                  <a:srgbClr val="FFCC99"/>
                </a:solidFill>
              </a:rPr>
              <a:t>Books aren’t just commodities; </a:t>
            </a:r>
            <a:r>
              <a:rPr lang="en-GB" sz="1600" dirty="0"/>
              <a:t>the profit motive is often in conflict with the aims of art. We live in capitalism, its power seems inescapable – but then, so did the divine right of kings. Any human power can be resisted and changed by human beings. </a:t>
            </a:r>
            <a:r>
              <a:rPr lang="en-GB" sz="1600" dirty="0">
                <a:solidFill>
                  <a:srgbClr val="FFCC99"/>
                </a:solidFill>
              </a:rPr>
              <a:t>Resistance and change often begin in art. Very often in our art, the art of words.</a:t>
            </a:r>
          </a:p>
        </p:txBody>
      </p:sp>
    </p:spTree>
    <p:extLst>
      <p:ext uri="{BB962C8B-B14F-4D97-AF65-F5344CB8AC3E}">
        <p14:creationId xmlns:p14="http://schemas.microsoft.com/office/powerpoint/2010/main" val="18556096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themeOverride>
</file>

<file path=docProps/app.xml><?xml version="1.0" encoding="utf-8"?>
<Properties xmlns="http://schemas.openxmlformats.org/officeDocument/2006/extended-properties" xmlns:vt="http://schemas.openxmlformats.org/officeDocument/2006/docPropsVTypes">
  <Template/>
  <TotalTime>1458</TotalTime>
  <Words>4056</Words>
  <Application>Microsoft Office PowerPoint</Application>
  <PresentationFormat>On-screen Show (4:3)</PresentationFormat>
  <Paragraphs>119</Paragraphs>
  <Slides>25</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Arial</vt:lpstr>
      <vt:lpstr>Book Antiqua</vt:lpstr>
      <vt:lpstr>Calibri</vt:lpstr>
      <vt:lpstr>Felix Titling</vt:lpstr>
      <vt:lpstr>Garamond</vt:lpstr>
      <vt:lpstr>Georgia</vt:lpstr>
      <vt:lpstr>Lucida Sans</vt:lpstr>
      <vt:lpstr>Palatino Linotype</vt:lpstr>
      <vt:lpstr>Times New Roman</vt:lpstr>
      <vt:lpstr>Wingdings</vt:lpstr>
      <vt:lpstr>Wingdings 2</vt:lpstr>
      <vt:lpstr>Wingdings 3</vt:lpstr>
      <vt:lpstr>Apex</vt:lpstr>
      <vt:lpstr>Challenging the status quo, especially the moral order; constructing new worlds; discovering new world;  exploring new possibilities of time space &amp; self,</vt:lpstr>
      <vt:lpstr>CONTEXT/S</vt:lpstr>
      <vt:lpstr>WRITING &amp; MEANING</vt:lpstr>
      <vt:lpstr>Qualifying More</vt:lpstr>
      <vt:lpstr>historical and cultural contexts – WHY?</vt:lpstr>
      <vt:lpstr>UTOPIA AS LITERATURE</vt:lpstr>
      <vt:lpstr>What is utopia? The fantasy of security</vt:lpstr>
      <vt:lpstr>More’s humanism in action </vt:lpstr>
      <vt:lpstr>PROBLEMS WITH UTOPIA</vt:lpstr>
      <vt:lpstr>PowerPoint Presentation</vt:lpstr>
      <vt:lpstr>PowerPoint Presentation</vt:lpstr>
      <vt:lpstr>In 1933, Nazis burned works of Jewish authors, and other works considered "un-German", at the library of the Institut für Sexualwissenschaft in Berlin.</vt:lpstr>
      <vt:lpstr>PowerPoint Presentation</vt:lpstr>
      <vt:lpstr>Checking for the other </vt:lpstr>
      <vt:lpstr>how do 20th/21st Century utopias &amp; dystopias differ from More – why?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Introducing Ambiguity </vt:lpstr>
      <vt:lpstr>The question of enclosure</vt:lpstr>
      <vt:lpstr>Ursula K. Le Guin accepts the National Book Foundation's Medal for Distinguished Contribution to American Letters at the 65th National Book Awards on November 19, 2014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69</cp:revision>
  <dcterms:created xsi:type="dcterms:W3CDTF">1601-01-01T00:00:00Z</dcterms:created>
  <dcterms:modified xsi:type="dcterms:W3CDTF">2019-08-17T10:11:10Z</dcterms:modified>
</cp:coreProperties>
</file>