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386" r:id="rId2"/>
    <p:sldId id="352" r:id="rId3"/>
    <p:sldId id="351" r:id="rId4"/>
    <p:sldId id="335" r:id="rId5"/>
    <p:sldId id="257" r:id="rId6"/>
    <p:sldId id="258" r:id="rId7"/>
    <p:sldId id="366" r:id="rId8"/>
    <p:sldId id="353" r:id="rId9"/>
    <p:sldId id="349" r:id="rId10"/>
    <p:sldId id="362" r:id="rId11"/>
    <p:sldId id="363" r:id="rId12"/>
    <p:sldId id="364" r:id="rId13"/>
    <p:sldId id="365" r:id="rId14"/>
    <p:sldId id="367" r:id="rId15"/>
    <p:sldId id="383" r:id="rId16"/>
    <p:sldId id="259" r:id="rId17"/>
    <p:sldId id="343" r:id="rId18"/>
    <p:sldId id="344" r:id="rId19"/>
    <p:sldId id="346" r:id="rId20"/>
    <p:sldId id="347" r:id="rId21"/>
    <p:sldId id="348" r:id="rId22"/>
    <p:sldId id="350" r:id="rId23"/>
    <p:sldId id="384" r:id="rId24"/>
    <p:sldId id="385" r:id="rId25"/>
    <p:sldId id="369" r:id="rId26"/>
    <p:sldId id="358" r:id="rId27"/>
    <p:sldId id="370" r:id="rId28"/>
    <p:sldId id="371" r:id="rId29"/>
    <p:sldId id="361" r:id="rId30"/>
    <p:sldId id="372" r:id="rId31"/>
    <p:sldId id="373" r:id="rId32"/>
    <p:sldId id="356" r:id="rId33"/>
    <p:sldId id="374" r:id="rId34"/>
    <p:sldId id="375" r:id="rId35"/>
    <p:sldId id="376" r:id="rId36"/>
    <p:sldId id="377" r:id="rId37"/>
    <p:sldId id="378" r:id="rId38"/>
    <p:sldId id="359" r:id="rId39"/>
    <p:sldId id="379" r:id="rId40"/>
    <p:sldId id="357" r:id="rId41"/>
    <p:sldId id="380" r:id="rId42"/>
    <p:sldId id="360" r:id="rId43"/>
    <p:sldId id="381" r:id="rId44"/>
    <p:sldId id="368" r:id="rId45"/>
    <p:sldId id="382" r:id="rId46"/>
  </p:sldIdLst>
  <p:sldSz cx="12192000" cy="6858000"/>
  <p:notesSz cx="6886575" cy="100171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3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90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cy-GB"/>
        </a:p>
      </dgm:t>
    </dgm:pt>
    <dgm:pt modelId="{E7A97142-1B0E-AC43-8DBB-3DE934418716}">
      <dgm:prSet custT="1"/>
      <dgm:spPr>
        <a:solidFill>
          <a:srgbClr val="FFF8EA"/>
        </a:solidFill>
      </dgm:spPr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 custT="1"/>
      <dgm:spPr>
        <a:solidFill>
          <a:srgbClr val="F3D4CD"/>
        </a:solidFill>
      </dgm:spPr>
      <dgm:t>
        <a:bodyPr/>
        <a:lstStyle/>
        <a:p>
          <a:pPr algn="ctr"/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 custT="1"/>
      <dgm:spPr>
        <a:solidFill>
          <a:srgbClr val="F7BAA5"/>
        </a:solidFill>
      </dgm:spPr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D66B53F2-749F-9144-A539-6AA8DC66FD8A}">
      <dgm:prSet custT="1"/>
      <dgm:spPr>
        <a:solidFill>
          <a:srgbClr val="FF685D"/>
        </a:solidFill>
      </dgm:spPr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gm:t>
    </dgm:pt>
    <dgm:pt modelId="{1E16B92F-4A31-C641-8117-9D7587365EE1}" type="parTrans" cxnId="{E81C190A-9635-7D4B-873B-74419904765A}">
      <dgm:prSet/>
      <dgm:spPr/>
      <dgm:t>
        <a:bodyPr/>
        <a:lstStyle/>
        <a:p>
          <a:endParaRPr lang="en-US"/>
        </a:p>
      </dgm:t>
    </dgm:pt>
    <dgm:pt modelId="{14FF453B-2CF3-BD47-AC7C-91880DDF55D6}" type="sibTrans" cxnId="{E81C190A-9635-7D4B-873B-74419904765A}">
      <dgm:prSet/>
      <dgm:spPr/>
      <dgm:t>
        <a:bodyPr/>
        <a:lstStyle/>
        <a:p>
          <a:endParaRPr lang="en-US"/>
        </a:p>
      </dgm:t>
    </dgm:pt>
    <dgm:pt modelId="{DFDA6AE3-EAC1-B548-ABAC-F2CF1135DC5C}">
      <dgm:prSet custT="1"/>
      <dgm:spPr>
        <a:solidFill>
          <a:srgbClr val="E5464A"/>
        </a:solidFill>
      </dgm:spPr>
      <dgm:t>
        <a:bodyPr/>
        <a:lstStyle/>
        <a:p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sould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gm:t>
    </dgm:pt>
    <dgm:pt modelId="{815A7918-5B1D-7549-B24E-7940431F8DBF}" type="parTrans" cxnId="{AB6DEE05-D9F4-D041-8B8D-79597910FB2E}">
      <dgm:prSet/>
      <dgm:spPr/>
      <dgm:t>
        <a:bodyPr/>
        <a:lstStyle/>
        <a:p>
          <a:endParaRPr lang="en-US"/>
        </a:p>
      </dgm:t>
    </dgm:pt>
    <dgm:pt modelId="{E3A29AEC-BFF4-9D4A-97E8-12A7FF969949}" type="sibTrans" cxnId="{AB6DEE05-D9F4-D041-8B8D-79597910FB2E}">
      <dgm:prSet/>
      <dgm:spPr/>
      <dgm:t>
        <a:bodyPr/>
        <a:lstStyle/>
        <a:p>
          <a:endParaRPr lang="en-US"/>
        </a:p>
      </dgm:t>
    </dgm:pt>
    <dgm:pt modelId="{85400D43-B215-C143-B4AF-FC6D7D36AAF2}">
      <dgm:prSet phldrT="[Text]" custT="1"/>
      <dgm:spPr>
        <a:solidFill>
          <a:srgbClr val="C00000"/>
        </a:solidFill>
      </dgm:spPr>
      <dgm:t>
        <a:bodyPr/>
        <a:lstStyle/>
        <a:p>
          <a:endParaRPr lang="cy-GB" sz="1600" noProof="0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  <a:p>
          <a:endParaRPr lang="cy-GB" sz="1600" noProof="0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  <a:p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...</a:t>
          </a:r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6" custLinFactNeighborX="595" custLinFactNeighborY="-5813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D447F04-C0A1-FD4A-A4A5-0CDC6D8EF65F}" type="pres">
      <dgm:prSet presAssocID="{DFDA6AE3-EAC1-B548-ABAC-F2CF1135DC5C}" presName="Name8" presStyleCnt="0"/>
      <dgm:spPr/>
    </dgm:pt>
    <dgm:pt modelId="{A74A7C0E-D315-AB47-9AC0-9B11BE85A23F}" type="pres">
      <dgm:prSet presAssocID="{DFDA6AE3-EAC1-B548-ABAC-F2CF1135DC5C}" presName="level" presStyleLbl="node1" presStyleIdx="1" presStyleCnt="6" custLinFactNeighborY="1995">
        <dgm:presLayoutVars>
          <dgm:chMax val="1"/>
          <dgm:bulletEnabled val="1"/>
        </dgm:presLayoutVars>
      </dgm:prSet>
      <dgm:spPr/>
    </dgm:pt>
    <dgm:pt modelId="{80AFDD58-2176-CD4D-B53C-37F9A3C170BC}" type="pres">
      <dgm:prSet presAssocID="{DFDA6AE3-EAC1-B548-ABAC-F2CF1135DC5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B98F0F1-8BD7-7847-9A5C-AECB22CD6877}" type="pres">
      <dgm:prSet presAssocID="{D66B53F2-749F-9144-A539-6AA8DC66FD8A}" presName="Name8" presStyleCnt="0"/>
      <dgm:spPr/>
    </dgm:pt>
    <dgm:pt modelId="{075B03B2-C718-1A49-BD19-4A8E7B512EB9}" type="pres">
      <dgm:prSet presAssocID="{D66B53F2-749F-9144-A539-6AA8DC66FD8A}" presName="level" presStyleLbl="node1" presStyleIdx="2" presStyleCnt="6">
        <dgm:presLayoutVars>
          <dgm:chMax val="1"/>
          <dgm:bulletEnabled val="1"/>
        </dgm:presLayoutVars>
      </dgm:prSet>
      <dgm:spPr/>
    </dgm:pt>
    <dgm:pt modelId="{502840AB-223F-BF40-BB0F-48449DF4BB33}" type="pres">
      <dgm:prSet presAssocID="{D66B53F2-749F-9144-A539-6AA8DC66FD8A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3" presStyleCnt="6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4" presStyleCnt="6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5" presStyleCnt="6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B6DEE05-D9F4-D041-8B8D-79597910FB2E}" srcId="{6C5EBA96-789F-ED44-B7F5-8C36D63EEB81}" destId="{DFDA6AE3-EAC1-B548-ABAC-F2CF1135DC5C}" srcOrd="1" destOrd="0" parTransId="{815A7918-5B1D-7549-B24E-7940431F8DBF}" sibTransId="{E3A29AEC-BFF4-9D4A-97E8-12A7FF969949}"/>
    <dgm:cxn modelId="{E81C190A-9635-7D4B-873B-74419904765A}" srcId="{6C5EBA96-789F-ED44-B7F5-8C36D63EEB81}" destId="{D66B53F2-749F-9144-A539-6AA8DC66FD8A}" srcOrd="2" destOrd="0" parTransId="{1E16B92F-4A31-C641-8117-9D7587365EE1}" sibTransId="{14FF453B-2CF3-BD47-AC7C-91880DDF55D6}"/>
    <dgm:cxn modelId="{614B0519-CD10-A540-BB39-0CDB63EB3093}" type="presOf" srcId="{D66B53F2-749F-9144-A539-6AA8DC66FD8A}" destId="{502840AB-223F-BF40-BB0F-48449DF4BB33}" srcOrd="1" destOrd="0" presId="urn:microsoft.com/office/officeart/2005/8/layout/pyramid1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BD23B12E-EE32-CC48-8B0C-9D1593EBF406}" type="presOf" srcId="{DFDA6AE3-EAC1-B548-ABAC-F2CF1135DC5C}" destId="{A74A7C0E-D315-AB47-9AC0-9B11BE85A23F}" srcOrd="0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962DF866-763B-004D-BA64-FF882B5892C3}" srcId="{6C5EBA96-789F-ED44-B7F5-8C36D63EEB81}" destId="{E7A97142-1B0E-AC43-8DBB-3DE934418716}" srcOrd="5" destOrd="0" parTransId="{711BBB4C-FA56-EE4C-98DD-062465BDCF46}" sibTransId="{6F8CCBAD-08F8-274F-A4F3-86B233CE5AC3}"/>
    <dgm:cxn modelId="{6B758E4D-8F4B-1F45-A42C-A1D8CBD8BE38}" srcId="{6C5EBA96-789F-ED44-B7F5-8C36D63EEB81}" destId="{D6859B4F-37D4-704F-AC61-A99C5B4EB8B5}" srcOrd="3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1DD92881-AB85-F549-A753-B8A0C6036235}" type="presOf" srcId="{D66B53F2-749F-9144-A539-6AA8DC66FD8A}" destId="{075B03B2-C718-1A49-BD19-4A8E7B512EB9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0F110F93-80B1-A846-B8BF-EEBBC1AE7525}" srcId="{6C5EBA96-789F-ED44-B7F5-8C36D63EEB81}" destId="{A71CDFDB-6E20-4D4D-99DC-93AA26957CCB}" srcOrd="4" destOrd="0" parTransId="{1B53E849-6FCE-9B40-BA2B-F115F23B1FC2}" sibTransId="{030B52E1-D6C6-0446-94BA-1551C7C3388F}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BCB0A8B6-A3ED-6447-8625-F4A99F4B71FE}" type="presOf" srcId="{DFDA6AE3-EAC1-B548-ABAC-F2CF1135DC5C}" destId="{80AFDD58-2176-CD4D-B53C-37F9A3C170BC}" srcOrd="1" destOrd="0" presId="urn:microsoft.com/office/officeart/2005/8/layout/pyramid1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B7256CDC-08FC-844B-8CBD-E82D890E0B3E}" type="presParOf" srcId="{CFC99609-BCD1-F246-B772-229B5F093CF8}" destId="{8D447F04-C0A1-FD4A-A4A5-0CDC6D8EF65F}" srcOrd="1" destOrd="0" presId="urn:microsoft.com/office/officeart/2005/8/layout/pyramid1"/>
    <dgm:cxn modelId="{13B4C693-AC70-684A-A5F8-4D805B40EDDD}" type="presParOf" srcId="{8D447F04-C0A1-FD4A-A4A5-0CDC6D8EF65F}" destId="{A74A7C0E-D315-AB47-9AC0-9B11BE85A23F}" srcOrd="0" destOrd="0" presId="urn:microsoft.com/office/officeart/2005/8/layout/pyramid1"/>
    <dgm:cxn modelId="{9C308FD7-9539-CD4E-92B2-9A6FD4F6D363}" type="presParOf" srcId="{8D447F04-C0A1-FD4A-A4A5-0CDC6D8EF65F}" destId="{80AFDD58-2176-CD4D-B53C-37F9A3C170BC}" srcOrd="1" destOrd="0" presId="urn:microsoft.com/office/officeart/2005/8/layout/pyramid1"/>
    <dgm:cxn modelId="{074B577A-AD17-914F-8982-C74E27AD64B3}" type="presParOf" srcId="{CFC99609-BCD1-F246-B772-229B5F093CF8}" destId="{BB98F0F1-8BD7-7847-9A5C-AECB22CD6877}" srcOrd="2" destOrd="0" presId="urn:microsoft.com/office/officeart/2005/8/layout/pyramid1"/>
    <dgm:cxn modelId="{FD4A327D-E184-9043-977C-A049A253DB78}" type="presParOf" srcId="{BB98F0F1-8BD7-7847-9A5C-AECB22CD6877}" destId="{075B03B2-C718-1A49-BD19-4A8E7B512EB9}" srcOrd="0" destOrd="0" presId="urn:microsoft.com/office/officeart/2005/8/layout/pyramid1"/>
    <dgm:cxn modelId="{2D1A1CD0-7B55-5A4E-8B46-1C0DB0C7671F}" type="presParOf" srcId="{BB98F0F1-8BD7-7847-9A5C-AECB22CD6877}" destId="{502840AB-223F-BF40-BB0F-48449DF4BB33}" srcOrd="1" destOrd="0" presId="urn:microsoft.com/office/officeart/2005/8/layout/pyramid1"/>
    <dgm:cxn modelId="{6A90B7E0-E9DF-914A-B5E6-2D33FADF15F3}" type="presParOf" srcId="{CFC99609-BCD1-F246-B772-229B5F093CF8}" destId="{BAADCF7A-EA31-5147-87B9-797176DAA1D0}" srcOrd="3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4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5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cy-GB"/>
        </a:p>
      </dgm:t>
    </dgm:pt>
    <dgm:pt modelId="{21049ECD-A034-254D-A792-3C254FAFC9D1}">
      <dgm:prSet phldrT="[Text]" custT="1"/>
      <dgm:spPr/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bored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play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with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friends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tired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to bed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early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1C206921-4968-F241-A289-A183EBB24960}">
      <dgm:prSet custT="1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bored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play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with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friends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gm:t>
    </dgm:pt>
    <dgm:pt modelId="{EDE7AB50-1843-7742-BE1A-0544870012EB}" type="parTrans" cxnId="{F7F64258-EF43-F24C-A642-E46E5EB8B8AB}">
      <dgm:prSet/>
      <dgm:spPr/>
      <dgm:t>
        <a:bodyPr/>
        <a:lstStyle/>
        <a:p>
          <a:endParaRPr lang="en-US"/>
        </a:p>
      </dgm:t>
    </dgm:pt>
    <dgm:pt modelId="{70778EF8-6CD9-154B-99CC-C5B049D44011}" type="sibTrans" cxnId="{F7F64258-EF43-F24C-A642-E46E5EB8B8AB}">
      <dgm:prSet/>
      <dgm:spPr/>
      <dgm:t>
        <a:bodyPr/>
        <a:lstStyle/>
        <a:p>
          <a:endParaRPr lang="en-US"/>
        </a:p>
      </dgm:t>
    </dgm:pt>
    <dgm:pt modelId="{E7A97142-1B0E-AC43-8DBB-3DE934418716}">
      <dgm:prSet custT="1"/>
      <dgm:spPr>
        <a:solidFill>
          <a:srgbClr val="FFF8EA"/>
        </a:solidFill>
      </dgm:spPr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 custT="1"/>
      <dgm:spPr>
        <a:solidFill>
          <a:srgbClr val="F3D4CD"/>
        </a:solidFill>
      </dgm:spPr>
      <dgm:t>
        <a:bodyPr/>
        <a:lstStyle/>
        <a:p>
          <a:pPr algn="ctr"/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 custT="1"/>
      <dgm:spPr>
        <a:solidFill>
          <a:srgbClr val="F7BAA5"/>
        </a:solidFill>
      </dgm:spPr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D66B53F2-749F-9144-A539-6AA8DC66FD8A}">
      <dgm:prSet custT="1"/>
      <dgm:spPr>
        <a:solidFill>
          <a:srgbClr val="FF685D"/>
        </a:solidFill>
      </dgm:spPr>
      <dgm:t>
        <a:bodyPr/>
        <a:lstStyle/>
        <a:p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gm:t>
    </dgm:pt>
    <dgm:pt modelId="{1E16B92F-4A31-C641-8117-9D7587365EE1}" type="parTrans" cxnId="{E81C190A-9635-7D4B-873B-74419904765A}">
      <dgm:prSet/>
      <dgm:spPr/>
      <dgm:t>
        <a:bodyPr/>
        <a:lstStyle/>
        <a:p>
          <a:endParaRPr lang="en-US"/>
        </a:p>
      </dgm:t>
    </dgm:pt>
    <dgm:pt modelId="{14FF453B-2CF3-BD47-AC7C-91880DDF55D6}" type="sibTrans" cxnId="{E81C190A-9635-7D4B-873B-74419904765A}">
      <dgm:prSet/>
      <dgm:spPr/>
      <dgm:t>
        <a:bodyPr/>
        <a:lstStyle/>
        <a:p>
          <a:endParaRPr lang="en-US"/>
        </a:p>
      </dgm:t>
    </dgm:pt>
    <dgm:pt modelId="{DFDA6AE3-EAC1-B548-ABAC-F2CF1135DC5C}">
      <dgm:prSet custT="1"/>
      <dgm:spPr>
        <a:solidFill>
          <a:srgbClr val="E5464A"/>
        </a:solidFill>
      </dgm:spPr>
      <dgm:t>
        <a:bodyPr/>
        <a:lstStyle/>
        <a:p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sould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gm:t>
    </dgm:pt>
    <dgm:pt modelId="{815A7918-5B1D-7549-B24E-7940431F8DBF}" type="parTrans" cxnId="{AB6DEE05-D9F4-D041-8B8D-79597910FB2E}">
      <dgm:prSet/>
      <dgm:spPr/>
      <dgm:t>
        <a:bodyPr/>
        <a:lstStyle/>
        <a:p>
          <a:endParaRPr lang="en-US"/>
        </a:p>
      </dgm:t>
    </dgm:pt>
    <dgm:pt modelId="{E3A29AEC-BFF4-9D4A-97E8-12A7FF969949}" type="sibTrans" cxnId="{AB6DEE05-D9F4-D041-8B8D-79597910FB2E}">
      <dgm:prSet/>
      <dgm:spPr/>
      <dgm:t>
        <a:bodyPr/>
        <a:lstStyle/>
        <a:p>
          <a:endParaRPr lang="en-US"/>
        </a:p>
      </dgm:t>
    </dgm:pt>
    <dgm:pt modelId="{85400D43-B215-C143-B4AF-FC6D7D36AAF2}">
      <dgm:prSet phldrT="[Text]" custT="1"/>
      <dgm:spPr>
        <a:solidFill>
          <a:srgbClr val="C00000"/>
        </a:solidFill>
      </dgm:spPr>
      <dgm:t>
        <a:bodyPr/>
        <a:lstStyle/>
        <a:p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...</a:t>
          </a:r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8" custLinFactNeighborX="595" custLinFactNeighborY="-5813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D447F04-C0A1-FD4A-A4A5-0CDC6D8EF65F}" type="pres">
      <dgm:prSet presAssocID="{DFDA6AE3-EAC1-B548-ABAC-F2CF1135DC5C}" presName="Name8" presStyleCnt="0"/>
      <dgm:spPr/>
    </dgm:pt>
    <dgm:pt modelId="{A74A7C0E-D315-AB47-9AC0-9B11BE85A23F}" type="pres">
      <dgm:prSet presAssocID="{DFDA6AE3-EAC1-B548-ABAC-F2CF1135DC5C}" presName="level" presStyleLbl="node1" presStyleIdx="1" presStyleCnt="8" custLinFactNeighborY="1995">
        <dgm:presLayoutVars>
          <dgm:chMax val="1"/>
          <dgm:bulletEnabled val="1"/>
        </dgm:presLayoutVars>
      </dgm:prSet>
      <dgm:spPr/>
    </dgm:pt>
    <dgm:pt modelId="{80AFDD58-2176-CD4D-B53C-37F9A3C170BC}" type="pres">
      <dgm:prSet presAssocID="{DFDA6AE3-EAC1-B548-ABAC-F2CF1135DC5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B98F0F1-8BD7-7847-9A5C-AECB22CD6877}" type="pres">
      <dgm:prSet presAssocID="{D66B53F2-749F-9144-A539-6AA8DC66FD8A}" presName="Name8" presStyleCnt="0"/>
      <dgm:spPr/>
    </dgm:pt>
    <dgm:pt modelId="{075B03B2-C718-1A49-BD19-4A8E7B512EB9}" type="pres">
      <dgm:prSet presAssocID="{D66B53F2-749F-9144-A539-6AA8DC66FD8A}" presName="level" presStyleLbl="node1" presStyleIdx="2" presStyleCnt="8">
        <dgm:presLayoutVars>
          <dgm:chMax val="1"/>
          <dgm:bulletEnabled val="1"/>
        </dgm:presLayoutVars>
      </dgm:prSet>
      <dgm:spPr/>
    </dgm:pt>
    <dgm:pt modelId="{502840AB-223F-BF40-BB0F-48449DF4BB33}" type="pres">
      <dgm:prSet presAssocID="{D66B53F2-749F-9144-A539-6AA8DC66FD8A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3" presStyleCnt="8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4" presStyleCnt="8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5" presStyleCnt="8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4A9A25E-F922-2245-AAEB-1F7299CE1404}" type="pres">
      <dgm:prSet presAssocID="{1C206921-4968-F241-A289-A183EBB24960}" presName="Name8" presStyleCnt="0"/>
      <dgm:spPr/>
    </dgm:pt>
    <dgm:pt modelId="{5950D950-FAD7-D044-AF81-A41039A5A78F}" type="pres">
      <dgm:prSet presAssocID="{1C206921-4968-F241-A289-A183EBB24960}" presName="level" presStyleLbl="node1" presStyleIdx="6" presStyleCnt="8">
        <dgm:presLayoutVars>
          <dgm:chMax val="1"/>
          <dgm:bulletEnabled val="1"/>
        </dgm:presLayoutVars>
      </dgm:prSet>
      <dgm:spPr/>
    </dgm:pt>
    <dgm:pt modelId="{00A04A03-8DE7-0148-BF36-5AB170A108B5}" type="pres">
      <dgm:prSet presAssocID="{1C206921-4968-F241-A289-A183EBB2496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7" presStyleCnt="8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B6DEE05-D9F4-D041-8B8D-79597910FB2E}" srcId="{6C5EBA96-789F-ED44-B7F5-8C36D63EEB81}" destId="{DFDA6AE3-EAC1-B548-ABAC-F2CF1135DC5C}" srcOrd="1" destOrd="0" parTransId="{815A7918-5B1D-7549-B24E-7940431F8DBF}" sibTransId="{E3A29AEC-BFF4-9D4A-97E8-12A7FF969949}"/>
    <dgm:cxn modelId="{E81C190A-9635-7D4B-873B-74419904765A}" srcId="{6C5EBA96-789F-ED44-B7F5-8C36D63EEB81}" destId="{D66B53F2-749F-9144-A539-6AA8DC66FD8A}" srcOrd="2" destOrd="0" parTransId="{1E16B92F-4A31-C641-8117-9D7587365EE1}" sibTransId="{14FF453B-2CF3-BD47-AC7C-91880DDF55D6}"/>
    <dgm:cxn modelId="{614B0519-CD10-A540-BB39-0CDB63EB3093}" type="presOf" srcId="{D66B53F2-749F-9144-A539-6AA8DC66FD8A}" destId="{502840AB-223F-BF40-BB0F-48449DF4BB33}" srcOrd="1" destOrd="0" presId="urn:microsoft.com/office/officeart/2005/8/layout/pyramid1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BD23B12E-EE32-CC48-8B0C-9D1593EBF406}" type="presOf" srcId="{DFDA6AE3-EAC1-B548-ABAC-F2CF1135DC5C}" destId="{A74A7C0E-D315-AB47-9AC0-9B11BE85A23F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7718353B-86D9-B641-9BC0-B1CF753E951E}" type="presOf" srcId="{1C206921-4968-F241-A289-A183EBB24960}" destId="{5950D950-FAD7-D044-AF81-A41039A5A78F}" srcOrd="0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962DF866-763B-004D-BA64-FF882B5892C3}" srcId="{6C5EBA96-789F-ED44-B7F5-8C36D63EEB81}" destId="{E7A97142-1B0E-AC43-8DBB-3DE934418716}" srcOrd="5" destOrd="0" parTransId="{711BBB4C-FA56-EE4C-98DD-062465BDCF46}" sibTransId="{6F8CCBAD-08F8-274F-A4F3-86B233CE5AC3}"/>
    <dgm:cxn modelId="{6B758E4D-8F4B-1F45-A42C-A1D8CBD8BE38}" srcId="{6C5EBA96-789F-ED44-B7F5-8C36D63EEB81}" destId="{D6859B4F-37D4-704F-AC61-A99C5B4EB8B5}" srcOrd="3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F7F64258-EF43-F24C-A642-E46E5EB8B8AB}" srcId="{6C5EBA96-789F-ED44-B7F5-8C36D63EEB81}" destId="{1C206921-4968-F241-A289-A183EBB24960}" srcOrd="6" destOrd="0" parTransId="{EDE7AB50-1843-7742-BE1A-0544870012EB}" sibTransId="{70778EF8-6CD9-154B-99CC-C5B049D44011}"/>
    <dgm:cxn modelId="{54A2E37D-E2C8-494C-8756-FC730388F42C}" type="presOf" srcId="{1C206921-4968-F241-A289-A183EBB24960}" destId="{00A04A03-8DE7-0148-BF36-5AB170A108B5}" srcOrd="1" destOrd="0" presId="urn:microsoft.com/office/officeart/2005/8/layout/pyramid1"/>
    <dgm:cxn modelId="{1DD92881-AB85-F549-A753-B8A0C6036235}" type="presOf" srcId="{D66B53F2-749F-9144-A539-6AA8DC66FD8A}" destId="{075B03B2-C718-1A49-BD19-4A8E7B512EB9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7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4" destOrd="0" parTransId="{1B53E849-6FCE-9B40-BA2B-F115F23B1FC2}" sibTransId="{030B52E1-D6C6-0446-94BA-1551C7C3388F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BCB0A8B6-A3ED-6447-8625-F4A99F4B71FE}" type="presOf" srcId="{DFDA6AE3-EAC1-B548-ABAC-F2CF1135DC5C}" destId="{80AFDD58-2176-CD4D-B53C-37F9A3C170BC}" srcOrd="1" destOrd="0" presId="urn:microsoft.com/office/officeart/2005/8/layout/pyramid1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B7256CDC-08FC-844B-8CBD-E82D890E0B3E}" type="presParOf" srcId="{CFC99609-BCD1-F246-B772-229B5F093CF8}" destId="{8D447F04-C0A1-FD4A-A4A5-0CDC6D8EF65F}" srcOrd="1" destOrd="0" presId="urn:microsoft.com/office/officeart/2005/8/layout/pyramid1"/>
    <dgm:cxn modelId="{13B4C693-AC70-684A-A5F8-4D805B40EDDD}" type="presParOf" srcId="{8D447F04-C0A1-FD4A-A4A5-0CDC6D8EF65F}" destId="{A74A7C0E-D315-AB47-9AC0-9B11BE85A23F}" srcOrd="0" destOrd="0" presId="urn:microsoft.com/office/officeart/2005/8/layout/pyramid1"/>
    <dgm:cxn modelId="{9C308FD7-9539-CD4E-92B2-9A6FD4F6D363}" type="presParOf" srcId="{8D447F04-C0A1-FD4A-A4A5-0CDC6D8EF65F}" destId="{80AFDD58-2176-CD4D-B53C-37F9A3C170BC}" srcOrd="1" destOrd="0" presId="urn:microsoft.com/office/officeart/2005/8/layout/pyramid1"/>
    <dgm:cxn modelId="{074B577A-AD17-914F-8982-C74E27AD64B3}" type="presParOf" srcId="{CFC99609-BCD1-F246-B772-229B5F093CF8}" destId="{BB98F0F1-8BD7-7847-9A5C-AECB22CD6877}" srcOrd="2" destOrd="0" presId="urn:microsoft.com/office/officeart/2005/8/layout/pyramid1"/>
    <dgm:cxn modelId="{FD4A327D-E184-9043-977C-A049A253DB78}" type="presParOf" srcId="{BB98F0F1-8BD7-7847-9A5C-AECB22CD6877}" destId="{075B03B2-C718-1A49-BD19-4A8E7B512EB9}" srcOrd="0" destOrd="0" presId="urn:microsoft.com/office/officeart/2005/8/layout/pyramid1"/>
    <dgm:cxn modelId="{2D1A1CD0-7B55-5A4E-8B46-1C0DB0C7671F}" type="presParOf" srcId="{BB98F0F1-8BD7-7847-9A5C-AECB22CD6877}" destId="{502840AB-223F-BF40-BB0F-48449DF4BB33}" srcOrd="1" destOrd="0" presId="urn:microsoft.com/office/officeart/2005/8/layout/pyramid1"/>
    <dgm:cxn modelId="{6A90B7E0-E9DF-914A-B5E6-2D33FADF15F3}" type="presParOf" srcId="{CFC99609-BCD1-F246-B772-229B5F093CF8}" destId="{BAADCF7A-EA31-5147-87B9-797176DAA1D0}" srcOrd="3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4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5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4FF122CA-D5A4-AB4F-A065-4430F46B88EC}" type="presParOf" srcId="{CFC99609-BCD1-F246-B772-229B5F093CF8}" destId="{C4A9A25E-F922-2245-AAEB-1F7299CE1404}" srcOrd="6" destOrd="0" presId="urn:microsoft.com/office/officeart/2005/8/layout/pyramid1"/>
    <dgm:cxn modelId="{E3896D33-F2B5-6A4F-8460-52158929F5B3}" type="presParOf" srcId="{C4A9A25E-F922-2245-AAEB-1F7299CE1404}" destId="{5950D950-FAD7-D044-AF81-A41039A5A78F}" srcOrd="0" destOrd="0" presId="urn:microsoft.com/office/officeart/2005/8/layout/pyramid1"/>
    <dgm:cxn modelId="{1C877749-6B5C-C547-B6CE-10AAA30439C7}" type="presParOf" srcId="{C4A9A25E-F922-2245-AAEB-1F7299CE1404}" destId="{00A04A03-8DE7-0148-BF36-5AB170A108B5}" srcOrd="1" destOrd="0" presId="urn:microsoft.com/office/officeart/2005/8/layout/pyramid1"/>
    <dgm:cxn modelId="{D7D3FF5A-91AB-834F-AD23-9138A8806F5C}" type="presParOf" srcId="{CFC99609-BCD1-F246-B772-229B5F093CF8}" destId="{7A166D52-E359-9140-AF14-2ED20E67FD59}" srcOrd="7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4888406" y="0"/>
          <a:ext cx="1950720" cy="1143000"/>
        </a:xfrm>
        <a:prstGeom prst="trapezoid">
          <a:avLst>
            <a:gd name="adj" fmla="val 85333"/>
          </a:avLst>
        </a:prstGeom>
        <a:solidFill>
          <a:srgbClr val="C0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600" kern="1200" noProof="0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600" kern="1200" noProof="0" dirty="0">
            <a:solidFill>
              <a:schemeClr val="tx1"/>
            </a:solidFill>
            <a:latin typeface="Dreaming Outloud Pro" panose="03050502040302030504" pitchFamily="66" charset="0"/>
            <a:cs typeface="Dreaming Outloud Pro" panose="03050502040302030504" pitchFamily="66" charset="0"/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...</a:t>
          </a:r>
        </a:p>
      </dsp:txBody>
      <dsp:txXfrm>
        <a:off x="4888406" y="0"/>
        <a:ext cx="1950720" cy="1143000"/>
      </dsp:txXfrm>
    </dsp:sp>
    <dsp:sp modelId="{A74A7C0E-D315-AB47-9AC0-9B11BE85A23F}">
      <dsp:nvSpPr>
        <dsp:cNvPr id="0" name=""/>
        <dsp:cNvSpPr/>
      </dsp:nvSpPr>
      <dsp:spPr>
        <a:xfrm>
          <a:off x="3901440" y="1165803"/>
          <a:ext cx="3901440" cy="1143000"/>
        </a:xfrm>
        <a:prstGeom prst="trapezoid">
          <a:avLst>
            <a:gd name="adj" fmla="val 85333"/>
          </a:avLst>
        </a:prstGeom>
        <a:solidFill>
          <a:srgbClr val="E5464A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sould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sp:txBody>
      <dsp:txXfrm>
        <a:off x="4584191" y="1165803"/>
        <a:ext cx="2535936" cy="1143000"/>
      </dsp:txXfrm>
    </dsp:sp>
    <dsp:sp modelId="{075B03B2-C718-1A49-BD19-4A8E7B512EB9}">
      <dsp:nvSpPr>
        <dsp:cNvPr id="0" name=""/>
        <dsp:cNvSpPr/>
      </dsp:nvSpPr>
      <dsp:spPr>
        <a:xfrm>
          <a:off x="2926079" y="2286000"/>
          <a:ext cx="5852160" cy="1143000"/>
        </a:xfrm>
        <a:prstGeom prst="trapezoid">
          <a:avLst>
            <a:gd name="adj" fmla="val 85333"/>
          </a:avLst>
        </a:prstGeom>
        <a:solidFill>
          <a:srgbClr val="FF685D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sp:txBody>
      <dsp:txXfrm>
        <a:off x="3950207" y="2286000"/>
        <a:ext cx="3803904" cy="1143000"/>
      </dsp:txXfrm>
    </dsp:sp>
    <dsp:sp modelId="{4459FCB3-CA2C-B94F-8115-0A6504FCF090}">
      <dsp:nvSpPr>
        <dsp:cNvPr id="0" name=""/>
        <dsp:cNvSpPr/>
      </dsp:nvSpPr>
      <dsp:spPr>
        <a:xfrm>
          <a:off x="1950720" y="3429000"/>
          <a:ext cx="7802880" cy="1143000"/>
        </a:xfrm>
        <a:prstGeom prst="trapezoid">
          <a:avLst>
            <a:gd name="adj" fmla="val 85333"/>
          </a:avLst>
        </a:prstGeom>
        <a:solidFill>
          <a:srgbClr val="F7BAA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sp:txBody>
      <dsp:txXfrm>
        <a:off x="3316223" y="3429000"/>
        <a:ext cx="5071872" cy="1143000"/>
      </dsp:txXfrm>
    </dsp:sp>
    <dsp:sp modelId="{A6A64FDE-A6E7-1444-B861-F34D0AF517F3}">
      <dsp:nvSpPr>
        <dsp:cNvPr id="0" name=""/>
        <dsp:cNvSpPr/>
      </dsp:nvSpPr>
      <dsp:spPr>
        <a:xfrm>
          <a:off x="975360" y="4572000"/>
          <a:ext cx="9753600" cy="1143000"/>
        </a:xfrm>
        <a:prstGeom prst="trapezoid">
          <a:avLst>
            <a:gd name="adj" fmla="val 85333"/>
          </a:avLst>
        </a:prstGeom>
        <a:solidFill>
          <a:srgbClr val="F3D4CD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sp:txBody>
      <dsp:txXfrm>
        <a:off x="2682239" y="4572000"/>
        <a:ext cx="6339840" cy="1143000"/>
      </dsp:txXfrm>
    </dsp:sp>
    <dsp:sp modelId="{C05A4539-F334-1E4A-B987-00895C83DAD0}">
      <dsp:nvSpPr>
        <dsp:cNvPr id="0" name=""/>
        <dsp:cNvSpPr/>
      </dsp:nvSpPr>
      <dsp:spPr>
        <a:xfrm>
          <a:off x="0" y="5715000"/>
          <a:ext cx="11704320" cy="1143000"/>
        </a:xfrm>
        <a:prstGeom prst="trapezoid">
          <a:avLst>
            <a:gd name="adj" fmla="val 85333"/>
          </a:avLst>
        </a:prstGeom>
        <a:solidFill>
          <a:srgbClr val="FFF8EA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</a:t>
          </a:r>
        </a:p>
      </dsp:txBody>
      <dsp:txXfrm>
        <a:off x="2048255" y="5715000"/>
        <a:ext cx="7607808" cy="1143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29345" y="0"/>
          <a:ext cx="1463040" cy="857250"/>
        </a:xfrm>
        <a:prstGeom prst="trapezoid">
          <a:avLst>
            <a:gd name="adj" fmla="val 85333"/>
          </a:avLst>
        </a:prstGeom>
        <a:solidFill>
          <a:srgbClr val="C0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...</a:t>
          </a:r>
        </a:p>
      </dsp:txBody>
      <dsp:txXfrm>
        <a:off x="5129345" y="0"/>
        <a:ext cx="1463040" cy="857250"/>
      </dsp:txXfrm>
    </dsp:sp>
    <dsp:sp modelId="{A74A7C0E-D315-AB47-9AC0-9B11BE85A23F}">
      <dsp:nvSpPr>
        <dsp:cNvPr id="0" name=""/>
        <dsp:cNvSpPr/>
      </dsp:nvSpPr>
      <dsp:spPr>
        <a:xfrm>
          <a:off x="4389120" y="874352"/>
          <a:ext cx="2926080" cy="857250"/>
        </a:xfrm>
        <a:prstGeom prst="trapezoid">
          <a:avLst>
            <a:gd name="adj" fmla="val 85333"/>
          </a:avLst>
        </a:prstGeom>
        <a:solidFill>
          <a:srgbClr val="E5464A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sould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6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6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sp:txBody>
      <dsp:txXfrm>
        <a:off x="4901184" y="874352"/>
        <a:ext cx="1901952" cy="857250"/>
      </dsp:txXfrm>
    </dsp:sp>
    <dsp:sp modelId="{075B03B2-C718-1A49-BD19-4A8E7B512EB9}">
      <dsp:nvSpPr>
        <dsp:cNvPr id="0" name=""/>
        <dsp:cNvSpPr/>
      </dsp:nvSpPr>
      <dsp:spPr>
        <a:xfrm>
          <a:off x="3657600" y="1714500"/>
          <a:ext cx="4389120" cy="857250"/>
        </a:xfrm>
        <a:prstGeom prst="trapezoid">
          <a:avLst>
            <a:gd name="adj" fmla="val 85333"/>
          </a:avLst>
        </a:prstGeom>
        <a:solidFill>
          <a:srgbClr val="FF685D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sp:txBody>
      <dsp:txXfrm>
        <a:off x="4425696" y="1714500"/>
        <a:ext cx="2852928" cy="857250"/>
      </dsp:txXfrm>
    </dsp:sp>
    <dsp:sp modelId="{4459FCB3-CA2C-B94F-8115-0A6504FCF090}">
      <dsp:nvSpPr>
        <dsp:cNvPr id="0" name=""/>
        <dsp:cNvSpPr/>
      </dsp:nvSpPr>
      <dsp:spPr>
        <a:xfrm>
          <a:off x="2926080" y="2571750"/>
          <a:ext cx="5852160" cy="857250"/>
        </a:xfrm>
        <a:prstGeom prst="trapezoid">
          <a:avLst>
            <a:gd name="adj" fmla="val 85333"/>
          </a:avLst>
        </a:prstGeom>
        <a:solidFill>
          <a:srgbClr val="F7BAA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sp:txBody>
      <dsp:txXfrm>
        <a:off x="3950207" y="2571750"/>
        <a:ext cx="3803904" cy="857250"/>
      </dsp:txXfrm>
    </dsp:sp>
    <dsp:sp modelId="{A6A64FDE-A6E7-1444-B861-F34D0AF517F3}">
      <dsp:nvSpPr>
        <dsp:cNvPr id="0" name=""/>
        <dsp:cNvSpPr/>
      </dsp:nvSpPr>
      <dsp:spPr>
        <a:xfrm>
          <a:off x="2194560" y="3429000"/>
          <a:ext cx="7315200" cy="857250"/>
        </a:xfrm>
        <a:prstGeom prst="trapezoid">
          <a:avLst>
            <a:gd name="adj" fmla="val 85333"/>
          </a:avLst>
        </a:prstGeom>
        <a:solidFill>
          <a:srgbClr val="F3D4CD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</a:t>
          </a:r>
        </a:p>
      </dsp:txBody>
      <dsp:txXfrm>
        <a:off x="3474720" y="3429000"/>
        <a:ext cx="4754880" cy="857250"/>
      </dsp:txXfrm>
    </dsp:sp>
    <dsp:sp modelId="{C05A4539-F334-1E4A-B987-00895C83DAD0}">
      <dsp:nvSpPr>
        <dsp:cNvPr id="0" name=""/>
        <dsp:cNvSpPr/>
      </dsp:nvSpPr>
      <dsp:spPr>
        <a:xfrm>
          <a:off x="1463040" y="4286250"/>
          <a:ext cx="8778240" cy="857250"/>
        </a:xfrm>
        <a:prstGeom prst="trapezoid">
          <a:avLst>
            <a:gd name="adj" fmla="val 85333"/>
          </a:avLst>
        </a:prstGeom>
        <a:solidFill>
          <a:srgbClr val="FFF8EA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</a:t>
          </a:r>
        </a:p>
      </dsp:txBody>
      <dsp:txXfrm>
        <a:off x="2999231" y="4286250"/>
        <a:ext cx="5705856" cy="857250"/>
      </dsp:txXfrm>
    </dsp:sp>
    <dsp:sp modelId="{5950D950-FAD7-D044-AF81-A41039A5A78F}">
      <dsp:nvSpPr>
        <dsp:cNvPr id="0" name=""/>
        <dsp:cNvSpPr/>
      </dsp:nvSpPr>
      <dsp:spPr>
        <a:xfrm>
          <a:off x="731519" y="5143500"/>
          <a:ext cx="10241280" cy="857250"/>
        </a:xfrm>
        <a:prstGeom prst="trapezoid">
          <a:avLst>
            <a:gd name="adj" fmla="val 85333"/>
          </a:avLst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bored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play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with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friends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sp:txBody>
      <dsp:txXfrm>
        <a:off x="2523743" y="5143500"/>
        <a:ext cx="6656832" cy="857250"/>
      </dsp:txXfrm>
    </dsp:sp>
    <dsp:sp modelId="{BEFC12E0-0B9E-E246-9AA7-914E00D2CCC0}">
      <dsp:nvSpPr>
        <dsp:cNvPr id="0" name=""/>
        <dsp:cNvSpPr/>
      </dsp:nvSpPr>
      <dsp:spPr>
        <a:xfrm>
          <a:off x="0" y="6000750"/>
          <a:ext cx="11704320" cy="857250"/>
        </a:xfrm>
        <a:prstGeom prst="trapezoid">
          <a:avLst>
            <a:gd name="adj" fmla="val 85333"/>
          </a:avLst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happy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sad,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talk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to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angry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read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book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excited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a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song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nervous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,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ask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for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help.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bored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play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with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friends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When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I’m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feeling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tired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I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should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 go to bed </a:t>
          </a:r>
          <a:r>
            <a:rPr lang="cy-GB" sz="1400" kern="1200" noProof="0" dirty="0" err="1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early</a:t>
          </a:r>
          <a:r>
            <a:rPr lang="cy-GB" sz="1400" kern="1200" noProof="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rPr>
            <a:t>. </a:t>
          </a:r>
        </a:p>
      </dsp:txBody>
      <dsp:txXfrm>
        <a:off x="2048255" y="6000750"/>
        <a:ext cx="7607808" cy="857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0488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C36D9-5DAD-48DF-9F54-F0AA21143EF5}" type="datetimeFigureOut">
              <a:rPr lang="cy-GB" smtClean="0"/>
              <a:t>28/01/2026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7100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238"/>
            <a:ext cx="5508625" cy="39433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0488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637511-CE2C-43FD-85BB-0CF6BB05922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6574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637511-CE2C-43FD-85BB-0CF6BB059227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80197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435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5BDEC-0BFC-4DA8-4B30-C2F0E24505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E756C6-156E-E05F-0BEE-737BA2D6CB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C5704-CD66-4656-7F74-21A252287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59ABB-8C1A-6BC8-8697-2DA5D27CF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51517-2F26-D6A7-1C5E-9B2A6552B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48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A31EE-6161-4E47-2853-4B7E6329A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36C9B-A401-48E1-3D3A-3039D1E2E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519543-DBA7-CDFA-2449-AC083924A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198EED-AF2D-3E05-BC17-2B3D3C9A5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317B8-904D-0B06-1DE5-F6ABD8812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865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915D5-5D95-294B-D5F7-27B05A3E4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3277-E730-B640-6EF4-FFA504C8A5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5B645-0A9E-057C-8E96-249EFEE3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57DEA-C1B1-157D-6787-758E8243F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9540B-E7C7-C33E-BE33-4CE599B8A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077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460CD-9410-AB48-5B7A-CAD0ED480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119FD-5B85-E083-00B9-6BF9E59C9F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658D97-6193-B3C5-5503-D5E5153B6A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60CC5E-03D5-4F99-B806-13353AE28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5E4E8E-DE8C-4095-65CA-707DF8B28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A2E9E-A9AA-B596-0A74-0EC324F3F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393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DD51-5EAD-D372-A2C3-E0DA71F56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43D916-25A6-A607-DAF6-381415B76D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63C1D2-0D35-5027-1470-B1885BD4C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B38CD7-E2DF-0B54-7F03-908AAE46F3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7D6F85-11FA-81F7-ACE5-7683C50201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8AE66E-4FD8-6062-1CBC-7F1198F1B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9871B7-694F-9882-0558-9B624EE2E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BEB56D-9FBF-D80E-0E97-720A1D881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690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F67BE-FD83-4D24-A6FE-0171C8E07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AA322A-F851-BDBE-78FC-FBCD061C9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35C501-4FFD-5003-995C-F5AA2DAD4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1E5658-F605-584C-49CB-B7BDE8E39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933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B40226-C243-0112-A7D6-F967A2D1E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850D0B-E280-6162-144E-7CEE89B92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A4C3E1-9103-B792-BDD7-46C78E28E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830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2031A-A1DD-9B54-144F-882478C38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5B830-A050-3004-FC1C-D2732AE3F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F5E4D9-DD7C-2350-F231-4D5442743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F6F49-D492-2DDF-C28E-9AE1BC69E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7CDBB3-6BA7-DEC0-315E-B36D6F7A5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74D5ED-D681-AB67-F030-F149FE69E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4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BCCA-25F6-7031-68A8-401DBDD93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197D58-7980-9B0B-094A-AB3CD58AE5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2A7376-7669-AAE4-38CD-E0D37C3769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B226F-86A6-A0D8-B9F0-FE5F35583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BFF6CC-9F61-15EB-FABD-1A295A6A2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5DE97-530D-CB57-505B-AEBD1A125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72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990E2-9A70-1222-A2D2-7A4830533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93E3F7-E28F-5DD4-9271-DE99A14A42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92B18-A7EE-9296-AC1A-B98673D2E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6171A-6B48-C8E5-048D-74FF6E48E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EACAAD-6B12-A7E9-3090-E93B1EEF4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459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278BC-4574-C632-5747-F128F3F897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1DE576-B3B0-053B-B2BA-213E92C67C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F6077-FC04-61F7-C1B7-5C433A008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E3C4D-BD9C-B0C8-488D-0DDA757CE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CC0AD-4203-A2E4-1D39-C479ECDE5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223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chemeClr val="accent1">
                <a:lumMod val="5000"/>
                <a:lumOff val="95000"/>
              </a:schemeClr>
            </a:gs>
            <a:gs pos="52000">
              <a:schemeClr val="accent1">
                <a:lumMod val="45000"/>
                <a:lumOff val="55000"/>
              </a:schemeClr>
            </a:gs>
            <a:gs pos="69000">
              <a:schemeClr val="accent1">
                <a:lumMod val="45000"/>
                <a:lumOff val="55000"/>
              </a:schemeClr>
            </a:gs>
            <a:gs pos="36000">
              <a:srgbClr val="D2EBF8"/>
            </a:gs>
            <a:gs pos="83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A36F02-937E-1734-6CA4-F4868B225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D2BCDC-11EA-886F-D9A7-46BC4CBE5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A1C00D-0DCF-3259-5C3A-467D6698F1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939703-56F2-4EDF-8135-9DBC6F1DC77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B368C9-E05F-677E-A7BE-95B507D384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CC99D-66F0-1212-E9A9-BD11AEC3B7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5066DB-C7B4-4231-ABE3-1500256D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06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5" Type="http://schemas.openxmlformats.org/officeDocument/2006/relationships/image" Target="../media/image14.pn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0.svg"/><Relationship Id="rId18" Type="http://schemas.openxmlformats.org/officeDocument/2006/relationships/image" Target="../media/image14.png"/><Relationship Id="rId3" Type="http://schemas.openxmlformats.org/officeDocument/2006/relationships/image" Target="../media/image17.png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.png"/><Relationship Id="rId20" Type="http://schemas.microsoft.com/office/2007/relationships/hdphoto" Target="../media/hdphoto1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image" Target="../media/image1.png"/><Relationship Id="rId15" Type="http://schemas.openxmlformats.org/officeDocument/2006/relationships/image" Target="../media/image21.svg"/><Relationship Id="rId10" Type="http://schemas.openxmlformats.org/officeDocument/2006/relationships/image" Target="../media/image6.png"/><Relationship Id="rId19" Type="http://schemas.openxmlformats.org/officeDocument/2006/relationships/image" Target="../media/image22.png"/><Relationship Id="rId4" Type="http://schemas.openxmlformats.org/officeDocument/2006/relationships/image" Target="../media/image18.svg"/><Relationship Id="rId9" Type="http://schemas.openxmlformats.org/officeDocument/2006/relationships/image" Target="../media/image5.png"/><Relationship Id="rId1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0.svg"/><Relationship Id="rId18" Type="http://schemas.openxmlformats.org/officeDocument/2006/relationships/image" Target="../media/image14.png"/><Relationship Id="rId3" Type="http://schemas.openxmlformats.org/officeDocument/2006/relationships/image" Target="../media/image24.png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image" Target="../media/image23.jpeg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image" Target="../media/image1.png"/><Relationship Id="rId15" Type="http://schemas.openxmlformats.org/officeDocument/2006/relationships/image" Target="../media/image21.svg"/><Relationship Id="rId10" Type="http://schemas.openxmlformats.org/officeDocument/2006/relationships/image" Target="../media/image6.png"/><Relationship Id="rId4" Type="http://schemas.openxmlformats.org/officeDocument/2006/relationships/image" Target="../media/image25.svg"/><Relationship Id="rId9" Type="http://schemas.openxmlformats.org/officeDocument/2006/relationships/image" Target="../media/image5.png"/><Relationship Id="rId1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11" Type="http://schemas.openxmlformats.org/officeDocument/2006/relationships/image" Target="../media/image18.svg"/><Relationship Id="rId5" Type="http://schemas.openxmlformats.org/officeDocument/2006/relationships/image" Target="../media/image30.jpeg"/><Relationship Id="rId10" Type="http://schemas.openxmlformats.org/officeDocument/2006/relationships/image" Target="../media/image17.pn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38.png"/><Relationship Id="rId4" Type="http://schemas.openxmlformats.org/officeDocument/2006/relationships/diagramQuickStyle" Target="../diagrams/quickStyle1.xml"/><Relationship Id="rId9" Type="http://schemas.microsoft.com/office/2007/relationships/hdphoto" Target="../media/hdphoto2.wdp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3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hdphoto" Target="../media/hdphoto3.wdp"/><Relationship Id="rId5" Type="http://schemas.openxmlformats.org/officeDocument/2006/relationships/diagramColors" Target="../diagrams/colors2.xml"/><Relationship Id="rId10" Type="http://schemas.openxmlformats.org/officeDocument/2006/relationships/image" Target="../media/image39.png"/><Relationship Id="rId4" Type="http://schemas.openxmlformats.org/officeDocument/2006/relationships/diagramQuickStyle" Target="../diagrams/quickStyle2.xml"/><Relationship Id="rId9" Type="http://schemas.microsoft.com/office/2007/relationships/hdphoto" Target="../media/hdphoto2.wdp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43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microsoft.com/office/2007/relationships/hdphoto" Target="../media/hdphoto5.wdp"/><Relationship Id="rId4" Type="http://schemas.openxmlformats.org/officeDocument/2006/relationships/image" Target="../media/image41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43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microsoft.com/office/2007/relationships/hdphoto" Target="../media/hdphoto5.wdp"/><Relationship Id="rId4" Type="http://schemas.openxmlformats.org/officeDocument/2006/relationships/image" Target="../media/image41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43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microsoft.com/office/2007/relationships/hdphoto" Target="../media/hdphoto5.wdp"/><Relationship Id="rId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43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microsoft.com/office/2007/relationships/hdphoto" Target="../media/hdphoto5.wdp"/><Relationship Id="rId4" Type="http://schemas.openxmlformats.org/officeDocument/2006/relationships/image" Target="../media/image41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43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microsoft.com/office/2007/relationships/hdphoto" Target="../media/hdphoto5.wdp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43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microsoft.com/office/2007/relationships/hdphoto" Target="../media/hdphoto5.wdp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microsoft.com/office/2007/relationships/hdphoto" Target="../media/hdphoto6.wdp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6.png"/><Relationship Id="rId18" Type="http://schemas.openxmlformats.org/officeDocument/2006/relationships/image" Target="../media/image14.png"/><Relationship Id="rId26" Type="http://schemas.openxmlformats.org/officeDocument/2006/relationships/image" Target="../media/image55.png"/><Relationship Id="rId3" Type="http://schemas.openxmlformats.org/officeDocument/2006/relationships/image" Target="../media/image28.jpeg"/><Relationship Id="rId21" Type="http://schemas.openxmlformats.org/officeDocument/2006/relationships/image" Target="../media/image8.png"/><Relationship Id="rId7" Type="http://schemas.openxmlformats.org/officeDocument/2006/relationships/image" Target="../media/image32.jpeg"/><Relationship Id="rId12" Type="http://schemas.openxmlformats.org/officeDocument/2006/relationships/image" Target="../media/image19.svg"/><Relationship Id="rId17" Type="http://schemas.openxmlformats.org/officeDocument/2006/relationships/image" Target="../media/image52.png"/><Relationship Id="rId25" Type="http://schemas.openxmlformats.org/officeDocument/2006/relationships/image" Target="../media/image54.svg"/><Relationship Id="rId2" Type="http://schemas.openxmlformats.org/officeDocument/2006/relationships/image" Target="../media/image27.jpeg"/><Relationship Id="rId16" Type="http://schemas.openxmlformats.org/officeDocument/2006/relationships/image" Target="../media/image12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11" Type="http://schemas.openxmlformats.org/officeDocument/2006/relationships/image" Target="../media/image3.png"/><Relationship Id="rId24" Type="http://schemas.openxmlformats.org/officeDocument/2006/relationships/image" Target="../media/image53.png"/><Relationship Id="rId5" Type="http://schemas.openxmlformats.org/officeDocument/2006/relationships/image" Target="../media/image30.jpeg"/><Relationship Id="rId15" Type="http://schemas.openxmlformats.org/officeDocument/2006/relationships/image" Target="../media/image11.svg"/><Relationship Id="rId23" Type="http://schemas.openxmlformats.org/officeDocument/2006/relationships/image" Target="../media/image7.png"/><Relationship Id="rId10" Type="http://schemas.openxmlformats.org/officeDocument/2006/relationships/image" Target="../media/image2.png"/><Relationship Id="rId19" Type="http://schemas.openxmlformats.org/officeDocument/2006/relationships/image" Target="../media/image5.png"/><Relationship Id="rId4" Type="http://schemas.openxmlformats.org/officeDocument/2006/relationships/image" Target="../media/image29.jpeg"/><Relationship Id="rId9" Type="http://schemas.openxmlformats.org/officeDocument/2006/relationships/image" Target="../media/image34.jpeg"/><Relationship Id="rId14" Type="http://schemas.openxmlformats.org/officeDocument/2006/relationships/image" Target="../media/image10.png"/><Relationship Id="rId22" Type="http://schemas.openxmlformats.org/officeDocument/2006/relationships/image" Target="../media/image20.sv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1ACB8-6902-ED9D-A305-1603A94278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96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Croeso i’r wers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0203F-24F4-2EE1-360E-3D44DAE49F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2297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5">
            <a:extLst>
              <a:ext uri="{FF2B5EF4-FFF2-40B4-BE49-F238E27FC236}">
                <a16:creationId xmlns:a16="http://schemas.microsoft.com/office/drawing/2014/main" id="{D778E139-C31A-D526-7C5C-120D29CE7CDF}"/>
              </a:ext>
            </a:extLst>
          </p:cNvPr>
          <p:cNvSpPr txBox="1"/>
          <p:nvPr/>
        </p:nvSpPr>
        <p:spPr>
          <a:xfrm>
            <a:off x="883425" y="410006"/>
            <a:ext cx="428982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51"/>
              </a:lnSpc>
              <a:spcBef>
                <a:spcPct val="0"/>
              </a:spcBef>
            </a:pPr>
            <a:r>
              <a:rPr lang="cy-GB" sz="5465" u="sng" noProof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Nod y wers:</a:t>
            </a:r>
            <a:endParaRPr lang="cy-GB" sz="5465" u="sng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3" name="TextBox 15">
            <a:extLst>
              <a:ext uri="{FF2B5EF4-FFF2-40B4-BE49-F238E27FC236}">
                <a16:creationId xmlns:a16="http://schemas.microsoft.com/office/drawing/2014/main" id="{1F75F545-15F4-9BA4-7C10-1A8BA7E152B0}"/>
              </a:ext>
            </a:extLst>
          </p:cNvPr>
          <p:cNvSpPr txBox="1"/>
          <p:nvPr/>
        </p:nvSpPr>
        <p:spPr>
          <a:xfrm>
            <a:off x="1366685" y="1513315"/>
            <a:ext cx="9792928" cy="40652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>
              <a:lnSpc>
                <a:spcPts val="7651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cy-GB" sz="40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Adolygu teimladau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Adolygu – Gofyn y cwestiwn ‘sut wyt ti’n   teimlo?’ a ateb y cwestiwn.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nn-NO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 yr amodol – Dylwn i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nn-NO" sz="4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Defnyddio y ddwy frawddeg gyda'i gilydd i ymestyn.</a:t>
            </a:r>
          </a:p>
        </p:txBody>
      </p:sp>
    </p:spTree>
    <p:extLst>
      <p:ext uri="{BB962C8B-B14F-4D97-AF65-F5344CB8AC3E}">
        <p14:creationId xmlns:p14="http://schemas.microsoft.com/office/powerpoint/2010/main" val="139548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72206" y="339618"/>
            <a:ext cx="1307785" cy="2425327"/>
            <a:chOff x="0" y="0"/>
            <a:chExt cx="2615569" cy="485065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15569" cy="3918456"/>
            </a:xfrm>
            <a:custGeom>
              <a:avLst/>
              <a:gdLst/>
              <a:ahLst/>
              <a:cxnLst/>
              <a:rect l="l" t="t" r="r" b="b"/>
              <a:pathLst>
                <a:path w="2615569" h="3918456">
                  <a:moveTo>
                    <a:pt x="0" y="0"/>
                  </a:moveTo>
                  <a:lnTo>
                    <a:pt x="2615569" y="0"/>
                  </a:lnTo>
                  <a:lnTo>
                    <a:pt x="2615569" y="3918456"/>
                  </a:lnTo>
                  <a:lnTo>
                    <a:pt x="0" y="391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19180" y="3983239"/>
              <a:ext cx="1439545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Trist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72206" y="3597797"/>
            <a:ext cx="1548910" cy="2913747"/>
            <a:chOff x="0" y="0"/>
            <a:chExt cx="3097820" cy="5827495"/>
          </a:xfrm>
        </p:grpSpPr>
        <p:sp>
          <p:nvSpPr>
            <p:cNvPr id="6" name="Freeform 6"/>
            <p:cNvSpPr/>
            <p:nvPr/>
          </p:nvSpPr>
          <p:spPr>
            <a:xfrm>
              <a:off x="309606" y="0"/>
              <a:ext cx="2478607" cy="3553559"/>
            </a:xfrm>
            <a:custGeom>
              <a:avLst/>
              <a:gdLst/>
              <a:ahLst/>
              <a:cxnLst/>
              <a:rect l="l" t="t" r="r" b="b"/>
              <a:pathLst>
                <a:path w="2478607" h="3553559">
                  <a:moveTo>
                    <a:pt x="0" y="0"/>
                  </a:moveTo>
                  <a:lnTo>
                    <a:pt x="2478608" y="0"/>
                  </a:lnTo>
                  <a:lnTo>
                    <a:pt x="2478608" y="3553559"/>
                  </a:lnTo>
                  <a:lnTo>
                    <a:pt x="0" y="35535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4011101"/>
              <a:ext cx="3097820" cy="181639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Wedi blino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745620" y="740738"/>
            <a:ext cx="2041776" cy="2744964"/>
            <a:chOff x="0" y="0"/>
            <a:chExt cx="4083552" cy="548992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083552" cy="4569009"/>
            </a:xfrm>
            <a:custGeom>
              <a:avLst/>
              <a:gdLst/>
              <a:ahLst/>
              <a:cxnLst/>
              <a:rect l="l" t="t" r="r" b="b"/>
              <a:pathLst>
                <a:path w="4083552" h="4569009">
                  <a:moveTo>
                    <a:pt x="0" y="0"/>
                  </a:moveTo>
                  <a:lnTo>
                    <a:pt x="4083552" y="0"/>
                  </a:lnTo>
                  <a:lnTo>
                    <a:pt x="4083552" y="4569009"/>
                  </a:lnTo>
                  <a:lnTo>
                    <a:pt x="0" y="45690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83536" y="4622512"/>
              <a:ext cx="1962152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Ofnus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914870" y="224861"/>
            <a:ext cx="1487850" cy="2339001"/>
            <a:chOff x="0" y="0"/>
            <a:chExt cx="2975701" cy="467800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975701" cy="3590589"/>
            </a:xfrm>
            <a:custGeom>
              <a:avLst/>
              <a:gdLst/>
              <a:ahLst/>
              <a:cxnLst/>
              <a:rect l="l" t="t" r="r" b="b"/>
              <a:pathLst>
                <a:path w="2975701" h="3590589">
                  <a:moveTo>
                    <a:pt x="0" y="0"/>
                  </a:moveTo>
                  <a:lnTo>
                    <a:pt x="2975701" y="0"/>
                  </a:lnTo>
                  <a:lnTo>
                    <a:pt x="2975701" y="3590589"/>
                  </a:lnTo>
                  <a:lnTo>
                    <a:pt x="0" y="35905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18946" y="3810587"/>
              <a:ext cx="1537811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Crac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551905" y="3597798"/>
            <a:ext cx="1362965" cy="2038023"/>
            <a:chOff x="0" y="0"/>
            <a:chExt cx="2725929" cy="407604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725929" cy="2946950"/>
            </a:xfrm>
            <a:custGeom>
              <a:avLst/>
              <a:gdLst/>
              <a:ahLst/>
              <a:cxnLst/>
              <a:rect l="l" t="t" r="r" b="b"/>
              <a:pathLst>
                <a:path w="2725929" h="2946950">
                  <a:moveTo>
                    <a:pt x="0" y="0"/>
                  </a:moveTo>
                  <a:lnTo>
                    <a:pt x="2725929" y="0"/>
                  </a:lnTo>
                  <a:lnTo>
                    <a:pt x="2725929" y="2946950"/>
                  </a:lnTo>
                  <a:lnTo>
                    <a:pt x="0" y="2946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368744" y="3208630"/>
              <a:ext cx="2197893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Nerfus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971917" y="3492260"/>
            <a:ext cx="1700361" cy="2037092"/>
            <a:chOff x="0" y="0"/>
            <a:chExt cx="3400723" cy="407418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400723" cy="3430742"/>
            </a:xfrm>
            <a:custGeom>
              <a:avLst/>
              <a:gdLst/>
              <a:ahLst/>
              <a:cxnLst/>
              <a:rect l="l" t="t" r="r" b="b"/>
              <a:pathLst>
                <a:path w="3400723" h="3430742">
                  <a:moveTo>
                    <a:pt x="0" y="0"/>
                  </a:moveTo>
                  <a:lnTo>
                    <a:pt x="3400723" y="0"/>
                  </a:lnTo>
                  <a:lnTo>
                    <a:pt x="3400723" y="3430742"/>
                  </a:lnTo>
                  <a:lnTo>
                    <a:pt x="0" y="343074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255676" y="3206768"/>
              <a:ext cx="2529207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Dryslyd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370718" y="540002"/>
            <a:ext cx="1272003" cy="2604935"/>
            <a:chOff x="0" y="0"/>
            <a:chExt cx="2544006" cy="5209871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544006" cy="4103235"/>
            </a:xfrm>
            <a:custGeom>
              <a:avLst/>
              <a:gdLst/>
              <a:ahLst/>
              <a:cxnLst/>
              <a:rect l="l" t="t" r="r" b="b"/>
              <a:pathLst>
                <a:path w="2544006" h="4103235">
                  <a:moveTo>
                    <a:pt x="0" y="0"/>
                  </a:moveTo>
                  <a:lnTo>
                    <a:pt x="2544006" y="0"/>
                  </a:lnTo>
                  <a:lnTo>
                    <a:pt x="2544006" y="4103235"/>
                  </a:lnTo>
                  <a:lnTo>
                    <a:pt x="0" y="41032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338078" y="4342455"/>
              <a:ext cx="1867852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Diflas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05460" y="3340651"/>
            <a:ext cx="1373425" cy="2552317"/>
            <a:chOff x="0" y="0"/>
            <a:chExt cx="2746851" cy="5104636"/>
          </a:xfrm>
        </p:grpSpPr>
        <p:sp>
          <p:nvSpPr>
            <p:cNvPr id="24" name="Freeform 24"/>
            <p:cNvSpPr/>
            <p:nvPr/>
          </p:nvSpPr>
          <p:spPr>
            <a:xfrm>
              <a:off x="510969" y="0"/>
              <a:ext cx="1724914" cy="4046719"/>
            </a:xfrm>
            <a:custGeom>
              <a:avLst/>
              <a:gdLst/>
              <a:ahLst/>
              <a:cxnLst/>
              <a:rect l="l" t="t" r="r" b="b"/>
              <a:pathLst>
                <a:path w="1724914" h="4046719">
                  <a:moveTo>
                    <a:pt x="0" y="0"/>
                  </a:moveTo>
                  <a:lnTo>
                    <a:pt x="1724914" y="0"/>
                  </a:lnTo>
                  <a:lnTo>
                    <a:pt x="1724914" y="4046719"/>
                  </a:lnTo>
                  <a:lnTo>
                    <a:pt x="0" y="40467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4237220"/>
              <a:ext cx="2746851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Hyderus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046759" y="3985938"/>
            <a:ext cx="1501159" cy="2340311"/>
            <a:chOff x="0" y="0"/>
            <a:chExt cx="3002319" cy="4680624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3002319" cy="3622707"/>
            </a:xfrm>
            <a:custGeom>
              <a:avLst/>
              <a:gdLst/>
              <a:ahLst/>
              <a:cxnLst/>
              <a:rect l="l" t="t" r="r" b="b"/>
              <a:pathLst>
                <a:path w="3002319" h="3622707">
                  <a:moveTo>
                    <a:pt x="0" y="0"/>
                  </a:moveTo>
                  <a:lnTo>
                    <a:pt x="3002319" y="0"/>
                  </a:lnTo>
                  <a:lnTo>
                    <a:pt x="3002319" y="3622707"/>
                  </a:lnTo>
                  <a:lnTo>
                    <a:pt x="0" y="36227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463408" y="3813208"/>
              <a:ext cx="2075499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Hapus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237087" y="224861"/>
            <a:ext cx="1790731" cy="2268509"/>
            <a:chOff x="0" y="0"/>
            <a:chExt cx="3581463" cy="4537019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581463" cy="3581463"/>
            </a:xfrm>
            <a:custGeom>
              <a:avLst/>
              <a:gdLst/>
              <a:ahLst/>
              <a:cxnLst/>
              <a:rect l="l" t="t" r="r" b="b"/>
              <a:pathLst>
                <a:path w="3581463" h="3581463">
                  <a:moveTo>
                    <a:pt x="0" y="0"/>
                  </a:moveTo>
                  <a:lnTo>
                    <a:pt x="3581463" y="0"/>
                  </a:lnTo>
                  <a:lnTo>
                    <a:pt x="3581463" y="3581463"/>
                  </a:lnTo>
                  <a:lnTo>
                    <a:pt x="0" y="35814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3706" y="3669603"/>
              <a:ext cx="2984343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Cyffrous 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021459" y="929975"/>
            <a:ext cx="1474311" cy="2404117"/>
            <a:chOff x="0" y="0"/>
            <a:chExt cx="2948623" cy="4808235"/>
          </a:xfrm>
        </p:grpSpPr>
        <p:sp>
          <p:nvSpPr>
            <p:cNvPr id="33" name="Freeform 33"/>
            <p:cNvSpPr/>
            <p:nvPr/>
          </p:nvSpPr>
          <p:spPr>
            <a:xfrm>
              <a:off x="401963" y="0"/>
              <a:ext cx="2254643" cy="3887316"/>
            </a:xfrm>
            <a:custGeom>
              <a:avLst/>
              <a:gdLst/>
              <a:ahLst/>
              <a:cxnLst/>
              <a:rect l="l" t="t" r="r" b="b"/>
              <a:pathLst>
                <a:path w="2254643" h="3887316">
                  <a:moveTo>
                    <a:pt x="0" y="0"/>
                  </a:moveTo>
                  <a:lnTo>
                    <a:pt x="2254643" y="0"/>
                  </a:lnTo>
                  <a:lnTo>
                    <a:pt x="2254643" y="3887316"/>
                  </a:lnTo>
                  <a:lnTo>
                    <a:pt x="0" y="38873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5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3940819"/>
              <a:ext cx="2948623" cy="8674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33"/>
                </a:lnSpc>
                <a:spcBef>
                  <a:spcPct val="0"/>
                </a:spcBef>
              </a:pPr>
              <a:r>
                <a:rPr lang="cy-GB" sz="2666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Pryderus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3">
            <a:extLst>
              <a:ext uri="{FF2B5EF4-FFF2-40B4-BE49-F238E27FC236}">
                <a16:creationId xmlns:a16="http://schemas.microsoft.com/office/drawing/2014/main" id="{CE927EC7-77D0-B7F3-E9EF-C8192DCC1442}"/>
              </a:ext>
            </a:extLst>
          </p:cNvPr>
          <p:cNvSpPr txBox="1"/>
          <p:nvPr/>
        </p:nvSpPr>
        <p:spPr>
          <a:xfrm>
            <a:off x="476024" y="109260"/>
            <a:ext cx="11096543" cy="2990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4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Cofiwch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4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Sut wyt ti’n teimlo?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4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 i’n teimlo’n _____. </a:t>
            </a:r>
            <a:endParaRPr lang="cy-GB" sz="5723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5" name="Freeform 9">
            <a:extLst>
              <a:ext uri="{FF2B5EF4-FFF2-40B4-BE49-F238E27FC236}">
                <a16:creationId xmlns:a16="http://schemas.microsoft.com/office/drawing/2014/main" id="{09707D45-D76A-921A-07C7-6F61415DB186}"/>
              </a:ext>
            </a:extLst>
          </p:cNvPr>
          <p:cNvSpPr/>
          <p:nvPr/>
        </p:nvSpPr>
        <p:spPr>
          <a:xfrm>
            <a:off x="2552210" y="109260"/>
            <a:ext cx="948074" cy="1328323"/>
          </a:xfrm>
          <a:custGeom>
            <a:avLst/>
            <a:gdLst/>
            <a:ahLst/>
            <a:cxnLst/>
            <a:rect l="l" t="t" r="r" b="b"/>
            <a:pathLst>
              <a:path w="1612928" h="1878227">
                <a:moveTo>
                  <a:pt x="0" y="0"/>
                </a:moveTo>
                <a:lnTo>
                  <a:pt x="1612928" y="0"/>
                </a:lnTo>
                <a:lnTo>
                  <a:pt x="1612928" y="1878227"/>
                </a:lnTo>
                <a:lnTo>
                  <a:pt x="0" y="18782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91CCAC-3AA1-467F-EBFF-58F850C7B3B2}"/>
              </a:ext>
            </a:extLst>
          </p:cNvPr>
          <p:cNvSpPr txBox="1"/>
          <p:nvPr/>
        </p:nvSpPr>
        <p:spPr>
          <a:xfrm>
            <a:off x="3500284" y="3913239"/>
            <a:ext cx="5014451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3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Ond...</a:t>
            </a:r>
            <a:r>
              <a:rPr lang="cy-GB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3709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6200000">
            <a:off x="6897296" y="-1540019"/>
            <a:ext cx="910325" cy="4609240"/>
          </a:xfrm>
          <a:custGeom>
            <a:avLst/>
            <a:gdLst/>
            <a:ahLst/>
            <a:cxnLst/>
            <a:rect l="l" t="t" r="r" b="b"/>
            <a:pathLst>
              <a:path w="1365487" h="6913860">
                <a:moveTo>
                  <a:pt x="0" y="0"/>
                </a:moveTo>
                <a:lnTo>
                  <a:pt x="1365488" y="0"/>
                </a:lnTo>
                <a:lnTo>
                  <a:pt x="1365488" y="6913859"/>
                </a:lnTo>
                <a:lnTo>
                  <a:pt x="0" y="691385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5591" y="371192"/>
            <a:ext cx="5699585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0"/>
              </a:lnSpc>
              <a:spcBef>
                <a:spcPct val="0"/>
              </a:spcBef>
            </a:pPr>
            <a:r>
              <a:rPr lang="cy-GB" sz="3314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Pan rydw i’n teimlo’n ...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174149" y="-103296"/>
            <a:ext cx="2018253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2"/>
              </a:lnSpc>
              <a:spcBef>
                <a:spcPct val="0"/>
              </a:spcBef>
            </a:pPr>
            <a:r>
              <a:rPr lang="cy-GB" sz="4294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 / ‘n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85902" y="6228567"/>
            <a:ext cx="6558052" cy="589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0"/>
              </a:lnSpc>
              <a:spcBef>
                <a:spcPct val="0"/>
              </a:spcBef>
            </a:pPr>
            <a:r>
              <a:rPr lang="cy-GB" sz="3314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Pan rydw i’n teimlo wedi blino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88983" y="-44450"/>
            <a:ext cx="2403017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32"/>
              </a:lnSpc>
              <a:spcBef>
                <a:spcPct val="0"/>
              </a:spcBef>
            </a:pPr>
            <a:r>
              <a:rPr lang="cy-GB" sz="2522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Treiglad Meddal</a:t>
            </a:r>
          </a:p>
        </p:txBody>
      </p:sp>
      <p:sp>
        <p:nvSpPr>
          <p:cNvPr id="10" name="Freeform 10"/>
          <p:cNvSpPr/>
          <p:nvPr/>
        </p:nvSpPr>
        <p:spPr>
          <a:xfrm>
            <a:off x="311892" y="1140963"/>
            <a:ext cx="928436" cy="1390915"/>
          </a:xfrm>
          <a:custGeom>
            <a:avLst/>
            <a:gdLst/>
            <a:ahLst/>
            <a:cxnLst/>
            <a:rect l="l" t="t" r="r" b="b"/>
            <a:pathLst>
              <a:path w="1856872" h="2781831">
                <a:moveTo>
                  <a:pt x="0" y="0"/>
                </a:moveTo>
                <a:lnTo>
                  <a:pt x="1856872" y="0"/>
                </a:lnTo>
                <a:lnTo>
                  <a:pt x="1856872" y="2781831"/>
                </a:lnTo>
                <a:lnTo>
                  <a:pt x="0" y="27818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60686" y="2558109"/>
            <a:ext cx="510989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0"/>
              </a:lnSpc>
              <a:spcBef>
                <a:spcPct val="0"/>
              </a:spcBef>
            </a:pPr>
            <a:r>
              <a:rPr lang="cy-GB" sz="189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trist</a:t>
            </a:r>
          </a:p>
        </p:txBody>
      </p:sp>
      <p:sp>
        <p:nvSpPr>
          <p:cNvPr id="12" name="Freeform 12"/>
          <p:cNvSpPr/>
          <p:nvPr/>
        </p:nvSpPr>
        <p:spPr>
          <a:xfrm>
            <a:off x="463050" y="3742098"/>
            <a:ext cx="780798" cy="1119423"/>
          </a:xfrm>
          <a:custGeom>
            <a:avLst/>
            <a:gdLst/>
            <a:ahLst/>
            <a:cxnLst/>
            <a:rect l="l" t="t" r="r" b="b"/>
            <a:pathLst>
              <a:path w="1561595" h="2238846">
                <a:moveTo>
                  <a:pt x="0" y="0"/>
                </a:moveTo>
                <a:lnTo>
                  <a:pt x="1561595" y="0"/>
                </a:lnTo>
                <a:lnTo>
                  <a:pt x="1561595" y="2238846"/>
                </a:lnTo>
                <a:lnTo>
                  <a:pt x="0" y="22388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65520" y="5001083"/>
            <a:ext cx="1088559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52"/>
              </a:lnSpc>
              <a:spcBef>
                <a:spcPct val="0"/>
              </a:spcBef>
            </a:pPr>
            <a:r>
              <a:rPr lang="cy-GB" sz="1680" b="1" noProof="0" dirty="0">
                <a:solidFill>
                  <a:srgbClr val="AD3F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wedi blino</a:t>
            </a:r>
          </a:p>
        </p:txBody>
      </p:sp>
      <p:sp>
        <p:nvSpPr>
          <p:cNvPr id="14" name="Freeform 14"/>
          <p:cNvSpPr/>
          <p:nvPr/>
        </p:nvSpPr>
        <p:spPr>
          <a:xfrm>
            <a:off x="4724636" y="1869805"/>
            <a:ext cx="1480585" cy="1656598"/>
          </a:xfrm>
          <a:custGeom>
            <a:avLst/>
            <a:gdLst/>
            <a:ahLst/>
            <a:cxnLst/>
            <a:rect l="l" t="t" r="r" b="b"/>
            <a:pathLst>
              <a:path w="2961169" h="3313196">
                <a:moveTo>
                  <a:pt x="0" y="0"/>
                </a:moveTo>
                <a:lnTo>
                  <a:pt x="2961169" y="0"/>
                </a:lnTo>
                <a:lnTo>
                  <a:pt x="2961169" y="3313197"/>
                </a:lnTo>
                <a:lnTo>
                  <a:pt x="0" y="331319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153754" y="3544855"/>
            <a:ext cx="711422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ofnus</a:t>
            </a:r>
          </a:p>
        </p:txBody>
      </p:sp>
      <p:sp>
        <p:nvSpPr>
          <p:cNvPr id="16" name="Freeform 16"/>
          <p:cNvSpPr/>
          <p:nvPr/>
        </p:nvSpPr>
        <p:spPr>
          <a:xfrm>
            <a:off x="3201228" y="1570026"/>
            <a:ext cx="1078908" cy="1301850"/>
          </a:xfrm>
          <a:custGeom>
            <a:avLst/>
            <a:gdLst/>
            <a:ahLst/>
            <a:cxnLst/>
            <a:rect l="l" t="t" r="r" b="b"/>
            <a:pathLst>
              <a:path w="2157816" h="2603700">
                <a:moveTo>
                  <a:pt x="0" y="0"/>
                </a:moveTo>
                <a:lnTo>
                  <a:pt x="2157816" y="0"/>
                </a:lnTo>
                <a:lnTo>
                  <a:pt x="2157816" y="2603699"/>
                </a:lnTo>
                <a:lnTo>
                  <a:pt x="0" y="260369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3461898" y="2950694"/>
            <a:ext cx="557569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crac</a:t>
            </a:r>
          </a:p>
        </p:txBody>
      </p:sp>
      <p:sp>
        <p:nvSpPr>
          <p:cNvPr id="18" name="Freeform 18"/>
          <p:cNvSpPr/>
          <p:nvPr/>
        </p:nvSpPr>
        <p:spPr>
          <a:xfrm>
            <a:off x="2004778" y="4173220"/>
            <a:ext cx="988348" cy="1068484"/>
          </a:xfrm>
          <a:custGeom>
            <a:avLst/>
            <a:gdLst/>
            <a:ahLst/>
            <a:cxnLst/>
            <a:rect l="l" t="t" r="r" b="b"/>
            <a:pathLst>
              <a:path w="1976695" h="2136968">
                <a:moveTo>
                  <a:pt x="0" y="0"/>
                </a:moveTo>
                <a:lnTo>
                  <a:pt x="1976695" y="0"/>
                </a:lnTo>
                <a:lnTo>
                  <a:pt x="1976695" y="2136968"/>
                </a:lnTo>
                <a:lnTo>
                  <a:pt x="0" y="213696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2138474" y="5335634"/>
            <a:ext cx="796897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nerfus</a:t>
            </a:r>
          </a:p>
        </p:txBody>
      </p:sp>
      <p:sp>
        <p:nvSpPr>
          <p:cNvPr id="20" name="Freeform 20"/>
          <p:cNvSpPr/>
          <p:nvPr/>
        </p:nvSpPr>
        <p:spPr>
          <a:xfrm>
            <a:off x="7566771" y="4209963"/>
            <a:ext cx="1233010" cy="1243893"/>
          </a:xfrm>
          <a:custGeom>
            <a:avLst/>
            <a:gdLst/>
            <a:ahLst/>
            <a:cxnLst/>
            <a:rect l="l" t="t" r="r" b="b"/>
            <a:pathLst>
              <a:path w="2466019" h="2487787">
                <a:moveTo>
                  <a:pt x="0" y="0"/>
                </a:moveTo>
                <a:lnTo>
                  <a:pt x="2466019" y="0"/>
                </a:lnTo>
                <a:lnTo>
                  <a:pt x="2466019" y="2487787"/>
                </a:lnTo>
                <a:lnTo>
                  <a:pt x="0" y="248778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817468" y="5404695"/>
            <a:ext cx="917022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dryslyd</a:t>
            </a:r>
          </a:p>
        </p:txBody>
      </p:sp>
      <p:sp>
        <p:nvSpPr>
          <p:cNvPr id="22" name="Freeform 22"/>
          <p:cNvSpPr/>
          <p:nvPr/>
        </p:nvSpPr>
        <p:spPr>
          <a:xfrm>
            <a:off x="8443775" y="1499164"/>
            <a:ext cx="922387" cy="1487721"/>
          </a:xfrm>
          <a:custGeom>
            <a:avLst/>
            <a:gdLst/>
            <a:ahLst/>
            <a:cxnLst/>
            <a:rect l="l" t="t" r="r" b="b"/>
            <a:pathLst>
              <a:path w="1844774" h="2975442">
                <a:moveTo>
                  <a:pt x="0" y="0"/>
                </a:moveTo>
                <a:lnTo>
                  <a:pt x="1844775" y="0"/>
                </a:lnTo>
                <a:lnTo>
                  <a:pt x="1844775" y="2975442"/>
                </a:lnTo>
                <a:lnTo>
                  <a:pt x="0" y="297544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566352" y="3072672"/>
            <a:ext cx="677233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diflas</a:t>
            </a:r>
          </a:p>
        </p:txBody>
      </p:sp>
      <p:sp>
        <p:nvSpPr>
          <p:cNvPr id="24" name="Freeform 24"/>
          <p:cNvSpPr/>
          <p:nvPr/>
        </p:nvSpPr>
        <p:spPr>
          <a:xfrm>
            <a:off x="5923824" y="4143870"/>
            <a:ext cx="625407" cy="1467230"/>
          </a:xfrm>
          <a:custGeom>
            <a:avLst/>
            <a:gdLst/>
            <a:ahLst/>
            <a:cxnLst/>
            <a:rect l="l" t="t" r="r" b="b"/>
            <a:pathLst>
              <a:path w="1250814" h="2934460">
                <a:moveTo>
                  <a:pt x="0" y="0"/>
                </a:moveTo>
                <a:lnTo>
                  <a:pt x="1250814" y="0"/>
                </a:lnTo>
                <a:lnTo>
                  <a:pt x="1250814" y="2934460"/>
                </a:lnTo>
                <a:lnTo>
                  <a:pt x="0" y="293446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5707254" y="5682061"/>
            <a:ext cx="995934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hyderus</a:t>
            </a:r>
          </a:p>
        </p:txBody>
      </p:sp>
      <p:sp>
        <p:nvSpPr>
          <p:cNvPr id="26" name="Freeform 26"/>
          <p:cNvSpPr/>
          <p:nvPr/>
        </p:nvSpPr>
        <p:spPr>
          <a:xfrm>
            <a:off x="3653526" y="4173220"/>
            <a:ext cx="1088559" cy="1313495"/>
          </a:xfrm>
          <a:custGeom>
            <a:avLst/>
            <a:gdLst/>
            <a:ahLst/>
            <a:cxnLst/>
            <a:rect l="l" t="t" r="r" b="b"/>
            <a:pathLst>
              <a:path w="2177118" h="2626990">
                <a:moveTo>
                  <a:pt x="0" y="0"/>
                </a:moveTo>
                <a:lnTo>
                  <a:pt x="2177118" y="0"/>
                </a:lnTo>
                <a:lnTo>
                  <a:pt x="2177118" y="2626990"/>
                </a:lnTo>
                <a:lnTo>
                  <a:pt x="0" y="2626990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821546" y="5554838"/>
            <a:ext cx="752520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hapus</a:t>
            </a:r>
          </a:p>
        </p:txBody>
      </p:sp>
      <p:sp>
        <p:nvSpPr>
          <p:cNvPr id="28" name="Freeform 28"/>
          <p:cNvSpPr/>
          <p:nvPr/>
        </p:nvSpPr>
        <p:spPr>
          <a:xfrm>
            <a:off x="6703188" y="1621142"/>
            <a:ext cx="1298541" cy="1298541"/>
          </a:xfrm>
          <a:custGeom>
            <a:avLst/>
            <a:gdLst/>
            <a:ahLst/>
            <a:cxnLst/>
            <a:rect l="l" t="t" r="r" b="b"/>
            <a:pathLst>
              <a:path w="2597082" h="2597082">
                <a:moveTo>
                  <a:pt x="0" y="0"/>
                </a:moveTo>
                <a:lnTo>
                  <a:pt x="2597082" y="0"/>
                </a:lnTo>
                <a:lnTo>
                  <a:pt x="2597082" y="2597082"/>
                </a:lnTo>
                <a:lnTo>
                  <a:pt x="0" y="2597082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838684" y="2950694"/>
            <a:ext cx="1082042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cyffrous </a:t>
            </a:r>
          </a:p>
        </p:txBody>
      </p:sp>
      <p:sp>
        <p:nvSpPr>
          <p:cNvPr id="30" name="Freeform 30"/>
          <p:cNvSpPr/>
          <p:nvPr/>
        </p:nvSpPr>
        <p:spPr>
          <a:xfrm>
            <a:off x="1770964" y="1851614"/>
            <a:ext cx="817472" cy="1409435"/>
          </a:xfrm>
          <a:custGeom>
            <a:avLst/>
            <a:gdLst/>
            <a:ahLst/>
            <a:cxnLst/>
            <a:rect l="l" t="t" r="r" b="b"/>
            <a:pathLst>
              <a:path w="1634944" h="2818870">
                <a:moveTo>
                  <a:pt x="0" y="0"/>
                </a:moveTo>
                <a:lnTo>
                  <a:pt x="1634945" y="0"/>
                </a:lnTo>
                <a:lnTo>
                  <a:pt x="1634945" y="2818870"/>
                </a:lnTo>
                <a:lnTo>
                  <a:pt x="0" y="2818870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625224" y="3279500"/>
            <a:ext cx="124031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pryderus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35088" y="2843301"/>
            <a:ext cx="696517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</a:t>
            </a: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rist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65817" y="3571129"/>
            <a:ext cx="1159131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b</a:t>
            </a: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ryderus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430691" y="3279500"/>
            <a:ext cx="557569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</a:t>
            </a: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rac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19688" y="3364302"/>
            <a:ext cx="1082042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</a:t>
            </a: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yffrous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495165" y="3478602"/>
            <a:ext cx="870998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dd</a:t>
            </a: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iflas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38470" y="5700653"/>
            <a:ext cx="1075016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07"/>
              </a:lnSpc>
              <a:spcBef>
                <a:spcPct val="0"/>
              </a:spcBef>
            </a:pPr>
            <a:r>
              <a:rPr lang="cy-GB" sz="1933" noProof="0" dirty="0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dd</a:t>
            </a:r>
            <a:r>
              <a:rPr lang="cy-GB" sz="1933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ryslyd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76110" y="6241267"/>
            <a:ext cx="1187283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37"/>
              </a:lnSpc>
              <a:spcBef>
                <a:spcPct val="0"/>
              </a:spcBef>
            </a:pPr>
            <a:r>
              <a:rPr lang="cy-GB" sz="2526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 / ‘n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A6A27C2-C301-0615-1319-E227FAC42D74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639" b="95181" l="9268" r="89268">
                        <a14:foregroundMark x1="25366" y1="17470" x2="46829" y2="62048"/>
                        <a14:foregroundMark x1="46829" y1="62048" x2="72195" y2="88554"/>
                        <a14:foregroundMark x1="72195" y1="88554" x2="71220" y2="89157"/>
                        <a14:foregroundMark x1="23415" y1="85542" x2="75122" y2="25904"/>
                        <a14:foregroundMark x1="25366" y1="89157" x2="25366" y2="89157"/>
                        <a14:foregroundMark x1="70732" y1="93373" x2="70732" y2="93373"/>
                        <a14:foregroundMark x1="23902" y1="95181" x2="23902" y2="9518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3034" y="6093907"/>
            <a:ext cx="827783" cy="670303"/>
          </a:xfrm>
          <a:prstGeom prst="rect">
            <a:avLst/>
          </a:prstGeom>
        </p:spPr>
      </p:pic>
      <p:graphicFrame>
        <p:nvGraphicFramePr>
          <p:cNvPr id="41" name="Table 40">
            <a:extLst>
              <a:ext uri="{FF2B5EF4-FFF2-40B4-BE49-F238E27FC236}">
                <a16:creationId xmlns:a16="http://schemas.microsoft.com/office/drawing/2014/main" id="{E84F2E06-FA9D-0073-FBEF-5C2F31F46C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4724469"/>
              </p:ext>
            </p:extLst>
          </p:nvPr>
        </p:nvGraphicFramePr>
        <p:xfrm>
          <a:off x="10240283" y="861884"/>
          <a:ext cx="1721928" cy="5009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0964">
                  <a:extLst>
                    <a:ext uri="{9D8B030D-6E8A-4147-A177-3AD203B41FA5}">
                      <a16:colId xmlns:a16="http://schemas.microsoft.com/office/drawing/2014/main" val="1490129097"/>
                    </a:ext>
                  </a:extLst>
                </a:gridCol>
                <a:gridCol w="860964">
                  <a:extLst>
                    <a:ext uri="{9D8B030D-6E8A-4147-A177-3AD203B41FA5}">
                      <a16:colId xmlns:a16="http://schemas.microsoft.com/office/drawing/2014/main" val="2863264291"/>
                    </a:ext>
                  </a:extLst>
                </a:gridCol>
              </a:tblGrid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443402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2198797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2393129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3414278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 err="1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</a:t>
                      </a:r>
                      <a:endParaRPr lang="cy-GB" sz="2800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8246016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653775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7912628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 err="1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</a:t>
                      </a:r>
                      <a:endParaRPr lang="cy-GB" sz="2800" b="1" dirty="0">
                        <a:ln>
                          <a:solidFill>
                            <a:sysClr val="windowText" lastClr="000000"/>
                          </a:solidFill>
                        </a:ln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6080001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 err="1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rh</a:t>
                      </a:r>
                      <a:endParaRPr lang="cy-GB" sz="2800" b="1" dirty="0">
                        <a:ln>
                          <a:solidFill>
                            <a:sysClr val="windowText" lastClr="000000"/>
                          </a:solidFill>
                        </a:ln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739568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10" grpId="0" animBg="1"/>
      <p:bldP spid="11" grpId="0"/>
      <p:bldP spid="12" grpId="0" animBg="1"/>
      <p:bldP spid="13" grpId="0"/>
      <p:bldP spid="14" grpId="0" animBg="1"/>
      <p:bldP spid="15" grpId="0"/>
      <p:bldP spid="16" grpId="0" animBg="1"/>
      <p:bldP spid="17" grpId="0"/>
      <p:bldP spid="18" grpId="0" animBg="1"/>
      <p:bldP spid="19" grpId="0"/>
      <p:bldP spid="20" grpId="0" animBg="1"/>
      <p:bldP spid="21" grpId="0"/>
      <p:bldP spid="22" grpId="0" animBg="1"/>
      <p:bldP spid="23" grpId="0"/>
      <p:bldP spid="24" grpId="0" animBg="1"/>
      <p:bldP spid="25" grpId="0"/>
      <p:bldP spid="26" grpId="0" animBg="1"/>
      <p:bldP spid="27" grpId="0"/>
      <p:bldP spid="28" grpId="0" animBg="1"/>
      <p:bldP spid="29" grpId="0"/>
      <p:bldP spid="30" grpId="0" animBg="1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85800" y="1779917"/>
            <a:ext cx="4392283" cy="4392283"/>
          </a:xfrm>
          <a:custGeom>
            <a:avLst/>
            <a:gdLst/>
            <a:ahLst/>
            <a:cxnLst/>
            <a:rect l="l" t="t" r="r" b="b"/>
            <a:pathLst>
              <a:path w="6588424" h="6588424">
                <a:moveTo>
                  <a:pt x="0" y="0"/>
                </a:moveTo>
                <a:lnTo>
                  <a:pt x="6588424" y="0"/>
                </a:lnTo>
                <a:lnTo>
                  <a:pt x="6588424" y="6588424"/>
                </a:lnTo>
                <a:lnTo>
                  <a:pt x="0" y="65884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sp>
        <p:nvSpPr>
          <p:cNvPr id="3" name="Freeform 3"/>
          <p:cNvSpPr/>
          <p:nvPr/>
        </p:nvSpPr>
        <p:spPr>
          <a:xfrm>
            <a:off x="5450688" y="294261"/>
            <a:ext cx="1136527" cy="1485657"/>
          </a:xfrm>
          <a:custGeom>
            <a:avLst/>
            <a:gdLst/>
            <a:ahLst/>
            <a:cxnLst/>
            <a:rect l="l" t="t" r="r" b="b"/>
            <a:pathLst>
              <a:path w="1704791" h="2228485">
                <a:moveTo>
                  <a:pt x="0" y="0"/>
                </a:moveTo>
                <a:lnTo>
                  <a:pt x="1704791" y="0"/>
                </a:lnTo>
                <a:lnTo>
                  <a:pt x="1704791" y="2228485"/>
                </a:lnTo>
                <a:lnTo>
                  <a:pt x="0" y="22284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grpSp>
        <p:nvGrpSpPr>
          <p:cNvPr id="4" name="Group 4"/>
          <p:cNvGrpSpPr/>
          <p:nvPr/>
        </p:nvGrpSpPr>
        <p:grpSpPr>
          <a:xfrm>
            <a:off x="6018951" y="3303558"/>
            <a:ext cx="5823561" cy="3131846"/>
            <a:chOff x="0" y="0"/>
            <a:chExt cx="11647122" cy="626369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94310" cy="1789229"/>
            </a:xfrm>
            <a:custGeom>
              <a:avLst/>
              <a:gdLst/>
              <a:ahLst/>
              <a:cxnLst/>
              <a:rect l="l" t="t" r="r" b="b"/>
              <a:pathLst>
                <a:path w="1194310" h="1789229">
                  <a:moveTo>
                    <a:pt x="0" y="0"/>
                  </a:moveTo>
                  <a:lnTo>
                    <a:pt x="1194310" y="0"/>
                  </a:lnTo>
                  <a:lnTo>
                    <a:pt x="1194310" y="1789229"/>
                  </a:lnTo>
                  <a:lnTo>
                    <a:pt x="0" y="178922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91404" y="1825028"/>
              <a:ext cx="657320" cy="3980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05"/>
                </a:lnSpc>
                <a:spcBef>
                  <a:spcPct val="0"/>
                </a:spcBef>
              </a:pPr>
              <a:r>
                <a:rPr lang="cy-GB" sz="1217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trist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94445" y="3346017"/>
              <a:ext cx="1004393" cy="1439989"/>
            </a:xfrm>
            <a:custGeom>
              <a:avLst/>
              <a:gdLst/>
              <a:ahLst/>
              <a:cxnLst/>
              <a:rect l="l" t="t" r="r" b="b"/>
              <a:pathLst>
                <a:path w="1004393" h="1439989">
                  <a:moveTo>
                    <a:pt x="0" y="0"/>
                  </a:moveTo>
                  <a:lnTo>
                    <a:pt x="1004392" y="0"/>
                  </a:lnTo>
                  <a:lnTo>
                    <a:pt x="1004392" y="1439989"/>
                  </a:lnTo>
                  <a:lnTo>
                    <a:pt x="0" y="14399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8986" y="4973716"/>
              <a:ext cx="1400288" cy="35163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513"/>
                </a:lnSpc>
                <a:spcBef>
                  <a:spcPct val="0"/>
                </a:spcBef>
              </a:pPr>
              <a:r>
                <a:rPr lang="cy-GB" sz="1080" b="1" noProof="0" dirty="0">
                  <a:solidFill>
                    <a:schemeClr val="accent5">
                      <a:lumMod val="75000"/>
                    </a:schemeClr>
                  </a:solidFill>
                  <a:latin typeface="Canva Sans"/>
                  <a:ea typeface="Canva Sans"/>
                  <a:cs typeface="Canva Sans"/>
                  <a:sym typeface="Canva Sans"/>
                </a:rPr>
                <a:t>wedi blino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5676411" y="937560"/>
              <a:ext cx="1904576" cy="2130994"/>
            </a:xfrm>
            <a:custGeom>
              <a:avLst/>
              <a:gdLst/>
              <a:ahLst/>
              <a:cxnLst/>
              <a:rect l="l" t="t" r="r" b="b"/>
              <a:pathLst>
                <a:path w="1904576" h="2130994">
                  <a:moveTo>
                    <a:pt x="0" y="0"/>
                  </a:moveTo>
                  <a:lnTo>
                    <a:pt x="1904576" y="0"/>
                  </a:lnTo>
                  <a:lnTo>
                    <a:pt x="1904576" y="2130994"/>
                  </a:lnTo>
                  <a:lnTo>
                    <a:pt x="0" y="21309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6228416" y="3090946"/>
              <a:ext cx="915152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ofnus</a:t>
              </a:r>
            </a:p>
          </p:txBody>
        </p:sp>
        <p:sp>
          <p:nvSpPr>
            <p:cNvPr id="11" name="Freeform 11"/>
            <p:cNvSpPr/>
            <p:nvPr/>
          </p:nvSpPr>
          <p:spPr>
            <a:xfrm>
              <a:off x="3716748" y="551933"/>
              <a:ext cx="1387872" cy="1674657"/>
            </a:xfrm>
            <a:custGeom>
              <a:avLst/>
              <a:gdLst/>
              <a:ahLst/>
              <a:cxnLst/>
              <a:rect l="l" t="t" r="r" b="b"/>
              <a:pathLst>
                <a:path w="1387872" h="1674657">
                  <a:moveTo>
                    <a:pt x="0" y="0"/>
                  </a:moveTo>
                  <a:lnTo>
                    <a:pt x="1387873" y="0"/>
                  </a:lnTo>
                  <a:lnTo>
                    <a:pt x="1387873" y="1674658"/>
                  </a:lnTo>
                  <a:lnTo>
                    <a:pt x="0" y="167465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4052068" y="2326638"/>
              <a:ext cx="717240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crac</a:t>
              </a:r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77674" y="3900597"/>
              <a:ext cx="1271379" cy="1374463"/>
            </a:xfrm>
            <a:custGeom>
              <a:avLst/>
              <a:gdLst/>
              <a:ahLst/>
              <a:cxnLst/>
              <a:rect l="l" t="t" r="r" b="b"/>
              <a:pathLst>
                <a:path w="1271379" h="1374463">
                  <a:moveTo>
                    <a:pt x="0" y="0"/>
                  </a:moveTo>
                  <a:lnTo>
                    <a:pt x="1271378" y="0"/>
                  </a:lnTo>
                  <a:lnTo>
                    <a:pt x="1271378" y="1374464"/>
                  </a:lnTo>
                  <a:lnTo>
                    <a:pt x="0" y="13744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349656" y="5394548"/>
              <a:ext cx="1025104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nerfus</a:t>
              </a:r>
            </a:p>
          </p:txBody>
        </p:sp>
        <p:sp>
          <p:nvSpPr>
            <p:cNvPr id="15" name="Freeform 15"/>
            <p:cNvSpPr/>
            <p:nvPr/>
          </p:nvSpPr>
          <p:spPr>
            <a:xfrm>
              <a:off x="9332441" y="3947863"/>
              <a:ext cx="1586103" cy="1600104"/>
            </a:xfrm>
            <a:custGeom>
              <a:avLst/>
              <a:gdLst/>
              <a:ahLst/>
              <a:cxnLst/>
              <a:rect l="l" t="t" r="r" b="b"/>
              <a:pathLst>
                <a:path w="1586103" h="1600104">
                  <a:moveTo>
                    <a:pt x="0" y="0"/>
                  </a:moveTo>
                  <a:lnTo>
                    <a:pt x="1586104" y="0"/>
                  </a:lnTo>
                  <a:lnTo>
                    <a:pt x="1586104" y="1600104"/>
                  </a:lnTo>
                  <a:lnTo>
                    <a:pt x="0" y="16001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9654930" y="5483386"/>
              <a:ext cx="1179628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dryslyd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460591" y="460778"/>
              <a:ext cx="1186529" cy="1913756"/>
            </a:xfrm>
            <a:custGeom>
              <a:avLst/>
              <a:gdLst/>
              <a:ahLst/>
              <a:cxnLst/>
              <a:rect l="l" t="t" r="r" b="b"/>
              <a:pathLst>
                <a:path w="1186529" h="1913756">
                  <a:moveTo>
                    <a:pt x="0" y="0"/>
                  </a:moveTo>
                  <a:lnTo>
                    <a:pt x="1186529" y="0"/>
                  </a:lnTo>
                  <a:lnTo>
                    <a:pt x="1186529" y="1913757"/>
                  </a:lnTo>
                  <a:lnTo>
                    <a:pt x="0" y="19137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0618272" y="2483546"/>
              <a:ext cx="871172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diflas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7178736" y="3866494"/>
              <a:ext cx="804503" cy="1887397"/>
            </a:xfrm>
            <a:custGeom>
              <a:avLst/>
              <a:gdLst/>
              <a:ahLst/>
              <a:cxnLst/>
              <a:rect l="l" t="t" r="r" b="b"/>
              <a:pathLst>
                <a:path w="804503" h="1887397">
                  <a:moveTo>
                    <a:pt x="0" y="0"/>
                  </a:moveTo>
                  <a:lnTo>
                    <a:pt x="804503" y="0"/>
                  </a:lnTo>
                  <a:lnTo>
                    <a:pt x="804503" y="1887397"/>
                  </a:lnTo>
                  <a:lnTo>
                    <a:pt x="0" y="188739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940420" y="5840182"/>
              <a:ext cx="1281138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hyderus</a:t>
              </a:r>
            </a:p>
          </p:txBody>
        </p:sp>
        <p:sp>
          <p:nvSpPr>
            <p:cNvPr id="21" name="Freeform 21"/>
            <p:cNvSpPr/>
            <p:nvPr/>
          </p:nvSpPr>
          <p:spPr>
            <a:xfrm>
              <a:off x="4298569" y="3900597"/>
              <a:ext cx="1400287" cy="1689637"/>
            </a:xfrm>
            <a:custGeom>
              <a:avLst/>
              <a:gdLst/>
              <a:ahLst/>
              <a:cxnLst/>
              <a:rect l="l" t="t" r="r" b="b"/>
              <a:pathLst>
                <a:path w="1400287" h="1689637">
                  <a:moveTo>
                    <a:pt x="0" y="0"/>
                  </a:moveTo>
                  <a:lnTo>
                    <a:pt x="1400287" y="0"/>
                  </a:lnTo>
                  <a:lnTo>
                    <a:pt x="1400287" y="1689638"/>
                  </a:lnTo>
                  <a:lnTo>
                    <a:pt x="0" y="16896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514706" y="5676524"/>
              <a:ext cx="968016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hapus</a:t>
              </a:r>
            </a:p>
          </p:txBody>
        </p:sp>
        <p:sp>
          <p:nvSpPr>
            <p:cNvPr id="23" name="Freeform 23"/>
            <p:cNvSpPr/>
            <p:nvPr/>
          </p:nvSpPr>
          <p:spPr>
            <a:xfrm>
              <a:off x="8221556" y="617687"/>
              <a:ext cx="1670401" cy="1670401"/>
            </a:xfrm>
            <a:custGeom>
              <a:avLst/>
              <a:gdLst/>
              <a:ahLst/>
              <a:cxnLst/>
              <a:rect l="l" t="t" r="r" b="b"/>
              <a:pathLst>
                <a:path w="1670401" h="1670401">
                  <a:moveTo>
                    <a:pt x="0" y="0"/>
                  </a:moveTo>
                  <a:lnTo>
                    <a:pt x="1670401" y="0"/>
                  </a:lnTo>
                  <a:lnTo>
                    <a:pt x="1670401" y="1670401"/>
                  </a:lnTo>
                  <a:lnTo>
                    <a:pt x="0" y="16704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8395856" y="2326638"/>
              <a:ext cx="1391904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cyffrous </a:t>
              </a:r>
            </a:p>
          </p:txBody>
        </p:sp>
        <p:sp>
          <p:nvSpPr>
            <p:cNvPr id="25" name="Freeform 25"/>
            <p:cNvSpPr/>
            <p:nvPr/>
          </p:nvSpPr>
          <p:spPr>
            <a:xfrm>
              <a:off x="1876903" y="914158"/>
              <a:ext cx="1051570" cy="1813051"/>
            </a:xfrm>
            <a:custGeom>
              <a:avLst/>
              <a:gdLst/>
              <a:ahLst/>
              <a:cxnLst/>
              <a:rect l="l" t="t" r="r" b="b"/>
              <a:pathLst>
                <a:path w="1051570" h="1813051">
                  <a:moveTo>
                    <a:pt x="0" y="0"/>
                  </a:moveTo>
                  <a:lnTo>
                    <a:pt x="1051569" y="0"/>
                  </a:lnTo>
                  <a:lnTo>
                    <a:pt x="1051569" y="1813052"/>
                  </a:lnTo>
                  <a:lnTo>
                    <a:pt x="0" y="18130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/>
              <a:stretch>
                <a:fillRect/>
              </a:stretch>
            </a:blipFill>
          </p:spPr>
          <p:txBody>
            <a:bodyPr/>
            <a:lstStyle/>
            <a:p>
              <a:endParaRPr lang="cy-GB" sz="1200" noProof="0" dirty="0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689428" y="2749602"/>
              <a:ext cx="1595504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pryderus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9840" y="2178966"/>
              <a:ext cx="895978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FE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</a:t>
              </a: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rist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741646" y="3124746"/>
              <a:ext cx="1491068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FE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b</a:t>
              </a: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ryderus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011922" y="2749602"/>
              <a:ext cx="717240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FE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g</a:t>
              </a: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rac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8500056" y="2858690"/>
              <a:ext cx="1391904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FE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g</a:t>
              </a: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yffrous 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526698" y="3005722"/>
              <a:ext cx="1120424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FE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dd</a:t>
              </a: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iflas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553310" y="5864096"/>
              <a:ext cx="1382866" cy="3995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41"/>
                </a:lnSpc>
                <a:spcBef>
                  <a:spcPct val="0"/>
                </a:spcBef>
              </a:pPr>
              <a:r>
                <a:rPr lang="cy-GB" sz="1243" noProof="0" dirty="0">
                  <a:solidFill>
                    <a:srgbClr val="FE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dd</a:t>
              </a:r>
              <a:r>
                <a:rPr lang="cy-GB" sz="1243" noProof="0" dirty="0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ryslyd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1102708" y="939541"/>
            <a:ext cx="3410297" cy="6540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134"/>
              </a:lnSpc>
              <a:spcBef>
                <a:spcPct val="0"/>
              </a:spcBef>
            </a:pPr>
            <a:r>
              <a:rPr lang="cy-GB" sz="3667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Amser cylch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355543" y="967240"/>
            <a:ext cx="5264164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34"/>
              </a:lnSpc>
              <a:spcBef>
                <a:spcPct val="0"/>
              </a:spcBef>
            </a:pPr>
            <a:r>
              <a:rPr lang="cy-GB" sz="3667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Sut wyt ti’n teimlo?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96000" y="2101300"/>
            <a:ext cx="5264164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34"/>
              </a:lnSpc>
              <a:spcBef>
                <a:spcPct val="0"/>
              </a:spcBef>
            </a:pPr>
            <a:r>
              <a:rPr lang="cy-GB" sz="3667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Rydw i’n teimlo</a:t>
            </a:r>
            <a:r>
              <a:rPr lang="cy-GB" sz="3667" noProof="0" dirty="0">
                <a:solidFill>
                  <a:schemeClr val="accent5">
                    <a:lumMod val="75000"/>
                  </a:schemeClr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’n</a:t>
            </a:r>
            <a:r>
              <a:rPr lang="cy-GB" sz="3667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....?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62097FF-CDC4-E066-7E2F-11F515C1B8D7}"/>
              </a:ext>
            </a:extLst>
          </p:cNvPr>
          <p:cNvSpPr/>
          <p:nvPr/>
        </p:nvSpPr>
        <p:spPr>
          <a:xfrm rot="20192644">
            <a:off x="2330148" y="1473307"/>
            <a:ext cx="7780098" cy="36317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b="1" cap="none" spc="0" dirty="0" err="1">
                <a:ln w="22225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</a:t>
            </a:r>
            <a:r>
              <a:rPr lang="en-US" sz="11500" b="1" cap="none" spc="0" dirty="0">
                <a:ln w="22225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US" sz="11500" b="1" cap="none" spc="0" dirty="0" err="1">
                <a:ln w="22225">
                  <a:solidFill>
                    <a:srgbClr val="00B050"/>
                  </a:solidFill>
                  <a:prstDash val="solid"/>
                </a:ln>
                <a:solidFill>
                  <a:srgbClr val="00B05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Fflach</a:t>
            </a:r>
            <a:endParaRPr lang="en-US" sz="11500" b="1" cap="none" spc="0" dirty="0">
              <a:ln w="22225">
                <a:solidFill>
                  <a:srgbClr val="00B050"/>
                </a:solidFill>
                <a:prstDash val="solid"/>
              </a:ln>
              <a:solidFill>
                <a:srgbClr val="00B050"/>
              </a:solidFill>
              <a:effectLst/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TextBox 15">
            <a:extLst>
              <a:ext uri="{FF2B5EF4-FFF2-40B4-BE49-F238E27FC236}">
                <a16:creationId xmlns:a16="http://schemas.microsoft.com/office/drawing/2014/main" id="{DF4B4E22-E3D9-7C4F-73C1-80ABA7456AFC}"/>
              </a:ext>
            </a:extLst>
          </p:cNvPr>
          <p:cNvSpPr txBox="1"/>
          <p:nvPr/>
        </p:nvSpPr>
        <p:spPr>
          <a:xfrm>
            <a:off x="3835446" y="0"/>
            <a:ext cx="3802687" cy="925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51"/>
              </a:lnSpc>
              <a:spcBef>
                <a:spcPct val="0"/>
              </a:spcBef>
            </a:pPr>
            <a:r>
              <a:rPr lang="cy-GB" sz="4000" b="1" u="sng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Geirfa newydd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B8A136-C037-F4C1-ADCF-92DB2D5F4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071" y="2240177"/>
            <a:ext cx="2331922" cy="2377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720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BF27FA-6912-4EA4-BC8D-C18E5432FA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5">
            <a:extLst>
              <a:ext uri="{FF2B5EF4-FFF2-40B4-BE49-F238E27FC236}">
                <a16:creationId xmlns:a16="http://schemas.microsoft.com/office/drawing/2014/main" id="{29256B0C-D33C-D8D7-7CEE-98170FFC86AB}"/>
              </a:ext>
            </a:extLst>
          </p:cNvPr>
          <p:cNvSpPr txBox="1"/>
          <p:nvPr/>
        </p:nvSpPr>
        <p:spPr>
          <a:xfrm>
            <a:off x="3835446" y="0"/>
            <a:ext cx="3802687" cy="9252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651"/>
              </a:lnSpc>
              <a:spcBef>
                <a:spcPct val="0"/>
              </a:spcBef>
            </a:pPr>
            <a:r>
              <a:rPr lang="cy-GB" sz="4000" b="1" u="sng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Geirfa newydd</a:t>
            </a:r>
          </a:p>
        </p:txBody>
      </p:sp>
      <p:grpSp>
        <p:nvGrpSpPr>
          <p:cNvPr id="3" name="Group 5">
            <a:extLst>
              <a:ext uri="{FF2B5EF4-FFF2-40B4-BE49-F238E27FC236}">
                <a16:creationId xmlns:a16="http://schemas.microsoft.com/office/drawing/2014/main" id="{EB07F6F3-998E-451C-9AA8-3E0906FFB46C}"/>
              </a:ext>
            </a:extLst>
          </p:cNvPr>
          <p:cNvGrpSpPr/>
          <p:nvPr/>
        </p:nvGrpSpPr>
        <p:grpSpPr>
          <a:xfrm>
            <a:off x="632466" y="1670792"/>
            <a:ext cx="1934889" cy="2174112"/>
            <a:chOff x="0" y="0"/>
            <a:chExt cx="2622139" cy="2996539"/>
          </a:xfrm>
        </p:grpSpPr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16EE6693-BA89-A5F6-89E3-DA6F6191E64F}"/>
                </a:ext>
              </a:extLst>
            </p:cNvPr>
            <p:cNvSpPr/>
            <p:nvPr/>
          </p:nvSpPr>
          <p:spPr>
            <a:xfrm>
              <a:off x="182434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5" name="TextBox 7">
              <a:extLst>
                <a:ext uri="{FF2B5EF4-FFF2-40B4-BE49-F238E27FC236}">
                  <a16:creationId xmlns:a16="http://schemas.microsoft.com/office/drawing/2014/main" id="{46E1CAB6-4B95-9C1E-81D4-C68D4F66E17C}"/>
                </a:ext>
              </a:extLst>
            </p:cNvPr>
            <p:cNvSpPr txBox="1"/>
            <p:nvPr/>
          </p:nvSpPr>
          <p:spPr>
            <a:xfrm>
              <a:off x="0" y="2355337"/>
              <a:ext cx="2622139" cy="6412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m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ynd a dro.</a:t>
              </a:r>
            </a:p>
          </p:txBody>
        </p:sp>
      </p:grpSp>
      <p:grpSp>
        <p:nvGrpSpPr>
          <p:cNvPr id="6" name="Group 8">
            <a:extLst>
              <a:ext uri="{FF2B5EF4-FFF2-40B4-BE49-F238E27FC236}">
                <a16:creationId xmlns:a16="http://schemas.microsoft.com/office/drawing/2014/main" id="{860B0F1B-CBA8-DFAD-FCB3-695191EF9635}"/>
              </a:ext>
            </a:extLst>
          </p:cNvPr>
          <p:cNvGrpSpPr/>
          <p:nvPr/>
        </p:nvGrpSpPr>
        <p:grpSpPr>
          <a:xfrm>
            <a:off x="292402" y="4157648"/>
            <a:ext cx="2013649" cy="2222313"/>
            <a:chOff x="0" y="0"/>
            <a:chExt cx="3048443" cy="3737335"/>
          </a:xfrm>
        </p:grpSpPr>
        <p:sp>
          <p:nvSpPr>
            <p:cNvPr id="7" name="Freeform 9">
              <a:extLst>
                <a:ext uri="{FF2B5EF4-FFF2-40B4-BE49-F238E27FC236}">
                  <a16:creationId xmlns:a16="http://schemas.microsoft.com/office/drawing/2014/main" id="{4582AB56-E3E2-972D-A857-3207D0D0F63F}"/>
                </a:ext>
              </a:extLst>
            </p:cNvPr>
            <p:cNvSpPr/>
            <p:nvPr/>
          </p:nvSpPr>
          <p:spPr>
            <a:xfrm>
              <a:off x="395585" y="0"/>
              <a:ext cx="2257270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8" name="TextBox 10">
              <a:extLst>
                <a:ext uri="{FF2B5EF4-FFF2-40B4-BE49-F238E27FC236}">
                  <a16:creationId xmlns:a16="http://schemas.microsoft.com/office/drawing/2014/main" id="{1FF47B23-62ED-D8E1-1573-FA8E25ADA9C0}"/>
                </a:ext>
              </a:extLst>
            </p:cNvPr>
            <p:cNvSpPr txBox="1"/>
            <p:nvPr/>
          </p:nvSpPr>
          <p:spPr>
            <a:xfrm>
              <a:off x="0" y="2200119"/>
              <a:ext cx="3048443" cy="1537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siarad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gyda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fy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ffrind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.</a:t>
              </a:r>
            </a:p>
          </p:txBody>
        </p:sp>
      </p:grpSp>
      <p:grpSp>
        <p:nvGrpSpPr>
          <p:cNvPr id="9" name="Group 11">
            <a:extLst>
              <a:ext uri="{FF2B5EF4-FFF2-40B4-BE49-F238E27FC236}">
                <a16:creationId xmlns:a16="http://schemas.microsoft.com/office/drawing/2014/main" id="{ECD8263E-CD1E-E4BE-0ED8-3623E77C4DA9}"/>
              </a:ext>
            </a:extLst>
          </p:cNvPr>
          <p:cNvGrpSpPr/>
          <p:nvPr/>
        </p:nvGrpSpPr>
        <p:grpSpPr>
          <a:xfrm>
            <a:off x="2995666" y="4110291"/>
            <a:ext cx="1612169" cy="1689760"/>
            <a:chOff x="0" y="0"/>
            <a:chExt cx="2417371" cy="3009012"/>
          </a:xfrm>
        </p:grpSpPr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FD1B7655-7D26-5C83-C5E1-EE65E2C31F49}"/>
                </a:ext>
              </a:extLst>
            </p:cNvPr>
            <p:cNvSpPr/>
            <p:nvPr/>
          </p:nvSpPr>
          <p:spPr>
            <a:xfrm>
              <a:off x="160100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1" name="TextBox 13">
              <a:extLst>
                <a:ext uri="{FF2B5EF4-FFF2-40B4-BE49-F238E27FC236}">
                  <a16:creationId xmlns:a16="http://schemas.microsoft.com/office/drawing/2014/main" id="{E981ABE2-6699-BA3F-ED70-D29DC4C64735}"/>
                </a:ext>
              </a:extLst>
            </p:cNvPr>
            <p:cNvSpPr txBox="1"/>
            <p:nvPr/>
          </p:nvSpPr>
          <p:spPr>
            <a:xfrm>
              <a:off x="0" y="2438107"/>
              <a:ext cx="2417371" cy="5709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 dirty="0" err="1">
                  <a:solidFill>
                    <a:srgbClr val="FF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d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arllen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llyfr</a:t>
              </a:r>
              <a:endParaRPr lang="en-US" sz="1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  <p:grpSp>
        <p:nvGrpSpPr>
          <p:cNvPr id="12" name="Group 14">
            <a:extLst>
              <a:ext uri="{FF2B5EF4-FFF2-40B4-BE49-F238E27FC236}">
                <a16:creationId xmlns:a16="http://schemas.microsoft.com/office/drawing/2014/main" id="{0CFB7490-5AA3-BE59-11BA-E6512E7A4943}"/>
              </a:ext>
            </a:extLst>
          </p:cNvPr>
          <p:cNvGrpSpPr/>
          <p:nvPr/>
        </p:nvGrpSpPr>
        <p:grpSpPr>
          <a:xfrm>
            <a:off x="8025863" y="4652757"/>
            <a:ext cx="1396815" cy="2079312"/>
            <a:chOff x="0" y="0"/>
            <a:chExt cx="2148121" cy="3892552"/>
          </a:xfrm>
        </p:grpSpPr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8F7D8A56-1778-CF2E-692C-BCCEBC52CAD7}"/>
                </a:ext>
              </a:extLst>
            </p:cNvPr>
            <p:cNvSpPr/>
            <p:nvPr/>
          </p:nvSpPr>
          <p:spPr>
            <a:xfrm>
              <a:off x="0" y="0"/>
              <a:ext cx="2148121" cy="2148121"/>
            </a:xfrm>
            <a:custGeom>
              <a:avLst/>
              <a:gdLst/>
              <a:ahLst/>
              <a:cxnLst/>
              <a:rect l="l" t="t" r="r" b="b"/>
              <a:pathLst>
                <a:path w="2148121" h="2148121">
                  <a:moveTo>
                    <a:pt x="0" y="0"/>
                  </a:moveTo>
                  <a:lnTo>
                    <a:pt x="2148121" y="0"/>
                  </a:lnTo>
                  <a:lnTo>
                    <a:pt x="2148121" y="2148121"/>
                  </a:lnTo>
                  <a:lnTo>
                    <a:pt x="0" y="21481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4" name="TextBox 16">
              <a:extLst>
                <a:ext uri="{FF2B5EF4-FFF2-40B4-BE49-F238E27FC236}">
                  <a16:creationId xmlns:a16="http://schemas.microsoft.com/office/drawing/2014/main" id="{0AE1A2F7-D463-7377-FB99-8A2189FFA3BC}"/>
                </a:ext>
              </a:extLst>
            </p:cNvPr>
            <p:cNvSpPr txBox="1"/>
            <p:nvPr/>
          </p:nvSpPr>
          <p:spPr>
            <a:xfrm>
              <a:off x="78644" y="2355337"/>
              <a:ext cx="1990838" cy="1537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c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anu cân</a:t>
              </a:r>
            </a:p>
          </p:txBody>
        </p:sp>
      </p:grpSp>
      <p:grpSp>
        <p:nvGrpSpPr>
          <p:cNvPr id="15" name="Group 17">
            <a:extLst>
              <a:ext uri="{FF2B5EF4-FFF2-40B4-BE49-F238E27FC236}">
                <a16:creationId xmlns:a16="http://schemas.microsoft.com/office/drawing/2014/main" id="{4452A555-5340-EC1F-10B5-BCABE1D72342}"/>
              </a:ext>
            </a:extLst>
          </p:cNvPr>
          <p:cNvGrpSpPr/>
          <p:nvPr/>
        </p:nvGrpSpPr>
        <p:grpSpPr>
          <a:xfrm>
            <a:off x="5371196" y="1850075"/>
            <a:ext cx="1744482" cy="2307573"/>
            <a:chOff x="0" y="0"/>
            <a:chExt cx="2666129" cy="3591674"/>
          </a:xfrm>
        </p:grpSpPr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00034005-5A23-5D0A-FE55-B81157F567C9}"/>
                </a:ext>
              </a:extLst>
            </p:cNvPr>
            <p:cNvSpPr/>
            <p:nvPr/>
          </p:nvSpPr>
          <p:spPr>
            <a:xfrm>
              <a:off x="204429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7" name="TextBox 19">
              <a:extLst>
                <a:ext uri="{FF2B5EF4-FFF2-40B4-BE49-F238E27FC236}">
                  <a16:creationId xmlns:a16="http://schemas.microsoft.com/office/drawing/2014/main" id="{E6B89D64-91A9-841C-F7C9-8DC5BCCEC6CA}"/>
                </a:ext>
              </a:extLst>
            </p:cNvPr>
            <p:cNvSpPr txBox="1"/>
            <p:nvPr/>
          </p:nvSpPr>
          <p:spPr>
            <a:xfrm>
              <a:off x="0" y="2309272"/>
              <a:ext cx="2666129" cy="12824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 dirty="0" err="1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m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ynd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i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wely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yn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1867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gynnar</a:t>
              </a:r>
              <a:r>
                <a:rPr lang="en-US" sz="1867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.</a:t>
              </a:r>
            </a:p>
          </p:txBody>
        </p:sp>
      </p:grpSp>
      <p:grpSp>
        <p:nvGrpSpPr>
          <p:cNvPr id="18" name="Group 20">
            <a:extLst>
              <a:ext uri="{FF2B5EF4-FFF2-40B4-BE49-F238E27FC236}">
                <a16:creationId xmlns:a16="http://schemas.microsoft.com/office/drawing/2014/main" id="{3D43FF0C-59FF-0B0F-9612-0428627B8E3D}"/>
              </a:ext>
            </a:extLst>
          </p:cNvPr>
          <p:cNvGrpSpPr/>
          <p:nvPr/>
        </p:nvGrpSpPr>
        <p:grpSpPr>
          <a:xfrm>
            <a:off x="5444943" y="4685534"/>
            <a:ext cx="1505396" cy="2046535"/>
            <a:chOff x="0" y="0"/>
            <a:chExt cx="2669145" cy="3846487"/>
          </a:xfrm>
        </p:grpSpPr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F70739F3-EDDD-0DC7-B178-6350BD24E83D}"/>
                </a:ext>
              </a:extLst>
            </p:cNvPr>
            <p:cNvSpPr/>
            <p:nvPr/>
          </p:nvSpPr>
          <p:spPr>
            <a:xfrm>
              <a:off x="205937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0" name="TextBox 22">
              <a:extLst>
                <a:ext uri="{FF2B5EF4-FFF2-40B4-BE49-F238E27FC236}">
                  <a16:creationId xmlns:a16="http://schemas.microsoft.com/office/drawing/2014/main" id="{37421B91-0F31-4B56-2C29-FD6B1C457102}"/>
                </a:ext>
              </a:extLst>
            </p:cNvPr>
            <p:cNvSpPr txBox="1"/>
            <p:nvPr/>
          </p:nvSpPr>
          <p:spPr>
            <a:xfrm>
              <a:off x="0" y="2309271"/>
              <a:ext cx="2669145" cy="1537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g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ofyn i helpu</a:t>
              </a:r>
            </a:p>
          </p:txBody>
        </p:sp>
      </p:grpSp>
      <p:grpSp>
        <p:nvGrpSpPr>
          <p:cNvPr id="21" name="Group 23">
            <a:extLst>
              <a:ext uri="{FF2B5EF4-FFF2-40B4-BE49-F238E27FC236}">
                <a16:creationId xmlns:a16="http://schemas.microsoft.com/office/drawing/2014/main" id="{226D3375-9EE4-2B57-353C-B24574D1EADB}"/>
              </a:ext>
            </a:extLst>
          </p:cNvPr>
          <p:cNvGrpSpPr/>
          <p:nvPr/>
        </p:nvGrpSpPr>
        <p:grpSpPr>
          <a:xfrm>
            <a:off x="3157948" y="2092332"/>
            <a:ext cx="1612169" cy="1998734"/>
            <a:chOff x="0" y="0"/>
            <a:chExt cx="2954765" cy="3846487"/>
          </a:xfrm>
        </p:grpSpPr>
        <p:sp>
          <p:nvSpPr>
            <p:cNvPr id="22" name="Freeform 24">
              <a:extLst>
                <a:ext uri="{FF2B5EF4-FFF2-40B4-BE49-F238E27FC236}">
                  <a16:creationId xmlns:a16="http://schemas.microsoft.com/office/drawing/2014/main" id="{4BA7BBC2-067A-358F-AF02-8AF2D7F9374B}"/>
                </a:ext>
              </a:extLst>
            </p:cNvPr>
            <p:cNvSpPr/>
            <p:nvPr/>
          </p:nvSpPr>
          <p:spPr>
            <a:xfrm>
              <a:off x="172301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3" name="TextBox 25">
              <a:extLst>
                <a:ext uri="{FF2B5EF4-FFF2-40B4-BE49-F238E27FC236}">
                  <a16:creationId xmlns:a16="http://schemas.microsoft.com/office/drawing/2014/main" id="{B2DBEDAB-5757-250C-4BCB-B2DAC2A302EB}"/>
                </a:ext>
              </a:extLst>
            </p:cNvPr>
            <p:cNvSpPr txBox="1"/>
            <p:nvPr/>
          </p:nvSpPr>
          <p:spPr>
            <a:xfrm>
              <a:off x="0" y="2309271"/>
              <a:ext cx="2954765" cy="1537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m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ynd i rhedeg.</a:t>
              </a:r>
            </a:p>
          </p:txBody>
        </p:sp>
      </p:grpSp>
      <p:grpSp>
        <p:nvGrpSpPr>
          <p:cNvPr id="24" name="Group 26">
            <a:extLst>
              <a:ext uri="{FF2B5EF4-FFF2-40B4-BE49-F238E27FC236}">
                <a16:creationId xmlns:a16="http://schemas.microsoft.com/office/drawing/2014/main" id="{EDD51FD6-1650-0742-9C7A-E1925AB4B960}"/>
              </a:ext>
            </a:extLst>
          </p:cNvPr>
          <p:cNvGrpSpPr/>
          <p:nvPr/>
        </p:nvGrpSpPr>
        <p:grpSpPr>
          <a:xfrm>
            <a:off x="7800407" y="1840608"/>
            <a:ext cx="1744482" cy="2290002"/>
            <a:chOff x="0" y="0"/>
            <a:chExt cx="3278894" cy="46004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4AF10760-35DA-30A4-F596-CDB812FD8700}"/>
                </a:ext>
              </a:extLst>
            </p:cNvPr>
            <p:cNvSpPr/>
            <p:nvPr/>
          </p:nvSpPr>
          <p:spPr>
            <a:xfrm>
              <a:off x="423762" y="0"/>
              <a:ext cx="2151607" cy="2151607"/>
            </a:xfrm>
            <a:custGeom>
              <a:avLst/>
              <a:gdLst/>
              <a:ahLst/>
              <a:cxnLst/>
              <a:rect l="l" t="t" r="r" b="b"/>
              <a:pathLst>
                <a:path w="2151607" h="2151607">
                  <a:moveTo>
                    <a:pt x="0" y="0"/>
                  </a:moveTo>
                  <a:lnTo>
                    <a:pt x="2151607" y="0"/>
                  </a:lnTo>
                  <a:lnTo>
                    <a:pt x="2151607" y="2151607"/>
                  </a:lnTo>
                  <a:lnTo>
                    <a:pt x="0" y="21516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6" name="TextBox 28">
              <a:extLst>
                <a:ext uri="{FF2B5EF4-FFF2-40B4-BE49-F238E27FC236}">
                  <a16:creationId xmlns:a16="http://schemas.microsoft.com/office/drawing/2014/main" id="{C113D5D7-19D4-945D-94EC-F02F04485BDE}"/>
                </a:ext>
              </a:extLst>
            </p:cNvPr>
            <p:cNvSpPr txBox="1"/>
            <p:nvPr/>
          </p:nvSpPr>
          <p:spPr>
            <a:xfrm>
              <a:off x="0" y="2294617"/>
              <a:ext cx="3278894" cy="23058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chwarae gyda ffrindiau.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FBBA1E14-E61F-B333-62E6-CE97E9B640B8}"/>
              </a:ext>
            </a:extLst>
          </p:cNvPr>
          <p:cNvSpPr txBox="1"/>
          <p:nvPr/>
        </p:nvSpPr>
        <p:spPr>
          <a:xfrm>
            <a:off x="4668656" y="816691"/>
            <a:ext cx="285468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4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Dylwn i...</a:t>
            </a:r>
            <a:endParaRPr lang="cy-GB" sz="4400" dirty="0"/>
          </a:p>
        </p:txBody>
      </p:sp>
      <p:sp>
        <p:nvSpPr>
          <p:cNvPr id="29" name="TextBox 8">
            <a:extLst>
              <a:ext uri="{FF2B5EF4-FFF2-40B4-BE49-F238E27FC236}">
                <a16:creationId xmlns:a16="http://schemas.microsoft.com/office/drawing/2014/main" id="{2356A55D-B34B-06F9-8228-D7721F22F5E7}"/>
              </a:ext>
            </a:extLst>
          </p:cNvPr>
          <p:cNvSpPr txBox="1"/>
          <p:nvPr/>
        </p:nvSpPr>
        <p:spPr>
          <a:xfrm>
            <a:off x="9940686" y="641160"/>
            <a:ext cx="1986621" cy="9239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32"/>
              </a:lnSpc>
              <a:spcBef>
                <a:spcPct val="0"/>
              </a:spcBef>
            </a:pPr>
            <a:r>
              <a:rPr lang="cy-GB" sz="36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Treiglad Meddal</a:t>
            </a:r>
          </a:p>
        </p:txBody>
      </p:sp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3E839C6F-A3AF-9158-27A6-FFB1497072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1512968"/>
              </p:ext>
            </p:extLst>
          </p:nvPr>
        </p:nvGraphicFramePr>
        <p:xfrm>
          <a:off x="10205379" y="1670792"/>
          <a:ext cx="1721928" cy="5009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0964">
                  <a:extLst>
                    <a:ext uri="{9D8B030D-6E8A-4147-A177-3AD203B41FA5}">
                      <a16:colId xmlns:a16="http://schemas.microsoft.com/office/drawing/2014/main" val="1490129097"/>
                    </a:ext>
                  </a:extLst>
                </a:gridCol>
                <a:gridCol w="860964">
                  <a:extLst>
                    <a:ext uri="{9D8B030D-6E8A-4147-A177-3AD203B41FA5}">
                      <a16:colId xmlns:a16="http://schemas.microsoft.com/office/drawing/2014/main" val="2863264291"/>
                    </a:ext>
                  </a:extLst>
                </a:gridCol>
              </a:tblGrid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443402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2198797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2393129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3414278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 err="1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</a:t>
                      </a:r>
                      <a:endParaRPr lang="cy-GB" sz="2800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8246016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653775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7912628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 err="1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</a:t>
                      </a:r>
                      <a:endParaRPr lang="cy-GB" sz="2800" b="1" dirty="0">
                        <a:ln>
                          <a:solidFill>
                            <a:sysClr val="windowText" lastClr="000000"/>
                          </a:solidFill>
                        </a:ln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6080001"/>
                  </a:ext>
                </a:extLst>
              </a:tr>
              <a:tr h="556563"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 err="1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rh</a:t>
                      </a:r>
                      <a:endParaRPr lang="cy-GB" sz="2800" b="1" dirty="0">
                        <a:ln>
                          <a:solidFill>
                            <a:sysClr val="windowText" lastClr="000000"/>
                          </a:solidFill>
                        </a:ln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739568"/>
                  </a:ext>
                </a:extLst>
              </a:tr>
            </a:tbl>
          </a:graphicData>
        </a:graphic>
      </p:graphicFrame>
      <p:sp>
        <p:nvSpPr>
          <p:cNvPr id="31" name="Freeform 2">
            <a:extLst>
              <a:ext uri="{FF2B5EF4-FFF2-40B4-BE49-F238E27FC236}">
                <a16:creationId xmlns:a16="http://schemas.microsoft.com/office/drawing/2014/main" id="{B34B9D69-8011-2BEE-0999-703E19A549BD}"/>
              </a:ext>
            </a:extLst>
          </p:cNvPr>
          <p:cNvSpPr/>
          <p:nvPr/>
        </p:nvSpPr>
        <p:spPr>
          <a:xfrm rot="-5400000">
            <a:off x="7974380" y="-492414"/>
            <a:ext cx="464375" cy="3164830"/>
          </a:xfrm>
          <a:custGeom>
            <a:avLst/>
            <a:gdLst/>
            <a:ahLst/>
            <a:cxnLst/>
            <a:rect l="l" t="t" r="r" b="b"/>
            <a:pathLst>
              <a:path w="1365487" h="6913860">
                <a:moveTo>
                  <a:pt x="0" y="0"/>
                </a:moveTo>
                <a:lnTo>
                  <a:pt x="1365488" y="0"/>
                </a:lnTo>
                <a:lnTo>
                  <a:pt x="1365488" y="6913859"/>
                </a:lnTo>
                <a:lnTo>
                  <a:pt x="0" y="691385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</p:spTree>
    <p:extLst>
      <p:ext uri="{BB962C8B-B14F-4D97-AF65-F5344CB8AC3E}">
        <p14:creationId xmlns:p14="http://schemas.microsoft.com/office/powerpoint/2010/main" val="428069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FA057-DB46-1F05-6CDC-11CE44B6A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3">
            <a:extLst>
              <a:ext uri="{FF2B5EF4-FFF2-40B4-BE49-F238E27FC236}">
                <a16:creationId xmlns:a16="http://schemas.microsoft.com/office/drawing/2014/main" id="{E1AA00B5-1666-5A6A-3AE6-79B470CE9725}"/>
              </a:ext>
            </a:extLst>
          </p:cNvPr>
          <p:cNvSpPr txBox="1"/>
          <p:nvPr/>
        </p:nvSpPr>
        <p:spPr>
          <a:xfrm>
            <a:off x="377702" y="571376"/>
            <a:ext cx="11096543" cy="50116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13"/>
              </a:lnSpc>
              <a:spcBef>
                <a:spcPct val="0"/>
              </a:spcBef>
            </a:pPr>
            <a:endParaRPr lang="cy-GB" sz="36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Beth ddylet ti’n wneud pan ti’n teimlo’n               ?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endParaRPr lang="cy-GB" sz="36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endParaRPr lang="cy-GB" sz="36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36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Pan rydw i’n teimlo’n            , dylwn i             .</a:t>
            </a:r>
          </a:p>
        </p:txBody>
      </p:sp>
      <p:grpSp>
        <p:nvGrpSpPr>
          <p:cNvPr id="27" name="Group 5">
            <a:extLst>
              <a:ext uri="{FF2B5EF4-FFF2-40B4-BE49-F238E27FC236}">
                <a16:creationId xmlns:a16="http://schemas.microsoft.com/office/drawing/2014/main" id="{C2F63537-769D-1A4F-06FE-81369ACA5249}"/>
              </a:ext>
            </a:extLst>
          </p:cNvPr>
          <p:cNvGrpSpPr/>
          <p:nvPr/>
        </p:nvGrpSpPr>
        <p:grpSpPr>
          <a:xfrm>
            <a:off x="7989056" y="4434244"/>
            <a:ext cx="1491041" cy="1752515"/>
            <a:chOff x="0" y="0"/>
            <a:chExt cx="2622139" cy="2882690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D6C515CA-32FD-739A-909D-3EAD831D08FA}"/>
                </a:ext>
              </a:extLst>
            </p:cNvPr>
            <p:cNvSpPr/>
            <p:nvPr/>
          </p:nvSpPr>
          <p:spPr>
            <a:xfrm>
              <a:off x="182434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9" name="TextBox 7">
              <a:extLst>
                <a:ext uri="{FF2B5EF4-FFF2-40B4-BE49-F238E27FC236}">
                  <a16:creationId xmlns:a16="http://schemas.microsoft.com/office/drawing/2014/main" id="{BF1228EA-C81B-ED24-8973-1FF9D7BA6FD8}"/>
                </a:ext>
              </a:extLst>
            </p:cNvPr>
            <p:cNvSpPr txBox="1"/>
            <p:nvPr/>
          </p:nvSpPr>
          <p:spPr>
            <a:xfrm>
              <a:off x="0" y="2355337"/>
              <a:ext cx="2622139" cy="52735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endParaRPr lang="en-US" sz="1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  <p:sp>
        <p:nvSpPr>
          <p:cNvPr id="30" name="Freeform 21">
            <a:extLst>
              <a:ext uri="{FF2B5EF4-FFF2-40B4-BE49-F238E27FC236}">
                <a16:creationId xmlns:a16="http://schemas.microsoft.com/office/drawing/2014/main" id="{AF24DD10-63D1-20E2-A74F-3C58776CFE97}"/>
              </a:ext>
            </a:extLst>
          </p:cNvPr>
          <p:cNvSpPr/>
          <p:nvPr/>
        </p:nvSpPr>
        <p:spPr>
          <a:xfrm>
            <a:off x="4692935" y="4434244"/>
            <a:ext cx="1128887" cy="1148760"/>
          </a:xfrm>
          <a:custGeom>
            <a:avLst/>
            <a:gdLst/>
            <a:ahLst/>
            <a:cxnLst/>
            <a:rect l="l" t="t" r="r" b="b"/>
            <a:pathLst>
              <a:path w="1400287" h="1689637">
                <a:moveTo>
                  <a:pt x="0" y="0"/>
                </a:moveTo>
                <a:lnTo>
                  <a:pt x="1400287" y="0"/>
                </a:lnTo>
                <a:lnTo>
                  <a:pt x="1400287" y="1689638"/>
                </a:lnTo>
                <a:lnTo>
                  <a:pt x="0" y="168963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sp>
        <p:nvSpPr>
          <p:cNvPr id="31" name="Freeform 21">
            <a:extLst>
              <a:ext uri="{FF2B5EF4-FFF2-40B4-BE49-F238E27FC236}">
                <a16:creationId xmlns:a16="http://schemas.microsoft.com/office/drawing/2014/main" id="{EF19F498-8FFC-2EF8-2729-B121B4676851}"/>
              </a:ext>
            </a:extLst>
          </p:cNvPr>
          <p:cNvSpPr/>
          <p:nvPr/>
        </p:nvSpPr>
        <p:spPr>
          <a:xfrm>
            <a:off x="8620923" y="1403983"/>
            <a:ext cx="1128887" cy="1148760"/>
          </a:xfrm>
          <a:custGeom>
            <a:avLst/>
            <a:gdLst/>
            <a:ahLst/>
            <a:cxnLst/>
            <a:rect l="l" t="t" r="r" b="b"/>
            <a:pathLst>
              <a:path w="1400287" h="1689637">
                <a:moveTo>
                  <a:pt x="0" y="0"/>
                </a:moveTo>
                <a:lnTo>
                  <a:pt x="1400287" y="0"/>
                </a:lnTo>
                <a:lnTo>
                  <a:pt x="1400287" y="1689638"/>
                </a:lnTo>
                <a:lnTo>
                  <a:pt x="0" y="168963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</p:spTree>
    <p:extLst>
      <p:ext uri="{BB962C8B-B14F-4D97-AF65-F5344CB8AC3E}">
        <p14:creationId xmlns:p14="http://schemas.microsoft.com/office/powerpoint/2010/main" val="2722999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8F221-2135-B71D-1826-6FA1042A7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3">
            <a:extLst>
              <a:ext uri="{FF2B5EF4-FFF2-40B4-BE49-F238E27FC236}">
                <a16:creationId xmlns:a16="http://schemas.microsoft.com/office/drawing/2014/main" id="{0FA31C25-01E1-AA3F-7B8E-678EDBE322F5}"/>
              </a:ext>
            </a:extLst>
          </p:cNvPr>
          <p:cNvSpPr txBox="1"/>
          <p:nvPr/>
        </p:nvSpPr>
        <p:spPr>
          <a:xfrm>
            <a:off x="377702" y="571376"/>
            <a:ext cx="11676646" cy="5027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13"/>
              </a:lnSpc>
              <a:spcBef>
                <a:spcPct val="0"/>
              </a:spcBef>
            </a:pPr>
            <a:endParaRPr lang="cy-GB" sz="44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Beth ddylet ti’n wneud pan ti’n teimlo’n               ?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endParaRPr lang="cy-GB" sz="40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endParaRPr lang="cy-GB" sz="40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Pan rydw i’n teimlo’n            , dylwn i             .</a:t>
            </a:r>
          </a:p>
        </p:txBody>
      </p:sp>
      <p:grpSp>
        <p:nvGrpSpPr>
          <p:cNvPr id="2" name="Group 14">
            <a:extLst>
              <a:ext uri="{FF2B5EF4-FFF2-40B4-BE49-F238E27FC236}">
                <a16:creationId xmlns:a16="http://schemas.microsoft.com/office/drawing/2014/main" id="{C89BC2FE-08E5-48EF-B974-F820408A1FF6}"/>
              </a:ext>
            </a:extLst>
          </p:cNvPr>
          <p:cNvGrpSpPr/>
          <p:nvPr/>
        </p:nvGrpSpPr>
        <p:grpSpPr>
          <a:xfrm>
            <a:off x="9045043" y="4554982"/>
            <a:ext cx="1396815" cy="1578768"/>
            <a:chOff x="0" y="0"/>
            <a:chExt cx="2148121" cy="2955514"/>
          </a:xfrm>
        </p:grpSpPr>
        <p:sp>
          <p:nvSpPr>
            <p:cNvPr id="3" name="Freeform 15">
              <a:extLst>
                <a:ext uri="{FF2B5EF4-FFF2-40B4-BE49-F238E27FC236}">
                  <a16:creationId xmlns:a16="http://schemas.microsoft.com/office/drawing/2014/main" id="{B644BCB4-785B-1C05-1708-710EDE2EE82F}"/>
                </a:ext>
              </a:extLst>
            </p:cNvPr>
            <p:cNvSpPr/>
            <p:nvPr/>
          </p:nvSpPr>
          <p:spPr>
            <a:xfrm>
              <a:off x="0" y="0"/>
              <a:ext cx="2148121" cy="2148121"/>
            </a:xfrm>
            <a:custGeom>
              <a:avLst/>
              <a:gdLst/>
              <a:ahLst/>
              <a:cxnLst/>
              <a:rect l="l" t="t" r="r" b="b"/>
              <a:pathLst>
                <a:path w="2148121" h="2148121">
                  <a:moveTo>
                    <a:pt x="0" y="0"/>
                  </a:moveTo>
                  <a:lnTo>
                    <a:pt x="2148121" y="0"/>
                  </a:lnTo>
                  <a:lnTo>
                    <a:pt x="2148121" y="2148121"/>
                  </a:lnTo>
                  <a:lnTo>
                    <a:pt x="0" y="21481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5" name="TextBox 16">
              <a:extLst>
                <a:ext uri="{FF2B5EF4-FFF2-40B4-BE49-F238E27FC236}">
                  <a16:creationId xmlns:a16="http://schemas.microsoft.com/office/drawing/2014/main" id="{6EC45F2C-CBF1-D3E1-BDAE-B0CDBA5C6C42}"/>
                </a:ext>
              </a:extLst>
            </p:cNvPr>
            <p:cNvSpPr txBox="1"/>
            <p:nvPr/>
          </p:nvSpPr>
          <p:spPr>
            <a:xfrm>
              <a:off x="78644" y="2355337"/>
              <a:ext cx="1990838" cy="60017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endParaRPr lang="en-US" sz="1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  <p:sp>
        <p:nvSpPr>
          <p:cNvPr id="6" name="Freeform 19">
            <a:extLst>
              <a:ext uri="{FF2B5EF4-FFF2-40B4-BE49-F238E27FC236}">
                <a16:creationId xmlns:a16="http://schemas.microsoft.com/office/drawing/2014/main" id="{C1B471DF-29F7-5D0E-7C11-B7AE4F081307}"/>
              </a:ext>
            </a:extLst>
          </p:cNvPr>
          <p:cNvSpPr/>
          <p:nvPr/>
        </p:nvSpPr>
        <p:spPr>
          <a:xfrm>
            <a:off x="5262731" y="4295711"/>
            <a:ext cx="1326484" cy="1517438"/>
          </a:xfrm>
          <a:custGeom>
            <a:avLst/>
            <a:gdLst/>
            <a:ahLst/>
            <a:cxnLst/>
            <a:rect l="l" t="t" r="r" b="b"/>
            <a:pathLst>
              <a:path w="804503" h="1887397">
                <a:moveTo>
                  <a:pt x="0" y="0"/>
                </a:moveTo>
                <a:lnTo>
                  <a:pt x="804503" y="0"/>
                </a:lnTo>
                <a:lnTo>
                  <a:pt x="804503" y="1887397"/>
                </a:lnTo>
                <a:lnTo>
                  <a:pt x="0" y="18873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sp>
        <p:nvSpPr>
          <p:cNvPr id="7" name="Freeform 19">
            <a:extLst>
              <a:ext uri="{FF2B5EF4-FFF2-40B4-BE49-F238E27FC236}">
                <a16:creationId xmlns:a16="http://schemas.microsoft.com/office/drawing/2014/main" id="{440154F6-0636-15BE-4EE9-B6578CAFBEF7}"/>
              </a:ext>
            </a:extLst>
          </p:cNvPr>
          <p:cNvSpPr/>
          <p:nvPr/>
        </p:nvSpPr>
        <p:spPr>
          <a:xfrm>
            <a:off x="9096181" y="856187"/>
            <a:ext cx="1476838" cy="2063994"/>
          </a:xfrm>
          <a:custGeom>
            <a:avLst/>
            <a:gdLst/>
            <a:ahLst/>
            <a:cxnLst/>
            <a:rect l="l" t="t" r="r" b="b"/>
            <a:pathLst>
              <a:path w="804503" h="1887397">
                <a:moveTo>
                  <a:pt x="0" y="0"/>
                </a:moveTo>
                <a:lnTo>
                  <a:pt x="804503" y="0"/>
                </a:lnTo>
                <a:lnTo>
                  <a:pt x="804503" y="1887397"/>
                </a:lnTo>
                <a:lnTo>
                  <a:pt x="0" y="18873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</p:spTree>
    <p:extLst>
      <p:ext uri="{BB962C8B-B14F-4D97-AF65-F5344CB8AC3E}">
        <p14:creationId xmlns:p14="http://schemas.microsoft.com/office/powerpoint/2010/main" val="3056495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54CE7-4047-8C26-54DB-58EE44991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3">
            <a:extLst>
              <a:ext uri="{FF2B5EF4-FFF2-40B4-BE49-F238E27FC236}">
                <a16:creationId xmlns:a16="http://schemas.microsoft.com/office/drawing/2014/main" id="{37FDF8FD-4D7C-88A6-961E-F52D2B70DD55}"/>
              </a:ext>
            </a:extLst>
          </p:cNvPr>
          <p:cNvSpPr txBox="1"/>
          <p:nvPr/>
        </p:nvSpPr>
        <p:spPr>
          <a:xfrm>
            <a:off x="476025" y="571376"/>
            <a:ext cx="11421007" cy="4001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13"/>
              </a:lnSpc>
              <a:spcBef>
                <a:spcPct val="0"/>
              </a:spcBef>
            </a:pPr>
            <a:endParaRPr lang="cy-GB" sz="44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Beth ddylet ti’n wneud pan ti’n teimlo’n               ?</a:t>
            </a:r>
            <a:endParaRPr lang="cy-GB" sz="40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endParaRPr lang="cy-GB" sz="40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Pan rydw i’n teimlo’n            , dylwn i             .</a:t>
            </a:r>
          </a:p>
        </p:txBody>
      </p:sp>
      <p:sp>
        <p:nvSpPr>
          <p:cNvPr id="8" name="Freeform 9">
            <a:extLst>
              <a:ext uri="{FF2B5EF4-FFF2-40B4-BE49-F238E27FC236}">
                <a16:creationId xmlns:a16="http://schemas.microsoft.com/office/drawing/2014/main" id="{345EAE34-36B9-9695-4EC8-95B1B45CD77D}"/>
              </a:ext>
            </a:extLst>
          </p:cNvPr>
          <p:cNvSpPr/>
          <p:nvPr/>
        </p:nvSpPr>
        <p:spPr>
          <a:xfrm>
            <a:off x="9301315" y="1377594"/>
            <a:ext cx="1496939" cy="1566926"/>
          </a:xfrm>
          <a:custGeom>
            <a:avLst/>
            <a:gdLst/>
            <a:ahLst/>
            <a:cxnLst/>
            <a:rect l="l" t="t" r="r" b="b"/>
            <a:pathLst>
              <a:path w="1904576" h="2130994">
                <a:moveTo>
                  <a:pt x="0" y="0"/>
                </a:moveTo>
                <a:lnTo>
                  <a:pt x="1904576" y="0"/>
                </a:lnTo>
                <a:lnTo>
                  <a:pt x="1904576" y="2130994"/>
                </a:lnTo>
                <a:lnTo>
                  <a:pt x="0" y="21309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0BAFF4B4-63DC-B287-FEB3-525F062C871E}"/>
              </a:ext>
            </a:extLst>
          </p:cNvPr>
          <p:cNvSpPr/>
          <p:nvPr/>
        </p:nvSpPr>
        <p:spPr>
          <a:xfrm>
            <a:off x="5270091" y="3429000"/>
            <a:ext cx="1200852" cy="1365365"/>
          </a:xfrm>
          <a:custGeom>
            <a:avLst/>
            <a:gdLst/>
            <a:ahLst/>
            <a:cxnLst/>
            <a:rect l="l" t="t" r="r" b="b"/>
            <a:pathLst>
              <a:path w="1904576" h="2130994">
                <a:moveTo>
                  <a:pt x="0" y="0"/>
                </a:moveTo>
                <a:lnTo>
                  <a:pt x="1904576" y="0"/>
                </a:lnTo>
                <a:lnTo>
                  <a:pt x="1904576" y="2130994"/>
                </a:lnTo>
                <a:lnTo>
                  <a:pt x="0" y="21309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grpSp>
        <p:nvGrpSpPr>
          <p:cNvPr id="10" name="Group 20">
            <a:extLst>
              <a:ext uri="{FF2B5EF4-FFF2-40B4-BE49-F238E27FC236}">
                <a16:creationId xmlns:a16="http://schemas.microsoft.com/office/drawing/2014/main" id="{CDEA82B0-E41C-027E-8BAA-4695279A35AA}"/>
              </a:ext>
            </a:extLst>
          </p:cNvPr>
          <p:cNvGrpSpPr/>
          <p:nvPr/>
        </p:nvGrpSpPr>
        <p:grpSpPr>
          <a:xfrm>
            <a:off x="8878075" y="3629422"/>
            <a:ext cx="1505396" cy="1549256"/>
            <a:chOff x="0" y="0"/>
            <a:chExt cx="2669145" cy="2911845"/>
          </a:xfrm>
        </p:grpSpPr>
        <p:sp>
          <p:nvSpPr>
            <p:cNvPr id="11" name="Freeform 21">
              <a:extLst>
                <a:ext uri="{FF2B5EF4-FFF2-40B4-BE49-F238E27FC236}">
                  <a16:creationId xmlns:a16="http://schemas.microsoft.com/office/drawing/2014/main" id="{8B3494A8-B220-D45B-661C-1E0BDEE925E9}"/>
                </a:ext>
              </a:extLst>
            </p:cNvPr>
            <p:cNvSpPr/>
            <p:nvPr/>
          </p:nvSpPr>
          <p:spPr>
            <a:xfrm>
              <a:off x="205937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2" name="TextBox 22">
              <a:extLst>
                <a:ext uri="{FF2B5EF4-FFF2-40B4-BE49-F238E27FC236}">
                  <a16:creationId xmlns:a16="http://schemas.microsoft.com/office/drawing/2014/main" id="{8169CA7A-53AC-009D-9778-AB4C23F13C6A}"/>
                </a:ext>
              </a:extLst>
            </p:cNvPr>
            <p:cNvSpPr txBox="1"/>
            <p:nvPr/>
          </p:nvSpPr>
          <p:spPr>
            <a:xfrm>
              <a:off x="0" y="2309272"/>
              <a:ext cx="2669145" cy="6025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endParaRPr lang="en-US" sz="1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36116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488DF-9035-72CB-E4D3-51EA8ED17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3">
            <a:extLst>
              <a:ext uri="{FF2B5EF4-FFF2-40B4-BE49-F238E27FC236}">
                <a16:creationId xmlns:a16="http://schemas.microsoft.com/office/drawing/2014/main" id="{D35D7F08-8435-5FB2-8C95-7F1D6CC309F6}"/>
              </a:ext>
            </a:extLst>
          </p:cNvPr>
          <p:cNvSpPr txBox="1"/>
          <p:nvPr/>
        </p:nvSpPr>
        <p:spPr>
          <a:xfrm>
            <a:off x="476025" y="571376"/>
            <a:ext cx="12128930" cy="4001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13"/>
              </a:lnSpc>
              <a:spcBef>
                <a:spcPct val="0"/>
              </a:spcBef>
            </a:pPr>
            <a:endParaRPr lang="cy-GB" sz="40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Beth ddylet ti’n wneud pan ti’n teimlo’n               ?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endParaRPr lang="cy-GB" sz="40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Pan rydw i’n teimlo’n            , dylwn i             .</a:t>
            </a:r>
          </a:p>
        </p:txBody>
      </p:sp>
      <p:sp>
        <p:nvSpPr>
          <p:cNvPr id="2" name="Freeform 17">
            <a:extLst>
              <a:ext uri="{FF2B5EF4-FFF2-40B4-BE49-F238E27FC236}">
                <a16:creationId xmlns:a16="http://schemas.microsoft.com/office/drawing/2014/main" id="{AC4176A1-BCD5-9725-07ED-3B3550BFCAF2}"/>
              </a:ext>
            </a:extLst>
          </p:cNvPr>
          <p:cNvSpPr/>
          <p:nvPr/>
        </p:nvSpPr>
        <p:spPr>
          <a:xfrm>
            <a:off x="9701379" y="1318600"/>
            <a:ext cx="1288251" cy="1581916"/>
          </a:xfrm>
          <a:custGeom>
            <a:avLst/>
            <a:gdLst/>
            <a:ahLst/>
            <a:cxnLst/>
            <a:rect l="l" t="t" r="r" b="b"/>
            <a:pathLst>
              <a:path w="1186529" h="1913756">
                <a:moveTo>
                  <a:pt x="0" y="0"/>
                </a:moveTo>
                <a:lnTo>
                  <a:pt x="1186529" y="0"/>
                </a:lnTo>
                <a:lnTo>
                  <a:pt x="1186529" y="1913757"/>
                </a:lnTo>
                <a:lnTo>
                  <a:pt x="0" y="19137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5DC03809-D9EB-0A0C-88AC-ADFC61825940}"/>
              </a:ext>
            </a:extLst>
          </p:cNvPr>
          <p:cNvSpPr/>
          <p:nvPr/>
        </p:nvSpPr>
        <p:spPr>
          <a:xfrm>
            <a:off x="5567403" y="3369186"/>
            <a:ext cx="1057193" cy="1645109"/>
          </a:xfrm>
          <a:custGeom>
            <a:avLst/>
            <a:gdLst/>
            <a:ahLst/>
            <a:cxnLst/>
            <a:rect l="l" t="t" r="r" b="b"/>
            <a:pathLst>
              <a:path w="1186529" h="1913756">
                <a:moveTo>
                  <a:pt x="0" y="0"/>
                </a:moveTo>
                <a:lnTo>
                  <a:pt x="1186529" y="0"/>
                </a:lnTo>
                <a:lnTo>
                  <a:pt x="1186529" y="1913757"/>
                </a:lnTo>
                <a:lnTo>
                  <a:pt x="0" y="19137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grpSp>
        <p:nvGrpSpPr>
          <p:cNvPr id="13" name="Group 11">
            <a:extLst>
              <a:ext uri="{FF2B5EF4-FFF2-40B4-BE49-F238E27FC236}">
                <a16:creationId xmlns:a16="http://schemas.microsoft.com/office/drawing/2014/main" id="{52037EE0-DD73-937F-0090-F2D2E8A2E293}"/>
              </a:ext>
            </a:extLst>
          </p:cNvPr>
          <p:cNvGrpSpPr/>
          <p:nvPr/>
        </p:nvGrpSpPr>
        <p:grpSpPr>
          <a:xfrm>
            <a:off x="8925226" y="3647740"/>
            <a:ext cx="1552305" cy="1495766"/>
            <a:chOff x="0" y="0"/>
            <a:chExt cx="2417371" cy="3103257"/>
          </a:xfrm>
        </p:grpSpPr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A1D15940-1D83-1504-05FA-A9C5CEB74754}"/>
                </a:ext>
              </a:extLst>
            </p:cNvPr>
            <p:cNvSpPr/>
            <p:nvPr/>
          </p:nvSpPr>
          <p:spPr>
            <a:xfrm>
              <a:off x="160100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5" name="TextBox 13">
              <a:extLst>
                <a:ext uri="{FF2B5EF4-FFF2-40B4-BE49-F238E27FC236}">
                  <a16:creationId xmlns:a16="http://schemas.microsoft.com/office/drawing/2014/main" id="{EE796DC7-499D-FA2A-9A5C-97A1AC03E9AA}"/>
                </a:ext>
              </a:extLst>
            </p:cNvPr>
            <p:cNvSpPr txBox="1"/>
            <p:nvPr/>
          </p:nvSpPr>
          <p:spPr>
            <a:xfrm>
              <a:off x="0" y="2438108"/>
              <a:ext cx="2417371" cy="665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endParaRPr lang="en-US" sz="1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2120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5F64C-9FAF-66C4-66CC-2A3A712A7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3">
            <a:extLst>
              <a:ext uri="{FF2B5EF4-FFF2-40B4-BE49-F238E27FC236}">
                <a16:creationId xmlns:a16="http://schemas.microsoft.com/office/drawing/2014/main" id="{B126E6C8-5627-4B9F-BFD9-ADD86ECD20B0}"/>
              </a:ext>
            </a:extLst>
          </p:cNvPr>
          <p:cNvSpPr txBox="1"/>
          <p:nvPr/>
        </p:nvSpPr>
        <p:spPr>
          <a:xfrm>
            <a:off x="476025" y="571376"/>
            <a:ext cx="11597988" cy="4001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4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Heddiw …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Beth ddylet ti’n wneud pan ti’n teimlo’n               ?</a:t>
            </a:r>
            <a:endParaRPr lang="cy-GB" sz="40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endParaRPr lang="cy-GB" sz="40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cy-GB" sz="4000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Pan rydw i’n teimlo’n            , dylwn i             .</a:t>
            </a:r>
          </a:p>
        </p:txBody>
      </p:sp>
      <p:sp>
        <p:nvSpPr>
          <p:cNvPr id="2" name="Freeform 5">
            <a:extLst>
              <a:ext uri="{FF2B5EF4-FFF2-40B4-BE49-F238E27FC236}">
                <a16:creationId xmlns:a16="http://schemas.microsoft.com/office/drawing/2014/main" id="{BE2729C7-0FC3-965D-4074-DC5B7FCC249A}"/>
              </a:ext>
            </a:extLst>
          </p:cNvPr>
          <p:cNvSpPr/>
          <p:nvPr/>
        </p:nvSpPr>
        <p:spPr>
          <a:xfrm>
            <a:off x="9247715" y="1425249"/>
            <a:ext cx="1243444" cy="1376944"/>
          </a:xfrm>
          <a:custGeom>
            <a:avLst/>
            <a:gdLst/>
            <a:ahLst/>
            <a:cxnLst/>
            <a:rect l="l" t="t" r="r" b="b"/>
            <a:pathLst>
              <a:path w="1194310" h="1789229">
                <a:moveTo>
                  <a:pt x="0" y="0"/>
                </a:moveTo>
                <a:lnTo>
                  <a:pt x="1194310" y="0"/>
                </a:lnTo>
                <a:lnTo>
                  <a:pt x="1194310" y="1789229"/>
                </a:lnTo>
                <a:lnTo>
                  <a:pt x="0" y="17892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sp>
        <p:nvSpPr>
          <p:cNvPr id="3" name="Freeform 5">
            <a:extLst>
              <a:ext uri="{FF2B5EF4-FFF2-40B4-BE49-F238E27FC236}">
                <a16:creationId xmlns:a16="http://schemas.microsoft.com/office/drawing/2014/main" id="{2F05F441-493E-ED2D-DB44-C90B410A2FA7}"/>
              </a:ext>
            </a:extLst>
          </p:cNvPr>
          <p:cNvSpPr/>
          <p:nvPr/>
        </p:nvSpPr>
        <p:spPr>
          <a:xfrm>
            <a:off x="5461987" y="3632592"/>
            <a:ext cx="1268025" cy="1283538"/>
          </a:xfrm>
          <a:custGeom>
            <a:avLst/>
            <a:gdLst/>
            <a:ahLst/>
            <a:cxnLst/>
            <a:rect l="l" t="t" r="r" b="b"/>
            <a:pathLst>
              <a:path w="1194310" h="1789229">
                <a:moveTo>
                  <a:pt x="0" y="0"/>
                </a:moveTo>
                <a:lnTo>
                  <a:pt x="1194310" y="0"/>
                </a:lnTo>
                <a:lnTo>
                  <a:pt x="1194310" y="1789229"/>
                </a:lnTo>
                <a:lnTo>
                  <a:pt x="0" y="17892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 noProof="0" dirty="0"/>
          </a:p>
        </p:txBody>
      </p:sp>
      <p:grpSp>
        <p:nvGrpSpPr>
          <p:cNvPr id="5" name="Group 26">
            <a:extLst>
              <a:ext uri="{FF2B5EF4-FFF2-40B4-BE49-F238E27FC236}">
                <a16:creationId xmlns:a16="http://schemas.microsoft.com/office/drawing/2014/main" id="{08BBCA39-7515-9764-80CE-0C54B0FC59AD}"/>
              </a:ext>
            </a:extLst>
          </p:cNvPr>
          <p:cNvGrpSpPr/>
          <p:nvPr/>
        </p:nvGrpSpPr>
        <p:grpSpPr>
          <a:xfrm>
            <a:off x="8685373" y="3429000"/>
            <a:ext cx="2198935" cy="2098273"/>
            <a:chOff x="0" y="0"/>
            <a:chExt cx="3278894" cy="2938681"/>
          </a:xfrm>
        </p:grpSpPr>
        <p:sp>
          <p:nvSpPr>
            <p:cNvPr id="6" name="Freeform 27">
              <a:extLst>
                <a:ext uri="{FF2B5EF4-FFF2-40B4-BE49-F238E27FC236}">
                  <a16:creationId xmlns:a16="http://schemas.microsoft.com/office/drawing/2014/main" id="{8F20879F-2C6E-15C9-ED09-FE251A2FD15D}"/>
                </a:ext>
              </a:extLst>
            </p:cNvPr>
            <p:cNvSpPr/>
            <p:nvPr/>
          </p:nvSpPr>
          <p:spPr>
            <a:xfrm>
              <a:off x="423762" y="0"/>
              <a:ext cx="2151607" cy="2151607"/>
            </a:xfrm>
            <a:custGeom>
              <a:avLst/>
              <a:gdLst/>
              <a:ahLst/>
              <a:cxnLst/>
              <a:rect l="l" t="t" r="r" b="b"/>
              <a:pathLst>
                <a:path w="2151607" h="2151607">
                  <a:moveTo>
                    <a:pt x="0" y="0"/>
                  </a:moveTo>
                  <a:lnTo>
                    <a:pt x="2151607" y="0"/>
                  </a:lnTo>
                  <a:lnTo>
                    <a:pt x="2151607" y="2151607"/>
                  </a:lnTo>
                  <a:lnTo>
                    <a:pt x="0" y="21516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7" name="TextBox 28">
              <a:extLst>
                <a:ext uri="{FF2B5EF4-FFF2-40B4-BE49-F238E27FC236}">
                  <a16:creationId xmlns:a16="http://schemas.microsoft.com/office/drawing/2014/main" id="{B8A3D565-452C-69CB-60F3-598956BD94E7}"/>
                </a:ext>
              </a:extLst>
            </p:cNvPr>
            <p:cNvSpPr txBox="1"/>
            <p:nvPr/>
          </p:nvSpPr>
          <p:spPr>
            <a:xfrm>
              <a:off x="0" y="2294618"/>
              <a:ext cx="3278894" cy="6440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  <a:spcBef>
                  <a:spcPct val="0"/>
                </a:spcBef>
              </a:pPr>
              <a:endParaRPr lang="en-US" sz="1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10410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46152F8-C6F0-1ABB-C5A4-73197D31A9C9}"/>
              </a:ext>
            </a:extLst>
          </p:cNvPr>
          <p:cNvSpPr txBox="1"/>
          <p:nvPr/>
        </p:nvSpPr>
        <p:spPr>
          <a:xfrm>
            <a:off x="3048000" y="27744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GB" sz="3600" b="0" i="0" dirty="0"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 Y NEGESYDD</a:t>
            </a:r>
          </a:p>
        </p:txBody>
      </p:sp>
      <p:sp>
        <p:nvSpPr>
          <p:cNvPr id="4" name="AutoShape 2" descr="Generated image">
            <a:extLst>
              <a:ext uri="{FF2B5EF4-FFF2-40B4-BE49-F238E27FC236}">
                <a16:creationId xmlns:a16="http://schemas.microsoft.com/office/drawing/2014/main" id="{92040028-2B34-202C-8169-05BA7B48C6A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86979E-5959-50B3-3D7C-0B1C1FE446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0551" y="1144434"/>
            <a:ext cx="7310898" cy="487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739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82497D-4A05-9BBB-3166-82C3F29D2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623014F-94D5-F9DF-5836-9E0DB59ED4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7679229"/>
              </p:ext>
            </p:extLst>
          </p:nvPr>
        </p:nvGraphicFramePr>
        <p:xfrm>
          <a:off x="243840" y="0"/>
          <a:ext cx="11704320" cy="685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Box 6">
            <a:extLst>
              <a:ext uri="{FF2B5EF4-FFF2-40B4-BE49-F238E27FC236}">
                <a16:creationId xmlns:a16="http://schemas.microsoft.com/office/drawing/2014/main" id="{7448396C-E0A1-40FB-FC08-94C54BB93AD9}"/>
              </a:ext>
            </a:extLst>
          </p:cNvPr>
          <p:cNvSpPr txBox="1"/>
          <p:nvPr/>
        </p:nvSpPr>
        <p:spPr>
          <a:xfrm>
            <a:off x="119743" y="57824"/>
            <a:ext cx="3244645" cy="2672862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1600" noProof="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Pan rydw i’n hapus, dylwn i fynd a dro. Pan rydw i’n drist, dylwn i siarad gyda fy ffrind.  Pan rydw i’n grac, dylwn i ddarllen llyfr. Pan rydw i’n gyffrous, dylwn i ganu cân. Pan rydw i’n nerfus, dylwn i ofyn i helpu.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6A33F5-6F40-A4D8-FD6F-88DFD97CEF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99600" y="834572"/>
            <a:ext cx="2572657" cy="25726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3334A6-F791-65C2-F26A-E80582C72C8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639" b="94578" l="5763" r="92203">
                        <a14:foregroundMark x1="10508" y1="53614" x2="34576" y2="59036"/>
                        <a14:foregroundMark x1="34576" y1="59036" x2="73559" y2="54819"/>
                        <a14:foregroundMark x1="19661" y1="51807" x2="72881" y2="42771"/>
                        <a14:foregroundMark x1="72881" y1="42771" x2="53559" y2="31325"/>
                        <a14:foregroundMark x1="53559" y1="31325" x2="16610" y2="31928"/>
                        <a14:foregroundMark x1="16610" y1="31928" x2="5763" y2="46386"/>
                        <a14:foregroundMark x1="5763" y1="46386" x2="5763" y2="64458"/>
                        <a14:foregroundMark x1="65085" y1="65060" x2="81356" y2="65060"/>
                        <a14:foregroundMark x1="81356" y1="65060" x2="82712" y2="32530"/>
                        <a14:foregroundMark x1="82712" y1="32530" x2="75932" y2="28916"/>
                        <a14:foregroundMark x1="87458" y1="15060" x2="83390" y2="16867"/>
                        <a14:foregroundMark x1="92542" y1="28916" x2="87458" y2="31928"/>
                        <a14:foregroundMark x1="20339" y1="47590" x2="73898" y2="28916"/>
                        <a14:foregroundMark x1="74915" y1="46386" x2="74915" y2="46386"/>
                        <a14:foregroundMark x1="21695" y1="46988" x2="21695" y2="46988"/>
                        <a14:foregroundMark x1="20339" y1="43976" x2="20339" y2="43976"/>
                        <a14:foregroundMark x1="32542" y1="43976" x2="11525" y2="41566"/>
                        <a14:foregroundMark x1="46441" y1="89157" x2="46441" y2="945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9872093">
            <a:off x="8409047" y="401871"/>
            <a:ext cx="2434904" cy="1370149"/>
          </a:xfrm>
          <a:prstGeom prst="rect">
            <a:avLst/>
          </a:prstGeom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46E41F6D-1982-A425-E300-F7B76F4748A1}"/>
              </a:ext>
            </a:extLst>
          </p:cNvPr>
          <p:cNvSpPr txBox="1"/>
          <p:nvPr/>
        </p:nvSpPr>
        <p:spPr>
          <a:xfrm rot="18731489">
            <a:off x="-1058546" y="2505835"/>
            <a:ext cx="7812779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30"/>
              </a:lnSpc>
              <a:spcBef>
                <a:spcPct val="0"/>
              </a:spcBef>
            </a:pPr>
            <a:r>
              <a:rPr lang="cy-GB" sz="4000" b="1" u="sng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Pyramid Cyfieithu</a:t>
            </a:r>
            <a:endParaRPr lang="cy-GB" sz="44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AF71B7-41DB-D1FC-32B6-5A20C567E62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4838" y="176981"/>
            <a:ext cx="1133977" cy="1024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684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ACDB10-FBA3-4F4B-8E49-54CC60990F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3353114"/>
              </p:ext>
            </p:extLst>
          </p:nvPr>
        </p:nvGraphicFramePr>
        <p:xfrm>
          <a:off x="243840" y="0"/>
          <a:ext cx="11704320" cy="685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Box 6">
            <a:extLst>
              <a:ext uri="{FF2B5EF4-FFF2-40B4-BE49-F238E27FC236}">
                <a16:creationId xmlns:a16="http://schemas.microsoft.com/office/drawing/2014/main" id="{9788D1ED-4D74-5F4B-8DD4-6D032990BC07}"/>
              </a:ext>
            </a:extLst>
          </p:cNvPr>
          <p:cNvSpPr txBox="1"/>
          <p:nvPr/>
        </p:nvSpPr>
        <p:spPr>
          <a:xfrm>
            <a:off x="0" y="0"/>
            <a:ext cx="3244645" cy="2672862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1600" noProof="0" dirty="0">
                <a:effectLst/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Pan rydw i’n hapus, dylwn i fynd a dro. Pan rydw i’n drist, dylwn i siarad gyda fy ffrind.  Pan rydw i’n grac, dylwn i ddarllen llyfr. Pan rydw i’n gyffrous, dylwn i ganu cân. Pan rydw i’n nerfus, dylwn i ofyn i helpu. Pan rydw i’n teimlo’n ddiflas, dylwn i chwarae gyda ffrindiau. Pan rydw i wedi blino, dylwn i fynd i wely yn gynnar.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778179-9F3B-AB58-3CCF-C2D79EEF69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99600" y="834572"/>
            <a:ext cx="2572657" cy="25726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82EAAF-B6DA-7C4E-DC07-1174AC65807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639" b="94578" l="5763" r="92203">
                        <a14:foregroundMark x1="10508" y1="53614" x2="34576" y2="59036"/>
                        <a14:foregroundMark x1="34576" y1="59036" x2="73559" y2="54819"/>
                        <a14:foregroundMark x1="19661" y1="51807" x2="72881" y2="42771"/>
                        <a14:foregroundMark x1="72881" y1="42771" x2="53559" y2="31325"/>
                        <a14:foregroundMark x1="53559" y1="31325" x2="16610" y2="31928"/>
                        <a14:foregroundMark x1="16610" y1="31928" x2="5763" y2="46386"/>
                        <a14:foregroundMark x1="5763" y1="46386" x2="5763" y2="64458"/>
                        <a14:foregroundMark x1="65085" y1="65060" x2="81356" y2="65060"/>
                        <a14:foregroundMark x1="81356" y1="65060" x2="82712" y2="32530"/>
                        <a14:foregroundMark x1="82712" y1="32530" x2="75932" y2="28916"/>
                        <a14:foregroundMark x1="87458" y1="15060" x2="83390" y2="16867"/>
                        <a14:foregroundMark x1="92542" y1="28916" x2="87458" y2="31928"/>
                        <a14:foregroundMark x1="20339" y1="47590" x2="73898" y2="28916"/>
                        <a14:foregroundMark x1="74915" y1="46386" x2="74915" y2="46386"/>
                        <a14:foregroundMark x1="21695" y1="46988" x2="21695" y2="46988"/>
                        <a14:foregroundMark x1="20339" y1="43976" x2="20339" y2="43976"/>
                        <a14:foregroundMark x1="32542" y1="43976" x2="11525" y2="41566"/>
                        <a14:foregroundMark x1="46441" y1="89157" x2="46441" y2="9457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9872093">
            <a:off x="8409047" y="401871"/>
            <a:ext cx="2434904" cy="1370149"/>
          </a:xfrm>
          <a:prstGeom prst="rect">
            <a:avLst/>
          </a:prstGeom>
        </p:spPr>
      </p:pic>
      <p:sp>
        <p:nvSpPr>
          <p:cNvPr id="7" name="TextBox 4">
            <a:extLst>
              <a:ext uri="{FF2B5EF4-FFF2-40B4-BE49-F238E27FC236}">
                <a16:creationId xmlns:a16="http://schemas.microsoft.com/office/drawing/2014/main" id="{E8E0F6A3-46C6-C280-E367-88BA61FC3B60}"/>
              </a:ext>
            </a:extLst>
          </p:cNvPr>
          <p:cNvSpPr txBox="1"/>
          <p:nvPr/>
        </p:nvSpPr>
        <p:spPr>
          <a:xfrm rot="18731489">
            <a:off x="-924674" y="2623823"/>
            <a:ext cx="7812779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30"/>
              </a:lnSpc>
              <a:spcBef>
                <a:spcPct val="0"/>
              </a:spcBef>
            </a:pPr>
            <a:r>
              <a:rPr lang="cy-GB" sz="4000" b="1" u="sng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Pyramid Cyfieithu</a:t>
            </a:r>
            <a:endParaRPr lang="cy-GB" sz="4400" noProof="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856BF7-89DB-47EB-FBE7-EBFB0E4CB2C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605" b="94915" l="9006" r="89752">
                        <a14:foregroundMark x1="24224" y1="95480" x2="24224" y2="95480"/>
                        <a14:foregroundMark x1="9006" y1="56497" x2="9006" y2="56497"/>
                        <a14:foregroundMark x1="65528" y1="48023" x2="65528" y2="4802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83737" y="68827"/>
            <a:ext cx="2021224" cy="1111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04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42" b="89113" l="4620" r="96196">
                        <a14:foregroundMark x1="5163" y1="11290" x2="12228" y2="70565"/>
                        <a14:foregroundMark x1="47826" y1="6048" x2="80978" y2="14516"/>
                        <a14:foregroundMark x1="80978" y1="14516" x2="88043" y2="19758"/>
                        <a14:foregroundMark x1="87500" y1="9274" x2="92120" y2="20161"/>
                        <a14:foregroundMark x1="92120" y1="20161" x2="92120" y2="20565"/>
                        <a14:foregroundMark x1="92391" y1="29839" x2="96196" y2="45565"/>
                        <a14:foregroundMark x1="96196" y1="45565" x2="96196" y2="463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601" y="2717800"/>
            <a:ext cx="3901103" cy="2629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7758" y="4343400"/>
            <a:ext cx="2794242" cy="24132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203200" y="1252576"/>
            <a:ext cx="11785600" cy="1256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95095" lvl="1" indent="-347548">
              <a:lnSpc>
                <a:spcPts val="4507"/>
              </a:lnSpc>
              <a:buFontTx/>
              <a:buAutoNum type="arabicPeriod"/>
            </a:pP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Pan rydw i’n teimlo’n 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hapus, dylwn i chwarae gyda fy ffrindiau.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3759200" y="0"/>
            <a:ext cx="436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 Ddraig</a:t>
            </a:r>
          </a:p>
        </p:txBody>
      </p:sp>
      <p:sp>
        <p:nvSpPr>
          <p:cNvPr id="12" name="Freeform 2">
            <a:extLst>
              <a:ext uri="{FF2B5EF4-FFF2-40B4-BE49-F238E27FC236}">
                <a16:creationId xmlns:a16="http://schemas.microsoft.com/office/drawing/2014/main" id="{CCF4EA47-FFF1-1C5C-D612-82CF55F87A9A}"/>
              </a:ext>
            </a:extLst>
          </p:cNvPr>
          <p:cNvSpPr/>
          <p:nvPr/>
        </p:nvSpPr>
        <p:spPr>
          <a:xfrm>
            <a:off x="11312164" y="119025"/>
            <a:ext cx="636206" cy="1133551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12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71" b="89113" l="4620" r="95924">
                        <a14:foregroundMark x1="10326" y1="12903" x2="4891" y2="64919"/>
                        <a14:foregroundMark x1="4891" y1="64919" x2="8696" y2="79435"/>
                        <a14:foregroundMark x1="8696" y1="79435" x2="9239" y2="79435"/>
                        <a14:foregroundMark x1="12228" y1="14919" x2="34783" y2="12097"/>
                        <a14:foregroundMark x1="34783" y1="12097" x2="52446" y2="14516"/>
                        <a14:foregroundMark x1="4891" y1="11694" x2="4891" y2="83468"/>
                        <a14:foregroundMark x1="93207" y1="25403" x2="95924" y2="83871"/>
                        <a14:foregroundMark x1="95924" y1="83871" x2="95109" y2="8709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601" y="2717800"/>
            <a:ext cx="3901103" cy="2629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7758" y="4343400"/>
            <a:ext cx="2794242" cy="24132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508000" y="1185465"/>
            <a:ext cx="11785600" cy="1256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7547" lvl="1">
              <a:lnSpc>
                <a:spcPts val="4507"/>
              </a:lnSpc>
            </a:pP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2. Pan rydw i’n teimlo’n 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drist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, dylwn i siarad i person.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3759200" y="0"/>
            <a:ext cx="436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 Ddraig</a:t>
            </a: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EDF7725F-95AB-E422-8266-64146239E19D}"/>
              </a:ext>
            </a:extLst>
          </p:cNvPr>
          <p:cNvSpPr/>
          <p:nvPr/>
        </p:nvSpPr>
        <p:spPr>
          <a:xfrm>
            <a:off x="11312164" y="119025"/>
            <a:ext cx="636206" cy="1133551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235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71" b="89113" l="2446" r="93478">
                        <a14:foregroundMark x1="4620" y1="13710" x2="13859" y2="68145"/>
                        <a14:foregroundMark x1="13859" y1="68145" x2="13859" y2="70968"/>
                        <a14:foregroundMark x1="8152" y1="54839" x2="2717" y2="76210"/>
                        <a14:foregroundMark x1="2717" y1="76210" x2="2989" y2="79435"/>
                        <a14:foregroundMark x1="93478" y1="24194" x2="93207" y2="782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601" y="2717800"/>
            <a:ext cx="3901103" cy="2629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7758" y="4343400"/>
            <a:ext cx="2794242" cy="24132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508000" y="1185465"/>
            <a:ext cx="11785600" cy="67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7547" lvl="1">
              <a:lnSpc>
                <a:spcPts val="4507"/>
              </a:lnSpc>
            </a:pP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3. Pan rydw i’n teimlo’n 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hyderus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, dylwn i </a:t>
            </a:r>
            <a:r>
              <a:rPr lang="cy-GB" sz="4000" b="1" noProof="0" dirty="0">
                <a:solidFill>
                  <a:srgbClr val="FF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anu cân.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3759200" y="0"/>
            <a:ext cx="436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 Ddraig</a:t>
            </a: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27CFD8ED-D861-05B1-B801-98792E431BBF}"/>
              </a:ext>
            </a:extLst>
          </p:cNvPr>
          <p:cNvSpPr/>
          <p:nvPr/>
        </p:nvSpPr>
        <p:spPr>
          <a:xfrm>
            <a:off x="11312164" y="119025"/>
            <a:ext cx="636206" cy="1133551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291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74" b="89516" l="2717" r="93478">
                        <a14:foregroundMark x1="10054" y1="12500" x2="2989" y2="60081"/>
                        <a14:foregroundMark x1="2989" y1="60081" x2="2989" y2="60081"/>
                        <a14:foregroundMark x1="93478" y1="23387" x2="92663" y2="84677"/>
                        <a14:foregroundMark x1="6793" y1="57661" x2="5978" y2="8548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601" y="2717800"/>
            <a:ext cx="3901103" cy="2629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7758" y="4343400"/>
            <a:ext cx="2794242" cy="24132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508000" y="1185465"/>
            <a:ext cx="11785600" cy="1256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7547" lvl="1">
              <a:lnSpc>
                <a:spcPts val="4507"/>
              </a:lnSpc>
            </a:pP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4. Pan rydw i’n teimlo’n 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drist</a:t>
            </a: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, dylwn i siarad i person.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3759200" y="0"/>
            <a:ext cx="436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 Ddraig</a:t>
            </a: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20FFCF86-FB90-9BE6-7F71-2C40E8F1187C}"/>
              </a:ext>
            </a:extLst>
          </p:cNvPr>
          <p:cNvSpPr/>
          <p:nvPr/>
        </p:nvSpPr>
        <p:spPr>
          <a:xfrm>
            <a:off x="11312164" y="119025"/>
            <a:ext cx="636206" cy="1133551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26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71" b="89113" l="3533" r="93478">
                        <a14:foregroundMark x1="10054" y1="11290" x2="8967" y2="74194"/>
                        <a14:foregroundMark x1="6250" y1="14113" x2="4076" y2="79839"/>
                        <a14:foregroundMark x1="90489" y1="13710" x2="91576" y2="85081"/>
                        <a14:foregroundMark x1="93478" y1="9677" x2="92935" y2="3225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601" y="2717800"/>
            <a:ext cx="3901103" cy="2629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7758" y="4343400"/>
            <a:ext cx="2794242" cy="24132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508000" y="1185465"/>
            <a:ext cx="11785600" cy="67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7547" lvl="1">
              <a:lnSpc>
                <a:spcPts val="4507"/>
              </a:lnSpc>
            </a:pP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5. </a:t>
            </a:r>
            <a:r>
              <a:rPr lang="cy-GB" sz="4000" b="1" noProof="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Pan rydw i’n gyffrous, dylwn i ganu cân. </a:t>
            </a:r>
            <a:endParaRPr lang="cy-GB" sz="4000" b="1" noProof="0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3759200" y="0"/>
            <a:ext cx="436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 Ddraig</a:t>
            </a: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C8D7CBB6-1310-1868-B7CD-67CE9F72B929}"/>
              </a:ext>
            </a:extLst>
          </p:cNvPr>
          <p:cNvSpPr/>
          <p:nvPr/>
        </p:nvSpPr>
        <p:spPr>
          <a:xfrm>
            <a:off x="11312164" y="119025"/>
            <a:ext cx="636206" cy="1133551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93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807B7F-3B10-F79B-AFEA-C1B9F3949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DF04DE0-436E-61BC-9AB0-36E03890EE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71" b="89113" l="3533" r="93478">
                        <a14:foregroundMark x1="10054" y1="11290" x2="8967" y2="74194"/>
                        <a14:foregroundMark x1="6250" y1="14113" x2="4076" y2="79839"/>
                        <a14:foregroundMark x1="90489" y1="13710" x2="91576" y2="85081"/>
                        <a14:foregroundMark x1="93478" y1="9677" x2="92935" y2="3225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601" y="2717800"/>
            <a:ext cx="3901103" cy="26290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3E5304F-AD93-63ED-474B-23E4E257EA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97758" y="4343400"/>
            <a:ext cx="2794242" cy="24132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3425C0C-EBC5-A914-E52D-CA07F3F458C9}"/>
              </a:ext>
            </a:extLst>
          </p:cNvPr>
          <p:cNvSpPr txBox="1"/>
          <p:nvPr/>
        </p:nvSpPr>
        <p:spPr>
          <a:xfrm>
            <a:off x="508000" y="1185465"/>
            <a:ext cx="11785600" cy="679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7547" lvl="1">
              <a:lnSpc>
                <a:spcPts val="4507"/>
              </a:lnSpc>
            </a:pPr>
            <a:r>
              <a:rPr lang="cy-GB" sz="4000" b="1" noProof="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5. </a:t>
            </a:r>
            <a:r>
              <a:rPr lang="cy-GB" sz="4000" b="1" noProof="0" dirty="0">
                <a:latin typeface="Dreaming Outloud Pro" panose="03050502040302030504" pitchFamily="66" charset="0"/>
                <a:ea typeface="Calibri" panose="020F0502020204030204" pitchFamily="34" charset="0"/>
                <a:cs typeface="Dreaming Outloud Pro" panose="03050502040302030504" pitchFamily="66" charset="0"/>
              </a:rPr>
              <a:t>Pan rydw i’n nerfus, dylwn i ofyn i helpu.</a:t>
            </a:r>
            <a:endParaRPr lang="cy-GB" sz="4000" b="1" noProof="0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94A5C3-A608-6F8A-B278-5147213AEB05}"/>
              </a:ext>
            </a:extLst>
          </p:cNvPr>
          <p:cNvSpPr txBox="1"/>
          <p:nvPr/>
        </p:nvSpPr>
        <p:spPr>
          <a:xfrm>
            <a:off x="3759200" y="0"/>
            <a:ext cx="436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 Ddraig</a:t>
            </a: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36397110-8702-DDBE-BE3E-FB682C00593A}"/>
              </a:ext>
            </a:extLst>
          </p:cNvPr>
          <p:cNvSpPr/>
          <p:nvPr/>
        </p:nvSpPr>
        <p:spPr>
          <a:xfrm>
            <a:off x="11312164" y="119025"/>
            <a:ext cx="636206" cy="1133551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 noProof="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963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21030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86042E-F356-8F83-FC4C-EA8F7D83C538}"/>
              </a:ext>
            </a:extLst>
          </p:cNvPr>
          <p:cNvSpPr txBox="1"/>
          <p:nvPr/>
        </p:nvSpPr>
        <p:spPr>
          <a:xfrm>
            <a:off x="711200" y="381000"/>
            <a:ext cx="10922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Diolch</a:t>
            </a:r>
            <a:r>
              <a:rPr lang="en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bawb</a:t>
            </a:r>
            <a:r>
              <a:rPr lang="en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algn="ctr"/>
            <a:r>
              <a:rPr lang="en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Rydyn</a:t>
            </a:r>
            <a:r>
              <a:rPr lang="en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</a:t>
            </a:r>
            <a:r>
              <a:rPr lang="en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wedi</a:t>
            </a:r>
            <a:r>
              <a:rPr lang="en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gorffen</a:t>
            </a:r>
            <a:endParaRPr lang="en-GB" sz="4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en-GB" sz="48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heddiw</a:t>
            </a:r>
            <a:r>
              <a:rPr lang="en-GB" sz="48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  <a:p>
            <a:endParaRPr lang="en-GB" sz="4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byddwn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ni’n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yr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amodol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–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Y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negyddol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-‘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Ddylwn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ddim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’ 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gofyn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cy-GB" sz="4400" noProof="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’r 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cwestiwn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‘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Dylwn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Dylet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44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ti</a:t>
            </a:r>
            <a:r>
              <a:rPr lang="en-GB" sz="44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?’</a:t>
            </a:r>
            <a:endParaRPr lang="en-GB" sz="4400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ABFE17-6FEE-7E3F-2D03-81B964A4F5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75" b="95354" l="9644" r="93711">
                        <a14:foregroundMark x1="27044" y1="8889" x2="27044" y2="8889"/>
                        <a14:foregroundMark x1="37526" y1="7475" x2="37526" y2="7475"/>
                        <a14:foregroundMark x1="46960" y1="14747" x2="77778" y2="30505"/>
                        <a14:foregroundMark x1="34382" y1="25455" x2="83857" y2="35152"/>
                        <a14:foregroundMark x1="83857" y1="35152" x2="83857" y2="35152"/>
                        <a14:foregroundMark x1="32704" y1="35960" x2="78616" y2="52525"/>
                        <a14:foregroundMark x1="78616" y1="52525" x2="81342" y2="48485"/>
                        <a14:foregroundMark x1="30189" y1="46869" x2="44654" y2="48283"/>
                        <a14:foregroundMark x1="44654" y1="48283" x2="67086" y2="59394"/>
                        <a14:foregroundMark x1="67086" y1="59394" x2="80084" y2="59798"/>
                        <a14:foregroundMark x1="82600" y1="56970" x2="71279" y2="63636"/>
                        <a14:foregroundMark x1="93864" y1="33939" x2="93920" y2="34343"/>
                        <a14:foregroundMark x1="93808" y1="33535" x2="93864" y2="33939"/>
                        <a14:foregroundMark x1="93612" y1="32121" x2="93808" y2="33535"/>
                        <a14:foregroundMark x1="93500" y1="31313" x2="93612" y2="32121"/>
                        <a14:foregroundMark x1="92243" y1="22222" x2="93500" y2="31313"/>
                        <a14:foregroundMark x1="86164" y1="34747" x2="79665" y2="33939"/>
                        <a14:foregroundMark x1="86583" y1="32121" x2="87002" y2="45253"/>
                        <a14:foregroundMark x1="87002" y1="45253" x2="87002" y2="45253"/>
                        <a14:foregroundMark x1="41509" y1="19192" x2="27463" y2="25455"/>
                        <a14:foregroundMark x1="39203" y1="43838" x2="26625" y2="43434"/>
                        <a14:foregroundMark x1="23690" y1="46465" x2="35849" y2="49293"/>
                        <a14:foregroundMark x1="11111" y1="90303" x2="11111" y2="90303"/>
                        <a14:foregroundMark x1="10273" y1="95354" x2="10273" y2="95354"/>
                        <a14:backgroundMark x1="93920" y1="33535" x2="93920" y2="33535"/>
                        <a14:backgroundMark x1="94759" y1="33939" x2="94759" y2="33939"/>
                        <a14:backgroundMark x1="93501" y1="33535" x2="93501" y2="33535"/>
                        <a14:backgroundMark x1="93920" y1="34343" x2="93920" y2="34343"/>
                        <a14:backgroundMark x1="93920" y1="34343" x2="93920" y2="32727"/>
                        <a14:backgroundMark x1="93920" y1="32121" x2="93920" y2="32121"/>
                        <a14:backgroundMark x1="94340" y1="31313" x2="94340" y2="3131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" y="177800"/>
            <a:ext cx="2423370" cy="25148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024DC3-378C-CFA2-81F0-AF65D642E9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75" b="95354" l="9644" r="93711">
                        <a14:foregroundMark x1="27044" y1="8889" x2="27044" y2="8889"/>
                        <a14:foregroundMark x1="37526" y1="7475" x2="37526" y2="7475"/>
                        <a14:foregroundMark x1="46960" y1="14747" x2="77778" y2="30505"/>
                        <a14:foregroundMark x1="34382" y1="25455" x2="83857" y2="35152"/>
                        <a14:foregroundMark x1="83857" y1="35152" x2="83857" y2="35152"/>
                        <a14:foregroundMark x1="32704" y1="35960" x2="78616" y2="52525"/>
                        <a14:foregroundMark x1="78616" y1="52525" x2="81342" y2="48485"/>
                        <a14:foregroundMark x1="30189" y1="46869" x2="44654" y2="48283"/>
                        <a14:foregroundMark x1="44654" y1="48283" x2="67086" y2="59394"/>
                        <a14:foregroundMark x1="67086" y1="59394" x2="80084" y2="59798"/>
                        <a14:foregroundMark x1="82600" y1="56970" x2="71279" y2="63636"/>
                        <a14:foregroundMark x1="93864" y1="33939" x2="93920" y2="34343"/>
                        <a14:foregroundMark x1="93808" y1="33535" x2="93864" y2="33939"/>
                        <a14:foregroundMark x1="93612" y1="32121" x2="93808" y2="33535"/>
                        <a14:foregroundMark x1="93500" y1="31313" x2="93612" y2="32121"/>
                        <a14:foregroundMark x1="92243" y1="22222" x2="93500" y2="31313"/>
                        <a14:foregroundMark x1="86164" y1="34747" x2="79665" y2="33939"/>
                        <a14:foregroundMark x1="86583" y1="32121" x2="87002" y2="45253"/>
                        <a14:foregroundMark x1="87002" y1="45253" x2="87002" y2="45253"/>
                        <a14:foregroundMark x1="41509" y1="19192" x2="27463" y2="25455"/>
                        <a14:foregroundMark x1="39203" y1="43838" x2="26625" y2="43434"/>
                        <a14:foregroundMark x1="23690" y1="46465" x2="35849" y2="49293"/>
                        <a14:foregroundMark x1="11111" y1="90303" x2="11111" y2="90303"/>
                        <a14:foregroundMark x1="10273" y1="95354" x2="10273" y2="95354"/>
                        <a14:backgroundMark x1="93920" y1="33535" x2="93920" y2="33535"/>
                        <a14:backgroundMark x1="94759" y1="33939" x2="94759" y2="33939"/>
                        <a14:backgroundMark x1="93501" y1="33535" x2="93501" y2="33535"/>
                        <a14:backgroundMark x1="93920" y1="34343" x2="93920" y2="34343"/>
                        <a14:backgroundMark x1="93920" y1="34343" x2="93920" y2="32727"/>
                        <a14:backgroundMark x1="93920" y1="32121" x2="93920" y2="32121"/>
                        <a14:backgroundMark x1="94340" y1="31313" x2="94340" y2="3131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19734" y="2628"/>
            <a:ext cx="2423370" cy="25148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30FE13-9390-BB83-FA19-B1C8BA5E76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31880" y="5422905"/>
            <a:ext cx="1167083" cy="12087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D42812-2BD9-592B-BB96-CB5CB9E8A5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2158" y="5408318"/>
            <a:ext cx="1310754" cy="13107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D51AE45-237F-A6D3-4F6C-C8063E6F7D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64780" y="5408318"/>
            <a:ext cx="1310754" cy="785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0902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47DF7-0DD0-88AA-8767-56E4739CC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311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y-GB" sz="49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Adnoddau ar y sleidiau nesaf</a:t>
            </a:r>
            <a:br>
              <a:rPr lang="cy-GB" dirty="0"/>
            </a:b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862507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592755" y="126061"/>
            <a:ext cx="1581480" cy="608500"/>
            <a:chOff x="-35531" y="252120"/>
            <a:chExt cx="3162960" cy="1217003"/>
          </a:xfrm>
        </p:grpSpPr>
        <p:sp>
          <p:nvSpPr>
            <p:cNvPr id="4" name="TextBox 4"/>
            <p:cNvSpPr txBox="1"/>
            <p:nvPr/>
          </p:nvSpPr>
          <p:spPr>
            <a:xfrm>
              <a:off x="-35531" y="252120"/>
              <a:ext cx="3162960" cy="12170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24"/>
                </a:lnSpc>
                <a:spcBef>
                  <a:spcPct val="0"/>
                </a:spcBef>
              </a:pPr>
              <a:r>
                <a:rPr lang="en-US" sz="24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Treigald</a:t>
              </a:r>
              <a:r>
                <a:rPr lang="en-US" sz="24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 </a:t>
              </a:r>
              <a:r>
                <a:rPr lang="en-US" sz="24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Meddal</a:t>
              </a:r>
              <a:endParaRPr lang="en-US" sz="2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86440" y="4964107"/>
            <a:ext cx="1311070" cy="1498270"/>
            <a:chOff x="0" y="0"/>
            <a:chExt cx="2622139" cy="2996539"/>
          </a:xfrm>
        </p:grpSpPr>
        <p:sp>
          <p:nvSpPr>
            <p:cNvPr id="6" name="Freeform 6"/>
            <p:cNvSpPr/>
            <p:nvPr/>
          </p:nvSpPr>
          <p:spPr>
            <a:xfrm>
              <a:off x="182434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355337"/>
              <a:ext cx="2622139" cy="6412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m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ynd a dro.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484206" y="4998684"/>
            <a:ext cx="1263155" cy="1558911"/>
            <a:chOff x="0" y="0"/>
            <a:chExt cx="3048443" cy="3737335"/>
          </a:xfrm>
        </p:grpSpPr>
        <p:sp>
          <p:nvSpPr>
            <p:cNvPr id="9" name="Freeform 9"/>
            <p:cNvSpPr/>
            <p:nvPr/>
          </p:nvSpPr>
          <p:spPr>
            <a:xfrm>
              <a:off x="395586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200119"/>
              <a:ext cx="3048443" cy="1537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siarad gyda fy ffrind.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800510" y="4996317"/>
            <a:ext cx="1001663" cy="1658180"/>
            <a:chOff x="0" y="0"/>
            <a:chExt cx="2417371" cy="3975323"/>
          </a:xfrm>
        </p:grpSpPr>
        <p:sp>
          <p:nvSpPr>
            <p:cNvPr id="12" name="Freeform 12"/>
            <p:cNvSpPr/>
            <p:nvPr/>
          </p:nvSpPr>
          <p:spPr>
            <a:xfrm>
              <a:off x="160100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438107"/>
              <a:ext cx="2417371" cy="1537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d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arllen llyfr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766849" y="4935851"/>
            <a:ext cx="890097" cy="1623656"/>
            <a:chOff x="0" y="0"/>
            <a:chExt cx="2148121" cy="389255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148121" cy="2148121"/>
            </a:xfrm>
            <a:custGeom>
              <a:avLst/>
              <a:gdLst/>
              <a:ahLst/>
              <a:cxnLst/>
              <a:rect l="l" t="t" r="r" b="b"/>
              <a:pathLst>
                <a:path w="2148121" h="2148121">
                  <a:moveTo>
                    <a:pt x="0" y="0"/>
                  </a:moveTo>
                  <a:lnTo>
                    <a:pt x="2148121" y="0"/>
                  </a:lnTo>
                  <a:lnTo>
                    <a:pt x="2148121" y="2148121"/>
                  </a:lnTo>
                  <a:lnTo>
                    <a:pt x="0" y="214812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8644" y="2355337"/>
              <a:ext cx="1990838" cy="15372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c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anu cân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232967" y="4935851"/>
            <a:ext cx="1333065" cy="1795837"/>
            <a:chOff x="0" y="0"/>
            <a:chExt cx="2666129" cy="3591674"/>
          </a:xfrm>
        </p:grpSpPr>
        <p:sp>
          <p:nvSpPr>
            <p:cNvPr id="18" name="Freeform 18"/>
            <p:cNvSpPr/>
            <p:nvPr/>
          </p:nvSpPr>
          <p:spPr>
            <a:xfrm>
              <a:off x="204429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2309272"/>
              <a:ext cx="2666129" cy="12824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m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ynd i wely yn gynnar.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038185" y="4977008"/>
            <a:ext cx="1105988" cy="1604440"/>
            <a:chOff x="0" y="0"/>
            <a:chExt cx="2669145" cy="3846487"/>
          </a:xfrm>
        </p:grpSpPr>
        <p:sp>
          <p:nvSpPr>
            <p:cNvPr id="21" name="Freeform 21"/>
            <p:cNvSpPr/>
            <p:nvPr/>
          </p:nvSpPr>
          <p:spPr>
            <a:xfrm>
              <a:off x="205937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2309271"/>
              <a:ext cx="2669145" cy="1537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g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ofyn i helpu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3830410" y="4910522"/>
            <a:ext cx="1224337" cy="1604440"/>
            <a:chOff x="0" y="0"/>
            <a:chExt cx="2954765" cy="3846487"/>
          </a:xfrm>
        </p:grpSpPr>
        <p:sp>
          <p:nvSpPr>
            <p:cNvPr id="24" name="Freeform 24"/>
            <p:cNvSpPr/>
            <p:nvPr/>
          </p:nvSpPr>
          <p:spPr>
            <a:xfrm>
              <a:off x="172301" y="0"/>
              <a:ext cx="2257271" cy="2257271"/>
            </a:xfrm>
            <a:custGeom>
              <a:avLst/>
              <a:gdLst/>
              <a:ahLst/>
              <a:cxnLst/>
              <a:rect l="l" t="t" r="r" b="b"/>
              <a:pathLst>
                <a:path w="2257271" h="2257271">
                  <a:moveTo>
                    <a:pt x="0" y="0"/>
                  </a:moveTo>
                  <a:lnTo>
                    <a:pt x="2257271" y="0"/>
                  </a:lnTo>
                  <a:lnTo>
                    <a:pt x="2257271" y="2257271"/>
                  </a:lnTo>
                  <a:lnTo>
                    <a:pt x="0" y="22572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2309271"/>
              <a:ext cx="2954765" cy="1537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39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m</a:t>
              </a: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ynd i rhedeg.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874613" y="4910522"/>
            <a:ext cx="1358644" cy="1918929"/>
            <a:chOff x="0" y="0"/>
            <a:chExt cx="3278894" cy="4600441"/>
          </a:xfrm>
        </p:grpSpPr>
        <p:sp>
          <p:nvSpPr>
            <p:cNvPr id="27" name="Freeform 27"/>
            <p:cNvSpPr/>
            <p:nvPr/>
          </p:nvSpPr>
          <p:spPr>
            <a:xfrm>
              <a:off x="423762" y="0"/>
              <a:ext cx="2151607" cy="2151607"/>
            </a:xfrm>
            <a:custGeom>
              <a:avLst/>
              <a:gdLst/>
              <a:ahLst/>
              <a:cxnLst/>
              <a:rect l="l" t="t" r="r" b="b"/>
              <a:pathLst>
                <a:path w="2151607" h="2151607">
                  <a:moveTo>
                    <a:pt x="0" y="0"/>
                  </a:moveTo>
                  <a:lnTo>
                    <a:pt x="2151607" y="0"/>
                  </a:lnTo>
                  <a:lnTo>
                    <a:pt x="2151607" y="2151607"/>
                  </a:lnTo>
                  <a:lnTo>
                    <a:pt x="0" y="21516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2294617"/>
              <a:ext cx="3278894" cy="23058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  <a:spcBef>
                  <a:spcPct val="0"/>
                </a:spcBef>
              </a:pPr>
              <a:r>
                <a:rPr lang="en-US" sz="1867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chwarae gyda ffrindiau.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245779" y="2093002"/>
            <a:ext cx="773019" cy="1386094"/>
            <a:chOff x="0" y="0"/>
            <a:chExt cx="1579166" cy="2900978"/>
          </a:xfrm>
        </p:grpSpPr>
        <p:sp>
          <p:nvSpPr>
            <p:cNvPr id="30" name="Freeform 30"/>
            <p:cNvSpPr/>
            <p:nvPr/>
          </p:nvSpPr>
          <p:spPr>
            <a:xfrm>
              <a:off x="298386" y="0"/>
              <a:ext cx="1263512" cy="1811486"/>
            </a:xfrm>
            <a:custGeom>
              <a:avLst/>
              <a:gdLst/>
              <a:ahLst/>
              <a:cxnLst/>
              <a:rect l="l" t="t" r="r" b="b"/>
              <a:pathLst>
                <a:path w="1263512" h="1811486">
                  <a:moveTo>
                    <a:pt x="0" y="0"/>
                  </a:moveTo>
                  <a:lnTo>
                    <a:pt x="1263512" y="0"/>
                  </a:lnTo>
                  <a:lnTo>
                    <a:pt x="1263512" y="1811486"/>
                  </a:lnTo>
                  <a:lnTo>
                    <a:pt x="0" y="18114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1925070"/>
              <a:ext cx="1579166" cy="9759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03"/>
                </a:lnSpc>
                <a:spcBef>
                  <a:spcPct val="0"/>
                </a:spcBef>
              </a:pPr>
              <a:r>
                <a:rPr lang="en-US" sz="1600" b="1">
                  <a:solidFill>
                    <a:srgbClr val="8C52FF"/>
                  </a:solidFill>
                  <a:latin typeface="Dreaming Outloud Pro" panose="03050502040302030504" pitchFamily="66" charset="0"/>
                  <a:ea typeface="Canva Sans Bold"/>
                  <a:cs typeface="Dreaming Outloud Pro" panose="03050502040302030504" pitchFamily="66" charset="0"/>
                  <a:sym typeface="Canva Sans Bold"/>
                </a:rPr>
                <a:t>wedi blino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581236" y="1467828"/>
            <a:ext cx="955759" cy="1275812"/>
            <a:chOff x="0" y="0"/>
            <a:chExt cx="1952477" cy="2670169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952477" cy="2184590"/>
            </a:xfrm>
            <a:custGeom>
              <a:avLst/>
              <a:gdLst/>
              <a:ahLst/>
              <a:cxnLst/>
              <a:rect l="l" t="t" r="r" b="b"/>
              <a:pathLst>
                <a:path w="1952477" h="2184590">
                  <a:moveTo>
                    <a:pt x="0" y="0"/>
                  </a:moveTo>
                  <a:lnTo>
                    <a:pt x="1952477" y="0"/>
                  </a:lnTo>
                  <a:lnTo>
                    <a:pt x="1952477" y="2184590"/>
                  </a:lnTo>
                  <a:lnTo>
                    <a:pt x="0" y="21845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565888" y="2208505"/>
              <a:ext cx="938168" cy="461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785"/>
                </a:lnSpc>
                <a:spcBef>
                  <a:spcPct val="0"/>
                </a:spcBef>
              </a:pPr>
              <a:r>
                <a:rPr lang="en-US" sz="1333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ofnus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5844846" y="2941862"/>
            <a:ext cx="733381" cy="1101753"/>
            <a:chOff x="0" y="0"/>
            <a:chExt cx="1498193" cy="2305876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498193" cy="1619668"/>
            </a:xfrm>
            <a:custGeom>
              <a:avLst/>
              <a:gdLst/>
              <a:ahLst/>
              <a:cxnLst/>
              <a:rect l="l" t="t" r="r" b="b"/>
              <a:pathLst>
                <a:path w="1498193" h="1619668">
                  <a:moveTo>
                    <a:pt x="0" y="0"/>
                  </a:moveTo>
                  <a:lnTo>
                    <a:pt x="1498193" y="0"/>
                  </a:lnTo>
                  <a:lnTo>
                    <a:pt x="1498193" y="1619668"/>
                  </a:lnTo>
                  <a:lnTo>
                    <a:pt x="0" y="16196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202664" y="1767268"/>
              <a:ext cx="1207979" cy="5386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51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nerfus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213751" y="2296185"/>
            <a:ext cx="773215" cy="1580156"/>
            <a:chOff x="0" y="0"/>
            <a:chExt cx="1579568" cy="3307132"/>
          </a:xfrm>
        </p:grpSpPr>
        <p:sp>
          <p:nvSpPr>
            <p:cNvPr id="39" name="Freeform 39"/>
            <p:cNvSpPr/>
            <p:nvPr/>
          </p:nvSpPr>
          <p:spPr>
            <a:xfrm>
              <a:off x="293831" y="0"/>
              <a:ext cx="991906" cy="2327053"/>
            </a:xfrm>
            <a:custGeom>
              <a:avLst/>
              <a:gdLst/>
              <a:ahLst/>
              <a:cxnLst/>
              <a:rect l="l" t="t" r="r" b="b"/>
              <a:pathLst>
                <a:path w="991906" h="2327053">
                  <a:moveTo>
                    <a:pt x="0" y="0"/>
                  </a:moveTo>
                  <a:lnTo>
                    <a:pt x="991906" y="0"/>
                  </a:lnTo>
                  <a:lnTo>
                    <a:pt x="991906" y="2327053"/>
                  </a:lnTo>
                  <a:lnTo>
                    <a:pt x="0" y="232705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2768524"/>
              <a:ext cx="1579568" cy="5386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47"/>
                </a:lnSpc>
                <a:spcBef>
                  <a:spcPct val="0"/>
                </a:spcBef>
              </a:pPr>
              <a:r>
                <a:rPr lang="en-US" sz="16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hyderus</a:t>
              </a:r>
              <a:endParaRPr lang="en-US" sz="1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244006" y="1448766"/>
            <a:ext cx="769307" cy="1199665"/>
            <a:chOff x="0" y="0"/>
            <a:chExt cx="1571585" cy="2510799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571585" cy="1896331"/>
            </a:xfrm>
            <a:custGeom>
              <a:avLst/>
              <a:gdLst/>
              <a:ahLst/>
              <a:cxnLst/>
              <a:rect l="l" t="t" r="r" b="b"/>
              <a:pathLst>
                <a:path w="1571585" h="1896331">
                  <a:moveTo>
                    <a:pt x="0" y="0"/>
                  </a:moveTo>
                  <a:lnTo>
                    <a:pt x="1571585" y="0"/>
                  </a:lnTo>
                  <a:lnTo>
                    <a:pt x="1571585" y="1896331"/>
                  </a:lnTo>
                  <a:lnTo>
                    <a:pt x="0" y="18963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242574" y="1997839"/>
              <a:ext cx="1086435" cy="5129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54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hapus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3057240" y="2952047"/>
            <a:ext cx="716983" cy="1320952"/>
            <a:chOff x="0" y="0"/>
            <a:chExt cx="1464695" cy="2764642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464695" cy="2194299"/>
            </a:xfrm>
            <a:custGeom>
              <a:avLst/>
              <a:gdLst/>
              <a:ahLst/>
              <a:cxnLst/>
              <a:rect l="l" t="t" r="r" b="b"/>
              <a:pathLst>
                <a:path w="1464695" h="2194299">
                  <a:moveTo>
                    <a:pt x="0" y="0"/>
                  </a:moveTo>
                  <a:lnTo>
                    <a:pt x="1464695" y="0"/>
                  </a:lnTo>
                  <a:lnTo>
                    <a:pt x="1464695" y="2194299"/>
                  </a:lnTo>
                  <a:lnTo>
                    <a:pt x="0" y="21942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7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82936" y="2226034"/>
              <a:ext cx="1098821" cy="5386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35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t</a:t>
              </a: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rist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576443" y="2953393"/>
            <a:ext cx="895137" cy="1349938"/>
            <a:chOff x="0" y="0"/>
            <a:chExt cx="1828636" cy="2825306"/>
          </a:xfrm>
        </p:grpSpPr>
        <p:sp>
          <p:nvSpPr>
            <p:cNvPr id="48" name="Freeform 48"/>
            <p:cNvSpPr/>
            <p:nvPr/>
          </p:nvSpPr>
          <p:spPr>
            <a:xfrm>
              <a:off x="218404" y="0"/>
              <a:ext cx="1289639" cy="2223515"/>
            </a:xfrm>
            <a:custGeom>
              <a:avLst/>
              <a:gdLst/>
              <a:ahLst/>
              <a:cxnLst/>
              <a:rect l="l" t="t" r="r" b="b"/>
              <a:pathLst>
                <a:path w="1289639" h="2223515">
                  <a:moveTo>
                    <a:pt x="0" y="0"/>
                  </a:moveTo>
                  <a:lnTo>
                    <a:pt x="1289639" y="0"/>
                  </a:lnTo>
                  <a:lnTo>
                    <a:pt x="1289639" y="2223515"/>
                  </a:lnTo>
                  <a:lnTo>
                    <a:pt x="0" y="222351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2286698"/>
              <a:ext cx="1828636" cy="5386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35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p</a:t>
              </a: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ryderus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451471" y="1471729"/>
            <a:ext cx="833185" cy="1297103"/>
            <a:chOff x="0" y="0"/>
            <a:chExt cx="1702078" cy="2714727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702078" cy="2053789"/>
            </a:xfrm>
            <a:custGeom>
              <a:avLst/>
              <a:gdLst/>
              <a:ahLst/>
              <a:cxnLst/>
              <a:rect l="l" t="t" r="r" b="b"/>
              <a:pathLst>
                <a:path w="1702078" h="2053789">
                  <a:moveTo>
                    <a:pt x="0" y="0"/>
                  </a:moveTo>
                  <a:lnTo>
                    <a:pt x="1702078" y="0"/>
                  </a:lnTo>
                  <a:lnTo>
                    <a:pt x="1702078" y="2053789"/>
                  </a:lnTo>
                  <a:lnTo>
                    <a:pt x="0" y="20537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9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375858" y="2176119"/>
              <a:ext cx="879616" cy="5386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35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c</a:t>
              </a: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rac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818615" y="1394350"/>
            <a:ext cx="1002797" cy="1300000"/>
            <a:chOff x="0" y="0"/>
            <a:chExt cx="2048569" cy="272079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2048569" cy="2048569"/>
            </a:xfrm>
            <a:custGeom>
              <a:avLst/>
              <a:gdLst/>
              <a:ahLst/>
              <a:cxnLst/>
              <a:rect l="l" t="t" r="r" b="b"/>
              <a:pathLst>
                <a:path w="2048569" h="2048569">
                  <a:moveTo>
                    <a:pt x="0" y="0"/>
                  </a:moveTo>
                  <a:lnTo>
                    <a:pt x="2048569" y="0"/>
                  </a:lnTo>
                  <a:lnTo>
                    <a:pt x="2048569" y="2048569"/>
                  </a:lnTo>
                  <a:lnTo>
                    <a:pt x="0" y="20485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170776" y="2182182"/>
              <a:ext cx="1707019" cy="5386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35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c</a:t>
              </a: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yffrous 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5158801" y="1469387"/>
            <a:ext cx="670331" cy="1309372"/>
            <a:chOff x="0" y="0"/>
            <a:chExt cx="1369391" cy="2740405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1331677" cy="2147867"/>
            </a:xfrm>
            <a:custGeom>
              <a:avLst/>
              <a:gdLst/>
              <a:ahLst/>
              <a:cxnLst/>
              <a:rect l="l" t="t" r="r" b="b"/>
              <a:pathLst>
                <a:path w="1331677" h="2147867">
                  <a:moveTo>
                    <a:pt x="0" y="0"/>
                  </a:moveTo>
                  <a:lnTo>
                    <a:pt x="1331677" y="0"/>
                  </a:lnTo>
                  <a:lnTo>
                    <a:pt x="1331677" y="2147867"/>
                  </a:lnTo>
                  <a:lnTo>
                    <a:pt x="0" y="214786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1">
                <a:extLst>
                  <a:ext uri="{96DAC541-7B7A-43D3-8B79-37D633B846F1}">
                    <asvg:svgBlip xmlns:asvg="http://schemas.microsoft.com/office/drawing/2016/SVG/main" r:embed="rId2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11904" y="2227445"/>
              <a:ext cx="1257487" cy="5129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954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d</a:t>
              </a: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iflas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4262980" y="3036208"/>
            <a:ext cx="912101" cy="1172168"/>
            <a:chOff x="0" y="0"/>
            <a:chExt cx="1863292" cy="2453246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1863292" cy="1879740"/>
            </a:xfrm>
            <a:custGeom>
              <a:avLst/>
              <a:gdLst/>
              <a:ahLst/>
              <a:cxnLst/>
              <a:rect l="l" t="t" r="r" b="b"/>
              <a:pathLst>
                <a:path w="1863292" h="1879740">
                  <a:moveTo>
                    <a:pt x="0" y="0"/>
                  </a:moveTo>
                  <a:lnTo>
                    <a:pt x="1863292" y="0"/>
                  </a:lnTo>
                  <a:lnTo>
                    <a:pt x="1863292" y="1879740"/>
                  </a:lnTo>
                  <a:lnTo>
                    <a:pt x="0" y="18797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3"/>
              <a:stretch>
                <a:fillRect/>
              </a:stretch>
            </a:blipFill>
          </p:spPr>
          <p:txBody>
            <a:bodyPr/>
            <a:lstStyle/>
            <a:p>
              <a:endParaRPr lang="cy-GB" sz="12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20058" y="1940286"/>
              <a:ext cx="1624536" cy="5129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045"/>
                </a:lnSpc>
                <a:spcBef>
                  <a:spcPct val="0"/>
                </a:spcBef>
              </a:pPr>
              <a:r>
                <a:rPr lang="en-US" sz="1600">
                  <a:solidFill>
                    <a:srgbClr val="FE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d</a:t>
              </a:r>
              <a:r>
                <a:rPr lang="en-US" sz="1600">
                  <a:solidFill>
                    <a:srgbClr val="000000"/>
                  </a:solidFill>
                  <a:latin typeface="Dreaming Outloud Pro" panose="03050502040302030504" pitchFamily="66" charset="0"/>
                  <a:ea typeface="Canva Sans"/>
                  <a:cs typeface="Dreaming Outloud Pro" panose="03050502040302030504" pitchFamily="66" charset="0"/>
                  <a:sym typeface="Canva Sans"/>
                </a:rPr>
                <a:t>ryslyd</a:t>
              </a:r>
            </a:p>
          </p:txBody>
        </p:sp>
      </p:grpSp>
      <p:sp>
        <p:nvSpPr>
          <p:cNvPr id="62" name="Freeform 62"/>
          <p:cNvSpPr/>
          <p:nvPr/>
        </p:nvSpPr>
        <p:spPr>
          <a:xfrm rot="-5400000">
            <a:off x="9747516" y="320441"/>
            <a:ext cx="833699" cy="825147"/>
          </a:xfrm>
          <a:custGeom>
            <a:avLst/>
            <a:gdLst/>
            <a:ahLst/>
            <a:cxnLst/>
            <a:rect l="l" t="t" r="r" b="b"/>
            <a:pathLst>
              <a:path w="1505647" h="1652287">
                <a:moveTo>
                  <a:pt x="0" y="0"/>
                </a:moveTo>
                <a:lnTo>
                  <a:pt x="1505647" y="0"/>
                </a:lnTo>
                <a:lnTo>
                  <a:pt x="1505647" y="1652288"/>
                </a:lnTo>
                <a:lnTo>
                  <a:pt x="0" y="1652288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3" name="TextBox 63"/>
          <p:cNvSpPr txBox="1"/>
          <p:nvPr/>
        </p:nvSpPr>
        <p:spPr>
          <a:xfrm>
            <a:off x="2261" y="733015"/>
            <a:ext cx="6187403" cy="7437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87"/>
              </a:lnSpc>
              <a:spcBef>
                <a:spcPct val="0"/>
              </a:spcBef>
            </a:pPr>
            <a:r>
              <a:rPr lang="en-US" sz="4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Pan </a:t>
            </a:r>
            <a:r>
              <a:rPr lang="en-US" sz="4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rydw</a:t>
            </a:r>
            <a:r>
              <a:rPr lang="en-US" sz="4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i’n</a:t>
            </a:r>
            <a:r>
              <a:rPr lang="en-US" sz="4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teimlo</a:t>
            </a:r>
            <a:r>
              <a:rPr lang="en-US" sz="4400" dirty="0" err="1"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’n</a:t>
            </a:r>
            <a:r>
              <a:rPr lang="en-US" sz="4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....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323236" y="4157021"/>
            <a:ext cx="2348547" cy="743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87"/>
              </a:lnSpc>
              <a:spcBef>
                <a:spcPct val="0"/>
              </a:spcBef>
            </a:pPr>
            <a:r>
              <a:rPr lang="en-US" sz="4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dylwn</a:t>
            </a:r>
            <a:r>
              <a:rPr lang="en-US" sz="4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4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....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9241407" y="1159350"/>
            <a:ext cx="1244879" cy="1692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22"/>
              </a:lnSpc>
            </a:pPr>
            <a:r>
              <a:rPr lang="en-US" sz="2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ôl</a:t>
            </a:r>
            <a:r>
              <a:rPr lang="en-US" sz="2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:</a:t>
            </a:r>
          </a:p>
          <a:p>
            <a:pPr algn="ctr">
              <a:lnSpc>
                <a:spcPts val="3322"/>
              </a:lnSpc>
            </a:pPr>
            <a:r>
              <a:rPr lang="en-US" sz="2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/’n</a:t>
            </a:r>
          </a:p>
          <a:p>
            <a:pPr algn="ctr">
              <a:lnSpc>
                <a:spcPts val="3322"/>
              </a:lnSpc>
            </a:pPr>
            <a:r>
              <a:rPr lang="en-US" sz="2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&amp;</a:t>
            </a:r>
          </a:p>
          <a:p>
            <a:pPr algn="ctr">
              <a:lnSpc>
                <a:spcPts val="3322"/>
              </a:lnSpc>
            </a:pPr>
            <a:r>
              <a:rPr lang="en-US" sz="2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dylwn</a:t>
            </a:r>
            <a:r>
              <a:rPr lang="en-US" sz="2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endParaRPr lang="en-US" sz="2400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  <p:sp>
        <p:nvSpPr>
          <p:cNvPr id="66" name="Freeform 66"/>
          <p:cNvSpPr/>
          <p:nvPr/>
        </p:nvSpPr>
        <p:spPr>
          <a:xfrm>
            <a:off x="9050203" y="3361612"/>
            <a:ext cx="439432" cy="439432"/>
          </a:xfrm>
          <a:custGeom>
            <a:avLst/>
            <a:gdLst/>
            <a:ahLst/>
            <a:cxnLst/>
            <a:rect l="l" t="t" r="r" b="b"/>
            <a:pathLst>
              <a:path w="659148" h="659148">
                <a:moveTo>
                  <a:pt x="0" y="0"/>
                </a:moveTo>
                <a:lnTo>
                  <a:pt x="659148" y="0"/>
                </a:lnTo>
                <a:lnTo>
                  <a:pt x="659148" y="659148"/>
                </a:lnTo>
                <a:lnTo>
                  <a:pt x="0" y="659148"/>
                </a:lnTo>
                <a:lnTo>
                  <a:pt x="0" y="0"/>
                </a:lnTo>
                <a:close/>
              </a:path>
            </a:pathLst>
          </a:custGeom>
          <a:blipFill>
            <a:blip r:embed="rId26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7" name="TextBox 67"/>
          <p:cNvSpPr txBox="1"/>
          <p:nvPr/>
        </p:nvSpPr>
        <p:spPr>
          <a:xfrm>
            <a:off x="8561461" y="2981764"/>
            <a:ext cx="2586575" cy="8463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22"/>
              </a:lnSpc>
            </a:pPr>
            <a:r>
              <a:rPr lang="en-US" sz="2400" dirty="0">
                <a:solidFill>
                  <a:srgbClr val="8C52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Dim </a:t>
            </a:r>
            <a:r>
              <a:rPr lang="en-US" sz="2400" dirty="0" err="1">
                <a:solidFill>
                  <a:srgbClr val="AD3F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</a:t>
            </a:r>
            <a:r>
              <a:rPr lang="en-US" sz="2400" dirty="0">
                <a:solidFill>
                  <a:srgbClr val="AD3F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/’n</a:t>
            </a:r>
            <a:r>
              <a:rPr lang="en-US" sz="2400" dirty="0">
                <a:solidFill>
                  <a:srgbClr val="8C52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400" dirty="0" err="1">
                <a:solidFill>
                  <a:srgbClr val="8C52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cyn</a:t>
            </a:r>
            <a:r>
              <a:rPr lang="en-US" sz="2400" dirty="0">
                <a:solidFill>
                  <a:srgbClr val="8C52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: </a:t>
            </a:r>
          </a:p>
          <a:p>
            <a:pPr algn="ctr">
              <a:lnSpc>
                <a:spcPts val="3322"/>
              </a:lnSpc>
              <a:spcBef>
                <a:spcPct val="0"/>
              </a:spcBef>
            </a:pPr>
            <a:r>
              <a:rPr lang="en-US" sz="2400" dirty="0" err="1">
                <a:solidFill>
                  <a:srgbClr val="8C52FF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wedi</a:t>
            </a:r>
            <a:endParaRPr lang="en-US" sz="2400" dirty="0">
              <a:solidFill>
                <a:srgbClr val="8C52FF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  <p:sp>
        <p:nvSpPr>
          <p:cNvPr id="68" name="Title 1">
            <a:extLst>
              <a:ext uri="{FF2B5EF4-FFF2-40B4-BE49-F238E27FC236}">
                <a16:creationId xmlns:a16="http://schemas.microsoft.com/office/drawing/2014/main" id="{88546ABF-AC53-56A7-800C-6F1D3869CE47}"/>
              </a:ext>
            </a:extLst>
          </p:cNvPr>
          <p:cNvSpPr txBox="1">
            <a:spLocks/>
          </p:cNvSpPr>
          <p:nvPr/>
        </p:nvSpPr>
        <p:spPr>
          <a:xfrm>
            <a:off x="587046" y="20993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b="1" u="sng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 Iaith </a:t>
            </a:r>
          </a:p>
        </p:txBody>
      </p:sp>
      <p:graphicFrame>
        <p:nvGraphicFramePr>
          <p:cNvPr id="70" name="Table 69">
            <a:extLst>
              <a:ext uri="{FF2B5EF4-FFF2-40B4-BE49-F238E27FC236}">
                <a16:creationId xmlns:a16="http://schemas.microsoft.com/office/drawing/2014/main" id="{C57B2765-560C-3F3B-EEB9-E587E780E0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511320"/>
              </p:ext>
            </p:extLst>
          </p:nvPr>
        </p:nvGraphicFramePr>
        <p:xfrm>
          <a:off x="10869332" y="861884"/>
          <a:ext cx="1092878" cy="43486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439">
                  <a:extLst>
                    <a:ext uri="{9D8B030D-6E8A-4147-A177-3AD203B41FA5}">
                      <a16:colId xmlns:a16="http://schemas.microsoft.com/office/drawing/2014/main" val="1490129097"/>
                    </a:ext>
                  </a:extLst>
                </a:gridCol>
                <a:gridCol w="546439">
                  <a:extLst>
                    <a:ext uri="{9D8B030D-6E8A-4147-A177-3AD203B41FA5}">
                      <a16:colId xmlns:a16="http://schemas.microsoft.com/office/drawing/2014/main" val="2863264291"/>
                    </a:ext>
                  </a:extLst>
                </a:gridCol>
              </a:tblGrid>
              <a:tr h="483183"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443402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2198797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2393129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3414278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 err="1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dd</a:t>
                      </a:r>
                      <a:endParaRPr lang="cy-GB" sz="2400" b="1" dirty="0">
                        <a:ln>
                          <a:solidFill>
                            <a:srgbClr val="FF0000"/>
                          </a:solidFill>
                        </a:ln>
                        <a:solidFill>
                          <a:srgbClr val="FF0000"/>
                        </a:solidFill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8246016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653775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7912628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 err="1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ll</a:t>
                      </a:r>
                      <a:endParaRPr lang="cy-GB" sz="2400" b="1" dirty="0">
                        <a:ln>
                          <a:solidFill>
                            <a:sysClr val="windowText" lastClr="000000"/>
                          </a:solidFill>
                        </a:ln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6080001"/>
                  </a:ext>
                </a:extLst>
              </a:tr>
              <a:tr h="483183">
                <a:tc>
                  <a:txBody>
                    <a:bodyPr/>
                    <a:lstStyle/>
                    <a:p>
                      <a:r>
                        <a:rPr lang="cy-GB" sz="2400" b="1" dirty="0" err="1">
                          <a:ln>
                            <a:solidFill>
                              <a:sysClr val="windowText" lastClr="000000"/>
                            </a:solidFill>
                          </a:ln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rh</a:t>
                      </a:r>
                      <a:endParaRPr lang="cy-GB" sz="2400" b="1" dirty="0">
                        <a:ln>
                          <a:solidFill>
                            <a:sysClr val="windowText" lastClr="000000"/>
                          </a:solidFill>
                        </a:ln>
                        <a:latin typeface="Dreaming Outloud Pro" panose="03050502040302030504" pitchFamily="66" charset="0"/>
                        <a:cs typeface="Dreaming Outloud Pro" panose="03050502040302030504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b="1" dirty="0">
                          <a:ln>
                            <a:solidFill>
                              <a:srgbClr val="FF0000"/>
                            </a:solidFill>
                          </a:ln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cs typeface="Dreaming Outloud Pro" panose="03050502040302030504" pitchFamily="66" charset="0"/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73956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F7CDF-F890-8CBB-C3E1-0A4D95EC519B}"/>
              </a:ext>
            </a:extLst>
          </p:cNvPr>
          <p:cNvSpPr txBox="1">
            <a:spLocks/>
          </p:cNvSpPr>
          <p:nvPr/>
        </p:nvSpPr>
        <p:spPr>
          <a:xfrm>
            <a:off x="838200" y="738751"/>
            <a:ext cx="10515600" cy="1325563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9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 Fflach ar y sleidiau nesaf</a:t>
            </a:r>
            <a:br>
              <a:rPr lang="cy-GB" dirty="0"/>
            </a:b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58333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BF27FA-6912-4EA4-BC8D-C18E5432FA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>
            <a:extLst>
              <a:ext uri="{FF2B5EF4-FFF2-40B4-BE49-F238E27FC236}">
                <a16:creationId xmlns:a16="http://schemas.microsoft.com/office/drawing/2014/main" id="{16EE6693-BA89-A5F6-89E3-DA6F6191E64F}"/>
              </a:ext>
            </a:extLst>
          </p:cNvPr>
          <p:cNvSpPr/>
          <p:nvPr/>
        </p:nvSpPr>
        <p:spPr>
          <a:xfrm>
            <a:off x="3403600" y="482600"/>
            <a:ext cx="4724400" cy="47244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46E1CAB6-4B95-9C1E-81D4-C68D4F66E17C}"/>
              </a:ext>
            </a:extLst>
          </p:cNvPr>
          <p:cNvSpPr txBox="1"/>
          <p:nvPr/>
        </p:nvSpPr>
        <p:spPr>
          <a:xfrm>
            <a:off x="2043434" y="6076600"/>
            <a:ext cx="8105133" cy="5943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39"/>
              </a:lnSpc>
              <a:spcBef>
                <a:spcPct val="0"/>
              </a:spcBef>
            </a:pPr>
            <a:r>
              <a:rPr lang="en-US" sz="9200" dirty="0" err="1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</a:t>
            </a:r>
            <a:r>
              <a:rPr lang="en-US" sz="92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ynd</a:t>
            </a:r>
            <a:r>
              <a:rPr lang="en-US" sz="92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 </a:t>
            </a:r>
            <a:r>
              <a:rPr lang="en-US" sz="92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dro</a:t>
            </a:r>
            <a:r>
              <a:rPr lang="en-US" sz="92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59265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54ACD5-32B4-4707-53D4-549AAB9E8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>
            <a:extLst>
              <a:ext uri="{FF2B5EF4-FFF2-40B4-BE49-F238E27FC236}">
                <a16:creationId xmlns:a16="http://schemas.microsoft.com/office/drawing/2014/main" id="{091208D1-DD98-B4C9-F44E-4F84256C7168}"/>
              </a:ext>
            </a:extLst>
          </p:cNvPr>
          <p:cNvSpPr/>
          <p:nvPr/>
        </p:nvSpPr>
        <p:spPr>
          <a:xfrm>
            <a:off x="3403600" y="482600"/>
            <a:ext cx="4724400" cy="47244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4998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E0D220-0043-583D-C170-F936A9C61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24">
            <a:extLst>
              <a:ext uri="{FF2B5EF4-FFF2-40B4-BE49-F238E27FC236}">
                <a16:creationId xmlns:a16="http://schemas.microsoft.com/office/drawing/2014/main" id="{8B41E435-2058-A55D-75C1-8A1FAF65555C}"/>
              </a:ext>
            </a:extLst>
          </p:cNvPr>
          <p:cNvSpPr/>
          <p:nvPr/>
        </p:nvSpPr>
        <p:spPr>
          <a:xfrm>
            <a:off x="2794000" y="76200"/>
            <a:ext cx="6299200" cy="55372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3" name="TextBox 25">
            <a:extLst>
              <a:ext uri="{FF2B5EF4-FFF2-40B4-BE49-F238E27FC236}">
                <a16:creationId xmlns:a16="http://schemas.microsoft.com/office/drawing/2014/main" id="{5AF47B4E-ACE6-A0F2-EE8A-E2B8664C3D86}"/>
              </a:ext>
            </a:extLst>
          </p:cNvPr>
          <p:cNvSpPr txBox="1"/>
          <p:nvPr/>
        </p:nvSpPr>
        <p:spPr>
          <a:xfrm>
            <a:off x="2489200" y="5969001"/>
            <a:ext cx="7106499" cy="5354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39"/>
              </a:lnSpc>
              <a:spcBef>
                <a:spcPct val="0"/>
              </a:spcBef>
            </a:pPr>
            <a:r>
              <a:rPr lang="en-US" sz="7667" dirty="0" err="1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</a:t>
            </a:r>
            <a:r>
              <a:rPr lang="en-US" sz="7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ynd</a:t>
            </a:r>
            <a:r>
              <a:rPr lang="en-US" sz="7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7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7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7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rhedeg</a:t>
            </a:r>
            <a:r>
              <a:rPr lang="en-US" sz="7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77609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3F1EA4-0498-AFEE-B3F5-16E0C0CA4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24">
            <a:extLst>
              <a:ext uri="{FF2B5EF4-FFF2-40B4-BE49-F238E27FC236}">
                <a16:creationId xmlns:a16="http://schemas.microsoft.com/office/drawing/2014/main" id="{5962C569-0881-CF19-78E0-E3F8E92A8633}"/>
              </a:ext>
            </a:extLst>
          </p:cNvPr>
          <p:cNvSpPr/>
          <p:nvPr/>
        </p:nvSpPr>
        <p:spPr>
          <a:xfrm>
            <a:off x="2794000" y="76200"/>
            <a:ext cx="6299200" cy="55372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3706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81E3A2-C914-6698-31FE-905F9776D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8">
            <a:extLst>
              <a:ext uri="{FF2B5EF4-FFF2-40B4-BE49-F238E27FC236}">
                <a16:creationId xmlns:a16="http://schemas.microsoft.com/office/drawing/2014/main" id="{D52D4151-F051-B056-E0FB-EE6622DE702D}"/>
              </a:ext>
            </a:extLst>
          </p:cNvPr>
          <p:cNvSpPr/>
          <p:nvPr/>
        </p:nvSpPr>
        <p:spPr>
          <a:xfrm>
            <a:off x="3606800" y="318041"/>
            <a:ext cx="4622800" cy="4584159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7" name="TextBox 19">
            <a:extLst>
              <a:ext uri="{FF2B5EF4-FFF2-40B4-BE49-F238E27FC236}">
                <a16:creationId xmlns:a16="http://schemas.microsoft.com/office/drawing/2014/main" id="{207186EF-9CB8-7E42-C212-C93E45BC6340}"/>
              </a:ext>
            </a:extLst>
          </p:cNvPr>
          <p:cNvSpPr txBox="1"/>
          <p:nvPr/>
        </p:nvSpPr>
        <p:spPr>
          <a:xfrm>
            <a:off x="508000" y="6070600"/>
            <a:ext cx="11176000" cy="4661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39"/>
              </a:lnSpc>
              <a:spcBef>
                <a:spcPct val="0"/>
              </a:spcBef>
            </a:pPr>
            <a:r>
              <a:rPr lang="en-US" sz="5867" dirty="0" err="1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m</a:t>
            </a:r>
            <a:r>
              <a:rPr lang="en-US" sz="58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ynd</a:t>
            </a:r>
            <a:r>
              <a:rPr lang="en-US" sz="5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58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5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58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wely</a:t>
            </a:r>
            <a:r>
              <a:rPr lang="en-US" sz="5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58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</a:t>
            </a:r>
            <a:r>
              <a:rPr lang="en-US" sz="5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58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gynnar</a:t>
            </a:r>
            <a:r>
              <a:rPr lang="en-US" sz="58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708177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B677F2-43D7-04F5-12C3-F807B2FE8E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8">
            <a:extLst>
              <a:ext uri="{FF2B5EF4-FFF2-40B4-BE49-F238E27FC236}">
                <a16:creationId xmlns:a16="http://schemas.microsoft.com/office/drawing/2014/main" id="{BEE74AAB-45BD-5DF8-0EEC-3FEC18653B5E}"/>
              </a:ext>
            </a:extLst>
          </p:cNvPr>
          <p:cNvSpPr/>
          <p:nvPr/>
        </p:nvSpPr>
        <p:spPr>
          <a:xfrm>
            <a:off x="3606800" y="318041"/>
            <a:ext cx="4622800" cy="4584159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4027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2BD8B0-8B4F-1744-051C-66105B1D8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 27">
            <a:extLst>
              <a:ext uri="{FF2B5EF4-FFF2-40B4-BE49-F238E27FC236}">
                <a16:creationId xmlns:a16="http://schemas.microsoft.com/office/drawing/2014/main" id="{8A755216-130A-0957-A3D3-6769D62E67A2}"/>
              </a:ext>
            </a:extLst>
          </p:cNvPr>
          <p:cNvSpPr/>
          <p:nvPr/>
        </p:nvSpPr>
        <p:spPr>
          <a:xfrm>
            <a:off x="3556000" y="1143000"/>
            <a:ext cx="4368800" cy="3759200"/>
          </a:xfrm>
          <a:custGeom>
            <a:avLst/>
            <a:gdLst/>
            <a:ahLst/>
            <a:cxnLst/>
            <a:rect l="l" t="t" r="r" b="b"/>
            <a:pathLst>
              <a:path w="2151607" h="2151607">
                <a:moveTo>
                  <a:pt x="0" y="0"/>
                </a:moveTo>
                <a:lnTo>
                  <a:pt x="2151607" y="0"/>
                </a:lnTo>
                <a:lnTo>
                  <a:pt x="2151607" y="2151607"/>
                </a:lnTo>
                <a:lnTo>
                  <a:pt x="0" y="21516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6" name="TextBox 28">
            <a:extLst>
              <a:ext uri="{FF2B5EF4-FFF2-40B4-BE49-F238E27FC236}">
                <a16:creationId xmlns:a16="http://schemas.microsoft.com/office/drawing/2014/main" id="{1A1AB66D-876F-2EB3-B7B5-EAC0CE1A530F}"/>
              </a:ext>
            </a:extLst>
          </p:cNvPr>
          <p:cNvSpPr txBox="1"/>
          <p:nvPr/>
        </p:nvSpPr>
        <p:spPr>
          <a:xfrm>
            <a:off x="1623351" y="5969001"/>
            <a:ext cx="8945298" cy="4969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chwarae</a:t>
            </a:r>
            <a:r>
              <a:rPr lang="en-US" sz="6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gyda</a:t>
            </a:r>
            <a:r>
              <a:rPr lang="en-US" sz="6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ffrindiau</a:t>
            </a:r>
            <a:r>
              <a:rPr lang="en-US" sz="6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93167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7F4DEA-8A20-A892-168A-90E05784B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 27">
            <a:extLst>
              <a:ext uri="{FF2B5EF4-FFF2-40B4-BE49-F238E27FC236}">
                <a16:creationId xmlns:a16="http://schemas.microsoft.com/office/drawing/2014/main" id="{1BA16D13-225F-51BF-908D-98F1819C30A5}"/>
              </a:ext>
            </a:extLst>
          </p:cNvPr>
          <p:cNvSpPr/>
          <p:nvPr/>
        </p:nvSpPr>
        <p:spPr>
          <a:xfrm>
            <a:off x="3556000" y="1143000"/>
            <a:ext cx="4368800" cy="3759200"/>
          </a:xfrm>
          <a:custGeom>
            <a:avLst/>
            <a:gdLst/>
            <a:ahLst/>
            <a:cxnLst/>
            <a:rect l="l" t="t" r="r" b="b"/>
            <a:pathLst>
              <a:path w="2151607" h="2151607">
                <a:moveTo>
                  <a:pt x="0" y="0"/>
                </a:moveTo>
                <a:lnTo>
                  <a:pt x="2151607" y="0"/>
                </a:lnTo>
                <a:lnTo>
                  <a:pt x="2151607" y="2151607"/>
                </a:lnTo>
                <a:lnTo>
                  <a:pt x="0" y="21516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5861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531E6D-581B-2404-2383-D08969054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9">
            <a:extLst>
              <a:ext uri="{FF2B5EF4-FFF2-40B4-BE49-F238E27FC236}">
                <a16:creationId xmlns:a16="http://schemas.microsoft.com/office/drawing/2014/main" id="{C991E6FF-2817-F306-4A22-1F2841CCC4E2}"/>
              </a:ext>
            </a:extLst>
          </p:cNvPr>
          <p:cNvSpPr/>
          <p:nvPr/>
        </p:nvSpPr>
        <p:spPr>
          <a:xfrm>
            <a:off x="3606800" y="431800"/>
            <a:ext cx="4673600" cy="41656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86BCA5D5-0CDA-C947-3B2D-FC8DD2E8909A}"/>
              </a:ext>
            </a:extLst>
          </p:cNvPr>
          <p:cNvSpPr txBox="1"/>
          <p:nvPr/>
        </p:nvSpPr>
        <p:spPr>
          <a:xfrm>
            <a:off x="292403" y="5465894"/>
            <a:ext cx="11086797" cy="4866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39"/>
              </a:lnSpc>
              <a:spcBef>
                <a:spcPct val="0"/>
              </a:spcBef>
            </a:pPr>
            <a:r>
              <a:rPr lang="en-US" sz="6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siarad</a:t>
            </a:r>
            <a:r>
              <a:rPr lang="en-US" sz="6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gyda</a:t>
            </a:r>
            <a:r>
              <a:rPr lang="en-US" sz="6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fy</a:t>
            </a:r>
            <a:r>
              <a:rPr lang="en-US" sz="6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4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ffrind</a:t>
            </a:r>
            <a:r>
              <a:rPr lang="en-US" sz="64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281454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D08683-07A2-546A-DEED-AB5574621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9">
            <a:extLst>
              <a:ext uri="{FF2B5EF4-FFF2-40B4-BE49-F238E27FC236}">
                <a16:creationId xmlns:a16="http://schemas.microsoft.com/office/drawing/2014/main" id="{56DFA524-13ED-DB82-528B-FFE2A0AF052A}"/>
              </a:ext>
            </a:extLst>
          </p:cNvPr>
          <p:cNvSpPr/>
          <p:nvPr/>
        </p:nvSpPr>
        <p:spPr>
          <a:xfrm>
            <a:off x="3606800" y="431800"/>
            <a:ext cx="4673600" cy="41656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18533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20921D-B5A5-7FE7-A16A-941C81049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2">
            <a:extLst>
              <a:ext uri="{FF2B5EF4-FFF2-40B4-BE49-F238E27FC236}">
                <a16:creationId xmlns:a16="http://schemas.microsoft.com/office/drawing/2014/main" id="{6C76AF75-8B53-EAB7-D757-CD5A613C37BB}"/>
              </a:ext>
            </a:extLst>
          </p:cNvPr>
          <p:cNvSpPr/>
          <p:nvPr/>
        </p:nvSpPr>
        <p:spPr>
          <a:xfrm>
            <a:off x="3287427" y="635000"/>
            <a:ext cx="4891373" cy="41148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1" name="TextBox 13">
            <a:extLst>
              <a:ext uri="{FF2B5EF4-FFF2-40B4-BE49-F238E27FC236}">
                <a16:creationId xmlns:a16="http://schemas.microsoft.com/office/drawing/2014/main" id="{A440FEC1-473D-0C7B-5AFC-78BDB5A2951E}"/>
              </a:ext>
            </a:extLst>
          </p:cNvPr>
          <p:cNvSpPr txBox="1"/>
          <p:nvPr/>
        </p:nvSpPr>
        <p:spPr>
          <a:xfrm>
            <a:off x="3048000" y="5707296"/>
            <a:ext cx="5500973" cy="4969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39"/>
              </a:lnSpc>
              <a:spcBef>
                <a:spcPct val="0"/>
              </a:spcBef>
            </a:pPr>
            <a:r>
              <a:rPr lang="en-US" sz="6667" dirty="0" err="1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arllen</a:t>
            </a:r>
            <a:r>
              <a:rPr lang="en-US" sz="6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llyfr</a:t>
            </a:r>
            <a:endParaRPr lang="en-US" sz="6667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</p:spTree>
    <p:extLst>
      <p:ext uri="{BB962C8B-B14F-4D97-AF65-F5344CB8AC3E}">
        <p14:creationId xmlns:p14="http://schemas.microsoft.com/office/powerpoint/2010/main" val="26021412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700483-716B-FDD9-BFA4-B952E5060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2">
            <a:extLst>
              <a:ext uri="{FF2B5EF4-FFF2-40B4-BE49-F238E27FC236}">
                <a16:creationId xmlns:a16="http://schemas.microsoft.com/office/drawing/2014/main" id="{47624E5F-EC76-DD10-C63D-9B91389873B3}"/>
              </a:ext>
            </a:extLst>
          </p:cNvPr>
          <p:cNvSpPr/>
          <p:nvPr/>
        </p:nvSpPr>
        <p:spPr>
          <a:xfrm>
            <a:off x="3287427" y="635000"/>
            <a:ext cx="4891373" cy="4114800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6512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3A8012-DB9D-909F-FFB3-11C09A51E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21">
            <a:extLst>
              <a:ext uri="{FF2B5EF4-FFF2-40B4-BE49-F238E27FC236}">
                <a16:creationId xmlns:a16="http://schemas.microsoft.com/office/drawing/2014/main" id="{79E541FA-24B6-F62E-792A-BA63EE79D85D}"/>
              </a:ext>
            </a:extLst>
          </p:cNvPr>
          <p:cNvSpPr/>
          <p:nvPr/>
        </p:nvSpPr>
        <p:spPr>
          <a:xfrm>
            <a:off x="3556000" y="510198"/>
            <a:ext cx="4826000" cy="4572001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0" name="TextBox 22">
            <a:extLst>
              <a:ext uri="{FF2B5EF4-FFF2-40B4-BE49-F238E27FC236}">
                <a16:creationId xmlns:a16="http://schemas.microsoft.com/office/drawing/2014/main" id="{27A63B70-AC89-5FD0-75D3-52EF9743C1C4}"/>
              </a:ext>
            </a:extLst>
          </p:cNvPr>
          <p:cNvSpPr txBox="1"/>
          <p:nvPr/>
        </p:nvSpPr>
        <p:spPr>
          <a:xfrm>
            <a:off x="3043542" y="5847666"/>
            <a:ext cx="6104917" cy="4969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39"/>
              </a:lnSpc>
              <a:spcBef>
                <a:spcPct val="0"/>
              </a:spcBef>
            </a:pPr>
            <a:r>
              <a:rPr lang="en-US" sz="6667" dirty="0" err="1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ofyn</a:t>
            </a:r>
            <a:r>
              <a:rPr lang="en-US" sz="6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i</a:t>
            </a:r>
            <a:r>
              <a:rPr lang="en-US" sz="6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helpu</a:t>
            </a:r>
            <a:endParaRPr lang="en-US" sz="6667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</p:spTree>
    <p:extLst>
      <p:ext uri="{BB962C8B-B14F-4D97-AF65-F5344CB8AC3E}">
        <p14:creationId xmlns:p14="http://schemas.microsoft.com/office/powerpoint/2010/main" val="221834306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9CD29B-8344-8B5A-1A71-33C2DA977A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21">
            <a:extLst>
              <a:ext uri="{FF2B5EF4-FFF2-40B4-BE49-F238E27FC236}">
                <a16:creationId xmlns:a16="http://schemas.microsoft.com/office/drawing/2014/main" id="{D04410CE-6B33-6352-0F04-1F2611D72CA6}"/>
              </a:ext>
            </a:extLst>
          </p:cNvPr>
          <p:cNvSpPr/>
          <p:nvPr/>
        </p:nvSpPr>
        <p:spPr>
          <a:xfrm>
            <a:off x="3556000" y="510198"/>
            <a:ext cx="4826000" cy="4572001"/>
          </a:xfrm>
          <a:custGeom>
            <a:avLst/>
            <a:gdLst/>
            <a:ahLst/>
            <a:cxnLst/>
            <a:rect l="l" t="t" r="r" b="b"/>
            <a:pathLst>
              <a:path w="2257271" h="2257271">
                <a:moveTo>
                  <a:pt x="0" y="0"/>
                </a:moveTo>
                <a:lnTo>
                  <a:pt x="2257271" y="0"/>
                </a:lnTo>
                <a:lnTo>
                  <a:pt x="2257271" y="2257271"/>
                </a:lnTo>
                <a:lnTo>
                  <a:pt x="0" y="225727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0030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F8E8C8-14F0-2AF2-704F-AD12A2D03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5">
            <a:extLst>
              <a:ext uri="{FF2B5EF4-FFF2-40B4-BE49-F238E27FC236}">
                <a16:creationId xmlns:a16="http://schemas.microsoft.com/office/drawing/2014/main" id="{4D93B892-B2DB-EEB4-0706-CA5130FC75CB}"/>
              </a:ext>
            </a:extLst>
          </p:cNvPr>
          <p:cNvSpPr/>
          <p:nvPr/>
        </p:nvSpPr>
        <p:spPr>
          <a:xfrm>
            <a:off x="3860800" y="431800"/>
            <a:ext cx="4876800" cy="4572000"/>
          </a:xfrm>
          <a:custGeom>
            <a:avLst/>
            <a:gdLst/>
            <a:ahLst/>
            <a:cxnLst/>
            <a:rect l="l" t="t" r="r" b="b"/>
            <a:pathLst>
              <a:path w="2148121" h="2148121">
                <a:moveTo>
                  <a:pt x="0" y="0"/>
                </a:moveTo>
                <a:lnTo>
                  <a:pt x="2148121" y="0"/>
                </a:lnTo>
                <a:lnTo>
                  <a:pt x="2148121" y="2148121"/>
                </a:lnTo>
                <a:lnTo>
                  <a:pt x="0" y="214812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4" name="TextBox 16">
            <a:extLst>
              <a:ext uri="{FF2B5EF4-FFF2-40B4-BE49-F238E27FC236}">
                <a16:creationId xmlns:a16="http://schemas.microsoft.com/office/drawing/2014/main" id="{B170154F-19FB-C74E-DDE9-77E929493676}"/>
              </a:ext>
            </a:extLst>
          </p:cNvPr>
          <p:cNvSpPr txBox="1"/>
          <p:nvPr/>
        </p:nvSpPr>
        <p:spPr>
          <a:xfrm>
            <a:off x="4521200" y="5613401"/>
            <a:ext cx="3708400" cy="4969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39"/>
              </a:lnSpc>
              <a:spcBef>
                <a:spcPct val="0"/>
              </a:spcBef>
            </a:pPr>
            <a:r>
              <a:rPr lang="en-US" sz="6667" dirty="0" err="1">
                <a:solidFill>
                  <a:srgbClr val="FE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anu</a:t>
            </a:r>
            <a:r>
              <a:rPr lang="en-US" sz="6667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667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cân</a:t>
            </a:r>
            <a:endParaRPr lang="en-US" sz="6667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</p:spTree>
    <p:extLst>
      <p:ext uri="{BB962C8B-B14F-4D97-AF65-F5344CB8AC3E}">
        <p14:creationId xmlns:p14="http://schemas.microsoft.com/office/powerpoint/2010/main" val="11697961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456B77-FD83-D154-BE09-D98C2D813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5">
            <a:extLst>
              <a:ext uri="{FF2B5EF4-FFF2-40B4-BE49-F238E27FC236}">
                <a16:creationId xmlns:a16="http://schemas.microsoft.com/office/drawing/2014/main" id="{93B418B6-7BD5-3975-5608-D14EF79C9A7D}"/>
              </a:ext>
            </a:extLst>
          </p:cNvPr>
          <p:cNvSpPr/>
          <p:nvPr/>
        </p:nvSpPr>
        <p:spPr>
          <a:xfrm>
            <a:off x="3860800" y="431800"/>
            <a:ext cx="4876800" cy="4572000"/>
          </a:xfrm>
          <a:custGeom>
            <a:avLst/>
            <a:gdLst/>
            <a:ahLst/>
            <a:cxnLst/>
            <a:rect l="l" t="t" r="r" b="b"/>
            <a:pathLst>
              <a:path w="2148121" h="2148121">
                <a:moveTo>
                  <a:pt x="0" y="0"/>
                </a:moveTo>
                <a:lnTo>
                  <a:pt x="2148121" y="0"/>
                </a:lnTo>
                <a:lnTo>
                  <a:pt x="2148121" y="2148121"/>
                </a:lnTo>
                <a:lnTo>
                  <a:pt x="0" y="214812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sz="12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4776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FFF2AD-EF5C-CDB8-3468-91A2E338C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33C9BF8-2936-6A88-85E9-29E7BC85ACC5}"/>
              </a:ext>
            </a:extLst>
          </p:cNvPr>
          <p:cNvSpPr txBox="1"/>
          <p:nvPr/>
        </p:nvSpPr>
        <p:spPr>
          <a:xfrm>
            <a:off x="3185651" y="267617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buNone/>
            </a:pPr>
            <a:r>
              <a:rPr lang="en-GB" sz="3600" b="0" i="0" dirty="0"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GÊM Y NEGESYDD</a:t>
            </a:r>
          </a:p>
        </p:txBody>
      </p:sp>
      <p:sp>
        <p:nvSpPr>
          <p:cNvPr id="4" name="AutoShape 2" descr="Generated image">
            <a:extLst>
              <a:ext uri="{FF2B5EF4-FFF2-40B4-BE49-F238E27FC236}">
                <a16:creationId xmlns:a16="http://schemas.microsoft.com/office/drawing/2014/main" id="{7261753B-EBA2-9342-EDA9-D4959A1699C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9B0FBD-66E7-27B2-FE3D-9EB75C1E0D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42" y="2712679"/>
            <a:ext cx="3382605" cy="225507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9A4F1EF-9AE6-EC71-704E-C20D09D0E5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324177"/>
              </p:ext>
            </p:extLst>
          </p:nvPr>
        </p:nvGraphicFramePr>
        <p:xfrm>
          <a:off x="4247843" y="1021529"/>
          <a:ext cx="7413215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13215">
                  <a:extLst>
                    <a:ext uri="{9D8B030D-6E8A-4147-A177-3AD203B41FA5}">
                      <a16:colId xmlns:a16="http://schemas.microsoft.com/office/drawing/2014/main" val="1701733128"/>
                    </a:ext>
                  </a:extLst>
                </a:gridCol>
              </a:tblGrid>
              <a:tr h="762171">
                <a:tc>
                  <a:txBody>
                    <a:bodyPr/>
                    <a:lstStyle/>
                    <a:p>
                      <a:r>
                        <a:rPr lang="cy-GB" sz="2800" b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Pan rydw i’n teimlo’n nerfus, dylwn i </a:t>
                      </a:r>
                      <a:r>
                        <a:rPr lang="cy-GB" sz="2800" b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o</a:t>
                      </a:r>
                      <a:r>
                        <a:rPr lang="cy-GB" sz="2800" b="0" noProof="0" dirty="0">
                          <a:solidFill>
                            <a:schemeClr val="tx1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fyn i helpu.</a:t>
                      </a:r>
                      <a:endParaRPr lang="cy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2152287"/>
                  </a:ext>
                </a:extLst>
              </a:tr>
              <a:tr h="762171">
                <a:tc>
                  <a:txBody>
                    <a:bodyPr/>
                    <a:lstStyle/>
                    <a:p>
                      <a:r>
                        <a:rPr lang="cy-GB" sz="2800" b="0" noProof="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Pan rydw i’n teimlo’n </a:t>
                      </a:r>
                      <a:r>
                        <a:rPr lang="cy-GB" sz="2800" b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g</a:t>
                      </a:r>
                      <a:r>
                        <a:rPr lang="cy-GB" sz="2800" b="0" noProof="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yffrous, dylwn i </a:t>
                      </a:r>
                      <a:r>
                        <a:rPr lang="cy-GB" sz="2800" b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g</a:t>
                      </a:r>
                      <a:r>
                        <a:rPr lang="cy-GB" sz="2800" b="0" noProof="0" dirty="0"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anu cân. </a:t>
                      </a:r>
                      <a:endParaRPr lang="cy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0932420"/>
                  </a:ext>
                </a:extLst>
              </a:tr>
              <a:tr h="762171">
                <a:tc>
                  <a:txBody>
                    <a:bodyPr/>
                    <a:lstStyle/>
                    <a:p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Pan rydw i’n teimlo’n </a:t>
                      </a:r>
                      <a:r>
                        <a:rPr lang="cy-GB" sz="2800" b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Canva Sans"/>
                        </a:rPr>
                        <a:t>d</a:t>
                      </a:r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Canva Sans"/>
                        </a:rPr>
                        <a:t>rist</a:t>
                      </a:r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Canva Sans"/>
                          <a:cs typeface="Dreaming Outloud Pro" panose="03050502040302030504" pitchFamily="66" charset="0"/>
                          <a:sym typeface="Canva Sans"/>
                        </a:rPr>
                        <a:t>, dylwn i siarad i person.</a:t>
                      </a:r>
                      <a:endParaRPr lang="cy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3406181"/>
                  </a:ext>
                </a:extLst>
              </a:tr>
              <a:tr h="762171">
                <a:tc>
                  <a:txBody>
                    <a:bodyPr/>
                    <a:lstStyle/>
                    <a:p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Pan rydw i’n teimlo’n </a:t>
                      </a:r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Canva Sans"/>
                        </a:rPr>
                        <a:t>hyderus</a:t>
                      </a:r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Canva Sans"/>
                          <a:cs typeface="Dreaming Outloud Pro" panose="03050502040302030504" pitchFamily="66" charset="0"/>
                          <a:sym typeface="Canva Sans"/>
                        </a:rPr>
                        <a:t>, dylwn i </a:t>
                      </a:r>
                      <a:r>
                        <a:rPr lang="cy-GB" sz="2800" b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Canva Sans"/>
                          <a:cs typeface="Dreaming Outloud Pro" panose="03050502040302030504" pitchFamily="66" charset="0"/>
                          <a:sym typeface="Canva Sans"/>
                        </a:rPr>
                        <a:t>g</a:t>
                      </a:r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Canva Sans"/>
                          <a:cs typeface="Dreaming Outloud Pro" panose="03050502040302030504" pitchFamily="66" charset="0"/>
                          <a:sym typeface="Canva Sans"/>
                        </a:rPr>
                        <a:t>anu cân.</a:t>
                      </a:r>
                      <a:endParaRPr lang="cy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5100890"/>
                  </a:ext>
                </a:extLst>
              </a:tr>
              <a:tr h="762171">
                <a:tc>
                  <a:txBody>
                    <a:bodyPr/>
                    <a:lstStyle/>
                    <a:p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Pan rydw i’n teimlo’n </a:t>
                      </a:r>
                      <a:r>
                        <a:rPr lang="cy-GB" sz="2800" b="0" noProof="0" dirty="0">
                          <a:solidFill>
                            <a:srgbClr val="FF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Canva Sans"/>
                        </a:rPr>
                        <a:t>d</a:t>
                      </a:r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Dreaming Outloud Sans"/>
                          <a:cs typeface="Dreaming Outloud Pro" panose="03050502040302030504" pitchFamily="66" charset="0"/>
                          <a:sym typeface="Canva Sans"/>
                        </a:rPr>
                        <a:t>rist</a:t>
                      </a:r>
                      <a:r>
                        <a:rPr lang="cy-GB" sz="2800" b="0" noProof="0" dirty="0">
                          <a:solidFill>
                            <a:srgbClr val="000000"/>
                          </a:solidFill>
                          <a:latin typeface="Dreaming Outloud Pro" panose="03050502040302030504" pitchFamily="66" charset="0"/>
                          <a:ea typeface="Canva Sans"/>
                          <a:cs typeface="Dreaming Outloud Pro" panose="03050502040302030504" pitchFamily="66" charset="0"/>
                          <a:sym typeface="Canva Sans"/>
                        </a:rPr>
                        <a:t>, dylwn i siarad i person.</a:t>
                      </a:r>
                      <a:endParaRPr lang="cy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7408738"/>
                  </a:ext>
                </a:extLst>
              </a:tr>
              <a:tr h="7621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0" noProof="0" dirty="0">
                          <a:effectLst/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Pan rydw i’n </a:t>
                      </a:r>
                      <a:r>
                        <a:rPr lang="cy-GB" sz="2800" b="0" noProof="0" dirty="0" err="1">
                          <a:effectLst/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temilo’n</a:t>
                      </a:r>
                      <a:r>
                        <a:rPr lang="cy-GB" sz="2800" b="0" noProof="0" dirty="0">
                          <a:effectLst/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 hapus, dylwn i </a:t>
                      </a:r>
                      <a:r>
                        <a:rPr lang="cy-GB" sz="2800" b="0" noProof="0" dirty="0">
                          <a:solidFill>
                            <a:srgbClr val="FF0000"/>
                          </a:solidFill>
                          <a:effectLst/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f</a:t>
                      </a:r>
                      <a:r>
                        <a:rPr lang="cy-GB" sz="2800" b="0" noProof="0" dirty="0">
                          <a:effectLst/>
                          <a:latin typeface="Dreaming Outloud Pro" panose="03050502040302030504" pitchFamily="66" charset="0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ynd a dro. </a:t>
                      </a:r>
                      <a:endParaRPr lang="cy-GB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66136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151692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9669905"/>
              </p:ext>
            </p:extLst>
          </p:nvPr>
        </p:nvGraphicFramePr>
        <p:xfrm>
          <a:off x="6830157" y="876"/>
          <a:ext cx="5131274" cy="1066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0668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0" dirty="0"/>
                        <a:t>Cofiwch gwblhau brawddegau a chwestiynau.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10990" y="136319"/>
            <a:ext cx="569552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500" dirty="0">
                <a:cs typeface="Dreaming Outloud Pro" panose="03050502040302030504" pitchFamily="66" charset="0"/>
              </a:rPr>
              <a:t>Enw: Liz Kother </a:t>
            </a:r>
          </a:p>
          <a:p>
            <a:r>
              <a:rPr lang="cy-GB" sz="1500" dirty="0">
                <a:cs typeface="Dreaming Outloud Pro" panose="03050502040302030504" pitchFamily="66" charset="0"/>
              </a:rPr>
              <a:t>Teitl y wers: </a:t>
            </a:r>
            <a:r>
              <a:rPr lang="cy-GB" sz="1500" dirty="0">
                <a:solidFill>
                  <a:srgbClr val="000000"/>
                </a:solidFill>
                <a:cs typeface="Dreaming Outloud Pro" panose="03050502040302030504" pitchFamily="66" charset="0"/>
                <a:sym typeface="Dreaming Outloud Sans"/>
              </a:rPr>
              <a:t>A</a:t>
            </a:r>
            <a:r>
              <a:rPr lang="cy-GB" sz="15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modol – Dylwn i</a:t>
            </a:r>
            <a:endParaRPr lang="cy-GB" sz="1500" dirty="0">
              <a:cs typeface="Dreaming Outloud Pro" panose="03050502040302030504" pitchFamily="66" charset="0"/>
            </a:endParaRPr>
          </a:p>
          <a:p>
            <a:r>
              <a:rPr lang="cy-GB" sz="1500" dirty="0">
                <a:cs typeface="Dreaming Outloud Pro" panose="03050502040302030504" pitchFamily="66" charset="0"/>
              </a:rPr>
              <a:t>Nod y wers: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500" dirty="0">
                <a:cs typeface="Dreaming Outloud Pro" panose="03050502040302030504" pitchFamily="66" charset="0"/>
              </a:rPr>
              <a:t>Adolygu – Gofyn y cwestiwn ‘sut wyt ti teimlo?’ a ateb y cwestiwn.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n-NO" sz="1500" dirty="0">
                <a:cs typeface="Dreaming Outloud Pro" panose="03050502040302030504" pitchFamily="66" charset="0"/>
              </a:rPr>
              <a:t>Dysgu amodol – Dylwn i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nn-NO" sz="1500" dirty="0">
                <a:cs typeface="Dreaming Outloud Pro" panose="03050502040302030504" pitchFamily="66" charset="0"/>
              </a:rPr>
              <a:t>Defnyddio y ddwy frawddeg gyda'i gilydd i ymestyn.</a:t>
            </a:r>
          </a:p>
          <a:p>
            <a:r>
              <a:rPr lang="cy-GB" sz="1500" dirty="0">
                <a:cs typeface="Dreaming Outloud Pro" panose="03050502040302030504" pitchFamily="66" charset="0"/>
              </a:rPr>
              <a:t>Blwyddyn: Tri/Pedwar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8009339"/>
              </p:ext>
            </p:extLst>
          </p:nvPr>
        </p:nvGraphicFramePr>
        <p:xfrm>
          <a:off x="6851177" y="1066800"/>
          <a:ext cx="5131275" cy="57779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5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4106396">
                <a:tc>
                  <a:txBody>
                    <a:bodyPr/>
                    <a:lstStyle/>
                    <a:p>
                      <a:r>
                        <a:rPr lang="cy-GB" sz="1500" b="1" dirty="0"/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Nod y wers: </a:t>
                      </a:r>
                      <a:r>
                        <a:rPr lang="nn-NO" sz="1500" dirty="0">
                          <a:cs typeface="Dreaming Outloud Pro" panose="03050502040302030504" pitchFamily="66" charset="0"/>
                        </a:rPr>
                        <a:t>Dysgu amodol – Dylwn i </a:t>
                      </a:r>
                      <a:endParaRPr lang="cy-GB" sz="1500" b="1" dirty="0"/>
                    </a:p>
                    <a:p>
                      <a:r>
                        <a:rPr lang="cy-GB" sz="1500" b="1" dirty="0"/>
                        <a:t>Drilio </a:t>
                      </a:r>
                      <a:r>
                        <a:rPr lang="cy-GB" sz="1500" b="0" dirty="0"/>
                        <a:t>-  </a:t>
                      </a:r>
                      <a:r>
                        <a:rPr lang="cy-GB" sz="1500" b="0" dirty="0" err="1"/>
                        <a:t>Cofio'r</a:t>
                      </a:r>
                      <a:r>
                        <a:rPr lang="cy-GB" sz="1500" b="0" dirty="0"/>
                        <a:t> teimladau. Ymarfer y teimladau ond nesaf dweud y teimladau gyda threiglad meddal. </a:t>
                      </a:r>
                    </a:p>
                    <a:p>
                      <a:r>
                        <a:rPr lang="cy-GB" sz="1500" b="1" dirty="0"/>
                        <a:t>Tasg Un- </a:t>
                      </a:r>
                      <a:r>
                        <a:rPr lang="cy-GB" sz="1500" b="0" dirty="0"/>
                        <a:t>Amser cylch – Y plant gofyn y cwestiwn i bartner wedyn i bartner ateb y cwestiwn. Bydda ni'n mynd i glych tan pawb oedd gofyn y cwestiwn ac ateb y cwestiwn</a:t>
                      </a:r>
                    </a:p>
                    <a:p>
                      <a:r>
                        <a:rPr lang="cy-GB" sz="1500" b="1" dirty="0"/>
                        <a:t>Tasg dau </a:t>
                      </a:r>
                      <a:r>
                        <a:rPr lang="cy-GB" sz="1500" b="0" dirty="0"/>
                        <a:t>– Nesaf, Cardiau Fflach i eirfa newydd. </a:t>
                      </a:r>
                    </a:p>
                    <a:p>
                      <a:r>
                        <a:rPr lang="cy-GB" sz="1500" b="1" dirty="0"/>
                        <a:t>Tasg tri </a:t>
                      </a:r>
                      <a:r>
                        <a:rPr lang="cy-GB" sz="1500" b="0" dirty="0"/>
                        <a:t>– Bydd i’n ofyn y cwestiwn i blant. Y plant bydd ateb y cwestiwn defnyddio'r lluniau i helpu. </a:t>
                      </a:r>
                    </a:p>
                    <a:p>
                      <a:r>
                        <a:rPr lang="cy-GB" sz="1500" b="1" dirty="0"/>
                        <a:t>Tasg pedwar </a:t>
                      </a:r>
                      <a:r>
                        <a:rPr lang="cy-GB" sz="1500" b="0" dirty="0"/>
                        <a:t>– Gem Negesydd – Bydd y plant yn gweithio mewn parau. Un plentyn rhaid i edrych y neges yn i’r dosbarth. Darllen a chofio'r neges a rhedeg eu partner a dweud y frawddeg, eu partner rhaid ysgrifennu'r frawddeg. Wedyn, byddwn nhw'n gyfnewid. Chwech i gasglu. </a:t>
                      </a:r>
                    </a:p>
                    <a:p>
                      <a:r>
                        <a:rPr lang="cy-GB" sz="1500" b="1" dirty="0"/>
                        <a:t>Tasg pump </a:t>
                      </a:r>
                      <a:r>
                        <a:rPr lang="cy-GB" sz="1500" b="0" dirty="0"/>
                        <a:t>–Pyramid Cyfieithu. Y plant dewis y sêr her. Y plant rhaid i gyfieithu'r pyramid. </a:t>
                      </a:r>
                    </a:p>
                    <a:p>
                      <a:r>
                        <a:rPr lang="cy-GB" sz="1500" b="1" dirty="0"/>
                        <a:t>Gem</a:t>
                      </a:r>
                      <a:r>
                        <a:rPr lang="cy-GB" sz="1500" b="0" dirty="0"/>
                        <a:t>: Ysgrifennu - </a:t>
                      </a:r>
                      <a:r>
                        <a:rPr lang="cy-GB" sz="1500" b="0" dirty="0" err="1"/>
                        <a:t>Coru’r</a:t>
                      </a:r>
                      <a:r>
                        <a:rPr lang="cy-GB" sz="1500" b="0" dirty="0"/>
                        <a:t> Ddraig.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71733">
                <a:tc>
                  <a:txBody>
                    <a:bodyPr/>
                    <a:lstStyle/>
                    <a:p>
                      <a:r>
                        <a:rPr lang="cy-GB" sz="1500" b="1" dirty="0"/>
                        <a:t>Geirfa:</a:t>
                      </a:r>
                    </a:p>
                    <a:p>
                      <a:r>
                        <a:rPr lang="cy-GB" sz="1500" b="0" dirty="0"/>
                        <a:t>Teimladau – Pryderus, dryslyd, hyderus. </a:t>
                      </a:r>
                    </a:p>
                    <a:p>
                      <a:r>
                        <a:rPr lang="cy-GB" sz="1500" b="0" dirty="0"/>
                        <a:t>Geirfa newydd – </a:t>
                      </a:r>
                    </a:p>
                    <a:p>
                      <a:r>
                        <a:rPr lang="cy-GB" sz="1500" b="0" dirty="0"/>
                        <a:t>Pan, dylwn i , </a:t>
                      </a:r>
                      <a:r>
                        <a:rPr lang="cy-GB" sz="1500" noProof="0" dirty="0">
                          <a:effectLst/>
                          <a:latin typeface="+mj-lt"/>
                          <a:ea typeface="Calibri" panose="020F0502020204030204" pitchFamily="34" charset="0"/>
                          <a:cs typeface="Dreaming Outloud Pro" panose="03050502040302030504" pitchFamily="66" charset="0"/>
                        </a:rPr>
                        <a:t>mynd a dro, siarad gyda fy ffrind, ddarllen llyfr, ganu cân, gofyn i helpu, chwarae gyda ffrindiau, mynd i wely yn gynnar.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0408538"/>
              </p:ext>
            </p:extLst>
          </p:nvPr>
        </p:nvGraphicFramePr>
        <p:xfrm>
          <a:off x="341484" y="2305746"/>
          <a:ext cx="6255961" cy="402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5596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0116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Ffocws Iaith / Patrymau:</a:t>
                      </a:r>
                    </a:p>
                    <a:p>
                      <a:r>
                        <a:rPr lang="cy-GB" sz="1500" b="0" dirty="0"/>
                        <a:t>Bydd y plant yn cofio a ymarfer y </a:t>
                      </a:r>
                      <a:r>
                        <a:rPr lang="cy-GB" sz="1500" dirty="0">
                          <a:cs typeface="Dreaming Outloud Pro" panose="03050502040302030504" pitchFamily="66" charset="0"/>
                        </a:rPr>
                        <a:t>cwestiwn ‘sut wyt ti teimlo?’ a ateb y cwestiwn. </a:t>
                      </a:r>
                    </a:p>
                    <a:p>
                      <a:endParaRPr lang="cy-GB" sz="1500" b="0" dirty="0">
                        <a:cs typeface="Dreaming Outloud Pro" panose="03050502040302030504" pitchFamily="66" charset="0"/>
                      </a:endParaRPr>
                    </a:p>
                    <a:p>
                      <a:r>
                        <a:rPr lang="cy-GB" sz="1500" b="0" dirty="0">
                          <a:cs typeface="Dreaming Outloud Pro" panose="03050502040302030504" pitchFamily="66" charset="0"/>
                        </a:rPr>
                        <a:t>Pan rydw i’n teimlo’n ...., dylwn i....</a:t>
                      </a:r>
                      <a:endParaRPr lang="cy-GB" sz="15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0116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5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0" dirty="0"/>
                        <a:t>Cwestiwn: Sut wyt ti’n teimlo?</a:t>
                      </a:r>
                    </a:p>
                    <a:p>
                      <a:r>
                        <a:rPr lang="cy-GB" sz="1500" b="0" dirty="0"/>
                        <a:t>Ateb: Rydw i’n teimlo’n....?</a:t>
                      </a:r>
                    </a:p>
                    <a:p>
                      <a:endParaRPr lang="cy-GB" sz="1500" dirty="0"/>
                    </a:p>
                    <a:p>
                      <a:r>
                        <a:rPr lang="cy-GB" sz="1500" b="0" dirty="0"/>
                        <a:t>Teimladau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500" b="0" dirty="0"/>
                        <a:t>Crac, trist, cyffrous, diflas, wedi blino, ofnus.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7448</TotalTime>
  <Words>1614</Words>
  <Application>Microsoft Office PowerPoint</Application>
  <PresentationFormat>Widescreen</PresentationFormat>
  <Paragraphs>273</Paragraphs>
  <Slides>45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Aptos</vt:lpstr>
      <vt:lpstr>Aptos Display</vt:lpstr>
      <vt:lpstr>Arial</vt:lpstr>
      <vt:lpstr>Canva Sans</vt:lpstr>
      <vt:lpstr>Dreaming Outloud Pro</vt:lpstr>
      <vt:lpstr>Dreaming Outloud Sans</vt:lpstr>
      <vt:lpstr>Office Theme</vt:lpstr>
      <vt:lpstr>Croeso i’r 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Adnoddau ar y sleidiau nesaf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Liz Kother (2515674)</dc:creator>
  <cp:lastModifiedBy>Liz Kother (2515674)</cp:lastModifiedBy>
  <cp:revision>12</cp:revision>
  <cp:lastPrinted>2026-01-28T15:17:01Z</cp:lastPrinted>
  <dcterms:created xsi:type="dcterms:W3CDTF">2026-01-12T13:55:35Z</dcterms:created>
  <dcterms:modified xsi:type="dcterms:W3CDTF">2026-01-28T20:37:25Z</dcterms:modified>
</cp:coreProperties>
</file>