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4"/>
  </p:notesMasterIdLst>
  <p:sldIdLst>
    <p:sldId id="256" r:id="rId2"/>
    <p:sldId id="264" r:id="rId3"/>
    <p:sldId id="257" r:id="rId4"/>
    <p:sldId id="263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FE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529" autoAdjust="0"/>
    <p:restoredTop sz="94660"/>
  </p:normalViewPr>
  <p:slideViewPr>
    <p:cSldViewPr snapToGrid="0">
      <p:cViewPr varScale="1">
        <p:scale>
          <a:sx n="72" d="100"/>
          <a:sy n="7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3726A5-470A-4F2A-97A0-AD193A212037}" type="datetimeFigureOut">
              <a:rPr lang="en-GB" smtClean="0"/>
              <a:t>15/01/2018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BDD316-1C18-4E9D-9455-45B3AA9D36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01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7200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2A439-8B93-4A99-BBBF-4BDC20958CC6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BE4CA-E159-4CCF-88B4-651648058D2A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9D4724C2-2B89-4FB1-900C-8BA8C11B9D35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909D-C886-4F29-80B6-AD67382B11C6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FE601-4568-41A9-AF24-A2A141D0EA39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B55E6-CCF8-4B9B-8419-6A2192F91CBB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11277-CF20-4932-9438-F999256E7332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03E72-843D-4461-A024-EC59E2713A1A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7B495-E155-4A3F-A6F8-C7099B30007F}" type="datetime1">
              <a:rPr lang="en-US" smtClean="0"/>
              <a:t>1/15/2018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FF69-1FC9-4DB4-BFF9-2D6A30FA5EA8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30686B-EBE0-4F6C-A0F2-7619DEEF5EB0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7EF7DDB-D834-46B9-A04B-65B666F9CB2F}" type="datetime1">
              <a:rPr lang="en-US" smtClean="0"/>
              <a:t>1/15/2018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areicon.net/tag/plan?cl=black&amp;s=flat" TargetMode="External"/><Relationship Id="rId7" Type="http://schemas.openxmlformats.org/officeDocument/2006/relationships/hyperlink" Target="https://sourcebooks.fordham.edu/halsall/source/hoveden1189b.asp" TargetMode="External"/><Relationship Id="rId2" Type="http://schemas.openxmlformats.org/officeDocument/2006/relationships/hyperlink" Target="https://www.iconexperience.com/g_collection/icons/?icon=cast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ourcebooks.fordham.edu/halsall/source/ephr-bonn1.asp" TargetMode="External"/><Relationship Id="rId5" Type="http://schemas.openxmlformats.org/officeDocument/2006/relationships/hyperlink" Target="https://sourcebooks.fordham.edu/halsall/source/1173williamnorwich.asp" TargetMode="External"/><Relationship Id="rId4" Type="http://schemas.openxmlformats.org/officeDocument/2006/relationships/hyperlink" Target="https://sourcebooks.fordham.edu/source/chrysostom-jews6.asp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stor.org/stable/30003529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6F888-EC59-449D-A285-18E45DD70F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8955" y="2001079"/>
            <a:ext cx="9401755" cy="1895062"/>
          </a:xfrm>
        </p:spPr>
        <p:txBody>
          <a:bodyPr/>
          <a:lstStyle/>
          <a:p>
            <a:r>
              <a:rPr lang="en-GB" sz="54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way did European Culture, Politics and the Papacy influence Anti-Semitism in Europe during 1000-1400</a:t>
            </a:r>
            <a:endParaRPr lang="en-GB" sz="5400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D8950A-D661-406F-927D-D1CFEE760795}"/>
              </a:ext>
            </a:extLst>
          </p:cNvPr>
          <p:cNvSpPr txBox="1"/>
          <p:nvPr/>
        </p:nvSpPr>
        <p:spPr>
          <a:xfrm>
            <a:off x="1139687" y="4664765"/>
            <a:ext cx="40154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Dylan Trevett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AHSK6002</a:t>
            </a:r>
          </a:p>
        </p:txBody>
      </p:sp>
      <p:sp>
        <p:nvSpPr>
          <p:cNvPr id="4" name="Star: 6 Points 3">
            <a:extLst>
              <a:ext uri="{FF2B5EF4-FFF2-40B4-BE49-F238E27FC236}">
                <a16:creationId xmlns:a16="http://schemas.microsoft.com/office/drawing/2014/main" id="{6DF91488-5F00-46E7-A005-8405A67D1E0F}"/>
              </a:ext>
            </a:extLst>
          </p:cNvPr>
          <p:cNvSpPr/>
          <p:nvPr/>
        </p:nvSpPr>
        <p:spPr>
          <a:xfrm>
            <a:off x="9191505" y="3733789"/>
            <a:ext cx="1936039" cy="1861952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67B76-80FB-443C-B4E0-E6F48F49F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7" name="Star: 6 Points 6">
            <a:extLst>
              <a:ext uri="{FF2B5EF4-FFF2-40B4-BE49-F238E27FC236}">
                <a16:creationId xmlns:a16="http://schemas.microsoft.com/office/drawing/2014/main" id="{474720DD-A480-4429-A42D-7DDD688F9274}"/>
              </a:ext>
            </a:extLst>
          </p:cNvPr>
          <p:cNvSpPr/>
          <p:nvPr/>
        </p:nvSpPr>
        <p:spPr>
          <a:xfrm>
            <a:off x="11085342" y="5824025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967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245A5FCF-4AFF-4FBE-B2CE-164E3FA2C592}"/>
              </a:ext>
            </a:extLst>
          </p:cNvPr>
          <p:cNvSpPr/>
          <p:nvPr/>
        </p:nvSpPr>
        <p:spPr>
          <a:xfrm>
            <a:off x="531560" y="0"/>
            <a:ext cx="11092070" cy="6020993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D05E70-7684-49DF-A0D8-0AF2BAB34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5230" y="705279"/>
            <a:ext cx="10058400" cy="1609344"/>
          </a:xfrm>
        </p:spPr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EDD3A-2F3B-47EF-A3E4-B4C38EF00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7656" y="2142412"/>
            <a:ext cx="10058400" cy="4050792"/>
          </a:xfrm>
        </p:spPr>
        <p:txBody>
          <a:bodyPr>
            <a:normAutofit/>
          </a:bodyPr>
          <a:lstStyle/>
          <a:p>
            <a:r>
              <a:rPr lang="en-GB" sz="2400" dirty="0"/>
              <a:t>Introduction</a:t>
            </a:r>
          </a:p>
          <a:p>
            <a:r>
              <a:rPr lang="en-GB" sz="2400" dirty="0"/>
              <a:t>Papacy and Church Authorities </a:t>
            </a:r>
          </a:p>
          <a:p>
            <a:r>
              <a:rPr lang="en-GB" sz="2400" dirty="0"/>
              <a:t>Kings and the Political World</a:t>
            </a:r>
          </a:p>
          <a:p>
            <a:r>
              <a:rPr lang="en-GB" sz="2400" dirty="0"/>
              <a:t>Society in Medieval Europe</a:t>
            </a:r>
          </a:p>
          <a:p>
            <a:r>
              <a:rPr lang="en-GB" sz="2400" dirty="0"/>
              <a:t>Anticipated results / conclusion</a:t>
            </a:r>
          </a:p>
          <a:p>
            <a:r>
              <a:rPr lang="en-GB" sz="2400" dirty="0"/>
              <a:t>Q &amp; A</a:t>
            </a:r>
          </a:p>
        </p:txBody>
      </p:sp>
      <p:sp>
        <p:nvSpPr>
          <p:cNvPr id="4" name="Star: 6 Points 3">
            <a:extLst>
              <a:ext uri="{FF2B5EF4-FFF2-40B4-BE49-F238E27FC236}">
                <a16:creationId xmlns:a16="http://schemas.microsoft.com/office/drawing/2014/main" id="{3691ECF2-7124-4C54-8C15-6C5F70165A1C}"/>
              </a:ext>
            </a:extLst>
          </p:cNvPr>
          <p:cNvSpPr/>
          <p:nvPr/>
        </p:nvSpPr>
        <p:spPr>
          <a:xfrm>
            <a:off x="11085342" y="5824025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99CDD-C27C-4798-9467-B422C82BD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7" name="Callout: Quad Arrow 6">
            <a:extLst>
              <a:ext uri="{FF2B5EF4-FFF2-40B4-BE49-F238E27FC236}">
                <a16:creationId xmlns:a16="http://schemas.microsoft.com/office/drawing/2014/main" id="{A7EB9817-D076-4CC2-8EA0-970307041A44}"/>
              </a:ext>
            </a:extLst>
          </p:cNvPr>
          <p:cNvSpPr/>
          <p:nvPr/>
        </p:nvSpPr>
        <p:spPr>
          <a:xfrm>
            <a:off x="7415784" y="1672720"/>
            <a:ext cx="3233531" cy="2915478"/>
          </a:xfrm>
          <a:prstGeom prst="quadArrowCallou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5449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983A7-22FC-448C-9B15-3005E36FF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Introduction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D1B25-21E9-49B5-9581-87E28ADD4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3600" y="2093976"/>
            <a:ext cx="10058400" cy="405079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Why is this </a:t>
            </a:r>
            <a:r>
              <a:rPr lang="en-GB" sz="2400" b="1" dirty="0"/>
              <a:t>relevant</a:t>
            </a:r>
            <a:r>
              <a:rPr lang="en-GB" sz="2400" dirty="0"/>
              <a:t> to Historical Debate?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Divide</a:t>
            </a:r>
            <a:r>
              <a:rPr lang="en-GB" sz="2400" dirty="0"/>
              <a:t> between </a:t>
            </a:r>
            <a:r>
              <a:rPr lang="en-GB" sz="2400" b="1" dirty="0"/>
              <a:t>Christianity, Islam and Judaism 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400" b="1" dirty="0"/>
              <a:t>Anti-Semitism</a:t>
            </a:r>
            <a:r>
              <a:rPr lang="en-GB" sz="2400" dirty="0"/>
              <a:t> prior 1000, The homilies of </a:t>
            </a:r>
            <a:r>
              <a:rPr lang="en-GB" sz="2400" b="1" dirty="0"/>
              <a:t>ST John Crystedom </a:t>
            </a:r>
          </a:p>
          <a:p>
            <a:endParaRPr lang="en-GB" dirty="0"/>
          </a:p>
        </p:txBody>
      </p:sp>
      <p:sp>
        <p:nvSpPr>
          <p:cNvPr id="5" name="Star: 6 Points 4">
            <a:extLst>
              <a:ext uri="{FF2B5EF4-FFF2-40B4-BE49-F238E27FC236}">
                <a16:creationId xmlns:a16="http://schemas.microsoft.com/office/drawing/2014/main" id="{F70D8D98-A1CF-4C33-83D9-93E0436B0E33}"/>
              </a:ext>
            </a:extLst>
          </p:cNvPr>
          <p:cNvSpPr/>
          <p:nvPr/>
        </p:nvSpPr>
        <p:spPr>
          <a:xfrm>
            <a:off x="11085342" y="5855677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E1B647D3-6AEB-4BF7-BC8C-551A16687C03}"/>
              </a:ext>
            </a:extLst>
          </p:cNvPr>
          <p:cNvSpPr/>
          <p:nvPr/>
        </p:nvSpPr>
        <p:spPr>
          <a:xfrm flipV="1">
            <a:off x="914400" y="2093976"/>
            <a:ext cx="964340" cy="415700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F972DCF0-25F1-4684-ADAD-E10AFBC4F97A}"/>
              </a:ext>
            </a:extLst>
          </p:cNvPr>
          <p:cNvSpPr/>
          <p:nvPr/>
        </p:nvSpPr>
        <p:spPr>
          <a:xfrm flipV="1">
            <a:off x="914400" y="4946905"/>
            <a:ext cx="964340" cy="415700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CCAEE13B-9D8E-45F8-A67A-63D9F5DA8E7C}"/>
              </a:ext>
            </a:extLst>
          </p:cNvPr>
          <p:cNvSpPr/>
          <p:nvPr/>
        </p:nvSpPr>
        <p:spPr>
          <a:xfrm flipV="1">
            <a:off x="914400" y="3495822"/>
            <a:ext cx="964340" cy="415700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D8E7391-3034-47A5-AA91-425A611F6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9943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3D2FB-5F73-4522-9ED0-0DB4A5B08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1167"/>
            <a:ext cx="9354312" cy="1137128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Methodology and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490A4-248A-4821-8C21-F6773B2FD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4660" y="1780511"/>
            <a:ext cx="4047094" cy="315880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u="sng" dirty="0"/>
              <a:t>Approach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b="1" dirty="0"/>
              <a:t>1</a:t>
            </a:r>
            <a:r>
              <a:rPr lang="en-GB" sz="2400" dirty="0"/>
              <a:t>) </a:t>
            </a:r>
            <a:r>
              <a:rPr lang="en-GB" sz="2400" b="1" dirty="0"/>
              <a:t>Accuracy</a:t>
            </a:r>
            <a:r>
              <a:rPr lang="en-GB" sz="2400" dirty="0"/>
              <a:t> of Sources</a:t>
            </a:r>
          </a:p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b="1" dirty="0"/>
              <a:t>2</a:t>
            </a:r>
            <a:r>
              <a:rPr lang="en-GB" sz="2400" dirty="0"/>
              <a:t>) </a:t>
            </a:r>
            <a:r>
              <a:rPr lang="en-GB" sz="2400" b="1" dirty="0"/>
              <a:t>Sub textual </a:t>
            </a:r>
            <a:r>
              <a:rPr lang="en-GB" sz="2400" dirty="0"/>
              <a:t>Meaning </a:t>
            </a:r>
          </a:p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b="1" dirty="0"/>
              <a:t>3</a:t>
            </a:r>
            <a:r>
              <a:rPr lang="en-GB" sz="2400" dirty="0"/>
              <a:t>) </a:t>
            </a:r>
            <a:r>
              <a:rPr lang="en-GB" sz="2400" b="1" dirty="0"/>
              <a:t>Interpretation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b="1" dirty="0"/>
              <a:t>4</a:t>
            </a:r>
            <a:r>
              <a:rPr lang="en-GB" sz="2400" dirty="0"/>
              <a:t>) </a:t>
            </a:r>
            <a:r>
              <a:rPr lang="en-GB" sz="2400" b="1" dirty="0"/>
              <a:t>Cross reference </a:t>
            </a:r>
            <a:r>
              <a:rPr lang="en-GB" sz="2400" dirty="0"/>
              <a:t>with </a:t>
            </a:r>
            <a:r>
              <a:rPr lang="en-GB" sz="2400" b="1" dirty="0"/>
              <a:t>secondary historians</a:t>
            </a:r>
            <a:r>
              <a:rPr lang="en-GB" sz="2400" dirty="0"/>
              <a:t> and works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FC1973-26C8-4CE8-9671-AB59B636E26D}"/>
              </a:ext>
            </a:extLst>
          </p:cNvPr>
          <p:cNvSpPr txBox="1"/>
          <p:nvPr/>
        </p:nvSpPr>
        <p:spPr>
          <a:xfrm>
            <a:off x="6933758" y="2112091"/>
            <a:ext cx="41876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Data &amp; Sources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08CA1B4-7C63-47ED-B86C-28663BEA3C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8785" y="1420715"/>
            <a:ext cx="1286830" cy="1286830"/>
          </a:xfrm>
          <a:prstGeom prst="rect">
            <a:avLst/>
          </a:prstGeom>
        </p:spPr>
      </p:pic>
      <p:sp>
        <p:nvSpPr>
          <p:cNvPr id="10" name="Star: 6 Points 9">
            <a:extLst>
              <a:ext uri="{FF2B5EF4-FFF2-40B4-BE49-F238E27FC236}">
                <a16:creationId xmlns:a16="http://schemas.microsoft.com/office/drawing/2014/main" id="{324B6D6A-1E87-4BB2-93BC-C020403F4AC6}"/>
              </a:ext>
            </a:extLst>
          </p:cNvPr>
          <p:cNvSpPr/>
          <p:nvPr/>
        </p:nvSpPr>
        <p:spPr>
          <a:xfrm>
            <a:off x="11085342" y="5824025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C85D2B-335A-4791-A744-E7D5EF205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C1679A-A56E-438E-AC10-1D37F168B3B1}"/>
              </a:ext>
            </a:extLst>
          </p:cNvPr>
          <p:cNvSpPr txBox="1"/>
          <p:nvPr/>
        </p:nvSpPr>
        <p:spPr>
          <a:xfrm>
            <a:off x="6085983" y="2725874"/>
            <a:ext cx="4406295" cy="34163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Primary sources</a:t>
            </a:r>
          </a:p>
          <a:p>
            <a:endParaRPr lang="en-GB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Ephraim of Bonn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Roger of Hoveden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Herman Gigas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Innocent III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William of Norwich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Gregory 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Ekkehard of Aura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Albert of Aix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Saint John </a:t>
            </a:r>
            <a:r>
              <a:rPr lang="en-GB" i="1" dirty="0" err="1"/>
              <a:t>Christedom</a:t>
            </a:r>
            <a:endParaRPr lang="en-GB" i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FFEB40-2739-486F-B3EF-89598513A76C}"/>
              </a:ext>
            </a:extLst>
          </p:cNvPr>
          <p:cNvSpPr txBox="1"/>
          <p:nvPr/>
        </p:nvSpPr>
        <p:spPr>
          <a:xfrm>
            <a:off x="9131902" y="2759748"/>
            <a:ext cx="294198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u="sng" dirty="0"/>
              <a:t>Secondary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John Gilchrist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Gillian Bennett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/>
              <a:t>Johnathan Riley Smith</a:t>
            </a:r>
          </a:p>
        </p:txBody>
      </p:sp>
      <p:sp>
        <p:nvSpPr>
          <p:cNvPr id="11" name="Scroll: Vertical 10">
            <a:extLst>
              <a:ext uri="{FF2B5EF4-FFF2-40B4-BE49-F238E27FC236}">
                <a16:creationId xmlns:a16="http://schemas.microsoft.com/office/drawing/2014/main" id="{61E76678-09BE-49F3-BFED-567B54EDF522}"/>
              </a:ext>
            </a:extLst>
          </p:cNvPr>
          <p:cNvSpPr/>
          <p:nvPr/>
        </p:nvSpPr>
        <p:spPr>
          <a:xfrm>
            <a:off x="6294783" y="1460413"/>
            <a:ext cx="943775" cy="1153041"/>
          </a:xfrm>
          <a:prstGeom prst="vertic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999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04321-9484-4F39-A142-419FA8E48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9301" y="205892"/>
            <a:ext cx="6137482" cy="1609344"/>
          </a:xfrm>
        </p:spPr>
        <p:txBody>
          <a:bodyPr>
            <a:normAutofit/>
          </a:bodyPr>
          <a:lstStyle/>
          <a:p>
            <a:pPr algn="just"/>
            <a:r>
              <a:rPr lang="en-GB" sz="4400" dirty="0"/>
              <a:t>Historical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09A9A-F412-41F5-A5C6-351D92C9C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2701" y="3844523"/>
            <a:ext cx="3179299" cy="898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Where did the </a:t>
            </a:r>
            <a:r>
              <a:rPr lang="en-GB" b="1" dirty="0"/>
              <a:t>Jewish populist live?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FBE8D19-F7A6-4754-B7FA-281205101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34208" y="4633435"/>
            <a:ext cx="1462337" cy="1462337"/>
          </a:xfrm>
          <a:prstGeom prst="ellipse">
            <a:avLst/>
          </a:prstGeom>
        </p:spPr>
      </p:pic>
      <p:sp>
        <p:nvSpPr>
          <p:cNvPr id="8" name="Star: 6 Points 7">
            <a:extLst>
              <a:ext uri="{FF2B5EF4-FFF2-40B4-BE49-F238E27FC236}">
                <a16:creationId xmlns:a16="http://schemas.microsoft.com/office/drawing/2014/main" id="{88B8D547-305D-412E-B841-A2755C34138B}"/>
              </a:ext>
            </a:extLst>
          </p:cNvPr>
          <p:cNvSpPr/>
          <p:nvPr/>
        </p:nvSpPr>
        <p:spPr>
          <a:xfrm>
            <a:off x="11085342" y="5824025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Arrow: Left-Right-Up 3">
            <a:extLst>
              <a:ext uri="{FF2B5EF4-FFF2-40B4-BE49-F238E27FC236}">
                <a16:creationId xmlns:a16="http://schemas.microsoft.com/office/drawing/2014/main" id="{86B377E7-492A-4B92-A2D9-6F1CD4D93775}"/>
              </a:ext>
            </a:extLst>
          </p:cNvPr>
          <p:cNvSpPr/>
          <p:nvPr/>
        </p:nvSpPr>
        <p:spPr>
          <a:xfrm>
            <a:off x="3434719" y="2863616"/>
            <a:ext cx="5261317" cy="1879092"/>
          </a:xfrm>
          <a:prstGeom prst="leftRightUp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FCF5EE-4558-4770-AEA7-0147CB71364A}"/>
              </a:ext>
            </a:extLst>
          </p:cNvPr>
          <p:cNvSpPr txBox="1"/>
          <p:nvPr/>
        </p:nvSpPr>
        <p:spPr>
          <a:xfrm>
            <a:off x="4227161" y="2241720"/>
            <a:ext cx="430471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First Crusade</a:t>
            </a:r>
            <a:r>
              <a:rPr lang="en-GB" sz="2000" dirty="0"/>
              <a:t> and its </a:t>
            </a:r>
            <a:r>
              <a:rPr lang="en-GB" sz="2000" b="1" dirty="0"/>
              <a:t>Effect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6DEB87A-FCB3-400E-A59D-B307A3C1B7C5}"/>
              </a:ext>
            </a:extLst>
          </p:cNvPr>
          <p:cNvSpPr txBox="1"/>
          <p:nvPr/>
        </p:nvSpPr>
        <p:spPr>
          <a:xfrm>
            <a:off x="715997" y="3865690"/>
            <a:ext cx="271872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Effect being </a:t>
            </a:r>
            <a:r>
              <a:rPr lang="en-GB" sz="2000" b="1" dirty="0"/>
              <a:t>mix</a:t>
            </a:r>
            <a:r>
              <a:rPr lang="en-GB" sz="2000" dirty="0"/>
              <a:t> in culture of </a:t>
            </a:r>
            <a:r>
              <a:rPr lang="en-GB" sz="2000" b="1" dirty="0"/>
              <a:t>Muslim , Jew and Christians </a:t>
            </a:r>
          </a:p>
          <a:p>
            <a:endParaRPr lang="en-GB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D87406E-D1DC-4291-A9E3-A6359E364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74E881-2715-4979-BD0D-1639CEFA5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204" y="1252136"/>
            <a:ext cx="2471346" cy="20041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96AF940-F725-403C-BAB7-95DD0295AA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60904" y="1252136"/>
            <a:ext cx="2471346" cy="200414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856788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F6F3A-F47B-4CAA-8E32-71856908F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110" y="91352"/>
            <a:ext cx="10747512" cy="1609344"/>
          </a:xfrm>
        </p:spPr>
        <p:txBody>
          <a:bodyPr/>
          <a:lstStyle/>
          <a:p>
            <a:r>
              <a:rPr lang="en-GB" dirty="0"/>
              <a:t>Papacy and Church Authorities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F79E2-A4A0-4021-8281-8F9043D74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4866" y="3071505"/>
            <a:ext cx="5416765" cy="9541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Papal Bull </a:t>
            </a:r>
            <a:r>
              <a:rPr lang="en-GB" sz="2400" dirty="0"/>
              <a:t>of </a:t>
            </a:r>
            <a:r>
              <a:rPr lang="en-GB" sz="2400" b="1" dirty="0"/>
              <a:t>1215</a:t>
            </a:r>
            <a:r>
              <a:rPr lang="en-GB" sz="2400" dirty="0"/>
              <a:t> and the labelling of Jews with the </a:t>
            </a:r>
            <a:r>
              <a:rPr lang="en-GB" sz="2400" b="1" dirty="0"/>
              <a:t>Star of David armband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D85EF7-AE7F-4154-9D4A-20DEA6525A37}"/>
              </a:ext>
            </a:extLst>
          </p:cNvPr>
          <p:cNvSpPr txBox="1"/>
          <p:nvPr/>
        </p:nvSpPr>
        <p:spPr>
          <a:xfrm>
            <a:off x="379827" y="1939231"/>
            <a:ext cx="60350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Urban II speech</a:t>
            </a:r>
            <a:r>
              <a:rPr lang="en-GB" sz="2400" dirty="0"/>
              <a:t>, and how it influenced a serge in </a:t>
            </a:r>
            <a:r>
              <a:rPr lang="en-GB" sz="2400" b="1" dirty="0"/>
              <a:t>Anti-Semitism</a:t>
            </a:r>
            <a:r>
              <a:rPr lang="en-GB" sz="2400" dirty="0"/>
              <a:t> during the First Crusade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059D70-F8E7-4EB5-A694-4553DF494CBF}"/>
              </a:ext>
            </a:extLst>
          </p:cNvPr>
          <p:cNvSpPr txBox="1"/>
          <p:nvPr/>
        </p:nvSpPr>
        <p:spPr>
          <a:xfrm>
            <a:off x="520502" y="4871158"/>
            <a:ext cx="5303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Papacy’s </a:t>
            </a:r>
            <a:r>
              <a:rPr lang="en-GB" sz="2400" b="1" dirty="0"/>
              <a:t>political agenda</a:t>
            </a:r>
            <a:r>
              <a:rPr lang="en-GB" sz="2400" dirty="0"/>
              <a:t>, the debate between having the right for </a:t>
            </a:r>
            <a:r>
              <a:rPr lang="en-GB" sz="2400" b="1" dirty="0"/>
              <a:t>control over Medieval Christendom</a:t>
            </a:r>
          </a:p>
          <a:p>
            <a:endParaRPr lang="en-GB" dirty="0"/>
          </a:p>
        </p:txBody>
      </p:sp>
      <p:sp>
        <p:nvSpPr>
          <p:cNvPr id="9" name="Star: 6 Points 8">
            <a:extLst>
              <a:ext uri="{FF2B5EF4-FFF2-40B4-BE49-F238E27FC236}">
                <a16:creationId xmlns:a16="http://schemas.microsoft.com/office/drawing/2014/main" id="{DE184E7E-58EF-4E35-AFB9-65FFE16555E7}"/>
              </a:ext>
            </a:extLst>
          </p:cNvPr>
          <p:cNvSpPr/>
          <p:nvPr/>
        </p:nvSpPr>
        <p:spPr>
          <a:xfrm>
            <a:off x="11085342" y="5824025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096978C0-FD3C-49A9-87A8-25DD233E4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4EBFEE2-487E-4543-9B41-B35031962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2572377" y="2937642"/>
            <a:ext cx="1199769" cy="179965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F6BE40-0137-4A98-AADB-4D8F353594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5784" y="3781809"/>
            <a:ext cx="2752218" cy="275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913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807F3-5A81-460A-864B-20A280220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9199567" cy="768855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Kings and the Political world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0D9B8-C481-4396-8B94-79FA55AE3C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4342" y="5330915"/>
            <a:ext cx="3965096" cy="6049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Mass </a:t>
            </a:r>
            <a:r>
              <a:rPr lang="en-GB" sz="2400" b="1" dirty="0"/>
              <a:t>persecution</a:t>
            </a:r>
            <a:r>
              <a:rPr lang="en-GB" sz="2400" dirty="0"/>
              <a:t> in </a:t>
            </a:r>
            <a:r>
              <a:rPr lang="en-GB" sz="2400" b="1" dirty="0"/>
              <a:t>York</a:t>
            </a:r>
            <a:r>
              <a:rPr lang="en-GB" sz="24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612CB6-34FF-4CF0-AF27-5BD56014D2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2196" y="2656787"/>
            <a:ext cx="2124221" cy="21242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27BDC5-879B-4D08-A155-E1D3BF2D93D3}"/>
              </a:ext>
            </a:extLst>
          </p:cNvPr>
          <p:cNvSpPr txBox="1"/>
          <p:nvPr/>
        </p:nvSpPr>
        <p:spPr>
          <a:xfrm>
            <a:off x="4068609" y="1745015"/>
            <a:ext cx="43113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Specific to </a:t>
            </a:r>
            <a:r>
              <a:rPr lang="en-GB" sz="2400" b="1" dirty="0"/>
              <a:t>Kings of England 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EB4B9C-9403-4C9E-8539-A73C7D4314CC}"/>
              </a:ext>
            </a:extLst>
          </p:cNvPr>
          <p:cNvSpPr txBox="1"/>
          <p:nvPr/>
        </p:nvSpPr>
        <p:spPr>
          <a:xfrm>
            <a:off x="118229" y="3159873"/>
            <a:ext cx="555140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Edward I</a:t>
            </a:r>
            <a:r>
              <a:rPr lang="en-GB" sz="2400" dirty="0"/>
              <a:t> and the </a:t>
            </a:r>
            <a:r>
              <a:rPr lang="en-GB" sz="2400" b="1" dirty="0"/>
              <a:t>expulsion</a:t>
            </a:r>
            <a:r>
              <a:rPr lang="en-GB" sz="2400" dirty="0"/>
              <a:t> of the Jews </a:t>
            </a:r>
            <a:r>
              <a:rPr lang="en-GB" sz="2400" b="1" dirty="0"/>
              <a:t>1290</a:t>
            </a:r>
            <a:r>
              <a:rPr lang="en-GB" sz="2400" dirty="0"/>
              <a:t>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307A23-5527-42D3-A06D-06FC3AC6E906}"/>
              </a:ext>
            </a:extLst>
          </p:cNvPr>
          <p:cNvSpPr txBox="1"/>
          <p:nvPr/>
        </p:nvSpPr>
        <p:spPr>
          <a:xfrm>
            <a:off x="7813671" y="2975207"/>
            <a:ext cx="47541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King </a:t>
            </a:r>
            <a:r>
              <a:rPr lang="en-GB" sz="2400" b="1" dirty="0"/>
              <a:t>Richard I</a:t>
            </a:r>
            <a:r>
              <a:rPr lang="en-GB" sz="2400" dirty="0"/>
              <a:t> and King </a:t>
            </a:r>
            <a:r>
              <a:rPr lang="en-GB" sz="2400" b="1" dirty="0"/>
              <a:t>John</a:t>
            </a:r>
            <a:r>
              <a:rPr lang="en-GB" sz="2400" dirty="0"/>
              <a:t>, </a:t>
            </a:r>
            <a:r>
              <a:rPr lang="en-GB" sz="2400" b="1" dirty="0"/>
              <a:t>exploitation</a:t>
            </a:r>
            <a:r>
              <a:rPr lang="en-GB" sz="2400" dirty="0"/>
              <a:t> of Jews regarding </a:t>
            </a:r>
            <a:r>
              <a:rPr lang="en-GB" sz="2400" b="1" dirty="0"/>
              <a:t>money</a:t>
            </a:r>
          </a:p>
          <a:p>
            <a:endParaRPr lang="en-GB" dirty="0"/>
          </a:p>
        </p:txBody>
      </p:sp>
      <p:sp>
        <p:nvSpPr>
          <p:cNvPr id="9" name="Star: 6 Points 8">
            <a:extLst>
              <a:ext uri="{FF2B5EF4-FFF2-40B4-BE49-F238E27FC236}">
                <a16:creationId xmlns:a16="http://schemas.microsoft.com/office/drawing/2014/main" id="{A9C89112-41B5-4E3E-BDA9-3454F9BB94DA}"/>
              </a:ext>
            </a:extLst>
          </p:cNvPr>
          <p:cNvSpPr/>
          <p:nvPr/>
        </p:nvSpPr>
        <p:spPr>
          <a:xfrm>
            <a:off x="11085342" y="5855677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13521E3-C51C-4459-B8E2-56EB338C8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8" name="Arrow: Curved Right 7">
            <a:extLst>
              <a:ext uri="{FF2B5EF4-FFF2-40B4-BE49-F238E27FC236}">
                <a16:creationId xmlns:a16="http://schemas.microsoft.com/office/drawing/2014/main" id="{227FD352-1E87-4B3D-99B5-825C98B0D6D7}"/>
              </a:ext>
            </a:extLst>
          </p:cNvPr>
          <p:cNvSpPr/>
          <p:nvPr/>
        </p:nvSpPr>
        <p:spPr>
          <a:xfrm>
            <a:off x="1590262" y="1619692"/>
            <a:ext cx="1241586" cy="986183"/>
          </a:xfrm>
          <a:prstGeom prst="curved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Arrow: Curved Left 10">
            <a:extLst>
              <a:ext uri="{FF2B5EF4-FFF2-40B4-BE49-F238E27FC236}">
                <a16:creationId xmlns:a16="http://schemas.microsoft.com/office/drawing/2014/main" id="{73CF6819-D2BB-47A3-BC5C-37890B366D0A}"/>
              </a:ext>
            </a:extLst>
          </p:cNvPr>
          <p:cNvSpPr/>
          <p:nvPr/>
        </p:nvSpPr>
        <p:spPr>
          <a:xfrm>
            <a:off x="10005390" y="1619691"/>
            <a:ext cx="1262759" cy="986183"/>
          </a:xfrm>
          <a:prstGeom prst="curvedLef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EA06C7E-3CB6-491E-8B1A-AA6302C8FB0A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00143" y="4267869"/>
            <a:ext cx="1810912" cy="181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924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7437D-10FE-4692-88CD-6620F9C24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98927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Society In Medieval Europe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9401A-8068-495D-8183-8004F615F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3613" y="1484301"/>
            <a:ext cx="9248387" cy="8328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Gilhurst </a:t>
            </a:r>
            <a:r>
              <a:rPr lang="en-GB" sz="2400" dirty="0"/>
              <a:t>and the Confusion of the </a:t>
            </a:r>
            <a:r>
              <a:rPr lang="en-GB" sz="2400" b="1" dirty="0"/>
              <a:t>First Crusade </a:t>
            </a:r>
            <a:r>
              <a:rPr lang="en-GB" sz="2400" dirty="0"/>
              <a:t>with the failure of </a:t>
            </a:r>
            <a:r>
              <a:rPr lang="en-GB" sz="2400" b="1" dirty="0"/>
              <a:t>explanation in Canon Law</a:t>
            </a:r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Star: 6 Points 4">
            <a:extLst>
              <a:ext uri="{FF2B5EF4-FFF2-40B4-BE49-F238E27FC236}">
                <a16:creationId xmlns:a16="http://schemas.microsoft.com/office/drawing/2014/main" id="{626B1A02-09F1-4F3A-8AE3-42EAC98974E2}"/>
              </a:ext>
            </a:extLst>
          </p:cNvPr>
          <p:cNvSpPr/>
          <p:nvPr/>
        </p:nvSpPr>
        <p:spPr>
          <a:xfrm>
            <a:off x="11085342" y="5866228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6BADD-F211-4E5F-9261-824AA44FA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C1468A-DB9F-42FA-B995-D62B7451CF8C}"/>
              </a:ext>
            </a:extLst>
          </p:cNvPr>
          <p:cNvSpPr txBox="1"/>
          <p:nvPr/>
        </p:nvSpPr>
        <p:spPr>
          <a:xfrm>
            <a:off x="6803869" y="5582644"/>
            <a:ext cx="398115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</a:t>
            </a:r>
            <a:r>
              <a:rPr lang="en-GB" sz="2400" b="1" dirty="0"/>
              <a:t>York Massacre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8795E1-807E-46B1-8870-7A4655C82413}"/>
              </a:ext>
            </a:extLst>
          </p:cNvPr>
          <p:cNvSpPr txBox="1"/>
          <p:nvPr/>
        </p:nvSpPr>
        <p:spPr>
          <a:xfrm>
            <a:off x="59736" y="4411317"/>
            <a:ext cx="59224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</a:t>
            </a:r>
            <a:r>
              <a:rPr lang="en-GB" sz="2400" b="1" dirty="0"/>
              <a:t>Black Death </a:t>
            </a:r>
            <a:r>
              <a:rPr lang="en-GB" sz="2400" dirty="0"/>
              <a:t>, with chroniclers such as </a:t>
            </a:r>
            <a:r>
              <a:rPr lang="en-GB" sz="2400" b="1" dirty="0"/>
              <a:t>Herman Gigas accusing</a:t>
            </a:r>
            <a:r>
              <a:rPr lang="en-GB" sz="2400" dirty="0"/>
              <a:t> the </a:t>
            </a:r>
            <a:r>
              <a:rPr lang="en-GB" sz="2400" b="1" dirty="0"/>
              <a:t>Jews</a:t>
            </a:r>
            <a:r>
              <a:rPr lang="en-GB" sz="2400" dirty="0"/>
              <a:t> for the </a:t>
            </a:r>
            <a:r>
              <a:rPr lang="en-GB" sz="2400" b="1" dirty="0"/>
              <a:t>Black Death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DDFE1F-AF8F-43CC-965B-26FC2E6D30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450146" y="2479964"/>
            <a:ext cx="2892479" cy="27887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3D70EA2-7BB7-42DF-BE9D-D482F4DD40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5949" y="1584970"/>
            <a:ext cx="2449612" cy="2449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0232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croll: Horizontal 3">
            <a:extLst>
              <a:ext uri="{FF2B5EF4-FFF2-40B4-BE49-F238E27FC236}">
                <a16:creationId xmlns:a16="http://schemas.microsoft.com/office/drawing/2014/main" id="{1282C633-202B-477D-94F2-0D081E598DE4}"/>
              </a:ext>
            </a:extLst>
          </p:cNvPr>
          <p:cNvSpPr/>
          <p:nvPr/>
        </p:nvSpPr>
        <p:spPr>
          <a:xfrm>
            <a:off x="607811" y="420613"/>
            <a:ext cx="11092070" cy="6020993"/>
          </a:xfrm>
          <a:prstGeom prst="horizontalScroll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0E7B99-3027-4EE2-BA50-E8B430F42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7541" y="900342"/>
            <a:ext cx="10058400" cy="1609344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CFF33-CE22-433E-9B6C-F1C055F07B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1481" y="2509686"/>
            <a:ext cx="10058400" cy="2619404"/>
          </a:xfrm>
        </p:spPr>
        <p:txBody>
          <a:bodyPr>
            <a:normAutofit/>
          </a:bodyPr>
          <a:lstStyle/>
          <a:p>
            <a:r>
              <a:rPr lang="en-GB" sz="2400" dirty="0"/>
              <a:t>Its </a:t>
            </a:r>
            <a:r>
              <a:rPr lang="en-GB" sz="2400" b="1" dirty="0"/>
              <a:t>relation</a:t>
            </a:r>
            <a:r>
              <a:rPr lang="en-GB" sz="2400" dirty="0"/>
              <a:t> to the </a:t>
            </a:r>
            <a:r>
              <a:rPr lang="en-GB" sz="2400" b="1" dirty="0"/>
              <a:t>20</a:t>
            </a:r>
            <a:r>
              <a:rPr lang="en-GB" sz="2400" b="1" baseline="30000" dirty="0"/>
              <a:t>th</a:t>
            </a:r>
            <a:r>
              <a:rPr lang="en-GB" sz="2400" b="1" dirty="0"/>
              <a:t> Century persecution </a:t>
            </a:r>
          </a:p>
          <a:p>
            <a:endParaRPr lang="en-GB" sz="2400" dirty="0"/>
          </a:p>
          <a:p>
            <a:r>
              <a:rPr lang="en-GB" sz="2400" dirty="0"/>
              <a:t>The </a:t>
            </a:r>
            <a:r>
              <a:rPr lang="en-GB" sz="2400" b="1" dirty="0"/>
              <a:t>Limitation</a:t>
            </a:r>
            <a:r>
              <a:rPr lang="en-GB" sz="2400" dirty="0"/>
              <a:t> of this Piece</a:t>
            </a:r>
          </a:p>
          <a:p>
            <a:endParaRPr lang="en-GB" sz="2400" dirty="0"/>
          </a:p>
          <a:p>
            <a:r>
              <a:rPr lang="en-GB" sz="2400" dirty="0"/>
              <a:t>Overall </a:t>
            </a:r>
            <a:r>
              <a:rPr lang="en-GB" sz="2400" b="1" dirty="0"/>
              <a:t>findings</a:t>
            </a:r>
            <a:r>
              <a:rPr lang="en-GB" sz="2400" dirty="0"/>
              <a:t> and </a:t>
            </a:r>
            <a:r>
              <a:rPr lang="en-GB" sz="2400" b="1" dirty="0"/>
              <a:t>belief </a:t>
            </a:r>
            <a:r>
              <a:rPr lang="en-GB" sz="2400" dirty="0"/>
              <a:t>of what will occur during this </a:t>
            </a:r>
            <a:r>
              <a:rPr lang="en-GB" sz="2400" b="1" dirty="0"/>
              <a:t>research</a:t>
            </a:r>
            <a:r>
              <a:rPr lang="en-GB" sz="2400" dirty="0"/>
              <a:t> </a:t>
            </a:r>
          </a:p>
        </p:txBody>
      </p:sp>
      <p:sp>
        <p:nvSpPr>
          <p:cNvPr id="5" name="Star: 6 Points 4">
            <a:extLst>
              <a:ext uri="{FF2B5EF4-FFF2-40B4-BE49-F238E27FC236}">
                <a16:creationId xmlns:a16="http://schemas.microsoft.com/office/drawing/2014/main" id="{3582DC29-025B-426E-A8AE-2667CA5BF54B}"/>
              </a:ext>
            </a:extLst>
          </p:cNvPr>
          <p:cNvSpPr/>
          <p:nvPr/>
        </p:nvSpPr>
        <p:spPr>
          <a:xfrm>
            <a:off x="11085342" y="5855677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E66217-938C-4397-9D23-4BB105F78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602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74541-F149-44FA-BACD-EA88DF863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7657" y="2300180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b="1" i="1" dirty="0"/>
              <a:t>Questions..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EAF94A-B109-4284-8D4E-A9C729A87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5" name="Star: 6 Points 4">
            <a:extLst>
              <a:ext uri="{FF2B5EF4-FFF2-40B4-BE49-F238E27FC236}">
                <a16:creationId xmlns:a16="http://schemas.microsoft.com/office/drawing/2014/main" id="{D07B81E8-B138-4F23-925C-04D4C8D0A71F}"/>
              </a:ext>
            </a:extLst>
          </p:cNvPr>
          <p:cNvSpPr/>
          <p:nvPr/>
        </p:nvSpPr>
        <p:spPr>
          <a:xfrm>
            <a:off x="11085342" y="5855677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69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EB49E-C5D9-4911-8D5B-3B81A244C1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1960" y="20805"/>
            <a:ext cx="4774361" cy="814081"/>
          </a:xfrm>
        </p:spPr>
        <p:txBody>
          <a:bodyPr>
            <a:normAutofit/>
          </a:bodyPr>
          <a:lstStyle/>
          <a:p>
            <a:r>
              <a:rPr lang="en-GB" sz="4400" dirty="0"/>
              <a:t>REFRENCES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5E35E-BEDE-4CB3-B348-CF55B975D6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7773" y="834886"/>
            <a:ext cx="5468310" cy="50207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b="1" dirty="0"/>
              <a:t>Icons</a:t>
            </a:r>
          </a:p>
          <a:p>
            <a:pPr marL="0" indent="0">
              <a:buNone/>
            </a:pPr>
            <a:r>
              <a:rPr lang="en-GB" sz="1400" dirty="0"/>
              <a:t>Castle Icon, Available at: </a:t>
            </a:r>
            <a:r>
              <a:rPr lang="en-GB" sz="1400" dirty="0">
                <a:hlinkClick r:id="rId2"/>
              </a:rPr>
              <a:t>https://www.iconexperience.com/g_collection/icons/?icon=castle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Peasant Icon, Available at: http://clipart-library.com/peasant-cliparts.htmlKing Icon, Available at: https://www.shareicon.net/tag/king</a:t>
            </a:r>
          </a:p>
          <a:p>
            <a:pPr marL="0" indent="0">
              <a:buNone/>
            </a:pPr>
            <a:r>
              <a:rPr lang="en-GB" sz="1400" dirty="0"/>
              <a:t>Pope Icon, Available at: https://icons8.com/icon/36741/the-pope</a:t>
            </a:r>
          </a:p>
          <a:p>
            <a:pPr marL="0" indent="0">
              <a:buNone/>
            </a:pPr>
            <a:r>
              <a:rPr lang="en-GB" sz="1400" dirty="0"/>
              <a:t>Cross Icon, Available at: https://commons.wikimedia.org/wiki/File:Christian_Cross_icon.svg</a:t>
            </a:r>
          </a:p>
          <a:p>
            <a:pPr marL="0" indent="0">
              <a:buNone/>
            </a:pPr>
            <a:r>
              <a:rPr lang="en-GB" sz="1400" dirty="0"/>
              <a:t>Book Icon, Available at: https://www.iconfinder.com/icons/596992/book_dental_dentist_peridental_periodenta_untitled_icon</a:t>
            </a:r>
          </a:p>
          <a:p>
            <a:pPr marL="0" indent="0">
              <a:buNone/>
            </a:pPr>
            <a:r>
              <a:rPr lang="en-GB" sz="1400" dirty="0"/>
              <a:t>Building Icon, Available </a:t>
            </a:r>
            <a:r>
              <a:rPr lang="en-GB" sz="1400" dirty="0" err="1"/>
              <a:t>at:https</a:t>
            </a:r>
            <a:r>
              <a:rPr lang="en-GB" sz="1400" dirty="0"/>
              <a:t>://www.flaticon.com/free-icon/medieval-house_509802Plan Icon, Available at :  </a:t>
            </a:r>
            <a:r>
              <a:rPr lang="en-GB" sz="1400" dirty="0">
                <a:hlinkClick r:id="rId3"/>
              </a:rPr>
              <a:t>https://www.shareicon.net/tag/plan?cl=black&amp;s=flat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Map of Europe, Available at: https://www.bing.com/images/search?view=detailV2&amp;ccid=FOIPmvBe&amp;id=D985EE4B62BC13F843CD55278BBAF10E4CEFBFF5&amp;thid=OIP.FOIPmvBeqG3E2rrRVzZZygHaGA&amp;q=medieval+europe+map+image&amp;simid=608056028387413907&amp;selectedIndex=2&amp;ajaxhist=0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6684AC-CA03-4B76-A861-4B8BB1EDBA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713145" y="6356838"/>
            <a:ext cx="6327648" cy="365125"/>
          </a:xfrm>
        </p:spPr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5" name="Star: 6 Points 4">
            <a:extLst>
              <a:ext uri="{FF2B5EF4-FFF2-40B4-BE49-F238E27FC236}">
                <a16:creationId xmlns:a16="http://schemas.microsoft.com/office/drawing/2014/main" id="{3BC4CE96-18D7-4823-B88E-D9E4208E1A8F}"/>
              </a:ext>
            </a:extLst>
          </p:cNvPr>
          <p:cNvSpPr/>
          <p:nvPr/>
        </p:nvSpPr>
        <p:spPr>
          <a:xfrm>
            <a:off x="11085342" y="5855677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75B2C8-37A8-414A-B8EE-530FA9D6E0FC}"/>
              </a:ext>
            </a:extLst>
          </p:cNvPr>
          <p:cNvSpPr txBox="1"/>
          <p:nvPr/>
        </p:nvSpPr>
        <p:spPr>
          <a:xfrm>
            <a:off x="214409" y="228073"/>
            <a:ext cx="6243364" cy="73927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0"/>
              </a:spcAft>
            </a:pPr>
            <a:r>
              <a:rPr lang="en-GB" sz="1400" b="1" dirty="0">
                <a:ea typeface="Calibri" panose="020F0502020204030204" pitchFamily="34" charset="0"/>
                <a:cs typeface="Times New Roman" panose="02020603050405020304" pitchFamily="18" charset="0"/>
              </a:rPr>
              <a:t>Primary Sources</a:t>
            </a:r>
          </a:p>
          <a:p>
            <a:pPr>
              <a:spcAft>
                <a:spcPts val="0"/>
              </a:spcAft>
            </a:pPr>
            <a:endParaRPr lang="en-GB" sz="1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Albert of Aix, 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Emico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and the Slaughter of the Rhineland Jews and Ekkehard of Aura , 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Emico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and the Slaughter of the Rhineland Jews in  K. August , </a:t>
            </a:r>
            <a:r>
              <a:rPr lang="en-GB" sz="1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First Crusade: The Accounts of Eyewitnesses and Participants,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 (Princeton: 1921). </a:t>
            </a:r>
          </a:p>
          <a:p>
            <a:pPr>
              <a:spcAft>
                <a:spcPts val="0"/>
              </a:spcAft>
            </a:pPr>
            <a:endParaRPr lang="en-GB" sz="1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Saint John Chrysostom (c.347-407): Eight Homilies Against the Jews. [online] Available at: </a:t>
            </a:r>
            <a:r>
              <a:rPr lang="en-GB" sz="1400" u="sng" dirty="0">
                <a:solidFill>
                  <a:srgbClr val="0000FF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https://sourcebooks.fordham.edu/source/chrysostom-jews6.asp</a:t>
            </a:r>
            <a:endParaRPr lang="en-GB" sz="1400" u="sng" dirty="0">
              <a:solidFill>
                <a:srgbClr val="0000FF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400" u="sng" dirty="0">
              <a:solidFill>
                <a:srgbClr val="0000FF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Clr>
                <a:srgbClr val="9DBFBE">
                  <a:lumMod val="75000"/>
                </a:srgbClr>
              </a:buClr>
              <a:buSzPct val="85000"/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Thomas of Monmouth:</a:t>
            </a:r>
            <a:b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The Life and Miracles of St. William of Norwich, 1173,</a:t>
            </a:r>
            <a:r>
              <a:rPr lang="en-GB" sz="11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Jacob Marcus, </a:t>
            </a:r>
            <a:r>
              <a:rPr lang="en-GB" sz="1400" i="1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The Jew in the Medieval World: A Sourcebook, 315-1791</a:t>
            </a: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(New York: JPS, 1938), 121-127. [online] Available at: </a:t>
            </a:r>
            <a:r>
              <a:rPr lang="en-GB" sz="1400" u="sng" dirty="0">
                <a:solidFill>
                  <a:srgbClr val="0563C1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https://sourcebooks.fordham.edu/halsall/source/1173williamnorwich.asp</a:t>
            </a:r>
            <a:endParaRPr lang="en-GB" sz="1400" u="sng" dirty="0">
              <a:solidFill>
                <a:srgbClr val="0563C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defTabSz="914400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Clr>
                <a:srgbClr val="9DBFBE">
                  <a:lumMod val="75000"/>
                </a:srgbClr>
              </a:buClr>
              <a:buSzPct val="85000"/>
            </a:pPr>
            <a:r>
              <a:rPr lang="en-GB" sz="1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Ephraim of Bonn: The York Massacre 1189-90 ,  [online] Available at : </a:t>
            </a:r>
            <a:r>
              <a:rPr lang="en-GB" sz="1400" u="sng" dirty="0">
                <a:solidFill>
                  <a:srgbClr val="0563C1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https://sourcebooks.fordham.edu/halsall/source/ephr-bonn1.asp</a:t>
            </a:r>
            <a:endParaRPr lang="en-GB" sz="1400" u="sng" dirty="0">
              <a:solidFill>
                <a:srgbClr val="0563C1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sz="1400" u="sng" dirty="0">
              <a:solidFill>
                <a:srgbClr val="0000FF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Roger of Hoveden: </a:t>
            </a:r>
            <a:b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The Persecution of Jews, 1189, From Roger of Hoveden: </a:t>
            </a:r>
            <a:r>
              <a:rPr lang="en-GB" sz="1400" i="1" dirty="0">
                <a:ea typeface="Calibri" panose="020F0502020204030204" pitchFamily="34" charset="0"/>
                <a:cs typeface="Times New Roman" panose="02020603050405020304" pitchFamily="18" charset="0"/>
              </a:rPr>
              <a:t>The Annals, comprising The History of England and of Other Countries of Europe from AD 732 to AD 1201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, trans. Henry T. Riley, 2 Vols. (London: H.G. Bohn, 1853; rep. New York AMS, 1968), Vol 2, pp. 117-19. [online]  Available at: </a:t>
            </a:r>
            <a:r>
              <a:rPr lang="en-GB" sz="1400" u="sng" dirty="0">
                <a:solidFill>
                  <a:srgbClr val="0563C1"/>
                </a:solidFill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https://sourcebooks.fordham.edu/halsall/source/hoveden1189b.asp</a:t>
            </a:r>
            <a:endParaRPr lang="en-GB" sz="1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u="sng" dirty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287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57F90-85B5-4A16-98D4-5AB7C6F8F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91" y="100319"/>
            <a:ext cx="4549074" cy="694811"/>
          </a:xfrm>
        </p:spPr>
        <p:txBody>
          <a:bodyPr>
            <a:normAutofit/>
          </a:bodyPr>
          <a:lstStyle/>
          <a:p>
            <a:r>
              <a:rPr lang="en-GB" sz="2800" dirty="0"/>
              <a:t>References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A9A49-732B-4A89-9A2A-9E5DC03FF6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691" y="1044735"/>
            <a:ext cx="10058400" cy="405079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en-GB" sz="1800" b="1" dirty="0">
                <a:ea typeface="Calibri" panose="020F0502020204030204" pitchFamily="34" charset="0"/>
                <a:cs typeface="Calibri" panose="020F0502020204030204" pitchFamily="34" charset="0"/>
              </a:rPr>
              <a:t>Secondary Sources</a:t>
            </a: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Bennet, Gillian, “William of Norwich and the Expulsion of the Jews”, </a:t>
            </a:r>
            <a:r>
              <a:rPr lang="en-GB" sz="1600" i="1" dirty="0">
                <a:ea typeface="Calibri" panose="020F0502020204030204" pitchFamily="34" charset="0"/>
                <a:cs typeface="Calibri" panose="020F0502020204030204" pitchFamily="34" charset="0"/>
              </a:rPr>
              <a:t>Folklore</a:t>
            </a:r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, Vol 116. No3 (Dec 2005). pp 311-314.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[online]  Available at: </a:t>
            </a:r>
            <a:r>
              <a:rPr lang="en-GB" sz="1600" u="sng" dirty="0">
                <a:solidFill>
                  <a:srgbClr val="0000FF"/>
                </a:solidFill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http://www.jstor.org/stable/300035298</a:t>
            </a:r>
            <a:r>
              <a:rPr lang="en-GB" sz="1600" dirty="0">
                <a:ea typeface="Calibri" panose="020F0502020204030204" pitchFamily="34" charset="0"/>
                <a:cs typeface="Calibri" panose="020F0502020204030204" pitchFamily="34" charset="0"/>
              </a:rPr>
              <a:t> . Accessed on: 31-07-2017.</a:t>
            </a:r>
            <a:endParaRPr lang="en-GB" sz="16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Richardson, G,.H. 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The English Jewry Under </a:t>
            </a:r>
            <a:r>
              <a:rPr lang="en-GB" sz="1600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Angevian</a:t>
            </a:r>
            <a:r>
              <a:rPr lang="en-GB" sz="1600" i="1" dirty="0">
                <a:ea typeface="Calibri" panose="020F0502020204030204" pitchFamily="34" charset="0"/>
                <a:cs typeface="Times New Roman" panose="02020603050405020304" pitchFamily="18" charset="0"/>
              </a:rPr>
              <a:t> Kings,</a:t>
            </a:r>
            <a:r>
              <a:rPr lang="en-GB" sz="1600" dirty="0">
                <a:ea typeface="Calibri" panose="020F0502020204030204" pitchFamily="34" charset="0"/>
                <a:cs typeface="Times New Roman" panose="02020603050405020304" pitchFamily="18" charset="0"/>
              </a:rPr>
              <a:t> (London: Butler &amp; Tanner Ltd, 1960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GB" sz="16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Riley Smith Johnathan, </a:t>
            </a:r>
            <a:r>
              <a:rPr lang="en-GB" sz="1600" i="1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The Crusades</a:t>
            </a:r>
            <a:r>
              <a:rPr lang="en-GB" sz="16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3rd ed., (London: Bloomsbury Academic, 2014)</a:t>
            </a: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endParaRPr lang="en-GB" sz="16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defTabSz="457200">
              <a:lnSpc>
                <a:spcPct val="100000"/>
              </a:lnSpc>
              <a:spcBef>
                <a:spcPts val="0"/>
              </a:spcBef>
              <a:buClrTx/>
              <a:buSzTx/>
              <a:buNone/>
            </a:pPr>
            <a:r>
              <a:rPr lang="en-GB" sz="16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J. Gilchrist, “The Perception of Jews in the Canon Law in the Period of the First Two Crusades”, </a:t>
            </a:r>
            <a:r>
              <a:rPr lang="en-GB" sz="1600" i="1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Jewish History, </a:t>
            </a:r>
            <a:r>
              <a:rPr lang="en-GB" sz="16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Vol 3. No 1. (1988).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03268B-A47A-43C9-8CAA-1E30309F6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Dylan Trevett                                                                                          1500610                                      AHSK6002</a:t>
            </a:r>
            <a:endParaRPr lang="en-US" dirty="0"/>
          </a:p>
        </p:txBody>
      </p:sp>
      <p:sp>
        <p:nvSpPr>
          <p:cNvPr id="6" name="Star: 6 Points 5">
            <a:extLst>
              <a:ext uri="{FF2B5EF4-FFF2-40B4-BE49-F238E27FC236}">
                <a16:creationId xmlns:a16="http://schemas.microsoft.com/office/drawing/2014/main" id="{3FE4B5FC-767F-4551-9575-57DF19B44991}"/>
              </a:ext>
            </a:extLst>
          </p:cNvPr>
          <p:cNvSpPr/>
          <p:nvPr/>
        </p:nvSpPr>
        <p:spPr>
          <a:xfrm>
            <a:off x="11085342" y="5855677"/>
            <a:ext cx="1106658" cy="1002323"/>
          </a:xfrm>
          <a:prstGeom prst="star6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448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Wood Type">
      <a:majorFont>
        <a:latin typeface="Arial Black" panose="020B0A04020102020204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 panose="020B0604020202020204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BE1B6DD8-9976-4550-A6F4-B2DD4EA939D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411</TotalTime>
  <Words>805</Words>
  <Application>Microsoft Office PowerPoint</Application>
  <PresentationFormat>Widescreen</PresentationFormat>
  <Paragraphs>103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 Black</vt:lpstr>
      <vt:lpstr>Calibri</vt:lpstr>
      <vt:lpstr>Times New Roman</vt:lpstr>
      <vt:lpstr>Wingdings</vt:lpstr>
      <vt:lpstr>Wood Type</vt:lpstr>
      <vt:lpstr>What way did European Culture, Politics and the Papacy influence Anti-Semitism in Europe during 1000-1400</vt:lpstr>
      <vt:lpstr>Contents</vt:lpstr>
      <vt:lpstr>Introduction </vt:lpstr>
      <vt:lpstr>Methodology and Approach </vt:lpstr>
      <vt:lpstr>Historical Context</vt:lpstr>
      <vt:lpstr>Papacy and Church Authorities</vt:lpstr>
      <vt:lpstr>Kings and the Political world </vt:lpstr>
      <vt:lpstr>Society In Medieval Europe </vt:lpstr>
      <vt:lpstr>Conclusion </vt:lpstr>
      <vt:lpstr>Questions..</vt:lpstr>
      <vt:lpstr>REFRENCES</vt:lpstr>
      <vt:lpstr>References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way did European Culture, Politics and the Papacy influence anti-Semitism in Europe during 1000-1400</dc:title>
  <dc:creator>Dylan Trevett</dc:creator>
  <cp:lastModifiedBy>Dylan Trevett</cp:lastModifiedBy>
  <cp:revision>59</cp:revision>
  <dcterms:created xsi:type="dcterms:W3CDTF">2017-12-29T13:02:04Z</dcterms:created>
  <dcterms:modified xsi:type="dcterms:W3CDTF">2018-01-15T14:39:00Z</dcterms:modified>
</cp:coreProperties>
</file>