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331" r:id="rId3"/>
    <p:sldId id="258" r:id="rId4"/>
    <p:sldId id="332" r:id="rId5"/>
    <p:sldId id="333" r:id="rId6"/>
    <p:sldId id="334" r:id="rId7"/>
    <p:sldId id="359" r:id="rId8"/>
    <p:sldId id="358" r:id="rId9"/>
    <p:sldId id="354" r:id="rId10"/>
    <p:sldId id="339" r:id="rId11"/>
    <p:sldId id="348"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p:scale>
          <a:sx n="106" d="100"/>
          <a:sy n="106" d="100"/>
        </p:scale>
        <p:origin x="67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31/03/2023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31/03/2023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31/03/2023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31/03/2023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31/03/2023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31/03/2023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31/03/2023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31/03/2023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31/03/2023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31/03/2023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31/03/2023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31/03/2023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ACCA6022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a:solidFill>
                  <a:schemeClr val="tx1"/>
                </a:solidFill>
              </a:rPr>
              <a:t>Name:Switching</a:t>
            </a:r>
            <a:r>
              <a:rPr lang="en-GB" altLang="en-US" dirty="0">
                <a:solidFill>
                  <a:schemeClr val="tx1"/>
                </a:solidFill>
              </a:rPr>
              <a:t>, Routing and Wireless</a:t>
            </a:r>
          </a:p>
          <a:p>
            <a:pPr eaLnBrk="1" hangingPunct="1"/>
            <a:endParaRPr lang="en-GB" altLang="en-US" dirty="0">
              <a:solidFill>
                <a:schemeClr val="tx1"/>
              </a:solidFill>
            </a:endParaRPr>
          </a:p>
          <a:p>
            <a:pPr eaLnBrk="1" hangingPunct="1"/>
            <a:r>
              <a:rPr lang="en-GB" altLang="en-US" dirty="0">
                <a:solidFill>
                  <a:schemeClr val="tx1"/>
                </a:solidFill>
              </a:rPr>
              <a:t>Lesson 8</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Border gateway protocol(BGP)</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endParaRPr lang="en-GB" altLang="en-US" sz="2400" dirty="0"/>
          </a:p>
          <a:p>
            <a:pPr eaLnBrk="1" hangingPunct="1">
              <a:defRPr/>
            </a:pPr>
            <a:r>
              <a:rPr lang="en-GB" altLang="en-US" sz="2400" dirty="0"/>
              <a:t>BGP Routing Protocol</a:t>
            </a:r>
          </a:p>
          <a:p>
            <a:pPr marL="0" indent="0" eaLnBrk="1" hangingPunct="1">
              <a:buNone/>
              <a:defRPr/>
            </a:pPr>
            <a:endParaRPr lang="en-GB" altLang="en-US" sz="2400" dirty="0"/>
          </a:p>
          <a:p>
            <a:pPr eaLnBrk="1" hangingPunct="1">
              <a:defRPr/>
            </a:pPr>
            <a:r>
              <a:rPr lang="en-GB" altLang="en-US" sz="2400" dirty="0"/>
              <a:t>Applications of BGP</a:t>
            </a:r>
          </a:p>
          <a:p>
            <a:pPr eaLnBrk="1" hangingPunct="1">
              <a:defRPr/>
            </a:pPr>
            <a:endParaRPr lang="en-GB" altLang="en-US" sz="2400" dirty="0"/>
          </a:p>
          <a:p>
            <a:pPr eaLnBrk="1" hangingPunct="1">
              <a:defRPr/>
            </a:pPr>
            <a:r>
              <a:rPr lang="en-GB" altLang="en-US" sz="2400" dirty="0"/>
              <a:t>Advantages of BGP</a:t>
            </a:r>
          </a:p>
          <a:p>
            <a:pPr eaLnBrk="1" hangingPunct="1">
              <a:defRPr/>
            </a:pPr>
            <a:endParaRPr lang="en-GB" altLang="en-US" sz="2400" dirty="0"/>
          </a:p>
          <a:p>
            <a:pPr eaLnBrk="1" hangingPunct="1">
              <a:defRPr/>
            </a:pPr>
            <a:r>
              <a:rPr lang="en-GB" altLang="en-US" sz="2400" dirty="0"/>
              <a:t>Practical tasks on BGP</a:t>
            </a:r>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3" end="3"/>
                                            </p:txEl>
                                          </p:spTgt>
                                        </p:tgtEl>
                                        <p:attrNameLst>
                                          <p:attrName>style.visibility</p:attrName>
                                        </p:attrNameLst>
                                      </p:cBhvr>
                                      <p:to>
                                        <p:strVal val="visible"/>
                                      </p:to>
                                    </p:set>
                                    <p:anim calcmode="lin" valueType="num">
                                      <p:cBhvr additive="base">
                                        <p:cTn id="13"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5" end="5"/>
                                            </p:txEl>
                                          </p:spTgt>
                                        </p:tgtEl>
                                        <p:attrNameLst>
                                          <p:attrName>style.visibility</p:attrName>
                                        </p:attrNameLst>
                                      </p:cBhvr>
                                      <p:to>
                                        <p:strVal val="visible"/>
                                      </p:to>
                                    </p:set>
                                    <p:anim calcmode="lin" valueType="num">
                                      <p:cBhvr additive="base">
                                        <p:cTn id="19"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7" end="7"/>
                                            </p:txEl>
                                          </p:spTgt>
                                        </p:tgtEl>
                                        <p:attrNameLst>
                                          <p:attrName>style.visibility</p:attrName>
                                        </p:attrNameLst>
                                      </p:cBhvr>
                                      <p:to>
                                        <p:strVal val="visible"/>
                                      </p:to>
                                    </p:set>
                                    <p:anim calcmode="lin" valueType="num">
                                      <p:cBhvr additive="base">
                                        <p:cTn id="25" dur="500" fill="hold"/>
                                        <p:tgtEl>
                                          <p:spTgt spid="7172">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a:xfrm>
            <a:off x="457200" y="114300"/>
            <a:ext cx="8229600" cy="1226468"/>
          </a:xfrm>
        </p:spPr>
        <p:txBody>
          <a:bodyPr/>
          <a:lstStyle/>
          <a:p>
            <a:pPr eaLnBrk="1" hangingPunct="1"/>
            <a:r>
              <a:rPr lang="en-GB" altLang="en-US" dirty="0"/>
              <a:t>BGP Protocol</a:t>
            </a:r>
          </a:p>
        </p:txBody>
      </p:sp>
      <p:sp>
        <p:nvSpPr>
          <p:cNvPr id="9222" name="Rectangle 3"/>
          <p:cNvSpPr>
            <a:spLocks noGrp="1"/>
          </p:cNvSpPr>
          <p:nvPr>
            <p:ph type="body" idx="1"/>
          </p:nvPr>
        </p:nvSpPr>
        <p:spPr>
          <a:xfrm>
            <a:off x="457200" y="2060847"/>
            <a:ext cx="8003232" cy="1800201"/>
          </a:xfrm>
        </p:spPr>
        <p:txBody>
          <a:bodyPr/>
          <a:lstStyle/>
          <a:p>
            <a:pPr eaLnBrk="1" hangingPunct="1">
              <a:buNone/>
            </a:pPr>
            <a:r>
              <a:rPr lang="en-GB" altLang="en-US" sz="2000" dirty="0"/>
              <a:t>. Border Gateway Protocol (BGP) is a standardized exterior gateway protocol designed to exchange routing and reachability information between autonomous systems (AS) on the Internet. The protocol is often classified as a path vector protocol but is sometimes also classed as a distance-vector routing protocol.</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600" b="1" dirty="0"/>
              <a:t>BGP and TVP</a:t>
            </a:r>
          </a:p>
        </p:txBody>
      </p:sp>
      <p:sp>
        <p:nvSpPr>
          <p:cNvPr id="3" name="Content Placeholder 2"/>
          <p:cNvSpPr>
            <a:spLocks noGrp="1"/>
          </p:cNvSpPr>
          <p:nvPr>
            <p:ph idx="1"/>
          </p:nvPr>
        </p:nvSpPr>
        <p:spPr>
          <a:xfrm>
            <a:off x="457200" y="1700808"/>
            <a:ext cx="8229600" cy="1509117"/>
          </a:xfrm>
        </p:spPr>
        <p:txBody>
          <a:bodyPr/>
          <a:lstStyle/>
          <a:p>
            <a:pPr marL="0" indent="0" algn="just">
              <a:buNone/>
            </a:pPr>
            <a:r>
              <a:rPr lang="en-GB" sz="2000" dirty="0"/>
              <a:t>BGP uses TCP as its transport protocol. This eliminates the need to implement explicit update fragmentation, retransmission, acknowledgement, and sequencing</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What is the difference between OSPF and BGP?</a:t>
            </a:r>
            <a:endParaRPr lang="en-US" sz="3200" b="1" dirty="0"/>
          </a:p>
        </p:txBody>
      </p:sp>
      <p:sp>
        <p:nvSpPr>
          <p:cNvPr id="3" name="Content Placeholder 2"/>
          <p:cNvSpPr>
            <a:spLocks noGrp="1"/>
          </p:cNvSpPr>
          <p:nvPr>
            <p:ph idx="1"/>
          </p:nvPr>
        </p:nvSpPr>
        <p:spPr>
          <a:xfrm>
            <a:off x="457200" y="1268760"/>
            <a:ext cx="8229600" cy="4248473"/>
          </a:xfrm>
        </p:spPr>
        <p:txBody>
          <a:bodyPr/>
          <a:lstStyle/>
          <a:p>
            <a:r>
              <a:rPr lang="en-GB" dirty="0"/>
              <a:t>BGP is considered to be more flexible as well as scalable than OSPF and it would be also used on a larger network. OSPF would be used to determine the fastest route whereas the BGP would be putting emphasis on determining the best path. Well, Because OSPF stub areas which would be a total mess to configure.</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BGP</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3" name="Rectangle 1">
            <a:extLst>
              <a:ext uri="{FF2B5EF4-FFF2-40B4-BE49-F238E27FC236}">
                <a16:creationId xmlns:a16="http://schemas.microsoft.com/office/drawing/2014/main" id="{DAEFD4C6-EF83-4214-8C67-A409C910B8DB}"/>
              </a:ext>
            </a:extLst>
          </p:cNvPr>
          <p:cNvSpPr>
            <a:spLocks noGrp="1" noChangeArrowheads="1"/>
          </p:cNvSpPr>
          <p:nvPr>
            <p:ph idx="1"/>
          </p:nvPr>
        </p:nvSpPr>
        <p:spPr bwMode="auto">
          <a:xfrm>
            <a:off x="457200" y="2311378"/>
            <a:ext cx="8507288"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rPr>
              <a:t>BGP allows different autonomous systems on the Internet to share routing information. The gateways of autonomous systems are called Autonomous System Boundary Routers (ASBR). BGP allows each peer to collect routing information from its </a:t>
            </a:r>
            <a:r>
              <a:rPr kumimoji="0" lang="en-GB" altLang="en-US" sz="2000" b="0" i="0" u="none" strike="noStrike" cap="none" normalizeH="0" baseline="0" dirty="0" err="1">
                <a:ln>
                  <a:noFill/>
                </a:ln>
                <a:solidFill>
                  <a:schemeClr val="tx1"/>
                </a:solidFill>
                <a:effectLst/>
                <a:latin typeface="Arial" panose="020B0604020202020204" pitchFamily="34" charset="0"/>
              </a:rPr>
              <a:t>neighboring</a:t>
            </a:r>
            <a:r>
              <a:rPr kumimoji="0" lang="en-GB" altLang="en-US" sz="2000" b="0" i="0" u="none" strike="noStrike" cap="none" normalizeH="0" baseline="0" dirty="0">
                <a:ln>
                  <a:noFill/>
                </a:ln>
                <a:solidFill>
                  <a:schemeClr val="tx1"/>
                </a:solidFill>
                <a:effectLst/>
                <a:latin typeface="Arial" panose="020B0604020202020204" pitchFamily="34" charset="0"/>
              </a:rPr>
              <a:t> peer and later advertise that information, in its entirety, further.</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1754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2F82A-0A94-456F-A524-EED4D54D78EF}"/>
              </a:ext>
            </a:extLst>
          </p:cNvPr>
          <p:cNvSpPr>
            <a:spLocks noGrp="1"/>
          </p:cNvSpPr>
          <p:nvPr>
            <p:ph type="title"/>
          </p:nvPr>
        </p:nvSpPr>
        <p:spPr/>
        <p:txBody>
          <a:bodyPr/>
          <a:lstStyle/>
          <a:p>
            <a:r>
              <a:rPr lang="en-GB" dirty="0"/>
              <a:t>difference between RIP and BGP?</a:t>
            </a:r>
          </a:p>
        </p:txBody>
      </p:sp>
      <p:sp>
        <p:nvSpPr>
          <p:cNvPr id="3" name="Content Placeholder 2">
            <a:extLst>
              <a:ext uri="{FF2B5EF4-FFF2-40B4-BE49-F238E27FC236}">
                <a16:creationId xmlns:a16="http://schemas.microsoft.com/office/drawing/2014/main" id="{C2BB43E5-6A99-4670-945F-8167553F8B5C}"/>
              </a:ext>
            </a:extLst>
          </p:cNvPr>
          <p:cNvSpPr>
            <a:spLocks noGrp="1"/>
          </p:cNvSpPr>
          <p:nvPr>
            <p:ph idx="1"/>
          </p:nvPr>
        </p:nvSpPr>
        <p:spPr/>
        <p:txBody>
          <a:bodyPr/>
          <a:lstStyle/>
          <a:p>
            <a:r>
              <a:rPr lang="en-GB" dirty="0"/>
              <a:t>OSPF and RIP are Interior Gateway Protocols (IGP) and distribute routing information within an autonomous system, whereas BGP is a Exterior Gateway </a:t>
            </a:r>
            <a:r>
              <a:rPr lang="en-GB" dirty="0" err="1"/>
              <a:t>Protocol.Set</a:t>
            </a:r>
            <a:r>
              <a:rPr lang="en-GB" dirty="0"/>
              <a:t> the route metric instead of the administrative distance to prioritize one route over the other.</a:t>
            </a:r>
          </a:p>
        </p:txBody>
      </p:sp>
      <p:sp>
        <p:nvSpPr>
          <p:cNvPr id="4" name="Date Placeholder 3">
            <a:extLst>
              <a:ext uri="{FF2B5EF4-FFF2-40B4-BE49-F238E27FC236}">
                <a16:creationId xmlns:a16="http://schemas.microsoft.com/office/drawing/2014/main" id="{D3CB08B0-4441-446E-A9C6-15E3CF30235A}"/>
              </a:ext>
            </a:extLst>
          </p:cNvPr>
          <p:cNvSpPr>
            <a:spLocks noGrp="1"/>
          </p:cNvSpPr>
          <p:nvPr>
            <p:ph type="dt" sz="half" idx="10"/>
          </p:nvPr>
        </p:nvSpPr>
        <p:spPr/>
        <p:txBody>
          <a:bodyPr/>
          <a:lstStyle/>
          <a:p>
            <a:pPr>
              <a:defRPr/>
            </a:pPr>
            <a:fld id="{2303D31F-598B-47EE-BA37-93F097A3D676}" type="datetime1">
              <a:rPr lang="en-GB" altLang="en-US" smtClean="0"/>
              <a:pPr>
                <a:defRPr/>
              </a:pPr>
              <a:t>31/03/2023</a:t>
            </a:fld>
            <a:endParaRPr lang="en-GB" altLang="en-US"/>
          </a:p>
        </p:txBody>
      </p:sp>
      <p:sp>
        <p:nvSpPr>
          <p:cNvPr id="5" name="Slide Number Placeholder 4">
            <a:extLst>
              <a:ext uri="{FF2B5EF4-FFF2-40B4-BE49-F238E27FC236}">
                <a16:creationId xmlns:a16="http://schemas.microsoft.com/office/drawing/2014/main" id="{0EBA42E4-D5A9-4747-B4BF-39DC8B24758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61718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26D5-BC3E-4E98-8D26-17AA30C8AD27}"/>
              </a:ext>
            </a:extLst>
          </p:cNvPr>
          <p:cNvSpPr>
            <a:spLocks noGrp="1"/>
          </p:cNvSpPr>
          <p:nvPr>
            <p:ph type="title"/>
          </p:nvPr>
        </p:nvSpPr>
        <p:spPr/>
        <p:txBody>
          <a:bodyPr/>
          <a:lstStyle/>
          <a:p>
            <a:r>
              <a:rPr lang="en-GB" dirty="0"/>
              <a:t>Example of Commands</a:t>
            </a:r>
          </a:p>
        </p:txBody>
      </p:sp>
      <p:sp>
        <p:nvSpPr>
          <p:cNvPr id="3" name="Content Placeholder 2">
            <a:extLst>
              <a:ext uri="{FF2B5EF4-FFF2-40B4-BE49-F238E27FC236}">
                <a16:creationId xmlns:a16="http://schemas.microsoft.com/office/drawing/2014/main" id="{AE1900CE-7811-4B32-A45B-7338305EFDAA}"/>
              </a:ext>
            </a:extLst>
          </p:cNvPr>
          <p:cNvSpPr>
            <a:spLocks noGrp="1"/>
          </p:cNvSpPr>
          <p:nvPr>
            <p:ph idx="1"/>
          </p:nvPr>
        </p:nvSpPr>
        <p:spPr/>
        <p:txBody>
          <a:bodyPr/>
          <a:lstStyle/>
          <a:p>
            <a:r>
              <a:rPr lang="en-GB" sz="1400" dirty="0"/>
              <a:t>Router&gt;enable</a:t>
            </a:r>
          </a:p>
          <a:p>
            <a:r>
              <a:rPr lang="en-GB" sz="1400" dirty="0"/>
              <a:t>Router#</a:t>
            </a:r>
          </a:p>
          <a:p>
            <a:r>
              <a:rPr lang="en-GB" sz="1400" dirty="0" err="1"/>
              <a:t>Router#configure</a:t>
            </a:r>
            <a:r>
              <a:rPr lang="en-GB" sz="1400" dirty="0"/>
              <a:t> terminal</a:t>
            </a:r>
          </a:p>
          <a:p>
            <a:r>
              <a:rPr lang="en-GB" sz="1400" dirty="0"/>
              <a:t>Router(config)#interface FastEthernet0/0</a:t>
            </a:r>
          </a:p>
          <a:p>
            <a:r>
              <a:rPr lang="en-GB" sz="1400" dirty="0"/>
              <a:t>Router(config-if)# </a:t>
            </a:r>
            <a:r>
              <a:rPr lang="en-GB" sz="1400" dirty="0" err="1"/>
              <a:t>ip</a:t>
            </a:r>
            <a:r>
              <a:rPr lang="en-GB" sz="1400" dirty="0"/>
              <a:t> address 192.168.12.2  255.255.255.0</a:t>
            </a:r>
          </a:p>
          <a:p>
            <a:r>
              <a:rPr lang="en-GB" sz="1400" dirty="0"/>
              <a:t>Router(config-if)# no shutdown</a:t>
            </a:r>
          </a:p>
          <a:p>
            <a:endParaRPr lang="en-GB" sz="1400" dirty="0"/>
          </a:p>
          <a:p>
            <a:endParaRPr lang="en-GB" sz="1400" dirty="0"/>
          </a:p>
          <a:p>
            <a:r>
              <a:rPr lang="en-GB" sz="1400" dirty="0"/>
              <a:t>Router&gt;enable</a:t>
            </a:r>
          </a:p>
          <a:p>
            <a:r>
              <a:rPr lang="en-GB" sz="1400" dirty="0"/>
              <a:t>Router#</a:t>
            </a:r>
          </a:p>
          <a:p>
            <a:r>
              <a:rPr lang="en-GB" sz="1400" dirty="0" err="1"/>
              <a:t>Router#configure</a:t>
            </a:r>
            <a:r>
              <a:rPr lang="en-GB" sz="1400" dirty="0"/>
              <a:t> terminal</a:t>
            </a:r>
          </a:p>
          <a:p>
            <a:r>
              <a:rPr lang="en-GB" sz="1400" dirty="0"/>
              <a:t>Router(config)#interface Serial0/0/0</a:t>
            </a:r>
          </a:p>
          <a:p>
            <a:r>
              <a:rPr lang="en-GB" sz="1400" dirty="0"/>
              <a:t>Router(config-if)# </a:t>
            </a:r>
            <a:r>
              <a:rPr lang="en-GB" sz="1400" dirty="0" err="1"/>
              <a:t>ip</a:t>
            </a:r>
            <a:r>
              <a:rPr lang="en-GB" sz="1400" dirty="0"/>
              <a:t> address 192.168.12.2  255.255.255.0</a:t>
            </a:r>
          </a:p>
          <a:p>
            <a:r>
              <a:rPr lang="en-GB" sz="1400" dirty="0"/>
              <a:t>Router(config-if)# no shutdown</a:t>
            </a:r>
          </a:p>
          <a:p>
            <a:endParaRPr lang="en-GB" sz="1400" dirty="0"/>
          </a:p>
        </p:txBody>
      </p:sp>
      <p:sp>
        <p:nvSpPr>
          <p:cNvPr id="4" name="Date Placeholder 3">
            <a:extLst>
              <a:ext uri="{FF2B5EF4-FFF2-40B4-BE49-F238E27FC236}">
                <a16:creationId xmlns:a16="http://schemas.microsoft.com/office/drawing/2014/main" id="{6D746395-D576-4812-9848-3F66487CA094}"/>
              </a:ext>
            </a:extLst>
          </p:cNvPr>
          <p:cNvSpPr>
            <a:spLocks noGrp="1"/>
          </p:cNvSpPr>
          <p:nvPr>
            <p:ph type="dt" sz="half" idx="10"/>
          </p:nvPr>
        </p:nvSpPr>
        <p:spPr/>
        <p:txBody>
          <a:bodyPr/>
          <a:lstStyle/>
          <a:p>
            <a:pPr>
              <a:defRPr/>
            </a:pPr>
            <a:fld id="{2303D31F-598B-47EE-BA37-93F097A3D676}" type="datetime1">
              <a:rPr lang="en-GB" altLang="en-US" smtClean="0"/>
              <a:pPr>
                <a:defRPr/>
              </a:pPr>
              <a:t>31/03/2023</a:t>
            </a:fld>
            <a:endParaRPr lang="en-GB" altLang="en-US"/>
          </a:p>
        </p:txBody>
      </p:sp>
      <p:sp>
        <p:nvSpPr>
          <p:cNvPr id="5" name="Slide Number Placeholder 4">
            <a:extLst>
              <a:ext uri="{FF2B5EF4-FFF2-40B4-BE49-F238E27FC236}">
                <a16:creationId xmlns:a16="http://schemas.microsoft.com/office/drawing/2014/main" id="{FDE2564D-E499-448D-BEFF-E38266D7DC7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029899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F9E95-5656-466A-A2BE-847844B82DAC}"/>
              </a:ext>
            </a:extLst>
          </p:cNvPr>
          <p:cNvSpPr>
            <a:spLocks noGrp="1"/>
          </p:cNvSpPr>
          <p:nvPr>
            <p:ph type="title"/>
          </p:nvPr>
        </p:nvSpPr>
        <p:spPr>
          <a:xfrm>
            <a:off x="457200" y="114300"/>
            <a:ext cx="8229600" cy="794420"/>
          </a:xfrm>
        </p:spPr>
        <p:txBody>
          <a:bodyPr/>
          <a:lstStyle/>
          <a:p>
            <a:r>
              <a:rPr lang="en-GB" dirty="0"/>
              <a:t>Example of Commands</a:t>
            </a:r>
          </a:p>
        </p:txBody>
      </p:sp>
      <p:sp>
        <p:nvSpPr>
          <p:cNvPr id="3" name="Content Placeholder 2">
            <a:extLst>
              <a:ext uri="{FF2B5EF4-FFF2-40B4-BE49-F238E27FC236}">
                <a16:creationId xmlns:a16="http://schemas.microsoft.com/office/drawing/2014/main" id="{5BD06187-6700-49B0-A584-B783C1FB2118}"/>
              </a:ext>
            </a:extLst>
          </p:cNvPr>
          <p:cNvSpPr>
            <a:spLocks noGrp="1"/>
          </p:cNvSpPr>
          <p:nvPr>
            <p:ph idx="1"/>
          </p:nvPr>
        </p:nvSpPr>
        <p:spPr>
          <a:xfrm>
            <a:off x="107504" y="836712"/>
            <a:ext cx="8928992" cy="4680521"/>
          </a:xfrm>
        </p:spPr>
        <p:txBody>
          <a:bodyPr/>
          <a:lstStyle/>
          <a:p>
            <a:r>
              <a:rPr lang="en-GB" sz="2000" dirty="0" err="1">
                <a:effectLst/>
              </a:rPr>
              <a:t>Router#config</a:t>
            </a:r>
            <a:r>
              <a:rPr lang="en-GB" sz="2000" dirty="0">
                <a:effectLst/>
              </a:rPr>
              <a:t> t</a:t>
            </a:r>
          </a:p>
          <a:p>
            <a:r>
              <a:rPr lang="en-GB" sz="2000" dirty="0">
                <a:effectLst/>
              </a:rPr>
              <a:t>Enter configuration commands, one per line. End with CNTL/Z.</a:t>
            </a:r>
          </a:p>
          <a:p>
            <a:r>
              <a:rPr lang="en-GB" sz="2000" dirty="0">
                <a:effectLst/>
              </a:rPr>
              <a:t>Router(config)#router </a:t>
            </a:r>
            <a:r>
              <a:rPr lang="en-GB" sz="2000" dirty="0" err="1"/>
              <a:t>bgp</a:t>
            </a:r>
            <a:r>
              <a:rPr lang="en-GB" sz="2000" dirty="0"/>
              <a:t> 100</a:t>
            </a:r>
            <a:endParaRPr lang="en-GB" sz="2000" dirty="0">
              <a:effectLst/>
            </a:endParaRPr>
          </a:p>
          <a:p>
            <a:r>
              <a:rPr lang="en-GB" sz="2000" dirty="0">
                <a:effectLst/>
              </a:rPr>
              <a:t>Router&gt;enable</a:t>
            </a:r>
          </a:p>
          <a:p>
            <a:r>
              <a:rPr lang="en-GB" sz="2000" dirty="0" err="1">
                <a:effectLst/>
              </a:rPr>
              <a:t>Router#config</a:t>
            </a:r>
            <a:r>
              <a:rPr lang="en-GB" sz="2000" dirty="0">
                <a:effectLst/>
              </a:rPr>
              <a:t> t</a:t>
            </a:r>
          </a:p>
          <a:p>
            <a:r>
              <a:rPr lang="en-GB" sz="2000" dirty="0">
                <a:effectLst/>
              </a:rPr>
              <a:t>Enter configuration commands, one per line.  End with CNTL/Z.</a:t>
            </a:r>
          </a:p>
          <a:p>
            <a:r>
              <a:rPr lang="en-GB" sz="2000" dirty="0">
                <a:effectLst/>
              </a:rPr>
              <a:t>Router(config)#router </a:t>
            </a:r>
            <a:r>
              <a:rPr lang="en-GB" sz="2000" dirty="0" err="1"/>
              <a:t>bgp</a:t>
            </a:r>
            <a:r>
              <a:rPr lang="en-GB" sz="2000" dirty="0">
                <a:effectLst/>
              </a:rPr>
              <a:t> 100</a:t>
            </a:r>
          </a:p>
          <a:p>
            <a:r>
              <a:rPr lang="en-GB" sz="2000" dirty="0">
                <a:effectLst/>
              </a:rPr>
              <a:t>Router(config-router)#network 192.168.30.0 255.255.255.0 </a:t>
            </a:r>
          </a:p>
          <a:p>
            <a:r>
              <a:rPr lang="en-GB" sz="2000" dirty="0">
                <a:effectLst/>
              </a:rPr>
              <a:t>Router(config-router)#network 192.168.50.0 255.255.255.0</a:t>
            </a:r>
          </a:p>
          <a:p>
            <a:r>
              <a:rPr lang="en-GB" sz="2000" dirty="0">
                <a:effectLst/>
              </a:rPr>
              <a:t>Router(config-router)#network 192.168.40.0 255.255.255.0 </a:t>
            </a:r>
          </a:p>
          <a:p>
            <a:r>
              <a:rPr lang="en-GB" sz="2000" dirty="0">
                <a:effectLst/>
              </a:rPr>
              <a:t>Router(config-router)#neighbor 192,168.30.2 remote-as 200</a:t>
            </a:r>
          </a:p>
        </p:txBody>
      </p:sp>
      <p:sp>
        <p:nvSpPr>
          <p:cNvPr id="4" name="Date Placeholder 3">
            <a:extLst>
              <a:ext uri="{FF2B5EF4-FFF2-40B4-BE49-F238E27FC236}">
                <a16:creationId xmlns:a16="http://schemas.microsoft.com/office/drawing/2014/main" id="{98086284-20D2-4979-870D-B87A86D1E39E}"/>
              </a:ext>
            </a:extLst>
          </p:cNvPr>
          <p:cNvSpPr>
            <a:spLocks noGrp="1"/>
          </p:cNvSpPr>
          <p:nvPr>
            <p:ph type="dt" sz="half" idx="10"/>
          </p:nvPr>
        </p:nvSpPr>
        <p:spPr/>
        <p:txBody>
          <a:bodyPr/>
          <a:lstStyle/>
          <a:p>
            <a:pPr>
              <a:defRPr/>
            </a:pPr>
            <a:fld id="{2303D31F-598B-47EE-BA37-93F097A3D676}" type="datetime1">
              <a:rPr lang="en-GB" altLang="en-US" smtClean="0"/>
              <a:pPr>
                <a:defRPr/>
              </a:pPr>
              <a:t>31/03/2023</a:t>
            </a:fld>
            <a:endParaRPr lang="en-GB" altLang="en-US"/>
          </a:p>
        </p:txBody>
      </p:sp>
      <p:sp>
        <p:nvSpPr>
          <p:cNvPr id="5" name="Slide Number Placeholder 4">
            <a:extLst>
              <a:ext uri="{FF2B5EF4-FFF2-40B4-BE49-F238E27FC236}">
                <a16:creationId xmlns:a16="http://schemas.microsoft.com/office/drawing/2014/main" id="{1B933A98-47B4-4EA7-8E4D-8DC3D9D354A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027712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Practical Task 1 Using BGP</a:t>
            </a:r>
          </a:p>
        </p:txBody>
      </p:sp>
      <p:pic>
        <p:nvPicPr>
          <p:cNvPr id="7" name="Content Placeholder 6">
            <a:extLst>
              <a:ext uri="{FF2B5EF4-FFF2-40B4-BE49-F238E27FC236}">
                <a16:creationId xmlns:a16="http://schemas.microsoft.com/office/drawing/2014/main" id="{4D98A569-B85E-4BCD-891C-685D24991127}"/>
              </a:ext>
            </a:extLst>
          </p:cNvPr>
          <p:cNvPicPr>
            <a:picLocks noGrp="1" noChangeAspect="1"/>
          </p:cNvPicPr>
          <p:nvPr>
            <p:ph idx="1"/>
          </p:nvPr>
        </p:nvPicPr>
        <p:blipFill>
          <a:blip r:embed="rId2"/>
          <a:stretch>
            <a:fillRect/>
          </a:stretch>
        </p:blipFill>
        <p:spPr>
          <a:xfrm>
            <a:off x="457200" y="1196752"/>
            <a:ext cx="8229600" cy="4320480"/>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551</Words>
  <Application>Microsoft Office PowerPoint</Application>
  <PresentationFormat>On-screen Show (4:3)</PresentationFormat>
  <Paragraphs>85</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Myriad Pro</vt:lpstr>
      <vt:lpstr>Arial</vt:lpstr>
      <vt:lpstr>Verdana</vt:lpstr>
      <vt:lpstr>20140311PresentationUWTSDTemplate</vt:lpstr>
      <vt:lpstr>Module Code:ACCA6022  </vt:lpstr>
      <vt:lpstr>Lesson Aims</vt:lpstr>
      <vt:lpstr>BGP Protocol</vt:lpstr>
      <vt:lpstr>BGP and TVP</vt:lpstr>
      <vt:lpstr>What is the difference between OSPF and BGP?</vt:lpstr>
      <vt:lpstr>Advantages of BGP</vt:lpstr>
      <vt:lpstr>difference between RIP and BGP?</vt:lpstr>
      <vt:lpstr>Example of Commands</vt:lpstr>
      <vt:lpstr>Example of Commands</vt:lpstr>
      <vt:lpstr>Practical Task 1 Using BGP</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Amit Naik</cp:lastModifiedBy>
  <cp:revision>180</cp:revision>
  <cp:lastPrinted>2018-07-09T15:27:01Z</cp:lastPrinted>
  <dcterms:created xsi:type="dcterms:W3CDTF">2002-10-07T19:43:58Z</dcterms:created>
  <dcterms:modified xsi:type="dcterms:W3CDTF">2023-03-31T07:21:03Z</dcterms:modified>
</cp:coreProperties>
</file>