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0" r:id="rId3"/>
    <p:sldId id="268" r:id="rId4"/>
    <p:sldId id="258" r:id="rId5"/>
    <p:sldId id="259" r:id="rId6"/>
    <p:sldId id="267" r:id="rId7"/>
    <p:sldId id="257" r:id="rId8"/>
    <p:sldId id="261" r:id="rId9"/>
    <p:sldId id="269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9E7"/>
    <a:srgbClr val="FFE5EE"/>
    <a:srgbClr val="FFA7C4"/>
    <a:srgbClr val="AA0039"/>
    <a:srgbClr val="FF699B"/>
    <a:srgbClr val="FF8B8B"/>
    <a:srgbClr val="FF99CC"/>
    <a:srgbClr val="FFCBCB"/>
    <a:srgbClr val="FFCCCC"/>
    <a:srgbClr val="FFE5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1AC297-9BF9-4E76-A56B-8C57F56EDD40}" type="doc">
      <dgm:prSet loTypeId="urn:microsoft.com/office/officeart/2005/8/layout/cycle2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AFE23A1-3A83-4824-8080-F44EE1DF52D6}">
      <dgm:prSet phldrT="[Text]" custT="1"/>
      <dgm:spPr>
        <a:solidFill>
          <a:srgbClr val="FFCCCC"/>
        </a:solidFill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56 years old, postmenopausal; lives with her husband and is supported by her adult daughter.</a:t>
          </a:r>
        </a:p>
      </dgm:t>
    </dgm:pt>
    <dgm:pt modelId="{9C5501EA-E82B-4701-AFFA-D3FB26D08D14}" type="parTrans" cxnId="{F21FFE03-2227-46CB-83C4-EF8F080B816C}">
      <dgm:prSet/>
      <dgm:spPr/>
      <dgm:t>
        <a:bodyPr/>
        <a:lstStyle/>
        <a:p>
          <a:endParaRPr lang="en-GB"/>
        </a:p>
      </dgm:t>
    </dgm:pt>
    <dgm:pt modelId="{6AB2A563-E287-4E0A-8857-95D7AF0EBADA}" type="sibTrans" cxnId="{F21FFE03-2227-46CB-83C4-EF8F080B816C}">
      <dgm:prSet/>
      <dgm:spPr>
        <a:solidFill>
          <a:srgbClr val="FF99CC"/>
        </a:solidFill>
      </dgm:spPr>
      <dgm:t>
        <a:bodyPr/>
        <a:lstStyle/>
        <a:p>
          <a:endParaRPr lang="en-GB"/>
        </a:p>
      </dgm:t>
    </dgm:pt>
    <dgm:pt modelId="{4877998F-353C-4529-BEB9-859B6E7A8EE3}">
      <dgm:prSet phldrT="[Text]" custT="1"/>
      <dgm:spPr>
        <a:solidFill>
          <a:srgbClr val="FFCCCC"/>
        </a:solidFill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Works part-time and wants to remain independent, participate in decisions and return to work.</a:t>
          </a:r>
        </a:p>
      </dgm:t>
    </dgm:pt>
    <dgm:pt modelId="{4F2A9FD4-BC62-4C08-9242-BA374C2115D5}" type="parTrans" cxnId="{6F716259-5F67-46CB-893B-0E79E553835A}">
      <dgm:prSet/>
      <dgm:spPr/>
      <dgm:t>
        <a:bodyPr/>
        <a:lstStyle/>
        <a:p>
          <a:endParaRPr lang="en-GB"/>
        </a:p>
      </dgm:t>
    </dgm:pt>
    <dgm:pt modelId="{EEFD39E0-B36D-41A3-9864-72DE8D67D815}" type="sibTrans" cxnId="{6F716259-5F67-46CB-893B-0E79E553835A}">
      <dgm:prSet/>
      <dgm:spPr>
        <a:solidFill>
          <a:srgbClr val="FF99CC"/>
        </a:solidFill>
      </dgm:spPr>
      <dgm:t>
        <a:bodyPr/>
        <a:lstStyle/>
        <a:p>
          <a:endParaRPr lang="en-GB"/>
        </a:p>
      </dgm:t>
    </dgm:pt>
    <dgm:pt modelId="{9620C9E7-2260-4627-B333-2ED62D238ECD}">
      <dgm:prSet phldrT="[Text]" custT="1"/>
      <dgm:spPr>
        <a:solidFill>
          <a:srgbClr val="FFCCCC"/>
        </a:solidFill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BMI: 30.9 kg/m²; blood pressure: 126/78 mmHg (NHS, 2026; NHS, 2025).</a:t>
          </a:r>
        </a:p>
      </dgm:t>
    </dgm:pt>
    <dgm:pt modelId="{7A80D80D-1BBE-471D-8753-7B6FC52AB64B}" type="parTrans" cxnId="{4D8861C4-2508-4DB7-B7FE-5C7189563D69}">
      <dgm:prSet/>
      <dgm:spPr/>
      <dgm:t>
        <a:bodyPr/>
        <a:lstStyle/>
        <a:p>
          <a:endParaRPr lang="en-GB"/>
        </a:p>
      </dgm:t>
    </dgm:pt>
    <dgm:pt modelId="{5C1D9D6F-CD9D-44C1-8AA7-5A52E67F67F3}" type="sibTrans" cxnId="{4D8861C4-2508-4DB7-B7FE-5C7189563D69}">
      <dgm:prSet/>
      <dgm:spPr>
        <a:solidFill>
          <a:srgbClr val="FF99CC"/>
        </a:solidFill>
      </dgm:spPr>
      <dgm:t>
        <a:bodyPr/>
        <a:lstStyle/>
        <a:p>
          <a:endParaRPr lang="en-GB"/>
        </a:p>
      </dgm:t>
    </dgm:pt>
    <dgm:pt modelId="{A77DCCED-53A0-48D2-AD62-9AB454EC6412}">
      <dgm:prSet phldrT="[Text]" custT="1"/>
      <dgm:spPr>
        <a:solidFill>
          <a:srgbClr val="FFCCCC"/>
        </a:solidFill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2.8 cm ER-positive, HER2-negative tumour; negative sentinel lymph nodes and no distant spread.</a:t>
          </a:r>
        </a:p>
      </dgm:t>
    </dgm:pt>
    <dgm:pt modelId="{3BD8E367-6AE8-4426-B90A-586EDFF5BCB3}" type="parTrans" cxnId="{86846A63-98A8-458A-80D3-491A3A58D42F}">
      <dgm:prSet/>
      <dgm:spPr/>
      <dgm:t>
        <a:bodyPr/>
        <a:lstStyle/>
        <a:p>
          <a:endParaRPr lang="en-GB"/>
        </a:p>
      </dgm:t>
    </dgm:pt>
    <dgm:pt modelId="{09626656-5509-4FD1-A60A-AEEC6A1DD75C}" type="sibTrans" cxnId="{86846A63-98A8-458A-80D3-491A3A58D42F}">
      <dgm:prSet/>
      <dgm:spPr>
        <a:solidFill>
          <a:srgbClr val="FF99CC"/>
        </a:solidFill>
      </dgm:spPr>
      <dgm:t>
        <a:bodyPr/>
        <a:lstStyle/>
        <a:p>
          <a:endParaRPr lang="en-GB"/>
        </a:p>
      </dgm:t>
    </dgm:pt>
    <dgm:pt modelId="{3EE73BAB-8FC4-4C68-B417-70082635B588}">
      <dgm:prSet phldrT="[Text]" custT="1"/>
      <dgm:spPr>
        <a:solidFill>
          <a:srgbClr val="FFCCCC"/>
        </a:solidFill>
        <a:ln>
          <a:solidFill>
            <a:srgbClr val="FFCCCC"/>
          </a:solidFill>
        </a:ln>
      </dgm:spPr>
      <dgm:t>
        <a:bodyPr/>
        <a:lstStyle/>
        <a:p>
          <a:pPr>
            <a:buNone/>
          </a:pPr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Current concerns: pain 3/10, reduced left shoulder movement and anxiety about recurrence.</a:t>
          </a:r>
        </a:p>
      </dgm:t>
    </dgm:pt>
    <dgm:pt modelId="{D2E508FD-853A-4A46-A5B6-889C92D05D47}" type="parTrans" cxnId="{26C7449C-103A-48A6-B24F-A5A72B7BDCB4}">
      <dgm:prSet/>
      <dgm:spPr/>
      <dgm:t>
        <a:bodyPr/>
        <a:lstStyle/>
        <a:p>
          <a:endParaRPr lang="en-GB"/>
        </a:p>
      </dgm:t>
    </dgm:pt>
    <dgm:pt modelId="{9A1A3165-BDF0-4A8B-A65E-796251110170}" type="sibTrans" cxnId="{26C7449C-103A-48A6-B24F-A5A72B7BDCB4}">
      <dgm:prSet/>
      <dgm:spPr>
        <a:solidFill>
          <a:srgbClr val="FF99CC"/>
        </a:solidFill>
      </dgm:spPr>
      <dgm:t>
        <a:bodyPr/>
        <a:lstStyle/>
        <a:p>
          <a:endParaRPr lang="en-GB"/>
        </a:p>
      </dgm:t>
    </dgm:pt>
    <dgm:pt modelId="{F12B4C7B-5475-46DD-B84B-20D3A109219F}" type="pres">
      <dgm:prSet presAssocID="{FF1AC297-9BF9-4E76-A56B-8C57F56EDD40}" presName="cycle" presStyleCnt="0">
        <dgm:presLayoutVars>
          <dgm:dir/>
          <dgm:resizeHandles val="exact"/>
        </dgm:presLayoutVars>
      </dgm:prSet>
      <dgm:spPr/>
    </dgm:pt>
    <dgm:pt modelId="{26D33E1F-D5B1-4485-8664-A4527CE8902B}" type="pres">
      <dgm:prSet presAssocID="{FAFE23A1-3A83-4824-8080-F44EE1DF52D6}" presName="node" presStyleLbl="node1" presStyleIdx="0" presStyleCnt="5" custScaleX="136384" custScaleY="104911">
        <dgm:presLayoutVars>
          <dgm:bulletEnabled val="1"/>
        </dgm:presLayoutVars>
      </dgm:prSet>
      <dgm:spPr/>
    </dgm:pt>
    <dgm:pt modelId="{865C35A1-60AB-43AE-9153-3C2A06902360}" type="pres">
      <dgm:prSet presAssocID="{6AB2A563-E287-4E0A-8857-95D7AF0EBADA}" presName="sibTrans" presStyleLbl="sibTrans2D1" presStyleIdx="0" presStyleCnt="5"/>
      <dgm:spPr/>
    </dgm:pt>
    <dgm:pt modelId="{DEE03AC4-C418-4B54-8F0C-35548CAA99FB}" type="pres">
      <dgm:prSet presAssocID="{6AB2A563-E287-4E0A-8857-95D7AF0EBADA}" presName="connectorText" presStyleLbl="sibTrans2D1" presStyleIdx="0" presStyleCnt="5"/>
      <dgm:spPr/>
    </dgm:pt>
    <dgm:pt modelId="{BCD3BD8E-A072-4CF3-8FF6-7E63B23795E2}" type="pres">
      <dgm:prSet presAssocID="{4877998F-353C-4529-BEB9-859B6E7A8EE3}" presName="node" presStyleLbl="node1" presStyleIdx="1" presStyleCnt="5" custScaleX="136384" custScaleY="104911">
        <dgm:presLayoutVars>
          <dgm:bulletEnabled val="1"/>
        </dgm:presLayoutVars>
      </dgm:prSet>
      <dgm:spPr/>
    </dgm:pt>
    <dgm:pt modelId="{C46F44F6-42C4-4048-98BA-B2C2303D269B}" type="pres">
      <dgm:prSet presAssocID="{EEFD39E0-B36D-41A3-9864-72DE8D67D815}" presName="sibTrans" presStyleLbl="sibTrans2D1" presStyleIdx="1" presStyleCnt="5"/>
      <dgm:spPr/>
    </dgm:pt>
    <dgm:pt modelId="{FB448ECB-C623-410D-9207-26E596BABE3B}" type="pres">
      <dgm:prSet presAssocID="{EEFD39E0-B36D-41A3-9864-72DE8D67D815}" presName="connectorText" presStyleLbl="sibTrans2D1" presStyleIdx="1" presStyleCnt="5"/>
      <dgm:spPr/>
    </dgm:pt>
    <dgm:pt modelId="{4973F558-6A61-42A2-8D99-6590306C8649}" type="pres">
      <dgm:prSet presAssocID="{9620C9E7-2260-4627-B333-2ED62D238ECD}" presName="node" presStyleLbl="node1" presStyleIdx="2" presStyleCnt="5" custScaleX="136384" custScaleY="104911">
        <dgm:presLayoutVars>
          <dgm:bulletEnabled val="1"/>
        </dgm:presLayoutVars>
      </dgm:prSet>
      <dgm:spPr/>
    </dgm:pt>
    <dgm:pt modelId="{3E7B2C3E-9A4C-4A0C-B7C0-4BB667CC0940}" type="pres">
      <dgm:prSet presAssocID="{5C1D9D6F-CD9D-44C1-8AA7-5A52E67F67F3}" presName="sibTrans" presStyleLbl="sibTrans2D1" presStyleIdx="2" presStyleCnt="5" custScaleX="132537" custLinFactNeighborX="-17577" custLinFactNeighborY="-3158"/>
      <dgm:spPr/>
    </dgm:pt>
    <dgm:pt modelId="{E69EF679-0612-4243-A458-07522D6F354C}" type="pres">
      <dgm:prSet presAssocID="{5C1D9D6F-CD9D-44C1-8AA7-5A52E67F67F3}" presName="connectorText" presStyleLbl="sibTrans2D1" presStyleIdx="2" presStyleCnt="5"/>
      <dgm:spPr/>
    </dgm:pt>
    <dgm:pt modelId="{3ED6E4D6-7710-4B08-AFD2-1C2A5F2DC0BA}" type="pres">
      <dgm:prSet presAssocID="{A77DCCED-53A0-48D2-AD62-9AB454EC6412}" presName="node" presStyleLbl="node1" presStyleIdx="3" presStyleCnt="5" custScaleX="136384" custScaleY="104911">
        <dgm:presLayoutVars>
          <dgm:bulletEnabled val="1"/>
        </dgm:presLayoutVars>
      </dgm:prSet>
      <dgm:spPr/>
    </dgm:pt>
    <dgm:pt modelId="{96DA4B2D-15F9-4DBB-AA3E-58D7C75518C1}" type="pres">
      <dgm:prSet presAssocID="{09626656-5509-4FD1-A60A-AEEC6A1DD75C}" presName="sibTrans" presStyleLbl="sibTrans2D1" presStyleIdx="3" presStyleCnt="5"/>
      <dgm:spPr/>
    </dgm:pt>
    <dgm:pt modelId="{602722CF-4017-4146-B026-A9770B86C3A0}" type="pres">
      <dgm:prSet presAssocID="{09626656-5509-4FD1-A60A-AEEC6A1DD75C}" presName="connectorText" presStyleLbl="sibTrans2D1" presStyleIdx="3" presStyleCnt="5"/>
      <dgm:spPr/>
    </dgm:pt>
    <dgm:pt modelId="{D3375118-040B-48E4-8448-537802F283DE}" type="pres">
      <dgm:prSet presAssocID="{3EE73BAB-8FC4-4C68-B417-70082635B588}" presName="node" presStyleLbl="node1" presStyleIdx="4" presStyleCnt="5" custScaleX="136384" custScaleY="104911">
        <dgm:presLayoutVars>
          <dgm:bulletEnabled val="1"/>
        </dgm:presLayoutVars>
      </dgm:prSet>
      <dgm:spPr/>
    </dgm:pt>
    <dgm:pt modelId="{93007459-55D2-4779-8BC0-93CE24BD1AEF}" type="pres">
      <dgm:prSet presAssocID="{9A1A3165-BDF0-4A8B-A65E-796251110170}" presName="sibTrans" presStyleLbl="sibTrans2D1" presStyleIdx="4" presStyleCnt="5" custLinFactNeighborX="11402" custLinFactNeighborY="-9475"/>
      <dgm:spPr/>
    </dgm:pt>
    <dgm:pt modelId="{D87DE9C7-4FBC-4545-82AA-82982F05EE2F}" type="pres">
      <dgm:prSet presAssocID="{9A1A3165-BDF0-4A8B-A65E-796251110170}" presName="connectorText" presStyleLbl="sibTrans2D1" presStyleIdx="4" presStyleCnt="5"/>
      <dgm:spPr/>
    </dgm:pt>
  </dgm:ptLst>
  <dgm:cxnLst>
    <dgm:cxn modelId="{F21FFE03-2227-46CB-83C4-EF8F080B816C}" srcId="{FF1AC297-9BF9-4E76-A56B-8C57F56EDD40}" destId="{FAFE23A1-3A83-4824-8080-F44EE1DF52D6}" srcOrd="0" destOrd="0" parTransId="{9C5501EA-E82B-4701-AFFA-D3FB26D08D14}" sibTransId="{6AB2A563-E287-4E0A-8857-95D7AF0EBADA}"/>
    <dgm:cxn modelId="{C0A4500D-478C-4E92-918B-5BFE7FFE4971}" type="presOf" srcId="{09626656-5509-4FD1-A60A-AEEC6A1DD75C}" destId="{602722CF-4017-4146-B026-A9770B86C3A0}" srcOrd="1" destOrd="0" presId="urn:microsoft.com/office/officeart/2005/8/layout/cycle2"/>
    <dgm:cxn modelId="{F652C00E-F73F-4332-ACC0-940460C35851}" type="presOf" srcId="{9620C9E7-2260-4627-B333-2ED62D238ECD}" destId="{4973F558-6A61-42A2-8D99-6590306C8649}" srcOrd="0" destOrd="0" presId="urn:microsoft.com/office/officeart/2005/8/layout/cycle2"/>
    <dgm:cxn modelId="{5AB7961D-28F1-4AC0-9975-A2229DD034A3}" type="presOf" srcId="{FF1AC297-9BF9-4E76-A56B-8C57F56EDD40}" destId="{F12B4C7B-5475-46DD-B84B-20D3A109219F}" srcOrd="0" destOrd="0" presId="urn:microsoft.com/office/officeart/2005/8/layout/cycle2"/>
    <dgm:cxn modelId="{4B8E5F29-87F1-4264-B91B-B297E7A1B195}" type="presOf" srcId="{A77DCCED-53A0-48D2-AD62-9AB454EC6412}" destId="{3ED6E4D6-7710-4B08-AFD2-1C2A5F2DC0BA}" srcOrd="0" destOrd="0" presId="urn:microsoft.com/office/officeart/2005/8/layout/cycle2"/>
    <dgm:cxn modelId="{4F00472F-7E69-4BA1-8BC3-2380C683666B}" type="presOf" srcId="{5C1D9D6F-CD9D-44C1-8AA7-5A52E67F67F3}" destId="{3E7B2C3E-9A4C-4A0C-B7C0-4BB667CC0940}" srcOrd="0" destOrd="0" presId="urn:microsoft.com/office/officeart/2005/8/layout/cycle2"/>
    <dgm:cxn modelId="{04C0742F-EC2E-4A16-8A9E-4CBBAB230A6C}" type="presOf" srcId="{5C1D9D6F-CD9D-44C1-8AA7-5A52E67F67F3}" destId="{E69EF679-0612-4243-A458-07522D6F354C}" srcOrd="1" destOrd="0" presId="urn:microsoft.com/office/officeart/2005/8/layout/cycle2"/>
    <dgm:cxn modelId="{AB2F1837-5542-48F0-A058-E0B06FFB32FB}" type="presOf" srcId="{6AB2A563-E287-4E0A-8857-95D7AF0EBADA}" destId="{865C35A1-60AB-43AE-9153-3C2A06902360}" srcOrd="0" destOrd="0" presId="urn:microsoft.com/office/officeart/2005/8/layout/cycle2"/>
    <dgm:cxn modelId="{5DB0F15B-1BAC-4B1D-B518-3A0C7624D254}" type="presOf" srcId="{6AB2A563-E287-4E0A-8857-95D7AF0EBADA}" destId="{DEE03AC4-C418-4B54-8F0C-35548CAA99FB}" srcOrd="1" destOrd="0" presId="urn:microsoft.com/office/officeart/2005/8/layout/cycle2"/>
    <dgm:cxn modelId="{86846A63-98A8-458A-80D3-491A3A58D42F}" srcId="{FF1AC297-9BF9-4E76-A56B-8C57F56EDD40}" destId="{A77DCCED-53A0-48D2-AD62-9AB454EC6412}" srcOrd="3" destOrd="0" parTransId="{3BD8E367-6AE8-4426-B90A-586EDFF5BCB3}" sibTransId="{09626656-5509-4FD1-A60A-AEEC6A1DD75C}"/>
    <dgm:cxn modelId="{02F2E06A-CAB6-4FCC-92E8-752A6C0C0E90}" type="presOf" srcId="{EEFD39E0-B36D-41A3-9864-72DE8D67D815}" destId="{FB448ECB-C623-410D-9207-26E596BABE3B}" srcOrd="1" destOrd="0" presId="urn:microsoft.com/office/officeart/2005/8/layout/cycle2"/>
    <dgm:cxn modelId="{B7EF5E6E-65CB-4BD7-947D-410EE6441AE7}" type="presOf" srcId="{09626656-5509-4FD1-A60A-AEEC6A1DD75C}" destId="{96DA4B2D-15F9-4DBB-AA3E-58D7C75518C1}" srcOrd="0" destOrd="0" presId="urn:microsoft.com/office/officeart/2005/8/layout/cycle2"/>
    <dgm:cxn modelId="{C2DC1358-BEAE-469F-AB97-619FAB20D02A}" type="presOf" srcId="{4877998F-353C-4529-BEB9-859B6E7A8EE3}" destId="{BCD3BD8E-A072-4CF3-8FF6-7E63B23795E2}" srcOrd="0" destOrd="0" presId="urn:microsoft.com/office/officeart/2005/8/layout/cycle2"/>
    <dgm:cxn modelId="{6F716259-5F67-46CB-893B-0E79E553835A}" srcId="{FF1AC297-9BF9-4E76-A56B-8C57F56EDD40}" destId="{4877998F-353C-4529-BEB9-859B6E7A8EE3}" srcOrd="1" destOrd="0" parTransId="{4F2A9FD4-BC62-4C08-9242-BA374C2115D5}" sibTransId="{EEFD39E0-B36D-41A3-9864-72DE8D67D815}"/>
    <dgm:cxn modelId="{5DBF2586-16D3-4918-A35E-9F0ADD1B51AF}" type="presOf" srcId="{EEFD39E0-B36D-41A3-9864-72DE8D67D815}" destId="{C46F44F6-42C4-4048-98BA-B2C2303D269B}" srcOrd="0" destOrd="0" presId="urn:microsoft.com/office/officeart/2005/8/layout/cycle2"/>
    <dgm:cxn modelId="{14E1F791-A65F-4C40-B07E-0D124B2C7E55}" type="presOf" srcId="{FAFE23A1-3A83-4824-8080-F44EE1DF52D6}" destId="{26D33E1F-D5B1-4485-8664-A4527CE8902B}" srcOrd="0" destOrd="0" presId="urn:microsoft.com/office/officeart/2005/8/layout/cycle2"/>
    <dgm:cxn modelId="{26C7449C-103A-48A6-B24F-A5A72B7BDCB4}" srcId="{FF1AC297-9BF9-4E76-A56B-8C57F56EDD40}" destId="{3EE73BAB-8FC4-4C68-B417-70082635B588}" srcOrd="4" destOrd="0" parTransId="{D2E508FD-853A-4A46-A5B6-889C92D05D47}" sibTransId="{9A1A3165-BDF0-4A8B-A65E-796251110170}"/>
    <dgm:cxn modelId="{BDD237B3-A27B-4E55-8421-241228C4873A}" type="presOf" srcId="{9A1A3165-BDF0-4A8B-A65E-796251110170}" destId="{93007459-55D2-4779-8BC0-93CE24BD1AEF}" srcOrd="0" destOrd="0" presId="urn:microsoft.com/office/officeart/2005/8/layout/cycle2"/>
    <dgm:cxn modelId="{4D8861C4-2508-4DB7-B7FE-5C7189563D69}" srcId="{FF1AC297-9BF9-4E76-A56B-8C57F56EDD40}" destId="{9620C9E7-2260-4627-B333-2ED62D238ECD}" srcOrd="2" destOrd="0" parTransId="{7A80D80D-1BBE-471D-8753-7B6FC52AB64B}" sibTransId="{5C1D9D6F-CD9D-44C1-8AA7-5A52E67F67F3}"/>
    <dgm:cxn modelId="{E57C0BC8-31B8-408E-9672-7A577B715BC4}" type="presOf" srcId="{3EE73BAB-8FC4-4C68-B417-70082635B588}" destId="{D3375118-040B-48E4-8448-537802F283DE}" srcOrd="0" destOrd="0" presId="urn:microsoft.com/office/officeart/2005/8/layout/cycle2"/>
    <dgm:cxn modelId="{BD3795C8-8D10-45EA-8D7F-8D0BB913E5A8}" type="presOf" srcId="{9A1A3165-BDF0-4A8B-A65E-796251110170}" destId="{D87DE9C7-4FBC-4545-82AA-82982F05EE2F}" srcOrd="1" destOrd="0" presId="urn:microsoft.com/office/officeart/2005/8/layout/cycle2"/>
    <dgm:cxn modelId="{CCBD00D7-3BC5-4CDB-8782-C33806695A56}" type="presParOf" srcId="{F12B4C7B-5475-46DD-B84B-20D3A109219F}" destId="{26D33E1F-D5B1-4485-8664-A4527CE8902B}" srcOrd="0" destOrd="0" presId="urn:microsoft.com/office/officeart/2005/8/layout/cycle2"/>
    <dgm:cxn modelId="{9064C8FF-566F-4B39-AB5D-0A019D8A4827}" type="presParOf" srcId="{F12B4C7B-5475-46DD-B84B-20D3A109219F}" destId="{865C35A1-60AB-43AE-9153-3C2A06902360}" srcOrd="1" destOrd="0" presId="urn:microsoft.com/office/officeart/2005/8/layout/cycle2"/>
    <dgm:cxn modelId="{24FB8C3E-9E1E-4097-8E50-D2C989029A19}" type="presParOf" srcId="{865C35A1-60AB-43AE-9153-3C2A06902360}" destId="{DEE03AC4-C418-4B54-8F0C-35548CAA99FB}" srcOrd="0" destOrd="0" presId="urn:microsoft.com/office/officeart/2005/8/layout/cycle2"/>
    <dgm:cxn modelId="{C5562250-CB4B-4544-8AA0-80AC38B5A94B}" type="presParOf" srcId="{F12B4C7B-5475-46DD-B84B-20D3A109219F}" destId="{BCD3BD8E-A072-4CF3-8FF6-7E63B23795E2}" srcOrd="2" destOrd="0" presId="urn:microsoft.com/office/officeart/2005/8/layout/cycle2"/>
    <dgm:cxn modelId="{40E33813-CEC1-4DD3-9B09-DEE6A9917D86}" type="presParOf" srcId="{F12B4C7B-5475-46DD-B84B-20D3A109219F}" destId="{C46F44F6-42C4-4048-98BA-B2C2303D269B}" srcOrd="3" destOrd="0" presId="urn:microsoft.com/office/officeart/2005/8/layout/cycle2"/>
    <dgm:cxn modelId="{6BC59808-4C1E-4C98-91E8-FAD7EB413B0C}" type="presParOf" srcId="{C46F44F6-42C4-4048-98BA-B2C2303D269B}" destId="{FB448ECB-C623-410D-9207-26E596BABE3B}" srcOrd="0" destOrd="0" presId="urn:microsoft.com/office/officeart/2005/8/layout/cycle2"/>
    <dgm:cxn modelId="{AF6D8849-456F-41F5-B25B-F950A0B8A4E2}" type="presParOf" srcId="{F12B4C7B-5475-46DD-B84B-20D3A109219F}" destId="{4973F558-6A61-42A2-8D99-6590306C8649}" srcOrd="4" destOrd="0" presId="urn:microsoft.com/office/officeart/2005/8/layout/cycle2"/>
    <dgm:cxn modelId="{361FEF22-46CF-41DC-BC5D-29561FCADC3F}" type="presParOf" srcId="{F12B4C7B-5475-46DD-B84B-20D3A109219F}" destId="{3E7B2C3E-9A4C-4A0C-B7C0-4BB667CC0940}" srcOrd="5" destOrd="0" presId="urn:microsoft.com/office/officeart/2005/8/layout/cycle2"/>
    <dgm:cxn modelId="{4AE922A1-CE9F-40D9-839C-420670F3A8DF}" type="presParOf" srcId="{3E7B2C3E-9A4C-4A0C-B7C0-4BB667CC0940}" destId="{E69EF679-0612-4243-A458-07522D6F354C}" srcOrd="0" destOrd="0" presId="urn:microsoft.com/office/officeart/2005/8/layout/cycle2"/>
    <dgm:cxn modelId="{72714452-712F-4557-8A1A-70025FDFA198}" type="presParOf" srcId="{F12B4C7B-5475-46DD-B84B-20D3A109219F}" destId="{3ED6E4D6-7710-4B08-AFD2-1C2A5F2DC0BA}" srcOrd="6" destOrd="0" presId="urn:microsoft.com/office/officeart/2005/8/layout/cycle2"/>
    <dgm:cxn modelId="{B6B33AD0-71DB-4693-9809-217E1538995D}" type="presParOf" srcId="{F12B4C7B-5475-46DD-B84B-20D3A109219F}" destId="{96DA4B2D-15F9-4DBB-AA3E-58D7C75518C1}" srcOrd="7" destOrd="0" presId="urn:microsoft.com/office/officeart/2005/8/layout/cycle2"/>
    <dgm:cxn modelId="{DF0396BE-C64C-4F3B-B119-965FF30AABDE}" type="presParOf" srcId="{96DA4B2D-15F9-4DBB-AA3E-58D7C75518C1}" destId="{602722CF-4017-4146-B026-A9770B86C3A0}" srcOrd="0" destOrd="0" presId="urn:microsoft.com/office/officeart/2005/8/layout/cycle2"/>
    <dgm:cxn modelId="{A38EE54A-0D05-4C1F-8F14-2D692D50308F}" type="presParOf" srcId="{F12B4C7B-5475-46DD-B84B-20D3A109219F}" destId="{D3375118-040B-48E4-8448-537802F283DE}" srcOrd="8" destOrd="0" presId="urn:microsoft.com/office/officeart/2005/8/layout/cycle2"/>
    <dgm:cxn modelId="{D41418B1-FC48-4E26-ADCD-60CAC5D76518}" type="presParOf" srcId="{F12B4C7B-5475-46DD-B84B-20D3A109219F}" destId="{93007459-55D2-4779-8BC0-93CE24BD1AEF}" srcOrd="9" destOrd="0" presId="urn:microsoft.com/office/officeart/2005/8/layout/cycle2"/>
    <dgm:cxn modelId="{5844B790-C6FA-4A1B-A0A8-B0257B406E9A}" type="presParOf" srcId="{93007459-55D2-4779-8BC0-93CE24BD1AEF}" destId="{D87DE9C7-4FBC-4545-82AA-82982F05EE2F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A87451-128D-44C8-ACF0-739928AD8437}" type="doc">
      <dgm:prSet loTypeId="urn:diagrams.loki3.com/VaryingWidth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9196BAA-098B-4050-889C-C633481014EC}">
      <dgm:prSet phldrT="[Text]" custT="1"/>
      <dgm:spPr>
        <a:solidFill>
          <a:srgbClr val="FFCCCC"/>
        </a:solidFill>
        <a:ln>
          <a:solidFill>
            <a:srgbClr val="FFCCCC"/>
          </a:solidFill>
        </a:ln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Current profile</a:t>
          </a:r>
          <a:endParaRPr lang="en-GB" sz="14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6C0CC7EB-BC33-4128-BF2E-3541AEDAD33C}" type="parTrans" cxnId="{85CA2D72-5C7B-4681-9528-EBAF608290F9}">
      <dgm:prSet/>
      <dgm:spPr/>
      <dgm:t>
        <a:bodyPr/>
        <a:lstStyle/>
        <a:p>
          <a:endParaRPr lang="en-GB"/>
        </a:p>
      </dgm:t>
    </dgm:pt>
    <dgm:pt modelId="{A8113A4C-4B45-462A-912C-39B741E541CE}" type="sibTrans" cxnId="{85CA2D72-5C7B-4681-9528-EBAF608290F9}">
      <dgm:prSet/>
      <dgm:spPr/>
      <dgm:t>
        <a:bodyPr/>
        <a:lstStyle/>
        <a:p>
          <a:endParaRPr lang="en-GB"/>
        </a:p>
      </dgm:t>
    </dgm:pt>
    <dgm:pt modelId="{719A7694-DF48-4F6C-9486-126B01670ABE}">
      <dgm:prSet phldrT="[Text]" custT="1"/>
      <dgm:spPr>
        <a:gradFill flip="none" rotWithShape="1">
          <a:gsLst>
            <a:gs pos="0">
              <a:srgbClr val="FFCCCC">
                <a:shade val="30000"/>
                <a:satMod val="115000"/>
              </a:srgbClr>
            </a:gs>
            <a:gs pos="50000">
              <a:srgbClr val="FFCCCC">
                <a:shade val="67500"/>
                <a:satMod val="115000"/>
              </a:srgbClr>
            </a:gs>
            <a:gs pos="100000">
              <a:srgbClr val="FFCCCC">
                <a:shade val="100000"/>
                <a:satMod val="115000"/>
              </a:srgbClr>
            </a:gs>
          </a:gsLst>
          <a:lin ang="18900000" scaled="1"/>
          <a:tileRect/>
        </a:gradFill>
      </dgm:spPr>
      <dgm:t>
        <a:bodyPr/>
        <a:lstStyle/>
        <a:p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Begin with a 10-minute walk on 5 days each week and progress gradually. </a:t>
          </a:r>
        </a:p>
      </dgm:t>
    </dgm:pt>
    <dgm:pt modelId="{F3D054A3-690E-450E-BEA3-2813494DB1EA}" type="parTrans" cxnId="{67637E78-E320-49D7-8D4B-EBDBEB47EAC9}">
      <dgm:prSet/>
      <dgm:spPr/>
      <dgm:t>
        <a:bodyPr/>
        <a:lstStyle/>
        <a:p>
          <a:endParaRPr lang="en-GB"/>
        </a:p>
      </dgm:t>
    </dgm:pt>
    <dgm:pt modelId="{D5CDDDEE-EAE7-44E1-962D-9DCF7418C311}" type="sibTrans" cxnId="{67637E78-E320-49D7-8D4B-EBDBEB47EAC9}">
      <dgm:prSet/>
      <dgm:spPr/>
      <dgm:t>
        <a:bodyPr/>
        <a:lstStyle/>
        <a:p>
          <a:endParaRPr lang="en-GB"/>
        </a:p>
      </dgm:t>
    </dgm:pt>
    <dgm:pt modelId="{C968C8EB-5036-405C-8759-ECF246E2C3EE}">
      <dgm:prSet phldrT="[Text]" custT="1"/>
      <dgm:spPr>
        <a:gradFill flip="none" rotWithShape="1">
          <a:gsLst>
            <a:gs pos="0">
              <a:srgbClr val="FFCCCC">
                <a:shade val="30000"/>
                <a:satMod val="115000"/>
              </a:srgbClr>
            </a:gs>
            <a:gs pos="50000">
              <a:srgbClr val="FFCCCC">
                <a:shade val="67500"/>
                <a:satMod val="115000"/>
              </a:srgbClr>
            </a:gs>
            <a:gs pos="100000">
              <a:srgbClr val="FFCCCC">
                <a:shade val="100000"/>
                <a:satMod val="115000"/>
              </a:srgbClr>
            </a:gs>
          </a:gsLst>
          <a:lin ang="18900000" scaled="1"/>
          <a:tileRect/>
        </a:gradFill>
      </dgm:spPr>
      <dgm:t>
        <a:bodyPr/>
        <a:lstStyle/>
        <a:p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Continue prescribed shoulder exercises; physiotherapy assessment if reduced mobility persists (NICE, 2018; NHS, 2023). </a:t>
          </a:r>
        </a:p>
      </dgm:t>
    </dgm:pt>
    <dgm:pt modelId="{BA2A19ED-4153-4D8D-BD1F-226D7928045D}" type="parTrans" cxnId="{EFE6CEE5-7BE6-4ABE-9E5C-F8EFCF7D6770}">
      <dgm:prSet/>
      <dgm:spPr/>
      <dgm:t>
        <a:bodyPr/>
        <a:lstStyle/>
        <a:p>
          <a:endParaRPr lang="en-GB"/>
        </a:p>
      </dgm:t>
    </dgm:pt>
    <dgm:pt modelId="{34C6E17C-CA18-4D38-A86D-F2116CE33373}" type="sibTrans" cxnId="{EFE6CEE5-7BE6-4ABE-9E5C-F8EFCF7D6770}">
      <dgm:prSet/>
      <dgm:spPr/>
      <dgm:t>
        <a:bodyPr/>
        <a:lstStyle/>
        <a:p>
          <a:endParaRPr lang="en-GB"/>
        </a:p>
      </dgm:t>
    </dgm:pt>
    <dgm:pt modelId="{54B51937-0DED-442A-A8E3-0090601EA1B4}">
      <dgm:prSet phldrT="[Text]" custT="1"/>
      <dgm:spPr>
        <a:solidFill>
          <a:srgbClr val="FFCCCC"/>
        </a:solidFill>
        <a:ln>
          <a:solidFill>
            <a:srgbClr val="FFCCCC"/>
          </a:solidFill>
        </a:ln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Nutrition and weight</a:t>
          </a:r>
          <a:endParaRPr lang="en-GB" sz="14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DBDF04CA-79B2-4963-8CE1-E781A9A630B3}" type="parTrans" cxnId="{AD36FBFA-30CD-4D7D-9250-54F154090D2F}">
      <dgm:prSet/>
      <dgm:spPr/>
      <dgm:t>
        <a:bodyPr/>
        <a:lstStyle/>
        <a:p>
          <a:endParaRPr lang="en-GB"/>
        </a:p>
      </dgm:t>
    </dgm:pt>
    <dgm:pt modelId="{A3E1BEEE-8700-4784-BBA0-F00E7686574E}" type="sibTrans" cxnId="{AD36FBFA-30CD-4D7D-9250-54F154090D2F}">
      <dgm:prSet/>
      <dgm:spPr/>
      <dgm:t>
        <a:bodyPr/>
        <a:lstStyle/>
        <a:p>
          <a:endParaRPr lang="en-GB"/>
        </a:p>
      </dgm:t>
    </dgm:pt>
    <dgm:pt modelId="{03F2644D-1D0A-44BA-80FE-D1E2284D04DE}">
      <dgm:prSet phldrT="[Text]" custT="1"/>
      <dgm:spPr>
        <a:gradFill flip="none" rotWithShape="0">
          <a:gsLst>
            <a:gs pos="0">
              <a:srgbClr val="FFCCCC">
                <a:shade val="30000"/>
                <a:satMod val="115000"/>
              </a:srgbClr>
            </a:gs>
            <a:gs pos="50000">
              <a:srgbClr val="FFCCCC">
                <a:shade val="67500"/>
                <a:satMod val="115000"/>
              </a:srgbClr>
            </a:gs>
            <a:gs pos="100000">
              <a:srgbClr val="FFCCCC">
                <a:shade val="100000"/>
                <a:satMod val="115000"/>
              </a:srgbClr>
            </a:gs>
          </a:gsLst>
          <a:lin ang="2700000" scaled="1"/>
          <a:tileRect/>
        </a:gradFill>
      </dgm:spPr>
      <dgm:t>
        <a:bodyPr/>
        <a:lstStyle/>
        <a:p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Eat regular, balanced meals and maintain adequate nutrition during radiotherapy. </a:t>
          </a:r>
        </a:p>
      </dgm:t>
    </dgm:pt>
    <dgm:pt modelId="{506D2EC0-1F33-4665-87CF-23917C7DA169}" type="parTrans" cxnId="{7F8FDF24-0DB5-4382-A9F9-48862B41694E}">
      <dgm:prSet/>
      <dgm:spPr/>
      <dgm:t>
        <a:bodyPr/>
        <a:lstStyle/>
        <a:p>
          <a:endParaRPr lang="en-GB"/>
        </a:p>
      </dgm:t>
    </dgm:pt>
    <dgm:pt modelId="{CCC44FEC-447B-46F2-9889-9403293E8EF2}" type="sibTrans" cxnId="{7F8FDF24-0DB5-4382-A9F9-48862B41694E}">
      <dgm:prSet/>
      <dgm:spPr/>
      <dgm:t>
        <a:bodyPr/>
        <a:lstStyle/>
        <a:p>
          <a:endParaRPr lang="en-GB"/>
        </a:p>
      </dgm:t>
    </dgm:pt>
    <dgm:pt modelId="{37000912-91B8-4AB1-A834-8495D85B9319}">
      <dgm:prSet phldrT="[Text]" custT="1"/>
      <dgm:spPr>
        <a:solidFill>
          <a:srgbClr val="FFCCCC"/>
        </a:solidFill>
        <a:ln>
          <a:solidFill>
            <a:srgbClr val="FFCCCC"/>
          </a:solidFill>
        </a:ln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Alcohol</a:t>
          </a:r>
          <a:endParaRPr lang="en-GB" sz="14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F299DB96-5758-402A-9D61-8E72A7119764}" type="parTrans" cxnId="{931B8E28-FF62-4918-99BD-C22E918100EC}">
      <dgm:prSet/>
      <dgm:spPr/>
      <dgm:t>
        <a:bodyPr/>
        <a:lstStyle/>
        <a:p>
          <a:endParaRPr lang="en-GB"/>
        </a:p>
      </dgm:t>
    </dgm:pt>
    <dgm:pt modelId="{D7A9DC92-F474-4C52-B5FA-9487E7931839}" type="sibTrans" cxnId="{931B8E28-FF62-4918-99BD-C22E918100EC}">
      <dgm:prSet/>
      <dgm:spPr/>
      <dgm:t>
        <a:bodyPr/>
        <a:lstStyle/>
        <a:p>
          <a:endParaRPr lang="en-GB"/>
        </a:p>
      </dgm:t>
    </dgm:pt>
    <dgm:pt modelId="{CE22E2C4-EA68-48C5-B54B-362118315CD4}">
      <dgm:prSet phldrT="[Text]" custT="1"/>
      <dgm:spPr>
        <a:gradFill flip="none" rotWithShape="0">
          <a:gsLst>
            <a:gs pos="0">
              <a:srgbClr val="FFCCCC">
                <a:shade val="30000"/>
                <a:satMod val="115000"/>
              </a:srgbClr>
            </a:gs>
            <a:gs pos="50000">
              <a:srgbClr val="FFCCCC">
                <a:shade val="67500"/>
                <a:satMod val="115000"/>
              </a:srgbClr>
            </a:gs>
            <a:gs pos="100000">
              <a:srgbClr val="FFCCCC">
                <a:shade val="100000"/>
                <a:satMod val="115000"/>
              </a:srgbClr>
            </a:gs>
          </a:gsLst>
          <a:lin ang="2700000" scaled="1"/>
          <a:tileRect/>
        </a:gradFill>
      </dgm:spPr>
      <dgm:t>
        <a:bodyPr/>
        <a:lstStyle/>
        <a:p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Reduce towards </a:t>
          </a:r>
          <a:r>
            <a:rPr lang="en-GB" sz="1400" b="1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7 units per week</a:t>
          </a: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, with at least 3 alcohol-free days. This is Sarah’s individual goal, not the national limit (NHS, n.d.-a). </a:t>
          </a:r>
        </a:p>
      </dgm:t>
    </dgm:pt>
    <dgm:pt modelId="{B6689606-78F2-4081-AACC-3E974FC56920}" type="parTrans" cxnId="{366F3BE5-04B7-49A0-BBAC-903BCC93294D}">
      <dgm:prSet/>
      <dgm:spPr/>
      <dgm:t>
        <a:bodyPr/>
        <a:lstStyle/>
        <a:p>
          <a:endParaRPr lang="en-GB"/>
        </a:p>
      </dgm:t>
    </dgm:pt>
    <dgm:pt modelId="{A4D2ADBE-D3FE-41FC-97C9-342310215D5C}" type="sibTrans" cxnId="{366F3BE5-04B7-49A0-BBAC-903BCC93294D}">
      <dgm:prSet/>
      <dgm:spPr/>
      <dgm:t>
        <a:bodyPr/>
        <a:lstStyle/>
        <a:p>
          <a:endParaRPr lang="en-GB"/>
        </a:p>
      </dgm:t>
    </dgm:pt>
    <dgm:pt modelId="{0B896EC8-822C-4A69-87AA-714CF16296BE}">
      <dgm:prSet phldrT="[Text]" custT="1"/>
      <dgm:spPr>
        <a:solidFill>
          <a:srgbClr val="FFCCCC"/>
        </a:solidFill>
        <a:ln>
          <a:solidFill>
            <a:srgbClr val="FFCCCC"/>
          </a:solidFill>
        </a:ln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Sleep and anxiety</a:t>
          </a:r>
          <a:endParaRPr lang="en-GB" sz="14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AC7B1BCE-1594-4F5C-BEFF-9841DBC625BA}" type="parTrans" cxnId="{8B040D36-1D34-47CF-BED5-D0A6E9F3069D}">
      <dgm:prSet/>
      <dgm:spPr/>
      <dgm:t>
        <a:bodyPr/>
        <a:lstStyle/>
        <a:p>
          <a:endParaRPr lang="en-GB"/>
        </a:p>
      </dgm:t>
    </dgm:pt>
    <dgm:pt modelId="{028F1159-9C80-4818-A324-B059B31B5FF7}" type="sibTrans" cxnId="{8B040D36-1D34-47CF-BED5-D0A6E9F3069D}">
      <dgm:prSet/>
      <dgm:spPr/>
      <dgm:t>
        <a:bodyPr/>
        <a:lstStyle/>
        <a:p>
          <a:endParaRPr lang="en-GB"/>
        </a:p>
      </dgm:t>
    </dgm:pt>
    <dgm:pt modelId="{BF90D518-1720-4B1F-8B85-6ADAB69EA1E0}">
      <dgm:prSet phldrT="[Text]" custT="1"/>
      <dgm:spPr>
        <a:gradFill flip="none" rotWithShape="0">
          <a:gsLst>
            <a:gs pos="0">
              <a:srgbClr val="FFCCCC">
                <a:shade val="30000"/>
                <a:satMod val="115000"/>
              </a:srgbClr>
            </a:gs>
            <a:gs pos="50000">
              <a:srgbClr val="FFCCCC">
                <a:shade val="67500"/>
                <a:satMod val="115000"/>
              </a:srgbClr>
            </a:gs>
            <a:gs pos="100000">
              <a:srgbClr val="FFCCCC">
                <a:shade val="100000"/>
                <a:satMod val="115000"/>
              </a:srgbClr>
            </a:gs>
          </a:gsLst>
          <a:lin ang="2700000" scaled="1"/>
          <a:tileRect/>
        </a:gradFill>
      </dgm:spPr>
      <dgm:t>
        <a:bodyPr/>
        <a:lstStyle/>
        <a:p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Request dietitian support if intake or weight changes (NHS, 2023; Macmillan Cancer Support, n.d.-a). </a:t>
          </a:r>
        </a:p>
      </dgm:t>
    </dgm:pt>
    <dgm:pt modelId="{C7C9E235-154B-4708-BCF5-87AD4687AD1E}" type="parTrans" cxnId="{6393BBCA-6C6E-4BDB-87E7-FA001D242979}">
      <dgm:prSet/>
      <dgm:spPr/>
      <dgm:t>
        <a:bodyPr/>
        <a:lstStyle/>
        <a:p>
          <a:endParaRPr lang="en-GB"/>
        </a:p>
      </dgm:t>
    </dgm:pt>
    <dgm:pt modelId="{D6D5DCD0-3716-47CD-A2BB-C48ADC2881DE}" type="sibTrans" cxnId="{6393BBCA-6C6E-4BDB-87E7-FA001D242979}">
      <dgm:prSet/>
      <dgm:spPr/>
      <dgm:t>
        <a:bodyPr/>
        <a:lstStyle/>
        <a:p>
          <a:endParaRPr lang="en-GB"/>
        </a:p>
      </dgm:t>
    </dgm:pt>
    <dgm:pt modelId="{47A2EF68-D982-44E7-BFD0-A5103FFB3FC0}">
      <dgm:prSet phldrT="[Text]" custT="1"/>
      <dgm:spPr>
        <a:gradFill flip="none" rotWithShape="0">
          <a:gsLst>
            <a:gs pos="0">
              <a:srgbClr val="FFCCCC">
                <a:shade val="30000"/>
                <a:satMod val="115000"/>
              </a:srgbClr>
            </a:gs>
            <a:gs pos="50000">
              <a:srgbClr val="FFCCCC">
                <a:shade val="67500"/>
                <a:satMod val="115000"/>
              </a:srgbClr>
            </a:gs>
            <a:gs pos="100000">
              <a:srgbClr val="FFCCCC">
                <a:shade val="100000"/>
                <a:satMod val="115000"/>
              </a:srgbClr>
            </a:gs>
          </a:gsLst>
          <a:lin ang="2700000" scaled="1"/>
          <a:tileRect/>
        </a:gradFill>
      </dgm:spPr>
      <dgm:t>
        <a:bodyPr/>
        <a:lstStyle/>
        <a:p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Maintain consistent sleep and waking times, use relaxation techniques and discuss ongoing anxiety with the breast care nurse (NICE, 2018; NHS, n.d.-b). </a:t>
          </a:r>
        </a:p>
      </dgm:t>
    </dgm:pt>
    <dgm:pt modelId="{DA7C4AFC-C6B9-45E8-AFA7-09770C0DD212}" type="parTrans" cxnId="{5307757F-C9DC-45D5-94D7-42F1A7A8FB80}">
      <dgm:prSet/>
      <dgm:spPr/>
      <dgm:t>
        <a:bodyPr/>
        <a:lstStyle/>
        <a:p>
          <a:endParaRPr lang="en-GB"/>
        </a:p>
      </dgm:t>
    </dgm:pt>
    <dgm:pt modelId="{DF76C30F-B57A-449E-ADDF-AF86155E7703}" type="sibTrans" cxnId="{5307757F-C9DC-45D5-94D7-42F1A7A8FB80}">
      <dgm:prSet/>
      <dgm:spPr/>
      <dgm:t>
        <a:bodyPr/>
        <a:lstStyle/>
        <a:p>
          <a:endParaRPr lang="en-GB"/>
        </a:p>
      </dgm:t>
    </dgm:pt>
    <dgm:pt modelId="{1855CCAE-76BD-4F5A-B4AF-6BDCB1668926}">
      <dgm:prSet phldrT="[Text]" custT="1"/>
      <dgm:spPr>
        <a:solidFill>
          <a:srgbClr val="FFCCCC"/>
        </a:solidFill>
        <a:ln>
          <a:solidFill>
            <a:srgbClr val="FFCCCC"/>
          </a:solidFill>
        </a:ln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Review</a:t>
          </a:r>
          <a:endParaRPr lang="en-GB" sz="14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95ECA6CA-E917-488A-B13B-235730B8CCB0}" type="parTrans" cxnId="{226FEACE-EFEB-429C-BADB-A7F141FB2089}">
      <dgm:prSet/>
      <dgm:spPr/>
      <dgm:t>
        <a:bodyPr/>
        <a:lstStyle/>
        <a:p>
          <a:endParaRPr lang="en-GB"/>
        </a:p>
      </dgm:t>
    </dgm:pt>
    <dgm:pt modelId="{5866C324-E560-4A06-A08F-841C0FAD0343}" type="sibTrans" cxnId="{226FEACE-EFEB-429C-BADB-A7F141FB2089}">
      <dgm:prSet/>
      <dgm:spPr/>
      <dgm:t>
        <a:bodyPr/>
        <a:lstStyle/>
        <a:p>
          <a:endParaRPr lang="en-GB"/>
        </a:p>
      </dgm:t>
    </dgm:pt>
    <dgm:pt modelId="{18892101-6674-4B2C-8C42-D19E541C4509}">
      <dgm:prSet phldrT="[Text]" custT="1"/>
      <dgm:spPr>
        <a:gradFill flip="none" rotWithShape="0">
          <a:gsLst>
            <a:gs pos="0">
              <a:srgbClr val="FFCCCC">
                <a:shade val="30000"/>
                <a:satMod val="115000"/>
              </a:srgbClr>
            </a:gs>
            <a:gs pos="50000">
              <a:srgbClr val="FFCCCC">
                <a:shade val="67500"/>
                <a:satMod val="115000"/>
              </a:srgbClr>
            </a:gs>
            <a:gs pos="100000">
              <a:srgbClr val="FFCCCC">
                <a:shade val="100000"/>
                <a:satMod val="115000"/>
              </a:srgbClr>
            </a:gs>
          </a:gsLst>
          <a:lin ang="2700000" scaled="1"/>
          <a:tileRect/>
        </a:gradFill>
      </dgm:spPr>
      <dgm:t>
        <a:bodyPr/>
        <a:lstStyle/>
        <a:p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Weekly during radiotherapy; adapt the plan if pain, fatigue or skin reactions increase.</a:t>
          </a:r>
        </a:p>
      </dgm:t>
    </dgm:pt>
    <dgm:pt modelId="{12E5DFB3-C2F3-482F-B4F5-A1EFAB7A159C}" type="parTrans" cxnId="{00D83228-2D7A-46A3-A68B-0F76B5D4C010}">
      <dgm:prSet/>
      <dgm:spPr/>
      <dgm:t>
        <a:bodyPr/>
        <a:lstStyle/>
        <a:p>
          <a:endParaRPr lang="en-GB"/>
        </a:p>
      </dgm:t>
    </dgm:pt>
    <dgm:pt modelId="{9743BD6B-0893-4A3A-A718-6BCA5DC7BEC0}" type="sibTrans" cxnId="{00D83228-2D7A-46A3-A68B-0F76B5D4C010}">
      <dgm:prSet/>
      <dgm:spPr/>
      <dgm:t>
        <a:bodyPr/>
        <a:lstStyle/>
        <a:p>
          <a:endParaRPr lang="en-GB"/>
        </a:p>
      </dgm:t>
    </dgm:pt>
    <dgm:pt modelId="{C899F87D-813F-4BCC-AE3D-43A47F6D1E1C}">
      <dgm:prSet phldrT="[Text]" custT="1"/>
      <dgm:spPr>
        <a:solidFill>
          <a:srgbClr val="FFCCCC"/>
        </a:solidFill>
        <a:ln>
          <a:solidFill>
            <a:srgbClr val="FFCCCC"/>
          </a:solidFill>
        </a:ln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Agreed actions</a:t>
          </a:r>
          <a:endParaRPr lang="en-GB" sz="14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AB480239-9EC4-40C2-BAFF-B34AD217434D}" type="parTrans" cxnId="{46B26FA6-7BA9-462B-9D39-4AB79D13117B}">
      <dgm:prSet/>
      <dgm:spPr/>
      <dgm:t>
        <a:bodyPr/>
        <a:lstStyle/>
        <a:p>
          <a:endParaRPr lang="en-GB"/>
        </a:p>
      </dgm:t>
    </dgm:pt>
    <dgm:pt modelId="{5180AD52-6586-4E7E-BC48-69B325EF3664}" type="sibTrans" cxnId="{46B26FA6-7BA9-462B-9D39-4AB79D13117B}">
      <dgm:prSet/>
      <dgm:spPr/>
      <dgm:t>
        <a:bodyPr/>
        <a:lstStyle/>
        <a:p>
          <a:endParaRPr lang="en-GB"/>
        </a:p>
      </dgm:t>
    </dgm:pt>
    <dgm:pt modelId="{BC9F9B34-6D71-41CC-A647-BF8EE1F13C80}">
      <dgm:prSet phldrT="[Text]" custT="1"/>
      <dgm:spPr>
        <a:solidFill>
          <a:srgbClr val="FFCCCC"/>
        </a:solidFill>
        <a:ln>
          <a:solidFill>
            <a:srgbClr val="FFCCCC"/>
          </a:solidFill>
        </a:ln>
      </dgm:spPr>
      <dgm:t>
        <a:bodyPr/>
        <a:lstStyle/>
        <a:p>
          <a:r>
            <a:rPr lang="en-GB" sz="1400" b="1" dirty="0">
              <a:solidFill>
                <a:srgbClr val="AA0039"/>
              </a:solidFill>
              <a:latin typeface="Amasis MT Pro" panose="02040504050005020304" pitchFamily="18" charset="0"/>
            </a:rPr>
            <a:t>Physical activity and mobility</a:t>
          </a:r>
          <a:endParaRPr lang="en-GB" sz="14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50C3C751-EC6B-425A-9763-3B2A9238621D}" type="parTrans" cxnId="{553979CD-00E9-4374-9CBF-A416116D4291}">
      <dgm:prSet/>
      <dgm:spPr/>
      <dgm:t>
        <a:bodyPr/>
        <a:lstStyle/>
        <a:p>
          <a:endParaRPr lang="en-GB"/>
        </a:p>
      </dgm:t>
    </dgm:pt>
    <dgm:pt modelId="{7A56FE77-C780-4BCE-9534-DEC02F04A896}" type="sibTrans" cxnId="{553979CD-00E9-4374-9CBF-A416116D4291}">
      <dgm:prSet/>
      <dgm:spPr/>
      <dgm:t>
        <a:bodyPr/>
        <a:lstStyle/>
        <a:p>
          <a:endParaRPr lang="en-GB"/>
        </a:p>
      </dgm:t>
    </dgm:pt>
    <dgm:pt modelId="{954EB029-57FE-4B0D-A233-F48D216C3773}">
      <dgm:prSet phldrT="[Text]" custT="1"/>
      <dgm:spPr>
        <a:gradFill flip="none" rotWithShape="1">
          <a:gsLst>
            <a:gs pos="0">
              <a:srgbClr val="FFCCCC">
                <a:shade val="30000"/>
                <a:satMod val="115000"/>
              </a:srgbClr>
            </a:gs>
            <a:gs pos="50000">
              <a:srgbClr val="FFCCCC">
                <a:shade val="67500"/>
                <a:satMod val="115000"/>
              </a:srgbClr>
            </a:gs>
            <a:gs pos="100000">
              <a:srgbClr val="FFCCCC">
                <a:shade val="100000"/>
                <a:satMod val="115000"/>
              </a:srgbClr>
            </a:gs>
          </a:gsLst>
          <a:lin ang="18900000" scaled="1"/>
          <a:tileRect/>
        </a:gradFill>
      </dgm:spPr>
      <dgm:t>
        <a:bodyPr/>
        <a:lstStyle/>
        <a:p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Non-smoker | ~10 alcohol units/week | Mainly sedentary | BMI 30.9 kg/m² | Sleep affected by anxiety</a:t>
          </a:r>
        </a:p>
      </dgm:t>
    </dgm:pt>
    <dgm:pt modelId="{C031FE72-073F-467C-8330-F7F6F5F6658C}" type="parTrans" cxnId="{0CAD8CA9-1DAB-4B45-8BE9-958FE95F9EEE}">
      <dgm:prSet/>
      <dgm:spPr/>
      <dgm:t>
        <a:bodyPr/>
        <a:lstStyle/>
        <a:p>
          <a:endParaRPr lang="en-GB"/>
        </a:p>
      </dgm:t>
    </dgm:pt>
    <dgm:pt modelId="{2D677DC2-24C4-4A1A-8326-08B126F85B01}" type="sibTrans" cxnId="{0CAD8CA9-1DAB-4B45-8BE9-958FE95F9EEE}">
      <dgm:prSet/>
      <dgm:spPr/>
      <dgm:t>
        <a:bodyPr/>
        <a:lstStyle/>
        <a:p>
          <a:endParaRPr lang="en-GB"/>
        </a:p>
      </dgm:t>
    </dgm:pt>
    <dgm:pt modelId="{60E58D3C-5A75-4A61-A446-62133B3351E8}" type="pres">
      <dgm:prSet presAssocID="{2AA87451-128D-44C8-ACF0-739928AD8437}" presName="Name0" presStyleCnt="0">
        <dgm:presLayoutVars>
          <dgm:resizeHandles/>
        </dgm:presLayoutVars>
      </dgm:prSet>
      <dgm:spPr/>
    </dgm:pt>
    <dgm:pt modelId="{CD9452F9-F44D-45E5-BDEF-945DEB886222}" type="pres">
      <dgm:prSet presAssocID="{79196BAA-098B-4050-889C-C633481014EC}" presName="text" presStyleLbl="node1" presStyleIdx="0" presStyleCnt="7">
        <dgm:presLayoutVars>
          <dgm:bulletEnabled val="1"/>
        </dgm:presLayoutVars>
      </dgm:prSet>
      <dgm:spPr/>
    </dgm:pt>
    <dgm:pt modelId="{1DC95794-6966-4AB3-A846-6CEF1950DCD8}" type="pres">
      <dgm:prSet presAssocID="{A8113A4C-4B45-462A-912C-39B741E541CE}" presName="space" presStyleCnt="0"/>
      <dgm:spPr/>
    </dgm:pt>
    <dgm:pt modelId="{23B7903C-977D-46F2-971E-C2A2BD72B71B}" type="pres">
      <dgm:prSet presAssocID="{C899F87D-813F-4BCC-AE3D-43A47F6D1E1C}" presName="text" presStyleLbl="node1" presStyleIdx="1" presStyleCnt="7">
        <dgm:presLayoutVars>
          <dgm:bulletEnabled val="1"/>
        </dgm:presLayoutVars>
      </dgm:prSet>
      <dgm:spPr/>
    </dgm:pt>
    <dgm:pt modelId="{C128CDA9-52C4-4B6A-95A7-5339C0E1ADB4}" type="pres">
      <dgm:prSet presAssocID="{5180AD52-6586-4E7E-BC48-69B325EF3664}" presName="space" presStyleCnt="0"/>
      <dgm:spPr/>
    </dgm:pt>
    <dgm:pt modelId="{E464CE4B-29A1-4094-987F-99DF84C56C17}" type="pres">
      <dgm:prSet presAssocID="{BC9F9B34-6D71-41CC-A647-BF8EE1F13C80}" presName="text" presStyleLbl="node1" presStyleIdx="2" presStyleCnt="7">
        <dgm:presLayoutVars>
          <dgm:bulletEnabled val="1"/>
        </dgm:presLayoutVars>
      </dgm:prSet>
      <dgm:spPr/>
    </dgm:pt>
    <dgm:pt modelId="{EC8B4416-2463-43E3-A6FC-53641EB432EE}" type="pres">
      <dgm:prSet presAssocID="{7A56FE77-C780-4BCE-9534-DEC02F04A896}" presName="space" presStyleCnt="0"/>
      <dgm:spPr/>
    </dgm:pt>
    <dgm:pt modelId="{8A5474B8-45FD-458E-914B-7A102B12A16E}" type="pres">
      <dgm:prSet presAssocID="{54B51937-0DED-442A-A8E3-0090601EA1B4}" presName="text" presStyleLbl="node1" presStyleIdx="3" presStyleCnt="7">
        <dgm:presLayoutVars>
          <dgm:bulletEnabled val="1"/>
        </dgm:presLayoutVars>
      </dgm:prSet>
      <dgm:spPr/>
    </dgm:pt>
    <dgm:pt modelId="{E7C4F362-7F38-4D2B-B4C0-DAA095A96ABE}" type="pres">
      <dgm:prSet presAssocID="{A3E1BEEE-8700-4784-BBA0-F00E7686574E}" presName="space" presStyleCnt="0"/>
      <dgm:spPr/>
    </dgm:pt>
    <dgm:pt modelId="{9C50B6A9-45BD-491E-96FD-2985E2F7B53E}" type="pres">
      <dgm:prSet presAssocID="{37000912-91B8-4AB1-A834-8495D85B9319}" presName="text" presStyleLbl="node1" presStyleIdx="4" presStyleCnt="7">
        <dgm:presLayoutVars>
          <dgm:bulletEnabled val="1"/>
        </dgm:presLayoutVars>
      </dgm:prSet>
      <dgm:spPr/>
    </dgm:pt>
    <dgm:pt modelId="{DADA6A28-8F68-4C3D-9818-BB9418A631F9}" type="pres">
      <dgm:prSet presAssocID="{D7A9DC92-F474-4C52-B5FA-9487E7931839}" presName="space" presStyleCnt="0"/>
      <dgm:spPr/>
    </dgm:pt>
    <dgm:pt modelId="{6C526145-3BF3-48B3-A1D1-164CB45000EE}" type="pres">
      <dgm:prSet presAssocID="{0B896EC8-822C-4A69-87AA-714CF16296BE}" presName="text" presStyleLbl="node1" presStyleIdx="5" presStyleCnt="7">
        <dgm:presLayoutVars>
          <dgm:bulletEnabled val="1"/>
        </dgm:presLayoutVars>
      </dgm:prSet>
      <dgm:spPr/>
    </dgm:pt>
    <dgm:pt modelId="{78B1DA7C-A142-4CB8-BA8C-83BC906C8FE5}" type="pres">
      <dgm:prSet presAssocID="{028F1159-9C80-4818-A324-B059B31B5FF7}" presName="space" presStyleCnt="0"/>
      <dgm:spPr/>
    </dgm:pt>
    <dgm:pt modelId="{27D36C4D-12C9-4119-B06B-4F41C4D3F4C6}" type="pres">
      <dgm:prSet presAssocID="{1855CCAE-76BD-4F5A-B4AF-6BDCB1668926}" presName="text" presStyleLbl="node1" presStyleIdx="6" presStyleCnt="7">
        <dgm:presLayoutVars>
          <dgm:bulletEnabled val="1"/>
        </dgm:presLayoutVars>
      </dgm:prSet>
      <dgm:spPr/>
    </dgm:pt>
  </dgm:ptLst>
  <dgm:cxnLst>
    <dgm:cxn modelId="{36EB0B01-48A6-4724-B9E0-82E356857769}" type="presOf" srcId="{0B896EC8-822C-4A69-87AA-714CF16296BE}" destId="{6C526145-3BF3-48B3-A1D1-164CB45000EE}" srcOrd="0" destOrd="0" presId="urn:diagrams.loki3.com/VaryingWidthList"/>
    <dgm:cxn modelId="{7F8FDF24-0DB5-4382-A9F9-48862B41694E}" srcId="{54B51937-0DED-442A-A8E3-0090601EA1B4}" destId="{03F2644D-1D0A-44BA-80FE-D1E2284D04DE}" srcOrd="0" destOrd="0" parTransId="{506D2EC0-1F33-4665-87CF-23917C7DA169}" sibTransId="{CCC44FEC-447B-46F2-9889-9403293E8EF2}"/>
    <dgm:cxn modelId="{00D83228-2D7A-46A3-A68B-0F76B5D4C010}" srcId="{1855CCAE-76BD-4F5A-B4AF-6BDCB1668926}" destId="{18892101-6674-4B2C-8C42-D19E541C4509}" srcOrd="0" destOrd="0" parTransId="{12E5DFB3-C2F3-482F-B4F5-A1EFAB7A159C}" sibTransId="{9743BD6B-0893-4A3A-A718-6BCA5DC7BEC0}"/>
    <dgm:cxn modelId="{931B8E28-FF62-4918-99BD-C22E918100EC}" srcId="{2AA87451-128D-44C8-ACF0-739928AD8437}" destId="{37000912-91B8-4AB1-A834-8495D85B9319}" srcOrd="4" destOrd="0" parTransId="{F299DB96-5758-402A-9D61-8E72A7119764}" sibTransId="{D7A9DC92-F474-4C52-B5FA-9487E7931839}"/>
    <dgm:cxn modelId="{7263AA28-3D44-4D91-A898-27181168809C}" type="presOf" srcId="{03F2644D-1D0A-44BA-80FE-D1E2284D04DE}" destId="{8A5474B8-45FD-458E-914B-7A102B12A16E}" srcOrd="0" destOrd="1" presId="urn:diagrams.loki3.com/VaryingWidthList"/>
    <dgm:cxn modelId="{8B040D36-1D34-47CF-BED5-D0A6E9F3069D}" srcId="{2AA87451-128D-44C8-ACF0-739928AD8437}" destId="{0B896EC8-822C-4A69-87AA-714CF16296BE}" srcOrd="5" destOrd="0" parTransId="{AC7B1BCE-1594-4F5C-BEFF-9841DBC625BA}" sibTransId="{028F1159-9C80-4818-A324-B059B31B5FF7}"/>
    <dgm:cxn modelId="{1BB3A941-F00B-4F28-9ED2-FE13A30B0A54}" type="presOf" srcId="{79196BAA-098B-4050-889C-C633481014EC}" destId="{CD9452F9-F44D-45E5-BDEF-945DEB886222}" srcOrd="0" destOrd="0" presId="urn:diagrams.loki3.com/VaryingWidthList"/>
    <dgm:cxn modelId="{5BC51C62-0FF6-4FEA-9C00-36EA0EBD6B4E}" type="presOf" srcId="{C968C8EB-5036-405C-8759-ECF246E2C3EE}" destId="{E464CE4B-29A1-4094-987F-99DF84C56C17}" srcOrd="0" destOrd="2" presId="urn:diagrams.loki3.com/VaryingWidthList"/>
    <dgm:cxn modelId="{81C0D143-54F9-433F-A319-5DF82F235A2A}" type="presOf" srcId="{18892101-6674-4B2C-8C42-D19E541C4509}" destId="{27D36C4D-12C9-4119-B06B-4F41C4D3F4C6}" srcOrd="0" destOrd="1" presId="urn:diagrams.loki3.com/VaryingWidthList"/>
    <dgm:cxn modelId="{E5C0DC63-14B4-4DC1-B77D-059F77ECE0FE}" type="presOf" srcId="{1855CCAE-76BD-4F5A-B4AF-6BDCB1668926}" destId="{27D36C4D-12C9-4119-B06B-4F41C4D3F4C6}" srcOrd="0" destOrd="0" presId="urn:diagrams.loki3.com/VaryingWidthList"/>
    <dgm:cxn modelId="{879CBE6E-B425-40DA-9489-FF61A1B2192D}" type="presOf" srcId="{954EB029-57FE-4B0D-A233-F48D216C3773}" destId="{CD9452F9-F44D-45E5-BDEF-945DEB886222}" srcOrd="0" destOrd="1" presId="urn:diagrams.loki3.com/VaryingWidthList"/>
    <dgm:cxn modelId="{85CA2D72-5C7B-4681-9528-EBAF608290F9}" srcId="{2AA87451-128D-44C8-ACF0-739928AD8437}" destId="{79196BAA-098B-4050-889C-C633481014EC}" srcOrd="0" destOrd="0" parTransId="{6C0CC7EB-BC33-4128-BF2E-3541AEDAD33C}" sibTransId="{A8113A4C-4B45-462A-912C-39B741E541CE}"/>
    <dgm:cxn modelId="{D15E3A74-D6F8-4BED-948E-4045A323961A}" type="presOf" srcId="{BF90D518-1720-4B1F-8B85-6ADAB69EA1E0}" destId="{8A5474B8-45FD-458E-914B-7A102B12A16E}" srcOrd="0" destOrd="2" presId="urn:diagrams.loki3.com/VaryingWidthList"/>
    <dgm:cxn modelId="{32186475-D1DF-46FC-B2D8-FD7D6BFF6416}" type="presOf" srcId="{BC9F9B34-6D71-41CC-A647-BF8EE1F13C80}" destId="{E464CE4B-29A1-4094-987F-99DF84C56C17}" srcOrd="0" destOrd="0" presId="urn:diagrams.loki3.com/VaryingWidthList"/>
    <dgm:cxn modelId="{67637E78-E320-49D7-8D4B-EBDBEB47EAC9}" srcId="{BC9F9B34-6D71-41CC-A647-BF8EE1F13C80}" destId="{719A7694-DF48-4F6C-9486-126B01670ABE}" srcOrd="0" destOrd="0" parTransId="{F3D054A3-690E-450E-BEA3-2813494DB1EA}" sibTransId="{D5CDDDEE-EAE7-44E1-962D-9DCF7418C311}"/>
    <dgm:cxn modelId="{5307757F-C9DC-45D5-94D7-42F1A7A8FB80}" srcId="{0B896EC8-822C-4A69-87AA-714CF16296BE}" destId="{47A2EF68-D982-44E7-BFD0-A5103FFB3FC0}" srcOrd="0" destOrd="0" parTransId="{DA7C4AFC-C6B9-45E8-AFA7-09770C0DD212}" sibTransId="{DF76C30F-B57A-449E-ADDF-AF86155E7703}"/>
    <dgm:cxn modelId="{6B43318D-0B1D-4699-B6E5-D9E1C547B9B2}" type="presOf" srcId="{719A7694-DF48-4F6C-9486-126B01670ABE}" destId="{E464CE4B-29A1-4094-987F-99DF84C56C17}" srcOrd="0" destOrd="1" presId="urn:diagrams.loki3.com/VaryingWidthList"/>
    <dgm:cxn modelId="{E3EF619C-C8D6-4424-BCBE-2DB748124E27}" type="presOf" srcId="{54B51937-0DED-442A-A8E3-0090601EA1B4}" destId="{8A5474B8-45FD-458E-914B-7A102B12A16E}" srcOrd="0" destOrd="0" presId="urn:diagrams.loki3.com/VaryingWidthList"/>
    <dgm:cxn modelId="{C7F1FE9C-6BC4-4A5A-BE0E-7A3603C70ADC}" type="presOf" srcId="{47A2EF68-D982-44E7-BFD0-A5103FFB3FC0}" destId="{6C526145-3BF3-48B3-A1D1-164CB45000EE}" srcOrd="0" destOrd="1" presId="urn:diagrams.loki3.com/VaryingWidthList"/>
    <dgm:cxn modelId="{46B26FA6-7BA9-462B-9D39-4AB79D13117B}" srcId="{2AA87451-128D-44C8-ACF0-739928AD8437}" destId="{C899F87D-813F-4BCC-AE3D-43A47F6D1E1C}" srcOrd="1" destOrd="0" parTransId="{AB480239-9EC4-40C2-BAFF-B34AD217434D}" sibTransId="{5180AD52-6586-4E7E-BC48-69B325EF3664}"/>
    <dgm:cxn modelId="{0CAD8CA9-1DAB-4B45-8BE9-958FE95F9EEE}" srcId="{79196BAA-098B-4050-889C-C633481014EC}" destId="{954EB029-57FE-4B0D-A233-F48D216C3773}" srcOrd="0" destOrd="0" parTransId="{C031FE72-073F-467C-8330-F7F6F5F6658C}" sibTransId="{2D677DC2-24C4-4A1A-8326-08B126F85B01}"/>
    <dgm:cxn modelId="{76BCF9AB-6E96-4A3B-88A6-545EA5BA2402}" type="presOf" srcId="{CE22E2C4-EA68-48C5-B54B-362118315CD4}" destId="{9C50B6A9-45BD-491E-96FD-2985E2F7B53E}" srcOrd="0" destOrd="1" presId="urn:diagrams.loki3.com/VaryingWidthList"/>
    <dgm:cxn modelId="{9CEDA0BF-6F89-4B25-A6B6-3089AEFF4D20}" type="presOf" srcId="{C899F87D-813F-4BCC-AE3D-43A47F6D1E1C}" destId="{23B7903C-977D-46F2-971E-C2A2BD72B71B}" srcOrd="0" destOrd="0" presId="urn:diagrams.loki3.com/VaryingWidthList"/>
    <dgm:cxn modelId="{6393BBCA-6C6E-4BDB-87E7-FA001D242979}" srcId="{54B51937-0DED-442A-A8E3-0090601EA1B4}" destId="{BF90D518-1720-4B1F-8B85-6ADAB69EA1E0}" srcOrd="1" destOrd="0" parTransId="{C7C9E235-154B-4708-BCF5-87AD4687AD1E}" sibTransId="{D6D5DCD0-3716-47CD-A2BB-C48ADC2881DE}"/>
    <dgm:cxn modelId="{553979CD-00E9-4374-9CBF-A416116D4291}" srcId="{2AA87451-128D-44C8-ACF0-739928AD8437}" destId="{BC9F9B34-6D71-41CC-A647-BF8EE1F13C80}" srcOrd="2" destOrd="0" parTransId="{50C3C751-EC6B-425A-9763-3B2A9238621D}" sibTransId="{7A56FE77-C780-4BCE-9534-DEC02F04A896}"/>
    <dgm:cxn modelId="{226FEACE-EFEB-429C-BADB-A7F141FB2089}" srcId="{2AA87451-128D-44C8-ACF0-739928AD8437}" destId="{1855CCAE-76BD-4F5A-B4AF-6BDCB1668926}" srcOrd="6" destOrd="0" parTransId="{95ECA6CA-E917-488A-B13B-235730B8CCB0}" sibTransId="{5866C324-E560-4A06-A08F-841C0FAD0343}"/>
    <dgm:cxn modelId="{366F3BE5-04B7-49A0-BBAC-903BCC93294D}" srcId="{37000912-91B8-4AB1-A834-8495D85B9319}" destId="{CE22E2C4-EA68-48C5-B54B-362118315CD4}" srcOrd="0" destOrd="0" parTransId="{B6689606-78F2-4081-AACC-3E974FC56920}" sibTransId="{A4D2ADBE-D3FE-41FC-97C9-342310215D5C}"/>
    <dgm:cxn modelId="{EFE6CEE5-7BE6-4ABE-9E5C-F8EFCF7D6770}" srcId="{BC9F9B34-6D71-41CC-A647-BF8EE1F13C80}" destId="{C968C8EB-5036-405C-8759-ECF246E2C3EE}" srcOrd="1" destOrd="0" parTransId="{BA2A19ED-4153-4D8D-BD1F-226D7928045D}" sibTransId="{34C6E17C-CA18-4D38-A86D-F2116CE33373}"/>
    <dgm:cxn modelId="{BFF091F4-AF75-4D67-9196-290E7BCD3112}" type="presOf" srcId="{2AA87451-128D-44C8-ACF0-739928AD8437}" destId="{60E58D3C-5A75-4A61-A446-62133B3351E8}" srcOrd="0" destOrd="0" presId="urn:diagrams.loki3.com/VaryingWidthList"/>
    <dgm:cxn modelId="{788585F5-D8B0-4015-BA09-0BBA19675E14}" type="presOf" srcId="{37000912-91B8-4AB1-A834-8495D85B9319}" destId="{9C50B6A9-45BD-491E-96FD-2985E2F7B53E}" srcOrd="0" destOrd="0" presId="urn:diagrams.loki3.com/VaryingWidthList"/>
    <dgm:cxn modelId="{AD36FBFA-30CD-4D7D-9250-54F154090D2F}" srcId="{2AA87451-128D-44C8-ACF0-739928AD8437}" destId="{54B51937-0DED-442A-A8E3-0090601EA1B4}" srcOrd="3" destOrd="0" parTransId="{DBDF04CA-79B2-4963-8CE1-E781A9A630B3}" sibTransId="{A3E1BEEE-8700-4784-BBA0-F00E7686574E}"/>
    <dgm:cxn modelId="{0D2BE698-920B-4338-9408-64D1B12DE98F}" type="presParOf" srcId="{60E58D3C-5A75-4A61-A446-62133B3351E8}" destId="{CD9452F9-F44D-45E5-BDEF-945DEB886222}" srcOrd="0" destOrd="0" presId="urn:diagrams.loki3.com/VaryingWidthList"/>
    <dgm:cxn modelId="{A71385A2-A933-4D62-BAD5-4462B818DC8F}" type="presParOf" srcId="{60E58D3C-5A75-4A61-A446-62133B3351E8}" destId="{1DC95794-6966-4AB3-A846-6CEF1950DCD8}" srcOrd="1" destOrd="0" presId="urn:diagrams.loki3.com/VaryingWidthList"/>
    <dgm:cxn modelId="{06C7EC10-B912-432E-A1FD-AA0E9CF6061F}" type="presParOf" srcId="{60E58D3C-5A75-4A61-A446-62133B3351E8}" destId="{23B7903C-977D-46F2-971E-C2A2BD72B71B}" srcOrd="2" destOrd="0" presId="urn:diagrams.loki3.com/VaryingWidthList"/>
    <dgm:cxn modelId="{004B9986-C600-46B3-A35F-0FB636184016}" type="presParOf" srcId="{60E58D3C-5A75-4A61-A446-62133B3351E8}" destId="{C128CDA9-52C4-4B6A-95A7-5339C0E1ADB4}" srcOrd="3" destOrd="0" presId="urn:diagrams.loki3.com/VaryingWidthList"/>
    <dgm:cxn modelId="{15EEEA0B-024E-4AF4-B3A6-F964EF3C7690}" type="presParOf" srcId="{60E58D3C-5A75-4A61-A446-62133B3351E8}" destId="{E464CE4B-29A1-4094-987F-99DF84C56C17}" srcOrd="4" destOrd="0" presId="urn:diagrams.loki3.com/VaryingWidthList"/>
    <dgm:cxn modelId="{6875A30D-A6E6-4F90-B90A-9031C90ED7DC}" type="presParOf" srcId="{60E58D3C-5A75-4A61-A446-62133B3351E8}" destId="{EC8B4416-2463-43E3-A6FC-53641EB432EE}" srcOrd="5" destOrd="0" presId="urn:diagrams.loki3.com/VaryingWidthList"/>
    <dgm:cxn modelId="{B24744F6-94D8-4F17-B921-2C6F84FE24BE}" type="presParOf" srcId="{60E58D3C-5A75-4A61-A446-62133B3351E8}" destId="{8A5474B8-45FD-458E-914B-7A102B12A16E}" srcOrd="6" destOrd="0" presId="urn:diagrams.loki3.com/VaryingWidthList"/>
    <dgm:cxn modelId="{B166B8FE-4135-444C-B36F-6D253C83854A}" type="presParOf" srcId="{60E58D3C-5A75-4A61-A446-62133B3351E8}" destId="{E7C4F362-7F38-4D2B-B4C0-DAA095A96ABE}" srcOrd="7" destOrd="0" presId="urn:diagrams.loki3.com/VaryingWidthList"/>
    <dgm:cxn modelId="{4810D520-0A96-4E8B-82E5-F1FAC9212688}" type="presParOf" srcId="{60E58D3C-5A75-4A61-A446-62133B3351E8}" destId="{9C50B6A9-45BD-491E-96FD-2985E2F7B53E}" srcOrd="8" destOrd="0" presId="urn:diagrams.loki3.com/VaryingWidthList"/>
    <dgm:cxn modelId="{20490ABF-D44F-462A-853D-ACC611F52FB6}" type="presParOf" srcId="{60E58D3C-5A75-4A61-A446-62133B3351E8}" destId="{DADA6A28-8F68-4C3D-9818-BB9418A631F9}" srcOrd="9" destOrd="0" presId="urn:diagrams.loki3.com/VaryingWidthList"/>
    <dgm:cxn modelId="{62AA1DDA-C32D-4FCD-8719-8D17F70ADE74}" type="presParOf" srcId="{60E58D3C-5A75-4A61-A446-62133B3351E8}" destId="{6C526145-3BF3-48B3-A1D1-164CB45000EE}" srcOrd="10" destOrd="0" presId="urn:diagrams.loki3.com/VaryingWidthList"/>
    <dgm:cxn modelId="{CB4232A0-966C-41A0-9204-B0EB9BEDB9CA}" type="presParOf" srcId="{60E58D3C-5A75-4A61-A446-62133B3351E8}" destId="{78B1DA7C-A142-4CB8-BA8C-83BC906C8FE5}" srcOrd="11" destOrd="0" presId="urn:diagrams.loki3.com/VaryingWidthList"/>
    <dgm:cxn modelId="{B3E6A89A-0B5B-49A5-8805-875DE58FBF9F}" type="presParOf" srcId="{60E58D3C-5A75-4A61-A446-62133B3351E8}" destId="{27D36C4D-12C9-4119-B06B-4F41C4D3F4C6}" srcOrd="12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F3F70ED-EDB3-4750-B74C-D040B7E1CAF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AC6EB5D-4BF9-4A2C-A0D0-E2A10644143E}">
      <dgm:prSet phldrT="[Text]"/>
      <dgm:spPr>
        <a:solidFill>
          <a:schemeClr val="accent2">
            <a:lumMod val="40000"/>
            <a:lumOff val="60000"/>
          </a:schemeClr>
        </a:solidFill>
        <a:ln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pPr>
            <a:buNone/>
          </a:pPr>
          <a:r>
            <a:rPr lang="en-GB" b="1" dirty="0">
              <a:solidFill>
                <a:srgbClr val="AA0039"/>
              </a:solidFill>
              <a:latin typeface="Amasis MT Pro" panose="02040504050005020304" pitchFamily="18" charset="0"/>
            </a:rPr>
            <a:t>Morning</a:t>
          </a:r>
        </a:p>
      </dgm:t>
    </dgm:pt>
    <dgm:pt modelId="{1B806C6B-1DD8-422C-AEEC-6269C21A7919}" type="parTrans" cxnId="{2CA42DF1-232E-40B5-B13C-554282D6D779}">
      <dgm:prSet/>
      <dgm:spPr/>
      <dgm:t>
        <a:bodyPr/>
        <a:lstStyle/>
        <a:p>
          <a:endParaRPr lang="en-GB"/>
        </a:p>
      </dgm:t>
    </dgm:pt>
    <dgm:pt modelId="{7B9D287E-74D2-454C-8566-287067AD688C}" type="sibTrans" cxnId="{2CA42DF1-232E-40B5-B13C-554282D6D779}">
      <dgm:prSet/>
      <dgm:spPr/>
      <dgm:t>
        <a:bodyPr/>
        <a:lstStyle/>
        <a:p>
          <a:endParaRPr lang="en-GB"/>
        </a:p>
      </dgm:t>
    </dgm:pt>
    <dgm:pt modelId="{7350CF23-C129-4641-A041-431E839B3A7B}">
      <dgm:prSet phldrT="[Text]"/>
      <dgm:spPr>
        <a:solidFill>
          <a:schemeClr val="accent2">
            <a:lumMod val="40000"/>
            <a:lumOff val="60000"/>
          </a:schemeClr>
        </a:solidFill>
        <a:ln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pPr>
            <a:buNone/>
          </a:pPr>
          <a:r>
            <a:rPr lang="en-GB" b="1" dirty="0">
              <a:solidFill>
                <a:srgbClr val="AA0039"/>
              </a:solidFill>
              <a:latin typeface="Amasis MT Pro" panose="02040504050005020304" pitchFamily="18" charset="0"/>
            </a:rPr>
            <a:t>Evening</a:t>
          </a:r>
        </a:p>
      </dgm:t>
    </dgm:pt>
    <dgm:pt modelId="{B16A4B3E-EF95-42D8-B0D8-1E4E8A448ED8}" type="parTrans" cxnId="{EAF62673-3C39-433F-AF8C-7908FEB2200D}">
      <dgm:prSet/>
      <dgm:spPr/>
      <dgm:t>
        <a:bodyPr/>
        <a:lstStyle/>
        <a:p>
          <a:endParaRPr lang="en-GB"/>
        </a:p>
      </dgm:t>
    </dgm:pt>
    <dgm:pt modelId="{60E6AE69-D58D-44A5-BEA9-47B9472867E4}" type="sibTrans" cxnId="{EAF62673-3C39-433F-AF8C-7908FEB2200D}">
      <dgm:prSet/>
      <dgm:spPr/>
      <dgm:t>
        <a:bodyPr/>
        <a:lstStyle/>
        <a:p>
          <a:endParaRPr lang="en-GB"/>
        </a:p>
      </dgm:t>
    </dgm:pt>
    <dgm:pt modelId="{E057B06F-8E45-4299-BDC2-45A43B0AB812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Record pain and fatigue from 0–10; check the treated area and left arm </a:t>
          </a:r>
        </a:p>
      </dgm:t>
    </dgm:pt>
    <dgm:pt modelId="{1E4BEBC5-70E8-4FBC-8F1B-B39A0F14E6E5}" type="parTrans" cxnId="{FEFCFD2F-41DD-4DC2-8016-8680CCB01DC5}">
      <dgm:prSet/>
      <dgm:spPr/>
      <dgm:t>
        <a:bodyPr/>
        <a:lstStyle/>
        <a:p>
          <a:endParaRPr lang="en-GB"/>
        </a:p>
      </dgm:t>
    </dgm:pt>
    <dgm:pt modelId="{C46C015C-01F6-4466-BE69-E67C65038B58}" type="sibTrans" cxnId="{FEFCFD2F-41DD-4DC2-8016-8680CCB01DC5}">
      <dgm:prSet/>
      <dgm:spPr/>
      <dgm:t>
        <a:bodyPr/>
        <a:lstStyle/>
        <a:p>
          <a:endParaRPr lang="en-GB"/>
        </a:p>
      </dgm:t>
    </dgm:pt>
    <dgm:pt modelId="{F6F1C1CB-3CD2-40FE-9ED7-3C7D0AA249BC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Complete prescribed shoulder exercises </a:t>
          </a:r>
        </a:p>
      </dgm:t>
    </dgm:pt>
    <dgm:pt modelId="{2CF97E85-9F9E-49C1-B2ED-C9A10127FFEC}" type="parTrans" cxnId="{82BB33FD-206B-4213-B626-BE5D73AD00AF}">
      <dgm:prSet/>
      <dgm:spPr/>
      <dgm:t>
        <a:bodyPr/>
        <a:lstStyle/>
        <a:p>
          <a:endParaRPr lang="en-GB"/>
        </a:p>
      </dgm:t>
    </dgm:pt>
    <dgm:pt modelId="{7E12E654-3FB2-417B-A472-32E105D6FAC6}" type="sibTrans" cxnId="{82BB33FD-206B-4213-B626-BE5D73AD00AF}">
      <dgm:prSet/>
      <dgm:spPr/>
      <dgm:t>
        <a:bodyPr/>
        <a:lstStyle/>
        <a:p>
          <a:endParaRPr lang="en-GB"/>
        </a:p>
      </dgm:t>
    </dgm:pt>
    <dgm:pt modelId="{5312605B-27CB-4418-BB1D-10EBB8767E88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If prescribed, take endocrine therapy at the same time each day</a:t>
          </a:r>
        </a:p>
      </dgm:t>
    </dgm:pt>
    <dgm:pt modelId="{FB6225DF-2B3A-4DA1-9B2B-D8697E1249A1}" type="parTrans" cxnId="{5DBC37FE-87D2-4836-B010-623FB44BA6F7}">
      <dgm:prSet/>
      <dgm:spPr/>
      <dgm:t>
        <a:bodyPr/>
        <a:lstStyle/>
        <a:p>
          <a:endParaRPr lang="en-GB"/>
        </a:p>
      </dgm:t>
    </dgm:pt>
    <dgm:pt modelId="{ABFBDC23-B483-4F87-AFB2-BD9E6C271F25}" type="sibTrans" cxnId="{5DBC37FE-87D2-4836-B010-623FB44BA6F7}">
      <dgm:prSet/>
      <dgm:spPr/>
      <dgm:t>
        <a:bodyPr/>
        <a:lstStyle/>
        <a:p>
          <a:endParaRPr lang="en-GB"/>
        </a:p>
      </dgm:t>
    </dgm:pt>
    <dgm:pt modelId="{DE0D0AD9-C185-48A7-AC35-BFB1D623711E}">
      <dgm:prSet/>
      <dgm:spPr>
        <a:solidFill>
          <a:schemeClr val="accent2">
            <a:lumMod val="40000"/>
            <a:lumOff val="60000"/>
          </a:schemeClr>
        </a:solidFill>
        <a:ln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pPr>
            <a:buNone/>
          </a:pPr>
          <a:r>
            <a:rPr lang="en-GB" b="1" dirty="0">
              <a:solidFill>
                <a:srgbClr val="AA0039"/>
              </a:solidFill>
              <a:latin typeface="Amasis MT Pro" panose="02040504050005020304" pitchFamily="18" charset="0"/>
            </a:rPr>
            <a:t>Treatment and workday</a:t>
          </a:r>
        </a:p>
      </dgm:t>
    </dgm:pt>
    <dgm:pt modelId="{06D50A7F-9792-4501-890E-8FAF96884D57}" type="parTrans" cxnId="{77BF2F9A-D24F-4CE5-A1AB-6E058CD09050}">
      <dgm:prSet/>
      <dgm:spPr/>
      <dgm:t>
        <a:bodyPr/>
        <a:lstStyle/>
        <a:p>
          <a:endParaRPr lang="en-GB"/>
        </a:p>
      </dgm:t>
    </dgm:pt>
    <dgm:pt modelId="{64E3425B-84B7-4653-B26A-42BF087294AD}" type="sibTrans" cxnId="{77BF2F9A-D24F-4CE5-A1AB-6E058CD09050}">
      <dgm:prSet/>
      <dgm:spPr/>
      <dgm:t>
        <a:bodyPr/>
        <a:lstStyle/>
        <a:p>
          <a:endParaRPr lang="en-GB"/>
        </a:p>
      </dgm:t>
    </dgm:pt>
    <dgm:pt modelId="{EC898F5A-A378-4F47-AEFA-EAD9B9C0AC11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Attend scheduled radiotherapy appointments </a:t>
          </a:r>
        </a:p>
      </dgm:t>
    </dgm:pt>
    <dgm:pt modelId="{ADFD7147-AAAE-4461-9BD4-CAD3BD56E3CD}" type="parTrans" cxnId="{9946C76C-83CC-4ECC-8D71-A20622461483}">
      <dgm:prSet/>
      <dgm:spPr/>
      <dgm:t>
        <a:bodyPr/>
        <a:lstStyle/>
        <a:p>
          <a:endParaRPr lang="en-GB"/>
        </a:p>
      </dgm:t>
    </dgm:pt>
    <dgm:pt modelId="{2D5C8544-DFA5-40DD-A207-D685F1C376E4}" type="sibTrans" cxnId="{9946C76C-83CC-4ECC-8D71-A20622461483}">
      <dgm:prSet/>
      <dgm:spPr/>
      <dgm:t>
        <a:bodyPr/>
        <a:lstStyle/>
        <a:p>
          <a:endParaRPr lang="en-GB"/>
        </a:p>
      </dgm:t>
    </dgm:pt>
    <dgm:pt modelId="{33C92F37-48DC-4A42-8A5C-338637169CB5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Plan important tasks for higher-energy periods </a:t>
          </a:r>
        </a:p>
      </dgm:t>
    </dgm:pt>
    <dgm:pt modelId="{3E0EA486-AF06-43A1-ACD5-1A346DA99780}" type="parTrans" cxnId="{568A8A40-B5BE-4BB0-A49E-0B6FEA078448}">
      <dgm:prSet/>
      <dgm:spPr/>
      <dgm:t>
        <a:bodyPr/>
        <a:lstStyle/>
        <a:p>
          <a:endParaRPr lang="en-GB"/>
        </a:p>
      </dgm:t>
    </dgm:pt>
    <dgm:pt modelId="{E8174760-3720-4E2C-AC4E-F2F4F87337AF}" type="sibTrans" cxnId="{568A8A40-B5BE-4BB0-A49E-0B6FEA078448}">
      <dgm:prSet/>
      <dgm:spPr/>
      <dgm:t>
        <a:bodyPr/>
        <a:lstStyle/>
        <a:p>
          <a:endParaRPr lang="en-GB"/>
        </a:p>
      </dgm:t>
    </dgm:pt>
    <dgm:pt modelId="{7EAC2FCA-7DB6-4FD3-B0F2-448055C10162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Use flexible working hours and short rest breaks</a:t>
          </a:r>
        </a:p>
      </dgm:t>
    </dgm:pt>
    <dgm:pt modelId="{C5B2DE84-B02F-4192-B69C-E4FCD48BA67A}" type="parTrans" cxnId="{45D82D8E-D09A-459C-9CAC-DD3A3058E0BC}">
      <dgm:prSet/>
      <dgm:spPr/>
      <dgm:t>
        <a:bodyPr/>
        <a:lstStyle/>
        <a:p>
          <a:endParaRPr lang="en-GB"/>
        </a:p>
      </dgm:t>
    </dgm:pt>
    <dgm:pt modelId="{ACBE44AC-2DFD-4538-AA03-97E7A1A17F1F}" type="sibTrans" cxnId="{45D82D8E-D09A-459C-9CAC-DD3A3058E0BC}">
      <dgm:prSet/>
      <dgm:spPr/>
      <dgm:t>
        <a:bodyPr/>
        <a:lstStyle/>
        <a:p>
          <a:endParaRPr lang="en-GB"/>
        </a:p>
      </dgm:t>
    </dgm:pt>
    <dgm:pt modelId="{4FD18F72-07DC-4D13-A547-8CF404B4118B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Follow the radiotherapy team’s skin-care advice </a:t>
          </a:r>
        </a:p>
      </dgm:t>
    </dgm:pt>
    <dgm:pt modelId="{F26C0594-454A-483B-9150-11D02BE38A58}" type="parTrans" cxnId="{CDEA7667-B0B5-45B5-98FE-33563831102B}">
      <dgm:prSet/>
      <dgm:spPr/>
      <dgm:t>
        <a:bodyPr/>
        <a:lstStyle/>
        <a:p>
          <a:endParaRPr lang="en-GB"/>
        </a:p>
      </dgm:t>
    </dgm:pt>
    <dgm:pt modelId="{78828156-04E6-4C2A-8135-F4B07B0B85CA}" type="sibTrans" cxnId="{CDEA7667-B0B5-45B5-98FE-33563831102B}">
      <dgm:prSet/>
      <dgm:spPr/>
      <dgm:t>
        <a:bodyPr/>
        <a:lstStyle/>
        <a:p>
          <a:endParaRPr lang="en-GB"/>
        </a:p>
      </dgm:t>
    </dgm:pt>
    <dgm:pt modelId="{930D0FF9-519C-4A27-B924-CFCFEA5FF5E1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Record symptoms and questions for the care team </a:t>
          </a:r>
        </a:p>
      </dgm:t>
    </dgm:pt>
    <dgm:pt modelId="{3485E6E1-C5B0-47C9-A313-849E987D03DF}" type="parTrans" cxnId="{360A6182-1908-4284-94AD-C7CEAA59D772}">
      <dgm:prSet/>
      <dgm:spPr/>
      <dgm:t>
        <a:bodyPr/>
        <a:lstStyle/>
        <a:p>
          <a:endParaRPr lang="en-GB"/>
        </a:p>
      </dgm:t>
    </dgm:pt>
    <dgm:pt modelId="{8A21B820-EDB0-4B3A-A379-6AA3459810E8}" type="sibTrans" cxnId="{360A6182-1908-4284-94AD-C7CEAA59D772}">
      <dgm:prSet/>
      <dgm:spPr/>
      <dgm:t>
        <a:bodyPr/>
        <a:lstStyle/>
        <a:p>
          <a:endParaRPr lang="en-GB"/>
        </a:p>
      </dgm:t>
    </dgm:pt>
    <dgm:pt modelId="{1A984E4A-4831-4271-9DDD-57418933C278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Maintain a consistent relaxation and sleep routine</a:t>
          </a:r>
        </a:p>
      </dgm:t>
    </dgm:pt>
    <dgm:pt modelId="{2A1BC93D-5F2D-4892-BA72-7AB035A1D04A}" type="parTrans" cxnId="{FA13D45C-2BAF-4427-A404-8663C67E4304}">
      <dgm:prSet/>
      <dgm:spPr/>
      <dgm:t>
        <a:bodyPr/>
        <a:lstStyle/>
        <a:p>
          <a:endParaRPr lang="en-GB"/>
        </a:p>
      </dgm:t>
    </dgm:pt>
    <dgm:pt modelId="{D62F0A0B-AF80-4BCC-830A-3B82CDCC84C1}" type="sibTrans" cxnId="{FA13D45C-2BAF-4427-A404-8663C67E4304}">
      <dgm:prSet/>
      <dgm:spPr/>
      <dgm:t>
        <a:bodyPr/>
        <a:lstStyle/>
        <a:p>
          <a:endParaRPr lang="en-GB"/>
        </a:p>
      </dgm:t>
    </dgm:pt>
    <dgm:pt modelId="{75B7C972-8AD3-48A6-AFCC-AADBAD117488}">
      <dgm:prSet/>
      <dgm:spPr>
        <a:solidFill>
          <a:schemeClr val="accent2">
            <a:lumMod val="40000"/>
            <a:lumOff val="60000"/>
          </a:schemeClr>
        </a:solidFill>
        <a:ln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pPr>
            <a:buNone/>
          </a:pPr>
          <a:r>
            <a:rPr lang="en-GB" b="1" dirty="0">
              <a:solidFill>
                <a:srgbClr val="AA0039"/>
              </a:solidFill>
              <a:latin typeface="Amasis MT Pro" panose="02040504050005020304" pitchFamily="18" charset="0"/>
            </a:rPr>
            <a:t>Support and safety</a:t>
          </a:r>
        </a:p>
      </dgm:t>
    </dgm:pt>
    <dgm:pt modelId="{52E00134-F2E1-4780-A5D8-CBEC131DCA0A}" type="parTrans" cxnId="{4923C3FE-5780-4378-B9C6-6918C4AE003E}">
      <dgm:prSet/>
      <dgm:spPr/>
      <dgm:t>
        <a:bodyPr/>
        <a:lstStyle/>
        <a:p>
          <a:endParaRPr lang="en-GB"/>
        </a:p>
      </dgm:t>
    </dgm:pt>
    <dgm:pt modelId="{541EECD1-2A94-4BDC-8A35-C12752343C89}" type="sibTrans" cxnId="{4923C3FE-5780-4378-B9C6-6918C4AE003E}">
      <dgm:prSet/>
      <dgm:spPr/>
      <dgm:t>
        <a:bodyPr/>
        <a:lstStyle/>
        <a:p>
          <a:endParaRPr lang="en-GB"/>
        </a:p>
      </dgm:t>
    </dgm:pt>
    <dgm:pt modelId="{A336B00D-95A5-418E-AC01-C5F3A026D376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Husband: transport and heavier household tasks when required </a:t>
          </a:r>
        </a:p>
      </dgm:t>
    </dgm:pt>
    <dgm:pt modelId="{20EE9AC0-FD85-40F4-9C95-E47964075BFE}" type="parTrans" cxnId="{35FFC007-9D19-41B8-9194-CB66F1537CCC}">
      <dgm:prSet/>
      <dgm:spPr/>
      <dgm:t>
        <a:bodyPr/>
        <a:lstStyle/>
        <a:p>
          <a:endParaRPr lang="en-GB"/>
        </a:p>
      </dgm:t>
    </dgm:pt>
    <dgm:pt modelId="{510CB225-ED50-4D41-AD59-F19A6491C824}" type="sibTrans" cxnId="{35FFC007-9D19-41B8-9194-CB66F1537CCC}">
      <dgm:prSet/>
      <dgm:spPr/>
      <dgm:t>
        <a:bodyPr/>
        <a:lstStyle/>
        <a:p>
          <a:endParaRPr lang="en-GB"/>
        </a:p>
      </dgm:t>
    </dgm:pt>
    <dgm:pt modelId="{1AE8A54A-D543-4218-823C-D26F2DCD1C04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Daughter: appointment support if Sarah chooses </a:t>
          </a:r>
        </a:p>
      </dgm:t>
    </dgm:pt>
    <dgm:pt modelId="{A6C0691E-F055-4916-AFD6-FAA40422B128}" type="parTrans" cxnId="{01E4FF1B-E27A-40BE-9654-4EF038DA9450}">
      <dgm:prSet/>
      <dgm:spPr/>
      <dgm:t>
        <a:bodyPr/>
        <a:lstStyle/>
        <a:p>
          <a:endParaRPr lang="en-GB"/>
        </a:p>
      </dgm:t>
    </dgm:pt>
    <dgm:pt modelId="{79C0990D-66ED-47AB-91AB-5D74BEE05E6F}" type="sibTrans" cxnId="{01E4FF1B-E27A-40BE-9654-4EF038DA9450}">
      <dgm:prSet/>
      <dgm:spPr/>
      <dgm:t>
        <a:bodyPr/>
        <a:lstStyle/>
        <a:p>
          <a:endParaRPr lang="en-GB"/>
        </a:p>
      </dgm:t>
    </dgm:pt>
    <dgm:pt modelId="{ABA9205B-EFF5-45C6-83C5-A69FBC62F453}">
      <dgm:prSet/>
      <dgm:spPr>
        <a:noFill/>
        <a:ln>
          <a:noFill/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Contact the care team about new swelling, severe skin reactions or sudden breathlessness</a:t>
          </a:r>
        </a:p>
      </dgm:t>
    </dgm:pt>
    <dgm:pt modelId="{03D081AA-8A4A-4BF9-B20B-890A2CF8E7D3}" type="parTrans" cxnId="{33C47D2A-8E5E-4196-8762-6C0C7A62AD25}">
      <dgm:prSet/>
      <dgm:spPr/>
      <dgm:t>
        <a:bodyPr/>
        <a:lstStyle/>
        <a:p>
          <a:endParaRPr lang="en-GB"/>
        </a:p>
      </dgm:t>
    </dgm:pt>
    <dgm:pt modelId="{FFC469E1-AB41-4468-A052-4069FFFC55D7}" type="sibTrans" cxnId="{33C47D2A-8E5E-4196-8762-6C0C7A62AD25}">
      <dgm:prSet/>
      <dgm:spPr/>
      <dgm:t>
        <a:bodyPr/>
        <a:lstStyle/>
        <a:p>
          <a:endParaRPr lang="en-GB"/>
        </a:p>
      </dgm:t>
    </dgm:pt>
    <dgm:pt modelId="{5458E9A1-04DB-4A49-979E-500D92E75746}" type="pres">
      <dgm:prSet presAssocID="{0F3F70ED-EDB3-4750-B74C-D040B7E1CAF8}" presName="linear" presStyleCnt="0">
        <dgm:presLayoutVars>
          <dgm:dir/>
          <dgm:animLvl val="lvl"/>
          <dgm:resizeHandles val="exact"/>
        </dgm:presLayoutVars>
      </dgm:prSet>
      <dgm:spPr/>
    </dgm:pt>
    <dgm:pt modelId="{81055CEE-726D-4923-8053-C96B4CCB65E1}" type="pres">
      <dgm:prSet presAssocID="{9AC6EB5D-4BF9-4A2C-A0D0-E2A10644143E}" presName="parentLin" presStyleCnt="0"/>
      <dgm:spPr/>
    </dgm:pt>
    <dgm:pt modelId="{08432109-7FD4-4525-8CAA-D1369C106E0E}" type="pres">
      <dgm:prSet presAssocID="{9AC6EB5D-4BF9-4A2C-A0D0-E2A10644143E}" presName="parentLeftMargin" presStyleLbl="node1" presStyleIdx="0" presStyleCnt="4"/>
      <dgm:spPr/>
    </dgm:pt>
    <dgm:pt modelId="{9A0B64E1-7FB5-4E97-832D-ABBA6A5CF937}" type="pres">
      <dgm:prSet presAssocID="{9AC6EB5D-4BF9-4A2C-A0D0-E2A10644143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3C8B461-7CEC-408A-BEE1-6B58E98453EF}" type="pres">
      <dgm:prSet presAssocID="{9AC6EB5D-4BF9-4A2C-A0D0-E2A10644143E}" presName="negativeSpace" presStyleCnt="0"/>
      <dgm:spPr/>
    </dgm:pt>
    <dgm:pt modelId="{BFC4FD5D-2E7B-42B8-9F31-A18F31269996}" type="pres">
      <dgm:prSet presAssocID="{9AC6EB5D-4BF9-4A2C-A0D0-E2A10644143E}" presName="childText" presStyleLbl="conFgAcc1" presStyleIdx="0" presStyleCnt="4">
        <dgm:presLayoutVars>
          <dgm:bulletEnabled val="1"/>
        </dgm:presLayoutVars>
      </dgm:prSet>
      <dgm:spPr/>
    </dgm:pt>
    <dgm:pt modelId="{30105955-63F6-4AE3-8B7E-80EF04E08ECA}" type="pres">
      <dgm:prSet presAssocID="{7B9D287E-74D2-454C-8566-287067AD688C}" presName="spaceBetweenRectangles" presStyleCnt="0"/>
      <dgm:spPr/>
    </dgm:pt>
    <dgm:pt modelId="{5AB1C6C8-7AFF-4AE1-89B2-3FF48BCC9390}" type="pres">
      <dgm:prSet presAssocID="{DE0D0AD9-C185-48A7-AC35-BFB1D623711E}" presName="parentLin" presStyleCnt="0"/>
      <dgm:spPr/>
    </dgm:pt>
    <dgm:pt modelId="{E76AC2F2-764E-4B2D-A631-93D0CEF56066}" type="pres">
      <dgm:prSet presAssocID="{DE0D0AD9-C185-48A7-AC35-BFB1D623711E}" presName="parentLeftMargin" presStyleLbl="node1" presStyleIdx="0" presStyleCnt="4"/>
      <dgm:spPr/>
    </dgm:pt>
    <dgm:pt modelId="{1BCC31CB-EC05-428D-8A74-F3DE9CFB4DE5}" type="pres">
      <dgm:prSet presAssocID="{DE0D0AD9-C185-48A7-AC35-BFB1D623711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C46E97-C234-4A5B-BDA4-D25EFD99E2AA}" type="pres">
      <dgm:prSet presAssocID="{DE0D0AD9-C185-48A7-AC35-BFB1D623711E}" presName="negativeSpace" presStyleCnt="0"/>
      <dgm:spPr/>
    </dgm:pt>
    <dgm:pt modelId="{5083645B-BB31-4EC4-921A-5CBC32D4EFCA}" type="pres">
      <dgm:prSet presAssocID="{DE0D0AD9-C185-48A7-AC35-BFB1D623711E}" presName="childText" presStyleLbl="conFgAcc1" presStyleIdx="1" presStyleCnt="4">
        <dgm:presLayoutVars>
          <dgm:bulletEnabled val="1"/>
        </dgm:presLayoutVars>
      </dgm:prSet>
      <dgm:spPr/>
    </dgm:pt>
    <dgm:pt modelId="{C69E8207-93D7-4714-86D4-289B9A15D23B}" type="pres">
      <dgm:prSet presAssocID="{64E3425B-84B7-4653-B26A-42BF087294AD}" presName="spaceBetweenRectangles" presStyleCnt="0"/>
      <dgm:spPr/>
    </dgm:pt>
    <dgm:pt modelId="{5EBD6E06-3A90-4A26-B0E0-DA545EF6E6A0}" type="pres">
      <dgm:prSet presAssocID="{7350CF23-C129-4641-A041-431E839B3A7B}" presName="parentLin" presStyleCnt="0"/>
      <dgm:spPr/>
    </dgm:pt>
    <dgm:pt modelId="{48E4F394-7B9C-46A6-A158-76BC93B4EF89}" type="pres">
      <dgm:prSet presAssocID="{7350CF23-C129-4641-A041-431E839B3A7B}" presName="parentLeftMargin" presStyleLbl="node1" presStyleIdx="1" presStyleCnt="4"/>
      <dgm:spPr/>
    </dgm:pt>
    <dgm:pt modelId="{77483F9B-5062-441E-8E4F-2091A17EBADD}" type="pres">
      <dgm:prSet presAssocID="{7350CF23-C129-4641-A041-431E839B3A7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4AF1B2-C5FB-4A43-9983-7DA5058FF50C}" type="pres">
      <dgm:prSet presAssocID="{7350CF23-C129-4641-A041-431E839B3A7B}" presName="negativeSpace" presStyleCnt="0"/>
      <dgm:spPr/>
    </dgm:pt>
    <dgm:pt modelId="{06ED2289-8BC8-4EAC-947D-5F3FC3E57F16}" type="pres">
      <dgm:prSet presAssocID="{7350CF23-C129-4641-A041-431E839B3A7B}" presName="childText" presStyleLbl="conFgAcc1" presStyleIdx="2" presStyleCnt="4">
        <dgm:presLayoutVars>
          <dgm:bulletEnabled val="1"/>
        </dgm:presLayoutVars>
      </dgm:prSet>
      <dgm:spPr/>
    </dgm:pt>
    <dgm:pt modelId="{44C15463-8CB1-4772-80E6-05EE183FDE5F}" type="pres">
      <dgm:prSet presAssocID="{60E6AE69-D58D-44A5-BEA9-47B9472867E4}" presName="spaceBetweenRectangles" presStyleCnt="0"/>
      <dgm:spPr/>
    </dgm:pt>
    <dgm:pt modelId="{766C8996-3B05-450C-8701-F1DFD0930EB0}" type="pres">
      <dgm:prSet presAssocID="{75B7C972-8AD3-48A6-AFCC-AADBAD117488}" presName="parentLin" presStyleCnt="0"/>
      <dgm:spPr/>
    </dgm:pt>
    <dgm:pt modelId="{75151B61-E9FF-4010-858F-8515AFFBE140}" type="pres">
      <dgm:prSet presAssocID="{75B7C972-8AD3-48A6-AFCC-AADBAD117488}" presName="parentLeftMargin" presStyleLbl="node1" presStyleIdx="2" presStyleCnt="4"/>
      <dgm:spPr/>
    </dgm:pt>
    <dgm:pt modelId="{BC661763-38DE-41D8-9F09-F249D3354C7D}" type="pres">
      <dgm:prSet presAssocID="{75B7C972-8AD3-48A6-AFCC-AADBAD11748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894723E-F8FF-4B77-9927-F2DF25F64DA6}" type="pres">
      <dgm:prSet presAssocID="{75B7C972-8AD3-48A6-AFCC-AADBAD117488}" presName="negativeSpace" presStyleCnt="0"/>
      <dgm:spPr/>
    </dgm:pt>
    <dgm:pt modelId="{822E4E48-8A7D-4F9D-A4E2-DD531B750528}" type="pres">
      <dgm:prSet presAssocID="{75B7C972-8AD3-48A6-AFCC-AADBAD11748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35FFC007-9D19-41B8-9194-CB66F1537CCC}" srcId="{75B7C972-8AD3-48A6-AFCC-AADBAD117488}" destId="{A336B00D-95A5-418E-AC01-C5F3A026D376}" srcOrd="0" destOrd="0" parTransId="{20EE9AC0-FD85-40F4-9C95-E47964075BFE}" sibTransId="{510CB225-ED50-4D41-AD59-F19A6491C824}"/>
    <dgm:cxn modelId="{263F860A-50CB-49E1-B825-47175F184AF5}" type="presOf" srcId="{5312605B-27CB-4418-BB1D-10EBB8767E88}" destId="{BFC4FD5D-2E7B-42B8-9F31-A18F31269996}" srcOrd="0" destOrd="2" presId="urn:microsoft.com/office/officeart/2005/8/layout/list1"/>
    <dgm:cxn modelId="{01E4FF1B-E27A-40BE-9654-4EF038DA9450}" srcId="{75B7C972-8AD3-48A6-AFCC-AADBAD117488}" destId="{1AE8A54A-D543-4218-823C-D26F2DCD1C04}" srcOrd="1" destOrd="0" parTransId="{A6C0691E-F055-4916-AFD6-FAA40422B128}" sibTransId="{79C0990D-66ED-47AB-91AB-5D74BEE05E6F}"/>
    <dgm:cxn modelId="{33C47D2A-8E5E-4196-8762-6C0C7A62AD25}" srcId="{75B7C972-8AD3-48A6-AFCC-AADBAD117488}" destId="{ABA9205B-EFF5-45C6-83C5-A69FBC62F453}" srcOrd="2" destOrd="0" parTransId="{03D081AA-8A4A-4BF9-B20B-890A2CF8E7D3}" sibTransId="{FFC469E1-AB41-4468-A052-4069FFFC55D7}"/>
    <dgm:cxn modelId="{FEFCFD2F-41DD-4DC2-8016-8680CCB01DC5}" srcId="{9AC6EB5D-4BF9-4A2C-A0D0-E2A10644143E}" destId="{E057B06F-8E45-4299-BDC2-45A43B0AB812}" srcOrd="0" destOrd="0" parTransId="{1E4BEBC5-70E8-4FBC-8F1B-B39A0F14E6E5}" sibTransId="{C46C015C-01F6-4466-BE69-E67C65038B58}"/>
    <dgm:cxn modelId="{C9A11C3D-8A16-4896-84CC-14539A606D50}" type="presOf" srcId="{DE0D0AD9-C185-48A7-AC35-BFB1D623711E}" destId="{E76AC2F2-764E-4B2D-A631-93D0CEF56066}" srcOrd="0" destOrd="0" presId="urn:microsoft.com/office/officeart/2005/8/layout/list1"/>
    <dgm:cxn modelId="{568A8A40-B5BE-4BB0-A49E-0B6FEA078448}" srcId="{DE0D0AD9-C185-48A7-AC35-BFB1D623711E}" destId="{33C92F37-48DC-4A42-8A5C-338637169CB5}" srcOrd="1" destOrd="0" parTransId="{3E0EA486-AF06-43A1-ACD5-1A346DA99780}" sibTransId="{E8174760-3720-4E2C-AC4E-F2F4F87337AF}"/>
    <dgm:cxn modelId="{FA13D45C-2BAF-4427-A404-8663C67E4304}" srcId="{7350CF23-C129-4641-A041-431E839B3A7B}" destId="{1A984E4A-4831-4271-9DDD-57418933C278}" srcOrd="2" destOrd="0" parTransId="{2A1BC93D-5F2D-4892-BA72-7AB035A1D04A}" sibTransId="{D62F0A0B-AF80-4BCC-830A-3B82CDCC84C1}"/>
    <dgm:cxn modelId="{CDEA7667-B0B5-45B5-98FE-33563831102B}" srcId="{7350CF23-C129-4641-A041-431E839B3A7B}" destId="{4FD18F72-07DC-4D13-A547-8CF404B4118B}" srcOrd="0" destOrd="0" parTransId="{F26C0594-454A-483B-9150-11D02BE38A58}" sibTransId="{78828156-04E6-4C2A-8135-F4B07B0B85CA}"/>
    <dgm:cxn modelId="{81295B6C-FE33-471B-8A57-8ABC250C9C51}" type="presOf" srcId="{75B7C972-8AD3-48A6-AFCC-AADBAD117488}" destId="{BC661763-38DE-41D8-9F09-F249D3354C7D}" srcOrd="1" destOrd="0" presId="urn:microsoft.com/office/officeart/2005/8/layout/list1"/>
    <dgm:cxn modelId="{9946C76C-83CC-4ECC-8D71-A20622461483}" srcId="{DE0D0AD9-C185-48A7-AC35-BFB1D623711E}" destId="{EC898F5A-A378-4F47-AEFA-EAD9B9C0AC11}" srcOrd="0" destOrd="0" parTransId="{ADFD7147-AAAE-4461-9BD4-CAD3BD56E3CD}" sibTransId="{2D5C8544-DFA5-40DD-A207-D685F1C376E4}"/>
    <dgm:cxn modelId="{EAF62673-3C39-433F-AF8C-7908FEB2200D}" srcId="{0F3F70ED-EDB3-4750-B74C-D040B7E1CAF8}" destId="{7350CF23-C129-4641-A041-431E839B3A7B}" srcOrd="2" destOrd="0" parTransId="{B16A4B3E-EF95-42D8-B0D8-1E4E8A448ED8}" sibTransId="{60E6AE69-D58D-44A5-BEA9-47B9472867E4}"/>
    <dgm:cxn modelId="{BB676677-AC75-444A-806B-2A7FA2185A7C}" type="presOf" srcId="{930D0FF9-519C-4A27-B924-CFCFEA5FF5E1}" destId="{06ED2289-8BC8-4EAC-947D-5F3FC3E57F16}" srcOrd="0" destOrd="1" presId="urn:microsoft.com/office/officeart/2005/8/layout/list1"/>
    <dgm:cxn modelId="{CFA7A380-D976-41F3-BEFB-F9A685A8C824}" type="presOf" srcId="{9AC6EB5D-4BF9-4A2C-A0D0-E2A10644143E}" destId="{9A0B64E1-7FB5-4E97-832D-ABBA6A5CF937}" srcOrd="1" destOrd="0" presId="urn:microsoft.com/office/officeart/2005/8/layout/list1"/>
    <dgm:cxn modelId="{360A6182-1908-4284-94AD-C7CEAA59D772}" srcId="{7350CF23-C129-4641-A041-431E839B3A7B}" destId="{930D0FF9-519C-4A27-B924-CFCFEA5FF5E1}" srcOrd="1" destOrd="0" parTransId="{3485E6E1-C5B0-47C9-A313-849E987D03DF}" sibTransId="{8A21B820-EDB0-4B3A-A379-6AA3459810E8}"/>
    <dgm:cxn modelId="{EBE2898C-5AF0-456B-AD0B-3DE1F2FD79C4}" type="presOf" srcId="{9AC6EB5D-4BF9-4A2C-A0D0-E2A10644143E}" destId="{08432109-7FD4-4525-8CAA-D1369C106E0E}" srcOrd="0" destOrd="0" presId="urn:microsoft.com/office/officeart/2005/8/layout/list1"/>
    <dgm:cxn modelId="{CA7EB78C-F5AA-4E69-926A-B33B263C39DE}" type="presOf" srcId="{7350CF23-C129-4641-A041-431E839B3A7B}" destId="{77483F9B-5062-441E-8E4F-2091A17EBADD}" srcOrd="1" destOrd="0" presId="urn:microsoft.com/office/officeart/2005/8/layout/list1"/>
    <dgm:cxn modelId="{45D82D8E-D09A-459C-9CAC-DD3A3058E0BC}" srcId="{DE0D0AD9-C185-48A7-AC35-BFB1D623711E}" destId="{7EAC2FCA-7DB6-4FD3-B0F2-448055C10162}" srcOrd="2" destOrd="0" parTransId="{C5B2DE84-B02F-4192-B69C-E4FCD48BA67A}" sibTransId="{ACBE44AC-2DFD-4538-AA03-97E7A1A17F1F}"/>
    <dgm:cxn modelId="{388EC390-A25F-49C1-93F2-93308A93BAA7}" type="presOf" srcId="{ABA9205B-EFF5-45C6-83C5-A69FBC62F453}" destId="{822E4E48-8A7D-4F9D-A4E2-DD531B750528}" srcOrd="0" destOrd="2" presId="urn:microsoft.com/office/officeart/2005/8/layout/list1"/>
    <dgm:cxn modelId="{DA54B599-76A1-4CD0-AF48-1CB57FC45074}" type="presOf" srcId="{A336B00D-95A5-418E-AC01-C5F3A026D376}" destId="{822E4E48-8A7D-4F9D-A4E2-DD531B750528}" srcOrd="0" destOrd="0" presId="urn:microsoft.com/office/officeart/2005/8/layout/list1"/>
    <dgm:cxn modelId="{77BF2F9A-D24F-4CE5-A1AB-6E058CD09050}" srcId="{0F3F70ED-EDB3-4750-B74C-D040B7E1CAF8}" destId="{DE0D0AD9-C185-48A7-AC35-BFB1D623711E}" srcOrd="1" destOrd="0" parTransId="{06D50A7F-9792-4501-890E-8FAF96884D57}" sibTransId="{64E3425B-84B7-4653-B26A-42BF087294AD}"/>
    <dgm:cxn modelId="{1C0689A1-6515-4996-ACCC-1EE26FECD91C}" type="presOf" srcId="{EC898F5A-A378-4F47-AEFA-EAD9B9C0AC11}" destId="{5083645B-BB31-4EC4-921A-5CBC32D4EFCA}" srcOrd="0" destOrd="0" presId="urn:microsoft.com/office/officeart/2005/8/layout/list1"/>
    <dgm:cxn modelId="{FB71C4A7-BE40-4621-8622-EA1E462AD7CE}" type="presOf" srcId="{F6F1C1CB-3CD2-40FE-9ED7-3C7D0AA249BC}" destId="{BFC4FD5D-2E7B-42B8-9F31-A18F31269996}" srcOrd="0" destOrd="1" presId="urn:microsoft.com/office/officeart/2005/8/layout/list1"/>
    <dgm:cxn modelId="{0B7267BD-0E4C-494C-B433-683DF59F230E}" type="presOf" srcId="{7EAC2FCA-7DB6-4FD3-B0F2-448055C10162}" destId="{5083645B-BB31-4EC4-921A-5CBC32D4EFCA}" srcOrd="0" destOrd="2" presId="urn:microsoft.com/office/officeart/2005/8/layout/list1"/>
    <dgm:cxn modelId="{209440C1-7925-4DC3-9C0F-8F7C81D214E5}" type="presOf" srcId="{1A984E4A-4831-4271-9DDD-57418933C278}" destId="{06ED2289-8BC8-4EAC-947D-5F3FC3E57F16}" srcOrd="0" destOrd="2" presId="urn:microsoft.com/office/officeart/2005/8/layout/list1"/>
    <dgm:cxn modelId="{88A5F9C2-8D6F-4AB3-8BDA-EB8619995897}" type="presOf" srcId="{E057B06F-8E45-4299-BDC2-45A43B0AB812}" destId="{BFC4FD5D-2E7B-42B8-9F31-A18F31269996}" srcOrd="0" destOrd="0" presId="urn:microsoft.com/office/officeart/2005/8/layout/list1"/>
    <dgm:cxn modelId="{7674ACD7-D451-42FD-B0FE-EBAFFF24F91B}" type="presOf" srcId="{1AE8A54A-D543-4218-823C-D26F2DCD1C04}" destId="{822E4E48-8A7D-4F9D-A4E2-DD531B750528}" srcOrd="0" destOrd="1" presId="urn:microsoft.com/office/officeart/2005/8/layout/list1"/>
    <dgm:cxn modelId="{CD4990D8-2AA9-4364-BF72-1789FCE25DB9}" type="presOf" srcId="{DE0D0AD9-C185-48A7-AC35-BFB1D623711E}" destId="{1BCC31CB-EC05-428D-8A74-F3DE9CFB4DE5}" srcOrd="1" destOrd="0" presId="urn:microsoft.com/office/officeart/2005/8/layout/list1"/>
    <dgm:cxn modelId="{6A10F1D9-4D9D-40B6-BDCA-48C6975CDC8B}" type="presOf" srcId="{75B7C972-8AD3-48A6-AFCC-AADBAD117488}" destId="{75151B61-E9FF-4010-858F-8515AFFBE140}" srcOrd="0" destOrd="0" presId="urn:microsoft.com/office/officeart/2005/8/layout/list1"/>
    <dgm:cxn modelId="{8EAAE8E4-8C58-4DF4-84DF-81E5761B9A0F}" type="presOf" srcId="{4FD18F72-07DC-4D13-A547-8CF404B4118B}" destId="{06ED2289-8BC8-4EAC-947D-5F3FC3E57F16}" srcOrd="0" destOrd="0" presId="urn:microsoft.com/office/officeart/2005/8/layout/list1"/>
    <dgm:cxn modelId="{F0D443E8-6636-4279-A62D-65CD7799F4B9}" type="presOf" srcId="{7350CF23-C129-4641-A041-431E839B3A7B}" destId="{48E4F394-7B9C-46A6-A158-76BC93B4EF89}" srcOrd="0" destOrd="0" presId="urn:microsoft.com/office/officeart/2005/8/layout/list1"/>
    <dgm:cxn modelId="{DBAA15E9-EACE-41F2-B5D7-E8F1C00E548A}" type="presOf" srcId="{33C92F37-48DC-4A42-8A5C-338637169CB5}" destId="{5083645B-BB31-4EC4-921A-5CBC32D4EFCA}" srcOrd="0" destOrd="1" presId="urn:microsoft.com/office/officeart/2005/8/layout/list1"/>
    <dgm:cxn modelId="{2CA42DF1-232E-40B5-B13C-554282D6D779}" srcId="{0F3F70ED-EDB3-4750-B74C-D040B7E1CAF8}" destId="{9AC6EB5D-4BF9-4A2C-A0D0-E2A10644143E}" srcOrd="0" destOrd="0" parTransId="{1B806C6B-1DD8-422C-AEEC-6269C21A7919}" sibTransId="{7B9D287E-74D2-454C-8566-287067AD688C}"/>
    <dgm:cxn modelId="{2A9F0DF6-BC96-48E0-AC11-8E62F2B0C51C}" type="presOf" srcId="{0F3F70ED-EDB3-4750-B74C-D040B7E1CAF8}" destId="{5458E9A1-04DB-4A49-979E-500D92E75746}" srcOrd="0" destOrd="0" presId="urn:microsoft.com/office/officeart/2005/8/layout/list1"/>
    <dgm:cxn modelId="{82BB33FD-206B-4213-B626-BE5D73AD00AF}" srcId="{9AC6EB5D-4BF9-4A2C-A0D0-E2A10644143E}" destId="{F6F1C1CB-3CD2-40FE-9ED7-3C7D0AA249BC}" srcOrd="1" destOrd="0" parTransId="{2CF97E85-9F9E-49C1-B2ED-C9A10127FFEC}" sibTransId="{7E12E654-3FB2-417B-A472-32E105D6FAC6}"/>
    <dgm:cxn modelId="{5DBC37FE-87D2-4836-B010-623FB44BA6F7}" srcId="{9AC6EB5D-4BF9-4A2C-A0D0-E2A10644143E}" destId="{5312605B-27CB-4418-BB1D-10EBB8767E88}" srcOrd="2" destOrd="0" parTransId="{FB6225DF-2B3A-4DA1-9B2B-D8697E1249A1}" sibTransId="{ABFBDC23-B483-4F87-AFB2-BD9E6C271F25}"/>
    <dgm:cxn modelId="{4923C3FE-5780-4378-B9C6-6918C4AE003E}" srcId="{0F3F70ED-EDB3-4750-B74C-D040B7E1CAF8}" destId="{75B7C972-8AD3-48A6-AFCC-AADBAD117488}" srcOrd="3" destOrd="0" parTransId="{52E00134-F2E1-4780-A5D8-CBEC131DCA0A}" sibTransId="{541EECD1-2A94-4BDC-8A35-C12752343C89}"/>
    <dgm:cxn modelId="{773BFA40-CE2C-4320-87E5-F499A4681728}" type="presParOf" srcId="{5458E9A1-04DB-4A49-979E-500D92E75746}" destId="{81055CEE-726D-4923-8053-C96B4CCB65E1}" srcOrd="0" destOrd="0" presId="urn:microsoft.com/office/officeart/2005/8/layout/list1"/>
    <dgm:cxn modelId="{EB6E8C9A-C7E1-4E8E-B02E-ECBA587AB27E}" type="presParOf" srcId="{81055CEE-726D-4923-8053-C96B4CCB65E1}" destId="{08432109-7FD4-4525-8CAA-D1369C106E0E}" srcOrd="0" destOrd="0" presId="urn:microsoft.com/office/officeart/2005/8/layout/list1"/>
    <dgm:cxn modelId="{9BB10A8F-CD49-4E58-BFBC-6C691F12D0CB}" type="presParOf" srcId="{81055CEE-726D-4923-8053-C96B4CCB65E1}" destId="{9A0B64E1-7FB5-4E97-832D-ABBA6A5CF937}" srcOrd="1" destOrd="0" presId="urn:microsoft.com/office/officeart/2005/8/layout/list1"/>
    <dgm:cxn modelId="{EF8A1756-7031-48DE-9061-45C7F5228A4C}" type="presParOf" srcId="{5458E9A1-04DB-4A49-979E-500D92E75746}" destId="{F3C8B461-7CEC-408A-BEE1-6B58E98453EF}" srcOrd="1" destOrd="0" presId="urn:microsoft.com/office/officeart/2005/8/layout/list1"/>
    <dgm:cxn modelId="{DEEE24FE-257D-4353-B703-101A05117C50}" type="presParOf" srcId="{5458E9A1-04DB-4A49-979E-500D92E75746}" destId="{BFC4FD5D-2E7B-42B8-9F31-A18F31269996}" srcOrd="2" destOrd="0" presId="urn:microsoft.com/office/officeart/2005/8/layout/list1"/>
    <dgm:cxn modelId="{F209B289-3A90-4FD2-83E1-4545ACFFCA70}" type="presParOf" srcId="{5458E9A1-04DB-4A49-979E-500D92E75746}" destId="{30105955-63F6-4AE3-8B7E-80EF04E08ECA}" srcOrd="3" destOrd="0" presId="urn:microsoft.com/office/officeart/2005/8/layout/list1"/>
    <dgm:cxn modelId="{10993758-AC01-45D0-90FD-6339DB416D40}" type="presParOf" srcId="{5458E9A1-04DB-4A49-979E-500D92E75746}" destId="{5AB1C6C8-7AFF-4AE1-89B2-3FF48BCC9390}" srcOrd="4" destOrd="0" presId="urn:microsoft.com/office/officeart/2005/8/layout/list1"/>
    <dgm:cxn modelId="{A096D31F-F2C5-4829-B610-00DA640ED662}" type="presParOf" srcId="{5AB1C6C8-7AFF-4AE1-89B2-3FF48BCC9390}" destId="{E76AC2F2-764E-4B2D-A631-93D0CEF56066}" srcOrd="0" destOrd="0" presId="urn:microsoft.com/office/officeart/2005/8/layout/list1"/>
    <dgm:cxn modelId="{2A2C8066-5185-4436-8FCC-0CE60A26F894}" type="presParOf" srcId="{5AB1C6C8-7AFF-4AE1-89B2-3FF48BCC9390}" destId="{1BCC31CB-EC05-428D-8A74-F3DE9CFB4DE5}" srcOrd="1" destOrd="0" presId="urn:microsoft.com/office/officeart/2005/8/layout/list1"/>
    <dgm:cxn modelId="{1A34855E-7F52-4B3C-8666-3EA6F73CB160}" type="presParOf" srcId="{5458E9A1-04DB-4A49-979E-500D92E75746}" destId="{33C46E97-C234-4A5B-BDA4-D25EFD99E2AA}" srcOrd="5" destOrd="0" presId="urn:microsoft.com/office/officeart/2005/8/layout/list1"/>
    <dgm:cxn modelId="{23F3345E-B2F5-4657-A156-198FA2695665}" type="presParOf" srcId="{5458E9A1-04DB-4A49-979E-500D92E75746}" destId="{5083645B-BB31-4EC4-921A-5CBC32D4EFCA}" srcOrd="6" destOrd="0" presId="urn:microsoft.com/office/officeart/2005/8/layout/list1"/>
    <dgm:cxn modelId="{7F57E436-AAE4-4E91-8DC2-241DDECB0822}" type="presParOf" srcId="{5458E9A1-04DB-4A49-979E-500D92E75746}" destId="{C69E8207-93D7-4714-86D4-289B9A15D23B}" srcOrd="7" destOrd="0" presId="urn:microsoft.com/office/officeart/2005/8/layout/list1"/>
    <dgm:cxn modelId="{D77ED4AB-CFA1-44D7-BB75-C216882AA4F4}" type="presParOf" srcId="{5458E9A1-04DB-4A49-979E-500D92E75746}" destId="{5EBD6E06-3A90-4A26-B0E0-DA545EF6E6A0}" srcOrd="8" destOrd="0" presId="urn:microsoft.com/office/officeart/2005/8/layout/list1"/>
    <dgm:cxn modelId="{BE544E0F-8CB6-4797-9F8E-92D0C4D94D65}" type="presParOf" srcId="{5EBD6E06-3A90-4A26-B0E0-DA545EF6E6A0}" destId="{48E4F394-7B9C-46A6-A158-76BC93B4EF89}" srcOrd="0" destOrd="0" presId="urn:microsoft.com/office/officeart/2005/8/layout/list1"/>
    <dgm:cxn modelId="{59AABA85-F293-42A3-BD46-3C0E97BF1E73}" type="presParOf" srcId="{5EBD6E06-3A90-4A26-B0E0-DA545EF6E6A0}" destId="{77483F9B-5062-441E-8E4F-2091A17EBADD}" srcOrd="1" destOrd="0" presId="urn:microsoft.com/office/officeart/2005/8/layout/list1"/>
    <dgm:cxn modelId="{EF9AF4D1-DB04-45A4-95B3-6C42A3D5135C}" type="presParOf" srcId="{5458E9A1-04DB-4A49-979E-500D92E75746}" destId="{6C4AF1B2-C5FB-4A43-9983-7DA5058FF50C}" srcOrd="9" destOrd="0" presId="urn:microsoft.com/office/officeart/2005/8/layout/list1"/>
    <dgm:cxn modelId="{6266A6A2-BAA1-412C-AE4E-9366859AA7EB}" type="presParOf" srcId="{5458E9A1-04DB-4A49-979E-500D92E75746}" destId="{06ED2289-8BC8-4EAC-947D-5F3FC3E57F16}" srcOrd="10" destOrd="0" presId="urn:microsoft.com/office/officeart/2005/8/layout/list1"/>
    <dgm:cxn modelId="{322E2766-521C-40A9-A27E-FFED52025F59}" type="presParOf" srcId="{5458E9A1-04DB-4A49-979E-500D92E75746}" destId="{44C15463-8CB1-4772-80E6-05EE183FDE5F}" srcOrd="11" destOrd="0" presId="urn:microsoft.com/office/officeart/2005/8/layout/list1"/>
    <dgm:cxn modelId="{BECEF928-320B-4595-9ED0-31989F45F6B4}" type="presParOf" srcId="{5458E9A1-04DB-4A49-979E-500D92E75746}" destId="{766C8996-3B05-450C-8701-F1DFD0930EB0}" srcOrd="12" destOrd="0" presId="urn:microsoft.com/office/officeart/2005/8/layout/list1"/>
    <dgm:cxn modelId="{39BB9F55-5674-499F-B4F1-A134ACB93F09}" type="presParOf" srcId="{766C8996-3B05-450C-8701-F1DFD0930EB0}" destId="{75151B61-E9FF-4010-858F-8515AFFBE140}" srcOrd="0" destOrd="0" presId="urn:microsoft.com/office/officeart/2005/8/layout/list1"/>
    <dgm:cxn modelId="{03C3B068-285C-48AD-B89E-D15F1BE3017E}" type="presParOf" srcId="{766C8996-3B05-450C-8701-F1DFD0930EB0}" destId="{BC661763-38DE-41D8-9F09-F249D3354C7D}" srcOrd="1" destOrd="0" presId="urn:microsoft.com/office/officeart/2005/8/layout/list1"/>
    <dgm:cxn modelId="{CE7197FE-07BC-4898-BFAB-576B3E57F318}" type="presParOf" srcId="{5458E9A1-04DB-4A49-979E-500D92E75746}" destId="{A894723E-F8FF-4B77-9927-F2DF25F64DA6}" srcOrd="13" destOrd="0" presId="urn:microsoft.com/office/officeart/2005/8/layout/list1"/>
    <dgm:cxn modelId="{7B31FB20-84F2-48AA-8C40-1329C53D54B2}" type="presParOf" srcId="{5458E9A1-04DB-4A49-979E-500D92E75746}" destId="{822E4E48-8A7D-4F9D-A4E2-DD531B750528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90E6A9-8B91-41B5-A1AE-E28186F72774}" type="doc">
      <dgm:prSet loTypeId="urn:diagrams.loki3.com/Bracke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E930B5-7040-421F-8DA7-48E9186D0F64}">
      <dgm:prSet phldrT="[Text]"/>
      <dgm:spPr/>
      <dgm:t>
        <a:bodyPr/>
        <a:lstStyle/>
        <a:p>
          <a:pPr algn="ctr">
            <a:buNone/>
          </a:pPr>
          <a:r>
            <a:rPr lang="en-GB" b="1" dirty="0">
              <a:solidFill>
                <a:srgbClr val="AA0039"/>
              </a:solidFill>
              <a:latin typeface="Amasis MT Pro" panose="02040504050005020304" pitchFamily="18" charset="0"/>
            </a:rPr>
            <a:t>Communication approach</a:t>
          </a:r>
          <a:endParaRPr lang="en-GB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5221C1F5-9DED-4BE3-8418-4ACCCB619F75}" type="parTrans" cxnId="{01D76696-72F6-474B-8EB4-49367399E1E1}">
      <dgm:prSet/>
      <dgm:spPr/>
      <dgm:t>
        <a:bodyPr/>
        <a:lstStyle/>
        <a:p>
          <a:endParaRPr lang="en-GB"/>
        </a:p>
      </dgm:t>
    </dgm:pt>
    <dgm:pt modelId="{B6FF95B4-F628-4CB2-BF11-9570F4E3B0AC}" type="sibTrans" cxnId="{01D76696-72F6-474B-8EB4-49367399E1E1}">
      <dgm:prSet/>
      <dgm:spPr/>
      <dgm:t>
        <a:bodyPr/>
        <a:lstStyle/>
        <a:p>
          <a:endParaRPr lang="en-GB"/>
        </a:p>
      </dgm:t>
    </dgm:pt>
    <dgm:pt modelId="{2B1E69F9-2711-4463-9BF1-0083454179EA}">
      <dgm:prSet phldrT="[Text]"/>
      <dgm:spPr>
        <a:noFill/>
        <a:ln>
          <a:solidFill>
            <a:srgbClr val="AA0039"/>
          </a:solidFill>
        </a:ln>
      </dgm:spPr>
      <dgm:t>
        <a:bodyPr/>
        <a:lstStyle/>
        <a:p>
          <a:r>
            <a:rPr lang="en-GB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Sarah’s goals, decisions and chosen supporters are recorded in her personalised care and support plan and reviewed when treatment changes (NHS England, 2024).</a:t>
          </a:r>
        </a:p>
      </dgm:t>
    </dgm:pt>
    <dgm:pt modelId="{8332D972-2299-4BEA-A2EB-7CDEA3F195E8}" type="parTrans" cxnId="{D0BFB620-E47E-4247-B4F1-63C9057D31DB}">
      <dgm:prSet/>
      <dgm:spPr/>
      <dgm:t>
        <a:bodyPr/>
        <a:lstStyle/>
        <a:p>
          <a:endParaRPr lang="en-GB"/>
        </a:p>
      </dgm:t>
    </dgm:pt>
    <dgm:pt modelId="{F6B50699-0472-41F4-879A-458F9A7EA73A}" type="sibTrans" cxnId="{D0BFB620-E47E-4247-B4F1-63C9057D31DB}">
      <dgm:prSet/>
      <dgm:spPr/>
      <dgm:t>
        <a:bodyPr/>
        <a:lstStyle/>
        <a:p>
          <a:endParaRPr lang="en-GB"/>
        </a:p>
      </dgm:t>
    </dgm:pt>
    <dgm:pt modelId="{BBDE125A-FD32-45F1-B3E0-E5D94621A099}">
      <dgm:prSet/>
      <dgm:spPr>
        <a:noFill/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Named breast care nurse provides consistent contact (NICE, 2018) </a:t>
          </a:r>
        </a:p>
      </dgm:t>
    </dgm:pt>
    <dgm:pt modelId="{C27D78A7-31AE-459E-A1F8-48503FE451A3}" type="parTrans" cxnId="{3A0BEFC9-EE28-4BEB-8702-214C2463B571}">
      <dgm:prSet/>
      <dgm:spPr/>
      <dgm:t>
        <a:bodyPr/>
        <a:lstStyle/>
        <a:p>
          <a:endParaRPr lang="en-GB"/>
        </a:p>
      </dgm:t>
    </dgm:pt>
    <dgm:pt modelId="{B00248AB-D5E8-4831-89EB-1F2060A90BD3}" type="sibTrans" cxnId="{3A0BEFC9-EE28-4BEB-8702-214C2463B571}">
      <dgm:prSet/>
      <dgm:spPr/>
      <dgm:t>
        <a:bodyPr/>
        <a:lstStyle/>
        <a:p>
          <a:endParaRPr lang="en-GB"/>
        </a:p>
      </dgm:t>
    </dgm:pt>
    <dgm:pt modelId="{04E060C3-7FEC-4385-9946-12B4BF13B343}">
      <dgm:prSet/>
      <dgm:spPr>
        <a:noFill/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Explain options in plain language; provide a written summary and use teach-back </a:t>
          </a:r>
        </a:p>
      </dgm:t>
    </dgm:pt>
    <dgm:pt modelId="{0A99BC82-A66E-49F5-B3DB-14D96C465809}" type="parTrans" cxnId="{ED33E756-C5B6-4E20-BBE8-DDA647969BF3}">
      <dgm:prSet/>
      <dgm:spPr/>
      <dgm:t>
        <a:bodyPr/>
        <a:lstStyle/>
        <a:p>
          <a:endParaRPr lang="en-GB"/>
        </a:p>
      </dgm:t>
    </dgm:pt>
    <dgm:pt modelId="{351D8934-79A5-4E50-AC8D-2E1283D526C9}" type="sibTrans" cxnId="{ED33E756-C5B6-4E20-BBE8-DDA647969BF3}">
      <dgm:prSet/>
      <dgm:spPr/>
      <dgm:t>
        <a:bodyPr/>
        <a:lstStyle/>
        <a:p>
          <a:endParaRPr lang="en-GB"/>
        </a:p>
      </dgm:t>
    </dgm:pt>
    <dgm:pt modelId="{031C4AFB-3548-4FD6-BC98-E6285B4D33BD}">
      <dgm:prSet/>
      <dgm:spPr>
        <a:noFill/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Discuss benefits, risks, alternatives and the option of no treatment (NICE, 2021) </a:t>
          </a:r>
        </a:p>
      </dgm:t>
    </dgm:pt>
    <dgm:pt modelId="{5934FDF8-F8E1-4C65-982B-F82BEB16CA20}" type="parTrans" cxnId="{E312B1AC-BF6A-495A-A09D-F42DF4D2B5B1}">
      <dgm:prSet/>
      <dgm:spPr/>
      <dgm:t>
        <a:bodyPr/>
        <a:lstStyle/>
        <a:p>
          <a:endParaRPr lang="en-GB"/>
        </a:p>
      </dgm:t>
    </dgm:pt>
    <dgm:pt modelId="{C2E3FD0F-162D-412A-81C3-805A6A20FA84}" type="sibTrans" cxnId="{E312B1AC-BF6A-495A-A09D-F42DF4D2B5B1}">
      <dgm:prSet/>
      <dgm:spPr/>
      <dgm:t>
        <a:bodyPr/>
        <a:lstStyle/>
        <a:p>
          <a:endParaRPr lang="en-GB"/>
        </a:p>
      </dgm:t>
    </dgm:pt>
    <dgm:pt modelId="{A56C31FE-443F-4BC3-B951-26AEFCD65BCA}">
      <dgm:prSet/>
      <dgm:spPr>
        <a:noFill/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Involve Sarah’s husband or daughter only if she chooses </a:t>
          </a:r>
        </a:p>
      </dgm:t>
    </dgm:pt>
    <dgm:pt modelId="{6AB632CC-48C9-421D-8BC3-2ED5A99A50D8}" type="parTrans" cxnId="{6DE49290-D656-422D-AA0E-F6F277841D81}">
      <dgm:prSet/>
      <dgm:spPr/>
      <dgm:t>
        <a:bodyPr/>
        <a:lstStyle/>
        <a:p>
          <a:endParaRPr lang="en-GB"/>
        </a:p>
      </dgm:t>
    </dgm:pt>
    <dgm:pt modelId="{3B4647BF-25BB-4209-9153-0579D10A50E8}" type="sibTrans" cxnId="{6DE49290-D656-422D-AA0E-F6F277841D81}">
      <dgm:prSet/>
      <dgm:spPr/>
      <dgm:t>
        <a:bodyPr/>
        <a:lstStyle/>
        <a:p>
          <a:endParaRPr lang="en-GB"/>
        </a:p>
      </dgm:t>
    </dgm:pt>
    <dgm:pt modelId="{3C5F78F7-AB43-4AFC-A2FE-9557E1E29DEE}">
      <dgm:prSet/>
      <dgm:spPr/>
      <dgm:t>
        <a:bodyPr/>
        <a:lstStyle/>
        <a:p>
          <a:pPr algn="ctr">
            <a:buNone/>
          </a:pPr>
          <a:r>
            <a:rPr lang="en-GB" b="1" dirty="0">
              <a:solidFill>
                <a:srgbClr val="AA0039"/>
              </a:solidFill>
              <a:latin typeface="Amasis MT Pro" panose="02040504050005020304" pitchFamily="18" charset="0"/>
            </a:rPr>
            <a:t>Ethical safeguards</a:t>
          </a:r>
          <a:endParaRPr lang="en-GB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401848D9-A9BE-4AA9-A220-B78164D3E5F1}" type="parTrans" cxnId="{10379538-16DC-4EFB-B56C-82D5DFD58538}">
      <dgm:prSet/>
      <dgm:spPr/>
      <dgm:t>
        <a:bodyPr/>
        <a:lstStyle/>
        <a:p>
          <a:endParaRPr lang="en-GB"/>
        </a:p>
      </dgm:t>
    </dgm:pt>
    <dgm:pt modelId="{F57316DF-99F0-415F-BC72-D253CE11F890}" type="sibTrans" cxnId="{10379538-16DC-4EFB-B56C-82D5DFD58538}">
      <dgm:prSet/>
      <dgm:spPr/>
      <dgm:t>
        <a:bodyPr/>
        <a:lstStyle/>
        <a:p>
          <a:endParaRPr lang="en-GB"/>
        </a:p>
      </dgm:t>
    </dgm:pt>
    <dgm:pt modelId="{F82B86A9-6B47-4836-A0FF-C9D51B6A67C8}">
      <dgm:prSet/>
      <dgm:spPr>
        <a:noFill/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Presume capacity and obtain voluntary, informed consent </a:t>
          </a:r>
        </a:p>
      </dgm:t>
    </dgm:pt>
    <dgm:pt modelId="{AB70D747-F21E-4B89-9DFD-19ED96DD1B80}" type="parTrans" cxnId="{F9BCA9FC-2817-45AD-AAD3-F4632860F06B}">
      <dgm:prSet/>
      <dgm:spPr/>
      <dgm:t>
        <a:bodyPr/>
        <a:lstStyle/>
        <a:p>
          <a:endParaRPr lang="en-GB"/>
        </a:p>
      </dgm:t>
    </dgm:pt>
    <dgm:pt modelId="{3C4588AD-E84A-4DAB-BC7D-C809C1A686AC}" type="sibTrans" cxnId="{F9BCA9FC-2817-45AD-AAD3-F4632860F06B}">
      <dgm:prSet/>
      <dgm:spPr/>
      <dgm:t>
        <a:bodyPr/>
        <a:lstStyle/>
        <a:p>
          <a:endParaRPr lang="en-GB"/>
        </a:p>
      </dgm:t>
    </dgm:pt>
    <dgm:pt modelId="{08212E98-0164-4AA1-B976-F7AA7BBC0A11}">
      <dgm:prSet/>
      <dgm:spPr>
        <a:noFill/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Respect Sarah’s right to accept, refuse or withdraw consent </a:t>
          </a:r>
        </a:p>
      </dgm:t>
    </dgm:pt>
    <dgm:pt modelId="{643069BE-A477-4B30-9261-3EAE82B6EC41}" type="parTrans" cxnId="{E9EAABE3-D1CF-48FD-8695-8D1802B89F57}">
      <dgm:prSet/>
      <dgm:spPr/>
      <dgm:t>
        <a:bodyPr/>
        <a:lstStyle/>
        <a:p>
          <a:endParaRPr lang="en-GB"/>
        </a:p>
      </dgm:t>
    </dgm:pt>
    <dgm:pt modelId="{04D71407-2970-46AA-83C2-42CF374310A6}" type="sibTrans" cxnId="{E9EAABE3-D1CF-48FD-8695-8D1802B89F57}">
      <dgm:prSet/>
      <dgm:spPr/>
      <dgm:t>
        <a:bodyPr/>
        <a:lstStyle/>
        <a:p>
          <a:endParaRPr lang="en-GB"/>
        </a:p>
      </dgm:t>
    </dgm:pt>
    <dgm:pt modelId="{4B265794-50C3-4AF3-87E0-6949A6E69008}">
      <dgm:prSet/>
      <dgm:spPr>
        <a:noFill/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Share information only when necessary for her care or with her permission </a:t>
          </a:r>
        </a:p>
      </dgm:t>
    </dgm:pt>
    <dgm:pt modelId="{B15F76AE-EBA2-4B60-89D8-8ADDC5114150}" type="parTrans" cxnId="{179D9A81-4758-41B4-A31D-C99F2D9170C2}">
      <dgm:prSet/>
      <dgm:spPr/>
      <dgm:t>
        <a:bodyPr/>
        <a:lstStyle/>
        <a:p>
          <a:endParaRPr lang="en-GB"/>
        </a:p>
      </dgm:t>
    </dgm:pt>
    <dgm:pt modelId="{6DA82B82-89DC-46EE-8A5E-CD27D0FB7ED9}" type="sibTrans" cxnId="{179D9A81-4758-41B4-A31D-C99F2D9170C2}">
      <dgm:prSet/>
      <dgm:spPr/>
      <dgm:t>
        <a:bodyPr/>
        <a:lstStyle/>
        <a:p>
          <a:endParaRPr lang="en-GB"/>
        </a:p>
      </dgm:t>
    </dgm:pt>
    <dgm:pt modelId="{3BE9D730-29BF-4CFD-BEBF-F3331BBC8368}">
      <dgm:prSet/>
      <dgm:spPr>
        <a:noFill/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Protect privacy, dignity and sensitivity around body image </a:t>
          </a:r>
        </a:p>
      </dgm:t>
    </dgm:pt>
    <dgm:pt modelId="{256CDDBE-D10A-4D5D-8D67-737117D9058F}" type="parTrans" cxnId="{75B2D6B4-944B-4899-8174-F0EC06D3AE28}">
      <dgm:prSet/>
      <dgm:spPr/>
      <dgm:t>
        <a:bodyPr/>
        <a:lstStyle/>
        <a:p>
          <a:endParaRPr lang="en-GB"/>
        </a:p>
      </dgm:t>
    </dgm:pt>
    <dgm:pt modelId="{3738E9FC-10AC-42B7-BA4A-8C46529CBA4B}" type="sibTrans" cxnId="{75B2D6B4-944B-4899-8174-F0EC06D3AE28}">
      <dgm:prSet/>
      <dgm:spPr/>
      <dgm:t>
        <a:bodyPr/>
        <a:lstStyle/>
        <a:p>
          <a:endParaRPr lang="en-GB"/>
        </a:p>
      </dgm:t>
    </dgm:pt>
    <dgm:pt modelId="{E64E2D69-89C8-4E9D-99DD-8DE266E841D6}">
      <dgm:prSet/>
      <dgm:spPr/>
      <dgm:t>
        <a:bodyPr/>
        <a:lstStyle/>
        <a:p>
          <a:pPr algn="ctr">
            <a:buNone/>
          </a:pPr>
          <a:r>
            <a:rPr lang="en-GB" b="1" dirty="0">
              <a:solidFill>
                <a:srgbClr val="AA0039"/>
              </a:solidFill>
              <a:latin typeface="Amasis MT Pro" panose="02040504050005020304" pitchFamily="18" charset="0"/>
            </a:rPr>
            <a:t>Person-centred review</a:t>
          </a:r>
          <a:endParaRPr lang="en-GB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7F29855D-8EEE-4BBA-9E2D-2DAD927C6AEB}" type="parTrans" cxnId="{2E644903-1B42-4B99-A329-11E71AD6DC77}">
      <dgm:prSet/>
      <dgm:spPr/>
      <dgm:t>
        <a:bodyPr/>
        <a:lstStyle/>
        <a:p>
          <a:endParaRPr lang="en-GB"/>
        </a:p>
      </dgm:t>
    </dgm:pt>
    <dgm:pt modelId="{06D019D0-25B5-4ADF-B7A3-A94E27A8F969}" type="sibTrans" cxnId="{2E644903-1B42-4B99-A329-11E71AD6DC77}">
      <dgm:prSet/>
      <dgm:spPr/>
      <dgm:t>
        <a:bodyPr/>
        <a:lstStyle/>
        <a:p>
          <a:endParaRPr lang="en-GB"/>
        </a:p>
      </dgm:t>
    </dgm:pt>
    <dgm:pt modelId="{4EB9FFE8-F088-4639-A329-3B18C264566E}" type="pres">
      <dgm:prSet presAssocID="{E190E6A9-8B91-41B5-A1AE-E28186F72774}" presName="Name0" presStyleCnt="0">
        <dgm:presLayoutVars>
          <dgm:dir/>
          <dgm:animLvl val="lvl"/>
          <dgm:resizeHandles val="exact"/>
        </dgm:presLayoutVars>
      </dgm:prSet>
      <dgm:spPr/>
    </dgm:pt>
    <dgm:pt modelId="{05A29EF1-215A-43FA-BD4D-B8B7FE752B21}" type="pres">
      <dgm:prSet presAssocID="{B7E930B5-7040-421F-8DA7-48E9186D0F64}" presName="linNode" presStyleCnt="0"/>
      <dgm:spPr/>
    </dgm:pt>
    <dgm:pt modelId="{FA6D3C6A-0CDD-4FD8-928D-BF54BE004A1C}" type="pres">
      <dgm:prSet presAssocID="{B7E930B5-7040-421F-8DA7-48E9186D0F64}" presName="parTx" presStyleLbl="revTx" presStyleIdx="0" presStyleCnt="3">
        <dgm:presLayoutVars>
          <dgm:chMax val="1"/>
          <dgm:bulletEnabled val="1"/>
        </dgm:presLayoutVars>
      </dgm:prSet>
      <dgm:spPr/>
    </dgm:pt>
    <dgm:pt modelId="{6451ED0D-FFCB-4F98-B3BE-0D83142E5E4E}" type="pres">
      <dgm:prSet presAssocID="{B7E930B5-7040-421F-8DA7-48E9186D0F64}" presName="bracket" presStyleLbl="parChTrans1D1" presStyleIdx="0" presStyleCnt="3"/>
      <dgm:spPr>
        <a:ln>
          <a:solidFill>
            <a:srgbClr val="FF99CC"/>
          </a:solidFill>
        </a:ln>
      </dgm:spPr>
    </dgm:pt>
    <dgm:pt modelId="{1BD00B21-360A-4277-9D76-0D93F22176FF}" type="pres">
      <dgm:prSet presAssocID="{B7E930B5-7040-421F-8DA7-48E9186D0F64}" presName="spH" presStyleCnt="0"/>
      <dgm:spPr/>
    </dgm:pt>
    <dgm:pt modelId="{14DDDF1F-98F0-4B3D-85CC-AF8766AFCE7F}" type="pres">
      <dgm:prSet presAssocID="{B7E930B5-7040-421F-8DA7-48E9186D0F64}" presName="desTx" presStyleLbl="node1" presStyleIdx="0" presStyleCnt="3">
        <dgm:presLayoutVars>
          <dgm:bulletEnabled val="1"/>
        </dgm:presLayoutVars>
      </dgm:prSet>
      <dgm:spPr/>
    </dgm:pt>
    <dgm:pt modelId="{0A982D33-7992-4E90-8198-E2A1B07D519C}" type="pres">
      <dgm:prSet presAssocID="{B6FF95B4-F628-4CB2-BF11-9570F4E3B0AC}" presName="spV" presStyleCnt="0"/>
      <dgm:spPr/>
    </dgm:pt>
    <dgm:pt modelId="{A6D1D9F3-7F07-4FD1-AC0E-22F0590F4F7B}" type="pres">
      <dgm:prSet presAssocID="{3C5F78F7-AB43-4AFC-A2FE-9557E1E29DEE}" presName="linNode" presStyleCnt="0"/>
      <dgm:spPr/>
    </dgm:pt>
    <dgm:pt modelId="{E42AE765-37F7-407D-89D4-40CA28781783}" type="pres">
      <dgm:prSet presAssocID="{3C5F78F7-AB43-4AFC-A2FE-9557E1E29DEE}" presName="parTx" presStyleLbl="revTx" presStyleIdx="1" presStyleCnt="3">
        <dgm:presLayoutVars>
          <dgm:chMax val="1"/>
          <dgm:bulletEnabled val="1"/>
        </dgm:presLayoutVars>
      </dgm:prSet>
      <dgm:spPr/>
    </dgm:pt>
    <dgm:pt modelId="{8EAAFEEB-5CBC-41DE-973A-E50B11C43FF2}" type="pres">
      <dgm:prSet presAssocID="{3C5F78F7-AB43-4AFC-A2FE-9557E1E29DEE}" presName="bracket" presStyleLbl="parChTrans1D1" presStyleIdx="1" presStyleCnt="3"/>
      <dgm:spPr>
        <a:ln>
          <a:solidFill>
            <a:srgbClr val="FF99CC"/>
          </a:solidFill>
        </a:ln>
      </dgm:spPr>
    </dgm:pt>
    <dgm:pt modelId="{0D284229-C993-46FD-8E73-14158710CB76}" type="pres">
      <dgm:prSet presAssocID="{3C5F78F7-AB43-4AFC-A2FE-9557E1E29DEE}" presName="spH" presStyleCnt="0"/>
      <dgm:spPr/>
    </dgm:pt>
    <dgm:pt modelId="{74E28D8E-B4F0-43D8-9EF5-C0F27796CA10}" type="pres">
      <dgm:prSet presAssocID="{3C5F78F7-AB43-4AFC-A2FE-9557E1E29DEE}" presName="desTx" presStyleLbl="node1" presStyleIdx="1" presStyleCnt="3">
        <dgm:presLayoutVars>
          <dgm:bulletEnabled val="1"/>
        </dgm:presLayoutVars>
      </dgm:prSet>
      <dgm:spPr/>
    </dgm:pt>
    <dgm:pt modelId="{11C5A4B6-8BDA-4011-B1D7-ADCE88573AEB}" type="pres">
      <dgm:prSet presAssocID="{F57316DF-99F0-415F-BC72-D253CE11F890}" presName="spV" presStyleCnt="0"/>
      <dgm:spPr/>
    </dgm:pt>
    <dgm:pt modelId="{F6F5B3E1-D72B-4D5D-ADD3-8E69773A235D}" type="pres">
      <dgm:prSet presAssocID="{E64E2D69-89C8-4E9D-99DD-8DE266E841D6}" presName="linNode" presStyleCnt="0"/>
      <dgm:spPr/>
    </dgm:pt>
    <dgm:pt modelId="{CD48F061-AA53-47B1-B0F2-200A96DADF2B}" type="pres">
      <dgm:prSet presAssocID="{E64E2D69-89C8-4E9D-99DD-8DE266E841D6}" presName="parTx" presStyleLbl="revTx" presStyleIdx="2" presStyleCnt="3">
        <dgm:presLayoutVars>
          <dgm:chMax val="1"/>
          <dgm:bulletEnabled val="1"/>
        </dgm:presLayoutVars>
      </dgm:prSet>
      <dgm:spPr/>
    </dgm:pt>
    <dgm:pt modelId="{CD1C2F4A-2BF4-4367-AADA-C8701C9BC669}" type="pres">
      <dgm:prSet presAssocID="{E64E2D69-89C8-4E9D-99DD-8DE266E841D6}" presName="bracket" presStyleLbl="parChTrans1D1" presStyleIdx="2" presStyleCnt="3"/>
      <dgm:spPr>
        <a:ln>
          <a:solidFill>
            <a:srgbClr val="FF99CC"/>
          </a:solidFill>
        </a:ln>
      </dgm:spPr>
    </dgm:pt>
    <dgm:pt modelId="{B77AB325-7760-4B5E-BFBF-5A4F22C65188}" type="pres">
      <dgm:prSet presAssocID="{E64E2D69-89C8-4E9D-99DD-8DE266E841D6}" presName="spH" presStyleCnt="0"/>
      <dgm:spPr/>
    </dgm:pt>
    <dgm:pt modelId="{95B91FB4-F640-4BDD-832B-A58D96917E67}" type="pres">
      <dgm:prSet presAssocID="{E64E2D69-89C8-4E9D-99DD-8DE266E841D6}" presName="desTx" presStyleLbl="node1" presStyleIdx="2" presStyleCnt="3">
        <dgm:presLayoutVars>
          <dgm:bulletEnabled val="1"/>
        </dgm:presLayoutVars>
      </dgm:prSet>
      <dgm:spPr/>
    </dgm:pt>
  </dgm:ptLst>
  <dgm:cxnLst>
    <dgm:cxn modelId="{2E644903-1B42-4B99-A329-11E71AD6DC77}" srcId="{E190E6A9-8B91-41B5-A1AE-E28186F72774}" destId="{E64E2D69-89C8-4E9D-99DD-8DE266E841D6}" srcOrd="2" destOrd="0" parTransId="{7F29855D-8EEE-4BBA-9E2D-2DAD927C6AEB}" sibTransId="{06D019D0-25B5-4ADF-B7A3-A94E27A8F969}"/>
    <dgm:cxn modelId="{2522CA03-149D-4D24-A144-093D26A0B24F}" type="presOf" srcId="{3BE9D730-29BF-4CFD-BEBF-F3331BBC8368}" destId="{74E28D8E-B4F0-43D8-9EF5-C0F27796CA10}" srcOrd="0" destOrd="3" presId="urn:diagrams.loki3.com/BracketList"/>
    <dgm:cxn modelId="{D0BFB620-E47E-4247-B4F1-63C9057D31DB}" srcId="{E64E2D69-89C8-4E9D-99DD-8DE266E841D6}" destId="{2B1E69F9-2711-4463-9BF1-0083454179EA}" srcOrd="0" destOrd="0" parTransId="{8332D972-2299-4BEA-A2EB-7CDEA3F195E8}" sibTransId="{F6B50699-0472-41F4-879A-458F9A7EA73A}"/>
    <dgm:cxn modelId="{503FE929-B549-440E-BFBE-C6ECF08CFB64}" type="presOf" srcId="{031C4AFB-3548-4FD6-BC98-E6285B4D33BD}" destId="{14DDDF1F-98F0-4B3D-85CC-AF8766AFCE7F}" srcOrd="0" destOrd="2" presId="urn:diagrams.loki3.com/BracketList"/>
    <dgm:cxn modelId="{3F5E882E-E51B-402C-9A0D-595E9368B88A}" type="presOf" srcId="{F82B86A9-6B47-4836-A0FF-C9D51B6A67C8}" destId="{74E28D8E-B4F0-43D8-9EF5-C0F27796CA10}" srcOrd="0" destOrd="0" presId="urn:diagrams.loki3.com/BracketList"/>
    <dgm:cxn modelId="{10379538-16DC-4EFB-B56C-82D5DFD58538}" srcId="{E190E6A9-8B91-41B5-A1AE-E28186F72774}" destId="{3C5F78F7-AB43-4AFC-A2FE-9557E1E29DEE}" srcOrd="1" destOrd="0" parTransId="{401848D9-A9BE-4AA9-A220-B78164D3E5F1}" sibTransId="{F57316DF-99F0-415F-BC72-D253CE11F890}"/>
    <dgm:cxn modelId="{7F602A4E-C035-4868-97E8-EB73B46CE08C}" type="presOf" srcId="{04E060C3-7FEC-4385-9946-12B4BF13B343}" destId="{14DDDF1F-98F0-4B3D-85CC-AF8766AFCE7F}" srcOrd="0" destOrd="1" presId="urn:diagrams.loki3.com/BracketList"/>
    <dgm:cxn modelId="{E89EBF53-3EA2-419B-B0C3-498ABE997167}" type="presOf" srcId="{08212E98-0164-4AA1-B976-F7AA7BBC0A11}" destId="{74E28D8E-B4F0-43D8-9EF5-C0F27796CA10}" srcOrd="0" destOrd="1" presId="urn:diagrams.loki3.com/BracketList"/>
    <dgm:cxn modelId="{ED33E756-C5B6-4E20-BBE8-DDA647969BF3}" srcId="{B7E930B5-7040-421F-8DA7-48E9186D0F64}" destId="{04E060C3-7FEC-4385-9946-12B4BF13B343}" srcOrd="1" destOrd="0" parTransId="{0A99BC82-A66E-49F5-B3DB-14D96C465809}" sibTransId="{351D8934-79A5-4E50-AC8D-2E1283D526C9}"/>
    <dgm:cxn modelId="{C5D41C79-A174-483A-9203-C8639629C887}" type="presOf" srcId="{2B1E69F9-2711-4463-9BF1-0083454179EA}" destId="{95B91FB4-F640-4BDD-832B-A58D96917E67}" srcOrd="0" destOrd="0" presId="urn:diagrams.loki3.com/BracketList"/>
    <dgm:cxn modelId="{179D9A81-4758-41B4-A31D-C99F2D9170C2}" srcId="{3C5F78F7-AB43-4AFC-A2FE-9557E1E29DEE}" destId="{4B265794-50C3-4AF3-87E0-6949A6E69008}" srcOrd="2" destOrd="0" parTransId="{B15F76AE-EBA2-4B60-89D8-8ADDC5114150}" sibTransId="{6DA82B82-89DC-46EE-8A5E-CD27D0FB7ED9}"/>
    <dgm:cxn modelId="{6DE49290-D656-422D-AA0E-F6F277841D81}" srcId="{B7E930B5-7040-421F-8DA7-48E9186D0F64}" destId="{A56C31FE-443F-4BC3-B951-26AEFCD65BCA}" srcOrd="3" destOrd="0" parTransId="{6AB632CC-48C9-421D-8BC3-2ED5A99A50D8}" sibTransId="{3B4647BF-25BB-4209-9153-0579D10A50E8}"/>
    <dgm:cxn modelId="{01D76696-72F6-474B-8EB4-49367399E1E1}" srcId="{E190E6A9-8B91-41B5-A1AE-E28186F72774}" destId="{B7E930B5-7040-421F-8DA7-48E9186D0F64}" srcOrd="0" destOrd="0" parTransId="{5221C1F5-9DED-4BE3-8418-4ACCCB619F75}" sibTransId="{B6FF95B4-F628-4CB2-BF11-9570F4E3B0AC}"/>
    <dgm:cxn modelId="{2C49D499-BFF9-4660-95A8-4DBC78C930DF}" type="presOf" srcId="{E64E2D69-89C8-4E9D-99DD-8DE266E841D6}" destId="{CD48F061-AA53-47B1-B0F2-200A96DADF2B}" srcOrd="0" destOrd="0" presId="urn:diagrams.loki3.com/BracketList"/>
    <dgm:cxn modelId="{E1A282AA-48A6-4906-9EBC-4D19B445A305}" type="presOf" srcId="{3C5F78F7-AB43-4AFC-A2FE-9557E1E29DEE}" destId="{E42AE765-37F7-407D-89D4-40CA28781783}" srcOrd="0" destOrd="0" presId="urn:diagrams.loki3.com/BracketList"/>
    <dgm:cxn modelId="{E312B1AC-BF6A-495A-A09D-F42DF4D2B5B1}" srcId="{B7E930B5-7040-421F-8DA7-48E9186D0F64}" destId="{031C4AFB-3548-4FD6-BC98-E6285B4D33BD}" srcOrd="2" destOrd="0" parTransId="{5934FDF8-F8E1-4C65-982B-F82BEB16CA20}" sibTransId="{C2E3FD0F-162D-412A-81C3-805A6A20FA84}"/>
    <dgm:cxn modelId="{F3B291B1-0892-4E09-86F5-45CC13892425}" type="presOf" srcId="{4B265794-50C3-4AF3-87E0-6949A6E69008}" destId="{74E28D8E-B4F0-43D8-9EF5-C0F27796CA10}" srcOrd="0" destOrd="2" presId="urn:diagrams.loki3.com/BracketList"/>
    <dgm:cxn modelId="{F25C04B3-DC66-45F7-8822-10B70828CCBB}" type="presOf" srcId="{E190E6A9-8B91-41B5-A1AE-E28186F72774}" destId="{4EB9FFE8-F088-4639-A329-3B18C264566E}" srcOrd="0" destOrd="0" presId="urn:diagrams.loki3.com/BracketList"/>
    <dgm:cxn modelId="{75B2D6B4-944B-4899-8174-F0EC06D3AE28}" srcId="{3C5F78F7-AB43-4AFC-A2FE-9557E1E29DEE}" destId="{3BE9D730-29BF-4CFD-BEBF-F3331BBC8368}" srcOrd="3" destOrd="0" parTransId="{256CDDBE-D10A-4D5D-8D67-737117D9058F}" sibTransId="{3738E9FC-10AC-42B7-BA4A-8C46529CBA4B}"/>
    <dgm:cxn modelId="{8A1F1EC9-D53F-45CF-82CB-7B5715A7101B}" type="presOf" srcId="{A56C31FE-443F-4BC3-B951-26AEFCD65BCA}" destId="{14DDDF1F-98F0-4B3D-85CC-AF8766AFCE7F}" srcOrd="0" destOrd="3" presId="urn:diagrams.loki3.com/BracketList"/>
    <dgm:cxn modelId="{3A0BEFC9-EE28-4BEB-8702-214C2463B571}" srcId="{B7E930B5-7040-421F-8DA7-48E9186D0F64}" destId="{BBDE125A-FD32-45F1-B3E0-E5D94621A099}" srcOrd="0" destOrd="0" parTransId="{C27D78A7-31AE-459E-A1F8-48503FE451A3}" sibTransId="{B00248AB-D5E8-4831-89EB-1F2060A90BD3}"/>
    <dgm:cxn modelId="{F0D932D0-B222-45D1-BFEE-6C66BD9A65D2}" type="presOf" srcId="{B7E930B5-7040-421F-8DA7-48E9186D0F64}" destId="{FA6D3C6A-0CDD-4FD8-928D-BF54BE004A1C}" srcOrd="0" destOrd="0" presId="urn:diagrams.loki3.com/BracketList"/>
    <dgm:cxn modelId="{E9EAABE3-D1CF-48FD-8695-8D1802B89F57}" srcId="{3C5F78F7-AB43-4AFC-A2FE-9557E1E29DEE}" destId="{08212E98-0164-4AA1-B976-F7AA7BBC0A11}" srcOrd="1" destOrd="0" parTransId="{643069BE-A477-4B30-9261-3EAE82B6EC41}" sibTransId="{04D71407-2970-46AA-83C2-42CF374310A6}"/>
    <dgm:cxn modelId="{AB5045F3-F124-4B57-9DCF-D6F48353918F}" type="presOf" srcId="{BBDE125A-FD32-45F1-B3E0-E5D94621A099}" destId="{14DDDF1F-98F0-4B3D-85CC-AF8766AFCE7F}" srcOrd="0" destOrd="0" presId="urn:diagrams.loki3.com/BracketList"/>
    <dgm:cxn modelId="{F9BCA9FC-2817-45AD-AAD3-F4632860F06B}" srcId="{3C5F78F7-AB43-4AFC-A2FE-9557E1E29DEE}" destId="{F82B86A9-6B47-4836-A0FF-C9D51B6A67C8}" srcOrd="0" destOrd="0" parTransId="{AB70D747-F21E-4B89-9DFD-19ED96DD1B80}" sibTransId="{3C4588AD-E84A-4DAB-BC7D-C809C1A686AC}"/>
    <dgm:cxn modelId="{586EBD6E-0CFE-4D7E-BE25-49B2B34AF143}" type="presParOf" srcId="{4EB9FFE8-F088-4639-A329-3B18C264566E}" destId="{05A29EF1-215A-43FA-BD4D-B8B7FE752B21}" srcOrd="0" destOrd="0" presId="urn:diagrams.loki3.com/BracketList"/>
    <dgm:cxn modelId="{4D5C1811-FC6B-4857-A6A3-C3BA85C0E5DB}" type="presParOf" srcId="{05A29EF1-215A-43FA-BD4D-B8B7FE752B21}" destId="{FA6D3C6A-0CDD-4FD8-928D-BF54BE004A1C}" srcOrd="0" destOrd="0" presId="urn:diagrams.loki3.com/BracketList"/>
    <dgm:cxn modelId="{C06C887B-648D-4295-8DEB-3179931890B5}" type="presParOf" srcId="{05A29EF1-215A-43FA-BD4D-B8B7FE752B21}" destId="{6451ED0D-FFCB-4F98-B3BE-0D83142E5E4E}" srcOrd="1" destOrd="0" presId="urn:diagrams.loki3.com/BracketList"/>
    <dgm:cxn modelId="{CC984BD6-8724-4D5B-91A8-D17D9BE0B49F}" type="presParOf" srcId="{05A29EF1-215A-43FA-BD4D-B8B7FE752B21}" destId="{1BD00B21-360A-4277-9D76-0D93F22176FF}" srcOrd="2" destOrd="0" presId="urn:diagrams.loki3.com/BracketList"/>
    <dgm:cxn modelId="{8A3A921B-E5AE-4829-B2D7-E5AE1FCB5AF6}" type="presParOf" srcId="{05A29EF1-215A-43FA-BD4D-B8B7FE752B21}" destId="{14DDDF1F-98F0-4B3D-85CC-AF8766AFCE7F}" srcOrd="3" destOrd="0" presId="urn:diagrams.loki3.com/BracketList"/>
    <dgm:cxn modelId="{1765503F-F750-44DF-8D06-673BA42A859F}" type="presParOf" srcId="{4EB9FFE8-F088-4639-A329-3B18C264566E}" destId="{0A982D33-7992-4E90-8198-E2A1B07D519C}" srcOrd="1" destOrd="0" presId="urn:diagrams.loki3.com/BracketList"/>
    <dgm:cxn modelId="{3160E8B2-D4CA-4667-ABF3-1C151E68DCCB}" type="presParOf" srcId="{4EB9FFE8-F088-4639-A329-3B18C264566E}" destId="{A6D1D9F3-7F07-4FD1-AC0E-22F0590F4F7B}" srcOrd="2" destOrd="0" presId="urn:diagrams.loki3.com/BracketList"/>
    <dgm:cxn modelId="{C2627AD1-53EC-4EF0-AA9E-C08CE01E1CC1}" type="presParOf" srcId="{A6D1D9F3-7F07-4FD1-AC0E-22F0590F4F7B}" destId="{E42AE765-37F7-407D-89D4-40CA28781783}" srcOrd="0" destOrd="0" presId="urn:diagrams.loki3.com/BracketList"/>
    <dgm:cxn modelId="{6228FB24-A377-4374-9337-A89285B19431}" type="presParOf" srcId="{A6D1D9F3-7F07-4FD1-AC0E-22F0590F4F7B}" destId="{8EAAFEEB-5CBC-41DE-973A-E50B11C43FF2}" srcOrd="1" destOrd="0" presId="urn:diagrams.loki3.com/BracketList"/>
    <dgm:cxn modelId="{D046704C-CEA9-45A8-8EDA-6BE910F628AF}" type="presParOf" srcId="{A6D1D9F3-7F07-4FD1-AC0E-22F0590F4F7B}" destId="{0D284229-C993-46FD-8E73-14158710CB76}" srcOrd="2" destOrd="0" presId="urn:diagrams.loki3.com/BracketList"/>
    <dgm:cxn modelId="{22824629-EB34-499A-9C0F-416CA5A3D26B}" type="presParOf" srcId="{A6D1D9F3-7F07-4FD1-AC0E-22F0590F4F7B}" destId="{74E28D8E-B4F0-43D8-9EF5-C0F27796CA10}" srcOrd="3" destOrd="0" presId="urn:diagrams.loki3.com/BracketList"/>
    <dgm:cxn modelId="{DD27A675-7484-40DD-AED1-71E78FC329E4}" type="presParOf" srcId="{4EB9FFE8-F088-4639-A329-3B18C264566E}" destId="{11C5A4B6-8BDA-4011-B1D7-ADCE88573AEB}" srcOrd="3" destOrd="0" presId="urn:diagrams.loki3.com/BracketList"/>
    <dgm:cxn modelId="{A2D8CC87-0F54-4FE9-BACC-48657EAB3682}" type="presParOf" srcId="{4EB9FFE8-F088-4639-A329-3B18C264566E}" destId="{F6F5B3E1-D72B-4D5D-ADD3-8E69773A235D}" srcOrd="4" destOrd="0" presId="urn:diagrams.loki3.com/BracketList"/>
    <dgm:cxn modelId="{F982A532-09C5-4F15-B870-27E3B0196944}" type="presParOf" srcId="{F6F5B3E1-D72B-4D5D-ADD3-8E69773A235D}" destId="{CD48F061-AA53-47B1-B0F2-200A96DADF2B}" srcOrd="0" destOrd="0" presId="urn:diagrams.loki3.com/BracketList"/>
    <dgm:cxn modelId="{BD5481BA-6C61-484F-B965-547586DA9412}" type="presParOf" srcId="{F6F5B3E1-D72B-4D5D-ADD3-8E69773A235D}" destId="{CD1C2F4A-2BF4-4367-AADA-C8701C9BC669}" srcOrd="1" destOrd="0" presId="urn:diagrams.loki3.com/BracketList"/>
    <dgm:cxn modelId="{C80C9088-063E-4260-88B8-F12FBC0F9D83}" type="presParOf" srcId="{F6F5B3E1-D72B-4D5D-ADD3-8E69773A235D}" destId="{B77AB325-7760-4B5E-BFBF-5A4F22C65188}" srcOrd="2" destOrd="0" presId="urn:diagrams.loki3.com/BracketList"/>
    <dgm:cxn modelId="{2C3CC2EE-FB2B-43FC-933B-A93A94BFAB62}" type="presParOf" srcId="{F6F5B3E1-D72B-4D5D-ADD3-8E69773A235D}" destId="{95B91FB4-F640-4BDD-832B-A58D96917E67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6FE879-082B-4EF8-9B0E-5035BB5A56DF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664356B-DD82-46DC-80F9-2D9490493979}">
      <dgm:prSet phldrT="[Text]" custT="1"/>
      <dgm:spPr>
        <a:solidFill>
          <a:srgbClr val="FFCCCC"/>
        </a:solidFill>
        <a:ln>
          <a:solidFill>
            <a:srgbClr val="AA0039"/>
          </a:solidFill>
        </a:ln>
      </dgm:spPr>
      <dgm:t>
        <a:bodyPr/>
        <a:lstStyle/>
        <a:p>
          <a:pPr>
            <a:buNone/>
          </a:pPr>
          <a:r>
            <a:rPr lang="en-GB" sz="1800" b="1" dirty="0">
              <a:solidFill>
                <a:schemeClr val="tx1">
                  <a:lumMod val="85000"/>
                  <a:lumOff val="15000"/>
                </a:schemeClr>
              </a:solidFill>
            </a:rPr>
            <a:t>Non-modifiable or requiring assessment</a:t>
          </a:r>
          <a:endParaRPr lang="en-GB" sz="1800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EE112684-73F6-4A23-932D-E55A6FC0A0DF}" type="parTrans" cxnId="{1DA7D944-5774-40A4-A006-514E7A87875C}">
      <dgm:prSet/>
      <dgm:spPr/>
      <dgm:t>
        <a:bodyPr/>
        <a:lstStyle/>
        <a:p>
          <a:endParaRPr lang="en-GB"/>
        </a:p>
      </dgm:t>
    </dgm:pt>
    <dgm:pt modelId="{D6F6CA5E-C4C5-47B5-9019-C9355E88A02B}" type="sibTrans" cxnId="{1DA7D944-5774-40A4-A006-514E7A87875C}">
      <dgm:prSet/>
      <dgm:spPr/>
      <dgm:t>
        <a:bodyPr/>
        <a:lstStyle/>
        <a:p>
          <a:endParaRPr lang="en-GB"/>
        </a:p>
      </dgm:t>
    </dgm:pt>
    <dgm:pt modelId="{F7E73997-87E0-41BB-8EEA-1C43F83E5DC1}">
      <dgm:prSet/>
      <dgm:spPr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tx1">
                  <a:lumMod val="85000"/>
                  <a:lumOff val="15000"/>
                </a:schemeClr>
              </a:solidFill>
            </a:rPr>
            <a:t>Female, aged 56 — age over 50 is a major risk factor </a:t>
          </a:r>
        </a:p>
      </dgm:t>
    </dgm:pt>
    <dgm:pt modelId="{2669696C-CB68-42F8-9BF8-E1C7DBE56275}" type="parTrans" cxnId="{F981640B-824C-433C-84A3-E360871FA252}">
      <dgm:prSet/>
      <dgm:spPr/>
      <dgm:t>
        <a:bodyPr/>
        <a:lstStyle/>
        <a:p>
          <a:endParaRPr lang="en-GB"/>
        </a:p>
      </dgm:t>
    </dgm:pt>
    <dgm:pt modelId="{BCBDB5AA-78BD-4847-BBAE-FEE9DD23DFB5}" type="sibTrans" cxnId="{F981640B-824C-433C-84A3-E360871FA252}">
      <dgm:prSet/>
      <dgm:spPr/>
      <dgm:t>
        <a:bodyPr/>
        <a:lstStyle/>
        <a:p>
          <a:endParaRPr lang="en-GB"/>
        </a:p>
      </dgm:t>
    </dgm:pt>
    <dgm:pt modelId="{BF6259C9-5FD5-42A0-A059-CCDBF89BDE9A}">
      <dgm:prSet/>
      <dgm:spPr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tx1">
                  <a:lumMod val="85000"/>
                  <a:lumOff val="15000"/>
                </a:schemeClr>
              </a:solidFill>
            </a:rPr>
            <a:t>Previous breast cancer increases the risk of a future breast cancer </a:t>
          </a:r>
        </a:p>
      </dgm:t>
    </dgm:pt>
    <dgm:pt modelId="{45FA9ECD-EC3A-4424-8216-C46668F31B9D}" type="parTrans" cxnId="{DB8DA3FE-F24D-4225-A940-A203B609743B}">
      <dgm:prSet/>
      <dgm:spPr/>
      <dgm:t>
        <a:bodyPr/>
        <a:lstStyle/>
        <a:p>
          <a:endParaRPr lang="en-GB"/>
        </a:p>
      </dgm:t>
    </dgm:pt>
    <dgm:pt modelId="{E6B91D3F-78D9-4C3B-BA7D-FE9ED45EB3AC}" type="sibTrans" cxnId="{DB8DA3FE-F24D-4225-A940-A203B609743B}">
      <dgm:prSet/>
      <dgm:spPr/>
      <dgm:t>
        <a:bodyPr/>
        <a:lstStyle/>
        <a:p>
          <a:endParaRPr lang="en-GB"/>
        </a:p>
      </dgm:t>
    </dgm:pt>
    <dgm:pt modelId="{A56B03B7-B154-4A8A-A523-FE0FC600CD66}">
      <dgm:prSet/>
      <dgm:spPr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tx1">
                  <a:lumMod val="85000"/>
                  <a:lumOff val="15000"/>
                </a:schemeClr>
              </a:solidFill>
            </a:rPr>
            <a:t>Family history and inherited gene variants — assess, not assume </a:t>
          </a:r>
        </a:p>
      </dgm:t>
    </dgm:pt>
    <dgm:pt modelId="{563A16C4-05CC-478A-A22A-B7A16DDA1DB1}" type="parTrans" cxnId="{8B97522A-714D-460B-A381-2FD03A35A27E}">
      <dgm:prSet/>
      <dgm:spPr/>
      <dgm:t>
        <a:bodyPr/>
        <a:lstStyle/>
        <a:p>
          <a:endParaRPr lang="en-GB"/>
        </a:p>
      </dgm:t>
    </dgm:pt>
    <dgm:pt modelId="{460A0722-F673-4D21-9816-B034E4F2ED13}" type="sibTrans" cxnId="{8B97522A-714D-460B-A381-2FD03A35A27E}">
      <dgm:prSet/>
      <dgm:spPr/>
      <dgm:t>
        <a:bodyPr/>
        <a:lstStyle/>
        <a:p>
          <a:endParaRPr lang="en-GB"/>
        </a:p>
      </dgm:t>
    </dgm:pt>
    <dgm:pt modelId="{9070FA71-DD3B-4F5F-9941-C32031A287EE}">
      <dgm:prSet/>
      <dgm:spPr>
        <a:ln>
          <a:solidFill>
            <a:srgbClr val="AA0039"/>
          </a:solidFill>
        </a:ln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600" dirty="0">
              <a:solidFill>
                <a:schemeClr val="tx1">
                  <a:lumMod val="85000"/>
                  <a:lumOff val="15000"/>
                </a:schemeClr>
              </a:solidFill>
            </a:rPr>
            <a:t>Breast density and previous hormonal exposure — confirm from records</a:t>
          </a:r>
        </a:p>
      </dgm:t>
    </dgm:pt>
    <dgm:pt modelId="{D8549C58-1BBD-4206-B53A-61A2E8D1B5C1}" type="parTrans" cxnId="{5D802CE8-BA51-4C9A-8F2F-DA44F37F70CB}">
      <dgm:prSet/>
      <dgm:spPr/>
      <dgm:t>
        <a:bodyPr/>
        <a:lstStyle/>
        <a:p>
          <a:endParaRPr lang="en-GB"/>
        </a:p>
      </dgm:t>
    </dgm:pt>
    <dgm:pt modelId="{AD17399C-5362-41DB-B876-5B36A190D524}" type="sibTrans" cxnId="{5D802CE8-BA51-4C9A-8F2F-DA44F37F70CB}">
      <dgm:prSet/>
      <dgm:spPr/>
      <dgm:t>
        <a:bodyPr/>
        <a:lstStyle/>
        <a:p>
          <a:endParaRPr lang="en-GB"/>
        </a:p>
      </dgm:t>
    </dgm:pt>
    <dgm:pt modelId="{F93378E2-7236-4982-B0A5-43856D171DC0}" type="pres">
      <dgm:prSet presAssocID="{216FE879-082B-4EF8-9B0E-5035BB5A56DF}" presName="Name0" presStyleCnt="0">
        <dgm:presLayoutVars>
          <dgm:dir/>
          <dgm:resizeHandles val="exact"/>
        </dgm:presLayoutVars>
      </dgm:prSet>
      <dgm:spPr/>
    </dgm:pt>
    <dgm:pt modelId="{870C483A-E9A4-47E5-BF50-E619EB4918E0}" type="pres">
      <dgm:prSet presAssocID="{8664356B-DD82-46DC-80F9-2D9490493979}" presName="node" presStyleLbl="node1" presStyleIdx="0" presStyleCnt="1" custLinFactNeighborX="0" custLinFactNeighborY="-3375">
        <dgm:presLayoutVars>
          <dgm:bulletEnabled val="1"/>
        </dgm:presLayoutVars>
      </dgm:prSet>
      <dgm:spPr/>
    </dgm:pt>
  </dgm:ptLst>
  <dgm:cxnLst>
    <dgm:cxn modelId="{F981640B-824C-433C-84A3-E360871FA252}" srcId="{8664356B-DD82-46DC-80F9-2D9490493979}" destId="{F7E73997-87E0-41BB-8EEA-1C43F83E5DC1}" srcOrd="0" destOrd="0" parTransId="{2669696C-CB68-42F8-9BF8-E1C7DBE56275}" sibTransId="{BCBDB5AA-78BD-4847-BBAE-FEE9DD23DFB5}"/>
    <dgm:cxn modelId="{91085B22-1BC4-4FFB-8CDE-E6D882A87EAB}" type="presOf" srcId="{216FE879-082B-4EF8-9B0E-5035BB5A56DF}" destId="{F93378E2-7236-4982-B0A5-43856D171DC0}" srcOrd="0" destOrd="0" presId="urn:microsoft.com/office/officeart/2005/8/layout/hList6"/>
    <dgm:cxn modelId="{8B97522A-714D-460B-A381-2FD03A35A27E}" srcId="{8664356B-DD82-46DC-80F9-2D9490493979}" destId="{A56B03B7-B154-4A8A-A523-FE0FC600CD66}" srcOrd="2" destOrd="0" parTransId="{563A16C4-05CC-478A-A22A-B7A16DDA1DB1}" sibTransId="{460A0722-F673-4D21-9816-B034E4F2ED13}"/>
    <dgm:cxn modelId="{1DA7D944-5774-40A4-A006-514E7A87875C}" srcId="{216FE879-082B-4EF8-9B0E-5035BB5A56DF}" destId="{8664356B-DD82-46DC-80F9-2D9490493979}" srcOrd="0" destOrd="0" parTransId="{EE112684-73F6-4A23-932D-E55A6FC0A0DF}" sibTransId="{D6F6CA5E-C4C5-47B5-9019-C9355E88A02B}"/>
    <dgm:cxn modelId="{62E4F36B-A53A-46BD-862A-3B7E9AE37E61}" type="presOf" srcId="{8664356B-DD82-46DC-80F9-2D9490493979}" destId="{870C483A-E9A4-47E5-BF50-E619EB4918E0}" srcOrd="0" destOrd="0" presId="urn:microsoft.com/office/officeart/2005/8/layout/hList6"/>
    <dgm:cxn modelId="{B805BA6D-51E9-483C-81F6-6C3D0FCA9DED}" type="presOf" srcId="{9070FA71-DD3B-4F5F-9941-C32031A287EE}" destId="{870C483A-E9A4-47E5-BF50-E619EB4918E0}" srcOrd="0" destOrd="4" presId="urn:microsoft.com/office/officeart/2005/8/layout/hList6"/>
    <dgm:cxn modelId="{F7CC0782-C9A2-4348-A97F-BEDD2B97B940}" type="presOf" srcId="{F7E73997-87E0-41BB-8EEA-1C43F83E5DC1}" destId="{870C483A-E9A4-47E5-BF50-E619EB4918E0}" srcOrd="0" destOrd="1" presId="urn:microsoft.com/office/officeart/2005/8/layout/hList6"/>
    <dgm:cxn modelId="{6D1B2BBA-0813-4014-BC57-2DCC16E232FE}" type="presOf" srcId="{A56B03B7-B154-4A8A-A523-FE0FC600CD66}" destId="{870C483A-E9A4-47E5-BF50-E619EB4918E0}" srcOrd="0" destOrd="3" presId="urn:microsoft.com/office/officeart/2005/8/layout/hList6"/>
    <dgm:cxn modelId="{77057CDA-92C2-419F-95D8-21BB04183228}" type="presOf" srcId="{BF6259C9-5FD5-42A0-A059-CCDBF89BDE9A}" destId="{870C483A-E9A4-47E5-BF50-E619EB4918E0}" srcOrd="0" destOrd="2" presId="urn:microsoft.com/office/officeart/2005/8/layout/hList6"/>
    <dgm:cxn modelId="{5D802CE8-BA51-4C9A-8F2F-DA44F37F70CB}" srcId="{8664356B-DD82-46DC-80F9-2D9490493979}" destId="{9070FA71-DD3B-4F5F-9941-C32031A287EE}" srcOrd="3" destOrd="0" parTransId="{D8549C58-1BBD-4206-B53A-61A2E8D1B5C1}" sibTransId="{AD17399C-5362-41DB-B876-5B36A190D524}"/>
    <dgm:cxn modelId="{DB8DA3FE-F24D-4225-A940-A203B609743B}" srcId="{8664356B-DD82-46DC-80F9-2D9490493979}" destId="{BF6259C9-5FD5-42A0-A059-CCDBF89BDE9A}" srcOrd="1" destOrd="0" parTransId="{45FA9ECD-EC3A-4424-8216-C46668F31B9D}" sibTransId="{E6B91D3F-78D9-4C3B-BA7D-FE9ED45EB3AC}"/>
    <dgm:cxn modelId="{50E06F12-BE1F-4E9D-88AB-A9DB07FEB4BE}" type="presParOf" srcId="{F93378E2-7236-4982-B0A5-43856D171DC0}" destId="{870C483A-E9A4-47E5-BF50-E619EB4918E0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62FF11A-CD72-4FE5-941A-89D7ABF98722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7382733-CFCE-457A-98D6-E0AF0F23492A}">
      <dgm:prSet phldrT="[Text]" custT="1"/>
      <dgm:spPr>
        <a:solidFill>
          <a:srgbClr val="FF8B8B"/>
        </a:solidFill>
        <a:ln>
          <a:solidFill>
            <a:srgbClr val="FF8B8B"/>
          </a:solidFill>
        </a:ln>
      </dgm:spPr>
      <dgm:t>
        <a:bodyPr/>
        <a:lstStyle/>
        <a:p>
          <a:pPr algn="ctr">
            <a:buNone/>
          </a:pPr>
          <a:r>
            <a:rPr lang="en-GB" sz="1600" b="1" dirty="0">
              <a:solidFill>
                <a:srgbClr val="AA0039"/>
              </a:solidFill>
              <a:latin typeface="Amasis MT Pro" panose="02040504050005020304" pitchFamily="18" charset="0"/>
            </a:rPr>
            <a:t>NOW – Complete treatment planning</a:t>
          </a:r>
          <a:endParaRPr lang="en-GB" sz="16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67DF9BD5-C165-4C89-BB55-FDFF232BFA49}" type="parTrans" cxnId="{9F2418E1-A7D6-43F6-BB8F-366A59C6F88C}">
      <dgm:prSet/>
      <dgm:spPr/>
      <dgm:t>
        <a:bodyPr/>
        <a:lstStyle/>
        <a:p>
          <a:endParaRPr lang="en-GB"/>
        </a:p>
      </dgm:t>
    </dgm:pt>
    <dgm:pt modelId="{E22DC1DE-448B-4BDE-8874-18E16D37CA77}" type="sibTrans" cxnId="{9F2418E1-A7D6-43F6-BB8F-366A59C6F88C}">
      <dgm:prSet/>
      <dgm:spPr/>
      <dgm:t>
        <a:bodyPr/>
        <a:lstStyle/>
        <a:p>
          <a:endParaRPr lang="en-GB"/>
        </a:p>
      </dgm:t>
    </dgm:pt>
    <dgm:pt modelId="{B5D6B500-3A81-4470-A1EC-15377E7B2D55}">
      <dgm:prSet phldrT="[Text]" custT="1"/>
      <dgm:spPr>
        <a:solidFill>
          <a:srgbClr val="FF99CC"/>
        </a:solidFill>
        <a:ln>
          <a:solidFill>
            <a:srgbClr val="FF99CC"/>
          </a:solidFill>
        </a:ln>
      </dgm:spPr>
      <dgm:t>
        <a:bodyPr/>
        <a:lstStyle/>
        <a:p>
          <a:pPr algn="ctr">
            <a:buNone/>
          </a:pPr>
          <a:r>
            <a:rPr lang="en-GB" sz="1600" b="1" dirty="0">
              <a:solidFill>
                <a:srgbClr val="AA0039"/>
              </a:solidFill>
              <a:latin typeface="Amasis MT Pro" panose="02040504050005020304" pitchFamily="18" charset="0"/>
            </a:rPr>
            <a:t>DURING TREATMENT – Monitor and support</a:t>
          </a:r>
          <a:endParaRPr lang="en-GB" sz="16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51BA1ADB-E676-4AF2-8D9B-174CDC8EAEC0}" type="parTrans" cxnId="{244691E3-F6FB-4870-98F4-C04231E09F95}">
      <dgm:prSet/>
      <dgm:spPr/>
      <dgm:t>
        <a:bodyPr/>
        <a:lstStyle/>
        <a:p>
          <a:endParaRPr lang="en-GB"/>
        </a:p>
      </dgm:t>
    </dgm:pt>
    <dgm:pt modelId="{DD0D627A-27D5-4D51-A762-A95763C7A9D6}" type="sibTrans" cxnId="{244691E3-F6FB-4870-98F4-C04231E09F95}">
      <dgm:prSet/>
      <dgm:spPr/>
      <dgm:t>
        <a:bodyPr/>
        <a:lstStyle/>
        <a:p>
          <a:endParaRPr lang="en-GB"/>
        </a:p>
      </dgm:t>
    </dgm:pt>
    <dgm:pt modelId="{340EF332-D3E7-4A19-B8F3-3C62F8383C58}">
      <dgm:prSet phldrT="[Text]" custT="1"/>
      <dgm:spPr>
        <a:solidFill>
          <a:srgbClr val="FFCBCB"/>
        </a:solidFill>
        <a:ln>
          <a:solidFill>
            <a:srgbClr val="FFCBCB"/>
          </a:solidFill>
        </a:ln>
      </dgm:spPr>
      <dgm:t>
        <a:bodyPr/>
        <a:lstStyle/>
        <a:p>
          <a:pPr algn="ctr">
            <a:buNone/>
          </a:pPr>
          <a:r>
            <a:rPr lang="en-GB" sz="1600" b="1" dirty="0">
              <a:solidFill>
                <a:srgbClr val="AA0039"/>
              </a:solidFill>
              <a:latin typeface="Amasis MT Pro" panose="02040504050005020304" pitchFamily="18" charset="0"/>
            </a:rPr>
            <a:t>LONG TERM – Surveillance and rapid access</a:t>
          </a:r>
          <a:endParaRPr lang="en-GB" sz="1600" dirty="0">
            <a:solidFill>
              <a:srgbClr val="AA0039"/>
            </a:solidFill>
            <a:latin typeface="Amasis MT Pro" panose="02040504050005020304" pitchFamily="18" charset="0"/>
          </a:endParaRPr>
        </a:p>
      </dgm:t>
    </dgm:pt>
    <dgm:pt modelId="{9B72479A-51AC-4FEB-BA67-5911B05E9D9B}" type="parTrans" cxnId="{18DD9E84-C79C-4FE1-8A9F-542688AFCB45}">
      <dgm:prSet/>
      <dgm:spPr/>
      <dgm:t>
        <a:bodyPr/>
        <a:lstStyle/>
        <a:p>
          <a:endParaRPr lang="en-GB"/>
        </a:p>
      </dgm:t>
    </dgm:pt>
    <dgm:pt modelId="{54CD9DC0-FCE3-4354-BB08-342355D2C7A9}" type="sibTrans" cxnId="{18DD9E84-C79C-4FE1-8A9F-542688AFCB45}">
      <dgm:prSet/>
      <dgm:spPr/>
      <dgm:t>
        <a:bodyPr/>
        <a:lstStyle/>
        <a:p>
          <a:endParaRPr lang="en-GB"/>
        </a:p>
      </dgm:t>
    </dgm:pt>
    <dgm:pt modelId="{13AF274E-D471-4ADA-96B8-B66C95E36496}">
      <dgm:prSet custT="1"/>
      <dgm:spPr>
        <a:solidFill>
          <a:srgbClr val="FF8B8B"/>
        </a:solidFill>
        <a:ln>
          <a:solidFill>
            <a:srgbClr val="FF8B8B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Confirm pathology and margins at the multidisciplinary team meeting. </a:t>
          </a:r>
        </a:p>
      </dgm:t>
    </dgm:pt>
    <dgm:pt modelId="{3C2059B6-E74C-48AA-9EBB-A9567AC8DDAF}" type="parTrans" cxnId="{EA0C2D93-CB56-40D3-A358-6143B93FA536}">
      <dgm:prSet/>
      <dgm:spPr/>
      <dgm:t>
        <a:bodyPr/>
        <a:lstStyle/>
        <a:p>
          <a:endParaRPr lang="en-GB"/>
        </a:p>
      </dgm:t>
    </dgm:pt>
    <dgm:pt modelId="{1D8D3600-65BE-4B83-8C5B-67361758EB2E}" type="sibTrans" cxnId="{EA0C2D93-CB56-40D3-A358-6143B93FA536}">
      <dgm:prSet/>
      <dgm:spPr/>
      <dgm:t>
        <a:bodyPr/>
        <a:lstStyle/>
        <a:p>
          <a:endParaRPr lang="en-GB"/>
        </a:p>
      </dgm:t>
    </dgm:pt>
    <dgm:pt modelId="{3E262D09-B532-471C-9212-9199F8343A89}">
      <dgm:prSet custT="1"/>
      <dgm:spPr>
        <a:solidFill>
          <a:srgbClr val="FF8B8B"/>
        </a:solidFill>
        <a:ln>
          <a:solidFill>
            <a:srgbClr val="FF8B8B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Plan left-sided breast radiotherapy using deep-inspiration breath-hold. </a:t>
          </a:r>
        </a:p>
      </dgm:t>
    </dgm:pt>
    <dgm:pt modelId="{3385A79E-C906-4086-9EC6-66E59BBB0D72}" type="parTrans" cxnId="{F8ACE95B-C3BA-4B2A-BCCA-095D3DA5B1A6}">
      <dgm:prSet/>
      <dgm:spPr/>
      <dgm:t>
        <a:bodyPr/>
        <a:lstStyle/>
        <a:p>
          <a:endParaRPr lang="en-GB"/>
        </a:p>
      </dgm:t>
    </dgm:pt>
    <dgm:pt modelId="{2E4F37CA-E086-4A90-9D6F-6000D5699E53}" type="sibTrans" cxnId="{F8ACE95B-C3BA-4B2A-BCCA-095D3DA5B1A6}">
      <dgm:prSet/>
      <dgm:spPr/>
      <dgm:t>
        <a:bodyPr/>
        <a:lstStyle/>
        <a:p>
          <a:endParaRPr lang="en-GB"/>
        </a:p>
      </dgm:t>
    </dgm:pt>
    <dgm:pt modelId="{B0CFF062-1AA8-4B60-8B5E-859EA29A599C}">
      <dgm:prSet custT="1"/>
      <dgm:spPr>
        <a:solidFill>
          <a:srgbClr val="FF8B8B"/>
        </a:solidFill>
        <a:ln>
          <a:solidFill>
            <a:srgbClr val="FF8B8B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Discuss the 1-week and 3-week radiotherapy regimens with Sarah. </a:t>
          </a:r>
        </a:p>
      </dgm:t>
    </dgm:pt>
    <dgm:pt modelId="{71237D2F-7ADF-4789-AE52-57B0D2B3F2F4}" type="parTrans" cxnId="{EF1FCE32-C438-4E21-9529-7536A4CEF8A3}">
      <dgm:prSet/>
      <dgm:spPr/>
      <dgm:t>
        <a:bodyPr/>
        <a:lstStyle/>
        <a:p>
          <a:endParaRPr lang="en-GB"/>
        </a:p>
      </dgm:t>
    </dgm:pt>
    <dgm:pt modelId="{7CACC058-27BA-487B-9253-1ACAA01763A0}" type="sibTrans" cxnId="{EF1FCE32-C438-4E21-9529-7536A4CEF8A3}">
      <dgm:prSet/>
      <dgm:spPr/>
      <dgm:t>
        <a:bodyPr/>
        <a:lstStyle/>
        <a:p>
          <a:endParaRPr lang="en-GB"/>
        </a:p>
      </dgm:t>
    </dgm:pt>
    <dgm:pt modelId="{A255F770-C55D-4698-99CC-EBD21D1BFF03}">
      <dgm:prSet custT="1"/>
      <dgm:spPr>
        <a:solidFill>
          <a:srgbClr val="FF8B8B"/>
        </a:solidFill>
        <a:ln>
          <a:solidFill>
            <a:srgbClr val="FF8B8B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Select endocrine therapy according to recurrence risk and complete a baseline DEXA scan if an aromatase inhibitor is started.</a:t>
          </a:r>
        </a:p>
      </dgm:t>
    </dgm:pt>
    <dgm:pt modelId="{ACC7C4F1-75CD-459B-A2DF-F2C62955EA14}" type="parTrans" cxnId="{8A13B7BD-072A-4074-A2AC-017F351DCA9D}">
      <dgm:prSet/>
      <dgm:spPr/>
      <dgm:t>
        <a:bodyPr/>
        <a:lstStyle/>
        <a:p>
          <a:endParaRPr lang="en-GB"/>
        </a:p>
      </dgm:t>
    </dgm:pt>
    <dgm:pt modelId="{CF805C3E-FBD7-421E-B9C5-D1C0A5DA0361}" type="sibTrans" cxnId="{8A13B7BD-072A-4074-A2AC-017F351DCA9D}">
      <dgm:prSet/>
      <dgm:spPr/>
      <dgm:t>
        <a:bodyPr/>
        <a:lstStyle/>
        <a:p>
          <a:endParaRPr lang="en-GB"/>
        </a:p>
      </dgm:t>
    </dgm:pt>
    <dgm:pt modelId="{F7F3054E-CC9A-405A-8A5A-3F4AF7761772}">
      <dgm:prSet custT="1"/>
      <dgm:spPr>
        <a:solidFill>
          <a:srgbClr val="FF99CC"/>
        </a:solidFill>
        <a:ln>
          <a:solidFill>
            <a:srgbClr val="FF99CC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Refer Sarah to physiotherapy for persistent shoulder restriction. </a:t>
          </a:r>
        </a:p>
      </dgm:t>
    </dgm:pt>
    <dgm:pt modelId="{0A72CBE9-5C82-4F15-9A70-014CE2220AFD}" type="parTrans" cxnId="{DE6F81B9-9088-4627-A0AB-3503BDDD849C}">
      <dgm:prSet/>
      <dgm:spPr/>
      <dgm:t>
        <a:bodyPr/>
        <a:lstStyle/>
        <a:p>
          <a:endParaRPr lang="en-GB"/>
        </a:p>
      </dgm:t>
    </dgm:pt>
    <dgm:pt modelId="{6524CAC0-7D22-4D44-851F-A80AE88CE94F}" type="sibTrans" cxnId="{DE6F81B9-9088-4627-A0AB-3503BDDD849C}">
      <dgm:prSet/>
      <dgm:spPr/>
      <dgm:t>
        <a:bodyPr/>
        <a:lstStyle/>
        <a:p>
          <a:endParaRPr lang="en-GB"/>
        </a:p>
      </dgm:t>
    </dgm:pt>
    <dgm:pt modelId="{2D4E0068-E5C4-4C36-B8BC-D3BC063D81B8}">
      <dgm:prSet custT="1"/>
      <dgm:spPr>
        <a:solidFill>
          <a:srgbClr val="FF99CC"/>
        </a:solidFill>
        <a:ln>
          <a:solidFill>
            <a:srgbClr val="FF99CC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Monitor skin reactions, fatigue, pain, arm or breast swelling and endocrine-therapy side effects. </a:t>
          </a:r>
        </a:p>
      </dgm:t>
    </dgm:pt>
    <dgm:pt modelId="{6E1C7EB1-34EF-47BD-A376-1E750188E3AD}" type="parTrans" cxnId="{66D651E3-728E-4EA3-A681-822C85EB1AF5}">
      <dgm:prSet/>
      <dgm:spPr/>
      <dgm:t>
        <a:bodyPr/>
        <a:lstStyle/>
        <a:p>
          <a:endParaRPr lang="en-GB"/>
        </a:p>
      </dgm:t>
    </dgm:pt>
    <dgm:pt modelId="{1FD0CFB7-383D-4476-B8DC-130F3A7A9522}" type="sibTrans" cxnId="{66D651E3-728E-4EA3-A681-822C85EB1AF5}">
      <dgm:prSet/>
      <dgm:spPr/>
      <dgm:t>
        <a:bodyPr/>
        <a:lstStyle/>
        <a:p>
          <a:endParaRPr lang="en-GB"/>
        </a:p>
      </dgm:t>
    </dgm:pt>
    <dgm:pt modelId="{BB5174E5-9414-4613-B3F7-07BF3CB0E696}">
      <dgm:prSet custT="1"/>
      <dgm:spPr>
        <a:solidFill>
          <a:srgbClr val="FF99CC"/>
        </a:solidFill>
        <a:ln>
          <a:solidFill>
            <a:srgbClr val="FF99CC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Review her Holistic Needs Assessment and Personalised Care and Support Plan, including anxiety, body image and return to work.</a:t>
          </a:r>
        </a:p>
      </dgm:t>
    </dgm:pt>
    <dgm:pt modelId="{5607C086-B8D0-4B12-B35E-2EDB68536B2D}" type="parTrans" cxnId="{2B4CEBD5-8EA2-4D05-91EA-D79FB32B8A01}">
      <dgm:prSet/>
      <dgm:spPr/>
      <dgm:t>
        <a:bodyPr/>
        <a:lstStyle/>
        <a:p>
          <a:endParaRPr lang="en-GB"/>
        </a:p>
      </dgm:t>
    </dgm:pt>
    <dgm:pt modelId="{A2DB4695-47CC-41E9-AE67-C64A2F41952C}" type="sibTrans" cxnId="{2B4CEBD5-8EA2-4D05-91EA-D79FB32B8A01}">
      <dgm:prSet/>
      <dgm:spPr/>
      <dgm:t>
        <a:bodyPr/>
        <a:lstStyle/>
        <a:p>
          <a:endParaRPr lang="en-GB"/>
        </a:p>
      </dgm:t>
    </dgm:pt>
    <dgm:pt modelId="{5564DA70-D0A2-4EC2-A36F-9096407CBA5C}">
      <dgm:prSet custT="1"/>
      <dgm:spPr>
        <a:solidFill>
          <a:srgbClr val="FFCBCB"/>
        </a:solidFill>
        <a:ln>
          <a:solidFill>
            <a:srgbClr val="FFCBCB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Provide annual mammography for 5 years. </a:t>
          </a:r>
        </a:p>
      </dgm:t>
    </dgm:pt>
    <dgm:pt modelId="{32B34622-EE05-4A7E-BB8B-3E59AC23DEF9}" type="parTrans" cxnId="{FC71358A-A81F-440B-898B-D7C35649469A}">
      <dgm:prSet/>
      <dgm:spPr/>
      <dgm:t>
        <a:bodyPr/>
        <a:lstStyle/>
        <a:p>
          <a:endParaRPr lang="en-GB"/>
        </a:p>
      </dgm:t>
    </dgm:pt>
    <dgm:pt modelId="{BBCF56B4-2EB9-4AD1-9B56-22F6669D37A7}" type="sibTrans" cxnId="{FC71358A-A81F-440B-898B-D7C35649469A}">
      <dgm:prSet/>
      <dgm:spPr/>
      <dgm:t>
        <a:bodyPr/>
        <a:lstStyle/>
        <a:p>
          <a:endParaRPr lang="en-GB"/>
        </a:p>
      </dgm:t>
    </dgm:pt>
    <dgm:pt modelId="{E70AB24C-9368-4D3C-91F0-7B527CE27370}">
      <dgm:prSet custT="1"/>
      <dgm:spPr>
        <a:solidFill>
          <a:srgbClr val="FFCBCB"/>
        </a:solidFill>
        <a:ln>
          <a:solidFill>
            <a:srgbClr val="FFCBCB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Give Sarah a written plan containing red-flag symptoms, review dates and contact details for her named breast-care professional. </a:t>
          </a:r>
        </a:p>
      </dgm:t>
    </dgm:pt>
    <dgm:pt modelId="{4B56CDD7-BD4B-48BE-B1D6-F2D4C5C37BA2}" type="parTrans" cxnId="{981E2CF4-0514-4582-9995-FB93BBF67D4D}">
      <dgm:prSet/>
      <dgm:spPr/>
      <dgm:t>
        <a:bodyPr/>
        <a:lstStyle/>
        <a:p>
          <a:endParaRPr lang="en-GB"/>
        </a:p>
      </dgm:t>
    </dgm:pt>
    <dgm:pt modelId="{D46EE3AA-929B-42DA-B693-08D9EB496BF5}" type="sibTrans" cxnId="{981E2CF4-0514-4582-9995-FB93BBF67D4D}">
      <dgm:prSet/>
      <dgm:spPr/>
      <dgm:t>
        <a:bodyPr/>
        <a:lstStyle/>
        <a:p>
          <a:endParaRPr lang="en-GB"/>
        </a:p>
      </dgm:t>
    </dgm:pt>
    <dgm:pt modelId="{25FC9F1E-D554-4117-9B9D-3C21B6A0C01E}">
      <dgm:prSet custT="1"/>
      <dgm:spPr>
        <a:solidFill>
          <a:srgbClr val="FFCBCB"/>
        </a:solidFill>
        <a:ln>
          <a:solidFill>
            <a:srgbClr val="FFCBCB"/>
          </a:solidFill>
        </a:ln>
      </dgm:spPr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4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Routine ultrasound or MRI is not required without a clinical indication. </a:t>
          </a:r>
        </a:p>
      </dgm:t>
    </dgm:pt>
    <dgm:pt modelId="{51465BF2-BE12-4C09-9E3B-91B48737DA04}" type="parTrans" cxnId="{5554FFC8-61E1-470D-94F7-56BC83AEE4FB}">
      <dgm:prSet/>
      <dgm:spPr/>
      <dgm:t>
        <a:bodyPr/>
        <a:lstStyle/>
        <a:p>
          <a:endParaRPr lang="en-GB"/>
        </a:p>
      </dgm:t>
    </dgm:pt>
    <dgm:pt modelId="{9600C91B-A3ED-45C1-B65B-CA28B78748D3}" type="sibTrans" cxnId="{5554FFC8-61E1-470D-94F7-56BC83AEE4FB}">
      <dgm:prSet/>
      <dgm:spPr/>
      <dgm:t>
        <a:bodyPr/>
        <a:lstStyle/>
        <a:p>
          <a:endParaRPr lang="en-GB"/>
        </a:p>
      </dgm:t>
    </dgm:pt>
    <dgm:pt modelId="{23641707-A908-4706-AC3A-EAF0FCB423D4}" type="pres">
      <dgm:prSet presAssocID="{062FF11A-CD72-4FE5-941A-89D7ABF98722}" presName="CompostProcess" presStyleCnt="0">
        <dgm:presLayoutVars>
          <dgm:dir/>
          <dgm:resizeHandles val="exact"/>
        </dgm:presLayoutVars>
      </dgm:prSet>
      <dgm:spPr/>
    </dgm:pt>
    <dgm:pt modelId="{B58B53F8-D5D2-4C6B-BA85-45FAC633E9D0}" type="pres">
      <dgm:prSet presAssocID="{062FF11A-CD72-4FE5-941A-89D7ABF98722}" presName="arrow" presStyleLbl="bgShp" presStyleIdx="0" presStyleCnt="1" custScaleX="117647" custScaleY="100000"/>
      <dgm:spPr>
        <a:solidFill>
          <a:srgbClr val="FFD9E7"/>
        </a:solidFill>
      </dgm:spPr>
    </dgm:pt>
    <dgm:pt modelId="{B9BFBB16-535A-4E4C-BF25-2F3CBE909E02}" type="pres">
      <dgm:prSet presAssocID="{062FF11A-CD72-4FE5-941A-89D7ABF98722}" presName="linearProcess" presStyleCnt="0"/>
      <dgm:spPr/>
    </dgm:pt>
    <dgm:pt modelId="{B118A3EC-6B3A-41F3-9C01-9F3395761A96}" type="pres">
      <dgm:prSet presAssocID="{67382733-CFCE-457A-98D6-E0AF0F23492A}" presName="textNode" presStyleLbl="node1" presStyleIdx="0" presStyleCnt="3" custScaleX="123612" custScaleY="133206">
        <dgm:presLayoutVars>
          <dgm:bulletEnabled val="1"/>
        </dgm:presLayoutVars>
      </dgm:prSet>
      <dgm:spPr/>
    </dgm:pt>
    <dgm:pt modelId="{55D8F4F7-4F3E-4D58-AB67-26F93D51DDDA}" type="pres">
      <dgm:prSet presAssocID="{E22DC1DE-448B-4BDE-8874-18E16D37CA77}" presName="sibTrans" presStyleCnt="0"/>
      <dgm:spPr/>
    </dgm:pt>
    <dgm:pt modelId="{6A5A9D2F-8F9C-4722-84EC-EF3942764FC8}" type="pres">
      <dgm:prSet presAssocID="{B5D6B500-3A81-4470-A1EC-15377E7B2D55}" presName="textNode" presStyleLbl="node1" presStyleIdx="1" presStyleCnt="3" custScaleX="123893" custScaleY="133206">
        <dgm:presLayoutVars>
          <dgm:bulletEnabled val="1"/>
        </dgm:presLayoutVars>
      </dgm:prSet>
      <dgm:spPr/>
    </dgm:pt>
    <dgm:pt modelId="{AC548A9E-B239-4177-9A03-B8399CEC1284}" type="pres">
      <dgm:prSet presAssocID="{DD0D627A-27D5-4D51-A762-A95763C7A9D6}" presName="sibTrans" presStyleCnt="0"/>
      <dgm:spPr/>
    </dgm:pt>
    <dgm:pt modelId="{8480E6A4-7A11-44AD-8A1E-558B6EDC296D}" type="pres">
      <dgm:prSet presAssocID="{340EF332-D3E7-4A19-B8F3-3C62F8383C58}" presName="textNode" presStyleLbl="node1" presStyleIdx="2" presStyleCnt="3" custScaleX="124970" custScaleY="133206">
        <dgm:presLayoutVars>
          <dgm:bulletEnabled val="1"/>
        </dgm:presLayoutVars>
      </dgm:prSet>
      <dgm:spPr/>
    </dgm:pt>
  </dgm:ptLst>
  <dgm:cxnLst>
    <dgm:cxn modelId="{357D320B-EAD5-4089-A1E2-9BEA75BED91D}" type="presOf" srcId="{A255F770-C55D-4698-99CC-EBD21D1BFF03}" destId="{B118A3EC-6B3A-41F3-9C01-9F3395761A96}" srcOrd="0" destOrd="4" presId="urn:microsoft.com/office/officeart/2005/8/layout/hProcess9"/>
    <dgm:cxn modelId="{4EE0880C-5D81-4315-BF7C-EB3E1C44F994}" type="presOf" srcId="{25FC9F1E-D554-4117-9B9D-3C21B6A0C01E}" destId="{8480E6A4-7A11-44AD-8A1E-558B6EDC296D}" srcOrd="0" destOrd="3" presId="urn:microsoft.com/office/officeart/2005/8/layout/hProcess9"/>
    <dgm:cxn modelId="{F297ED18-C2D5-4D10-A52D-B75C3649B53E}" type="presOf" srcId="{5564DA70-D0A2-4EC2-A36F-9096407CBA5C}" destId="{8480E6A4-7A11-44AD-8A1E-558B6EDC296D}" srcOrd="0" destOrd="1" presId="urn:microsoft.com/office/officeart/2005/8/layout/hProcess9"/>
    <dgm:cxn modelId="{B40DD826-B55E-4C36-A537-F5A6AC105D0D}" type="presOf" srcId="{3E262D09-B532-471C-9212-9199F8343A89}" destId="{B118A3EC-6B3A-41F3-9C01-9F3395761A96}" srcOrd="0" destOrd="2" presId="urn:microsoft.com/office/officeart/2005/8/layout/hProcess9"/>
    <dgm:cxn modelId="{EF1FCE32-C438-4E21-9529-7536A4CEF8A3}" srcId="{67382733-CFCE-457A-98D6-E0AF0F23492A}" destId="{B0CFF062-1AA8-4B60-8B5E-859EA29A599C}" srcOrd="2" destOrd="0" parTransId="{71237D2F-7ADF-4789-AE52-57B0D2B3F2F4}" sibTransId="{7CACC058-27BA-487B-9253-1ACAA01763A0}"/>
    <dgm:cxn modelId="{F8ACE95B-C3BA-4B2A-BCCA-095D3DA5B1A6}" srcId="{67382733-CFCE-457A-98D6-E0AF0F23492A}" destId="{3E262D09-B532-471C-9212-9199F8343A89}" srcOrd="1" destOrd="0" parTransId="{3385A79E-C906-4086-9EC6-66E59BBB0D72}" sibTransId="{2E4F37CA-E086-4A90-9D6F-6000D5699E53}"/>
    <dgm:cxn modelId="{AD88FC50-4A24-4E11-9C9B-E2F1C6FA3584}" type="presOf" srcId="{F7F3054E-CC9A-405A-8A5A-3F4AF7761772}" destId="{6A5A9D2F-8F9C-4722-84EC-EF3942764FC8}" srcOrd="0" destOrd="1" presId="urn:microsoft.com/office/officeart/2005/8/layout/hProcess9"/>
    <dgm:cxn modelId="{D1874151-480B-425D-885A-F99653E5BFB7}" type="presOf" srcId="{E70AB24C-9368-4D3C-91F0-7B527CE27370}" destId="{8480E6A4-7A11-44AD-8A1E-558B6EDC296D}" srcOrd="0" destOrd="2" presId="urn:microsoft.com/office/officeart/2005/8/layout/hProcess9"/>
    <dgm:cxn modelId="{18DD9E84-C79C-4FE1-8A9F-542688AFCB45}" srcId="{062FF11A-CD72-4FE5-941A-89D7ABF98722}" destId="{340EF332-D3E7-4A19-B8F3-3C62F8383C58}" srcOrd="2" destOrd="0" parTransId="{9B72479A-51AC-4FEB-BA67-5911B05E9D9B}" sibTransId="{54CD9DC0-FCE3-4354-BB08-342355D2C7A9}"/>
    <dgm:cxn modelId="{FC71358A-A81F-440B-898B-D7C35649469A}" srcId="{340EF332-D3E7-4A19-B8F3-3C62F8383C58}" destId="{5564DA70-D0A2-4EC2-A36F-9096407CBA5C}" srcOrd="0" destOrd="0" parTransId="{32B34622-EE05-4A7E-BB8B-3E59AC23DEF9}" sibTransId="{BBCF56B4-2EB9-4AD1-9B56-22F6669D37A7}"/>
    <dgm:cxn modelId="{63369590-8353-4405-8621-59718FFBEC83}" type="presOf" srcId="{67382733-CFCE-457A-98D6-E0AF0F23492A}" destId="{B118A3EC-6B3A-41F3-9C01-9F3395761A96}" srcOrd="0" destOrd="0" presId="urn:microsoft.com/office/officeart/2005/8/layout/hProcess9"/>
    <dgm:cxn modelId="{EA04BF91-07B2-406D-8782-58E8437995C5}" type="presOf" srcId="{062FF11A-CD72-4FE5-941A-89D7ABF98722}" destId="{23641707-A908-4706-AC3A-EAF0FCB423D4}" srcOrd="0" destOrd="0" presId="urn:microsoft.com/office/officeart/2005/8/layout/hProcess9"/>
    <dgm:cxn modelId="{EA0C2D93-CB56-40D3-A358-6143B93FA536}" srcId="{67382733-CFCE-457A-98D6-E0AF0F23492A}" destId="{13AF274E-D471-4ADA-96B8-B66C95E36496}" srcOrd="0" destOrd="0" parTransId="{3C2059B6-E74C-48AA-9EBB-A9567AC8DDAF}" sibTransId="{1D8D3600-65BE-4B83-8C5B-67361758EB2E}"/>
    <dgm:cxn modelId="{1405179F-7015-4342-A928-4B1417518490}" type="presOf" srcId="{2D4E0068-E5C4-4C36-B8BC-D3BC063D81B8}" destId="{6A5A9D2F-8F9C-4722-84EC-EF3942764FC8}" srcOrd="0" destOrd="2" presId="urn:microsoft.com/office/officeart/2005/8/layout/hProcess9"/>
    <dgm:cxn modelId="{A37982A0-65C2-40AB-A1EF-22C0C82330B8}" type="presOf" srcId="{B5D6B500-3A81-4470-A1EC-15377E7B2D55}" destId="{6A5A9D2F-8F9C-4722-84EC-EF3942764FC8}" srcOrd="0" destOrd="0" presId="urn:microsoft.com/office/officeart/2005/8/layout/hProcess9"/>
    <dgm:cxn modelId="{4B13EEAC-42CB-4478-920C-71A963DEC3B1}" type="presOf" srcId="{B0CFF062-1AA8-4B60-8B5E-859EA29A599C}" destId="{B118A3EC-6B3A-41F3-9C01-9F3395761A96}" srcOrd="0" destOrd="3" presId="urn:microsoft.com/office/officeart/2005/8/layout/hProcess9"/>
    <dgm:cxn modelId="{71EA26B4-AAC7-4E2E-AC85-1A15F94A9883}" type="presOf" srcId="{340EF332-D3E7-4A19-B8F3-3C62F8383C58}" destId="{8480E6A4-7A11-44AD-8A1E-558B6EDC296D}" srcOrd="0" destOrd="0" presId="urn:microsoft.com/office/officeart/2005/8/layout/hProcess9"/>
    <dgm:cxn modelId="{DE6F81B9-9088-4627-A0AB-3503BDDD849C}" srcId="{B5D6B500-3A81-4470-A1EC-15377E7B2D55}" destId="{F7F3054E-CC9A-405A-8A5A-3F4AF7761772}" srcOrd="0" destOrd="0" parTransId="{0A72CBE9-5C82-4F15-9A70-014CE2220AFD}" sibTransId="{6524CAC0-7D22-4D44-851F-A80AE88CE94F}"/>
    <dgm:cxn modelId="{7CB308BB-C339-4DBE-8EDF-AE0358525A0E}" type="presOf" srcId="{13AF274E-D471-4ADA-96B8-B66C95E36496}" destId="{B118A3EC-6B3A-41F3-9C01-9F3395761A96}" srcOrd="0" destOrd="1" presId="urn:microsoft.com/office/officeart/2005/8/layout/hProcess9"/>
    <dgm:cxn modelId="{3AA00EBD-0EBF-4C1C-9A36-CA34F3420A78}" type="presOf" srcId="{BB5174E5-9414-4613-B3F7-07BF3CB0E696}" destId="{6A5A9D2F-8F9C-4722-84EC-EF3942764FC8}" srcOrd="0" destOrd="3" presId="urn:microsoft.com/office/officeart/2005/8/layout/hProcess9"/>
    <dgm:cxn modelId="{8A13B7BD-072A-4074-A2AC-017F351DCA9D}" srcId="{67382733-CFCE-457A-98D6-E0AF0F23492A}" destId="{A255F770-C55D-4698-99CC-EBD21D1BFF03}" srcOrd="3" destOrd="0" parTransId="{ACC7C4F1-75CD-459B-A2DF-F2C62955EA14}" sibTransId="{CF805C3E-FBD7-421E-B9C5-D1C0A5DA0361}"/>
    <dgm:cxn modelId="{5554FFC8-61E1-470D-94F7-56BC83AEE4FB}" srcId="{340EF332-D3E7-4A19-B8F3-3C62F8383C58}" destId="{25FC9F1E-D554-4117-9B9D-3C21B6A0C01E}" srcOrd="2" destOrd="0" parTransId="{51465BF2-BE12-4C09-9E3B-91B48737DA04}" sibTransId="{9600C91B-A3ED-45C1-B65B-CA28B78748D3}"/>
    <dgm:cxn modelId="{2B4CEBD5-8EA2-4D05-91EA-D79FB32B8A01}" srcId="{B5D6B500-3A81-4470-A1EC-15377E7B2D55}" destId="{BB5174E5-9414-4613-B3F7-07BF3CB0E696}" srcOrd="2" destOrd="0" parTransId="{5607C086-B8D0-4B12-B35E-2EDB68536B2D}" sibTransId="{A2DB4695-47CC-41E9-AE67-C64A2F41952C}"/>
    <dgm:cxn modelId="{9F2418E1-A7D6-43F6-BB8F-366A59C6F88C}" srcId="{062FF11A-CD72-4FE5-941A-89D7ABF98722}" destId="{67382733-CFCE-457A-98D6-E0AF0F23492A}" srcOrd="0" destOrd="0" parTransId="{67DF9BD5-C165-4C89-BB55-FDFF232BFA49}" sibTransId="{E22DC1DE-448B-4BDE-8874-18E16D37CA77}"/>
    <dgm:cxn modelId="{66D651E3-728E-4EA3-A681-822C85EB1AF5}" srcId="{B5D6B500-3A81-4470-A1EC-15377E7B2D55}" destId="{2D4E0068-E5C4-4C36-B8BC-D3BC063D81B8}" srcOrd="1" destOrd="0" parTransId="{6E1C7EB1-34EF-47BD-A376-1E750188E3AD}" sibTransId="{1FD0CFB7-383D-4476-B8DC-130F3A7A9522}"/>
    <dgm:cxn modelId="{244691E3-F6FB-4870-98F4-C04231E09F95}" srcId="{062FF11A-CD72-4FE5-941A-89D7ABF98722}" destId="{B5D6B500-3A81-4470-A1EC-15377E7B2D55}" srcOrd="1" destOrd="0" parTransId="{51BA1ADB-E676-4AF2-8D9B-174CDC8EAEC0}" sibTransId="{DD0D627A-27D5-4D51-A762-A95763C7A9D6}"/>
    <dgm:cxn modelId="{981E2CF4-0514-4582-9995-FB93BBF67D4D}" srcId="{340EF332-D3E7-4A19-B8F3-3C62F8383C58}" destId="{E70AB24C-9368-4D3C-91F0-7B527CE27370}" srcOrd="1" destOrd="0" parTransId="{4B56CDD7-BD4B-48BE-B1D6-F2D4C5C37BA2}" sibTransId="{D46EE3AA-929B-42DA-B693-08D9EB496BF5}"/>
    <dgm:cxn modelId="{4D6ED6B0-1529-43BE-BCD4-AD23C157E348}" type="presParOf" srcId="{23641707-A908-4706-AC3A-EAF0FCB423D4}" destId="{B58B53F8-D5D2-4C6B-BA85-45FAC633E9D0}" srcOrd="0" destOrd="0" presId="urn:microsoft.com/office/officeart/2005/8/layout/hProcess9"/>
    <dgm:cxn modelId="{84847194-4ADF-496F-966F-D0ABABF43216}" type="presParOf" srcId="{23641707-A908-4706-AC3A-EAF0FCB423D4}" destId="{B9BFBB16-535A-4E4C-BF25-2F3CBE909E02}" srcOrd="1" destOrd="0" presId="urn:microsoft.com/office/officeart/2005/8/layout/hProcess9"/>
    <dgm:cxn modelId="{F777B7A6-ACC8-4BB9-B2F8-CBE85CB997F2}" type="presParOf" srcId="{B9BFBB16-535A-4E4C-BF25-2F3CBE909E02}" destId="{B118A3EC-6B3A-41F3-9C01-9F3395761A96}" srcOrd="0" destOrd="0" presId="urn:microsoft.com/office/officeart/2005/8/layout/hProcess9"/>
    <dgm:cxn modelId="{ACDAE62E-A256-44E3-8E7F-5426352D81EF}" type="presParOf" srcId="{B9BFBB16-535A-4E4C-BF25-2F3CBE909E02}" destId="{55D8F4F7-4F3E-4D58-AB67-26F93D51DDDA}" srcOrd="1" destOrd="0" presId="urn:microsoft.com/office/officeart/2005/8/layout/hProcess9"/>
    <dgm:cxn modelId="{ADFF8495-84D3-4FD4-9A82-1D04751A42FA}" type="presParOf" srcId="{B9BFBB16-535A-4E4C-BF25-2F3CBE909E02}" destId="{6A5A9D2F-8F9C-4722-84EC-EF3942764FC8}" srcOrd="2" destOrd="0" presId="urn:microsoft.com/office/officeart/2005/8/layout/hProcess9"/>
    <dgm:cxn modelId="{BEC1295F-17CF-4785-B671-7A799615EBC0}" type="presParOf" srcId="{B9BFBB16-535A-4E4C-BF25-2F3CBE909E02}" destId="{AC548A9E-B239-4177-9A03-B8399CEC1284}" srcOrd="3" destOrd="0" presId="urn:microsoft.com/office/officeart/2005/8/layout/hProcess9"/>
    <dgm:cxn modelId="{B400E3B4-0AA7-4BA9-92B8-15CE4CEE11D0}" type="presParOf" srcId="{B9BFBB16-535A-4E4C-BF25-2F3CBE909E02}" destId="{8480E6A4-7A11-44AD-8A1E-558B6EDC296D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33E1F-D5B1-4485-8664-A4527CE8902B}">
      <dsp:nvSpPr>
        <dsp:cNvPr id="0" name=""/>
        <dsp:cNvSpPr/>
      </dsp:nvSpPr>
      <dsp:spPr>
        <a:xfrm>
          <a:off x="3630336" y="-41664"/>
          <a:ext cx="2340003" cy="1800006"/>
        </a:xfrm>
        <a:prstGeom prst="ellipse">
          <a:avLst/>
        </a:prstGeom>
        <a:solidFill>
          <a:srgbClr val="FFCCCC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56 years old, postmenopausal; lives with her husband and is supported by her adult daughter.</a:t>
          </a:r>
        </a:p>
      </dsp:txBody>
      <dsp:txXfrm>
        <a:off x="3973022" y="221941"/>
        <a:ext cx="1654631" cy="1272796"/>
      </dsp:txXfrm>
    </dsp:sp>
    <dsp:sp modelId="{865C35A1-60AB-43AE-9153-3C2A06902360}">
      <dsp:nvSpPr>
        <dsp:cNvPr id="0" name=""/>
        <dsp:cNvSpPr/>
      </dsp:nvSpPr>
      <dsp:spPr>
        <a:xfrm rot="2160000">
          <a:off x="5711550" y="1322488"/>
          <a:ext cx="252284" cy="579064"/>
        </a:xfrm>
        <a:prstGeom prst="rightArrow">
          <a:avLst>
            <a:gd name="adj1" fmla="val 60000"/>
            <a:gd name="adj2" fmla="val 50000"/>
          </a:avLst>
        </a:prstGeom>
        <a:solidFill>
          <a:srgbClr val="FF99CC"/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5718777" y="1416058"/>
        <a:ext cx="176599" cy="347438"/>
      </dsp:txXfrm>
    </dsp:sp>
    <dsp:sp modelId="{BCD3BD8E-A072-4CF3-8FF6-7E63B23795E2}">
      <dsp:nvSpPr>
        <dsp:cNvPr id="0" name=""/>
        <dsp:cNvSpPr/>
      </dsp:nvSpPr>
      <dsp:spPr>
        <a:xfrm>
          <a:off x="5716598" y="1474092"/>
          <a:ext cx="2340003" cy="1800006"/>
        </a:xfrm>
        <a:prstGeom prst="ellipse">
          <a:avLst/>
        </a:prstGeom>
        <a:solidFill>
          <a:srgbClr val="FFCCCC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Works part-time and wants to remain independent, participate in decisions and return to work.</a:t>
          </a:r>
        </a:p>
      </dsp:txBody>
      <dsp:txXfrm>
        <a:off x="6059284" y="1737697"/>
        <a:ext cx="1654631" cy="1272796"/>
      </dsp:txXfrm>
    </dsp:sp>
    <dsp:sp modelId="{C46F44F6-42C4-4048-98BA-B2C2303D269B}">
      <dsp:nvSpPr>
        <dsp:cNvPr id="0" name=""/>
        <dsp:cNvSpPr/>
      </dsp:nvSpPr>
      <dsp:spPr>
        <a:xfrm rot="6480000">
          <a:off x="6294811" y="3300243"/>
          <a:ext cx="393581" cy="579064"/>
        </a:xfrm>
        <a:prstGeom prst="rightArrow">
          <a:avLst>
            <a:gd name="adj1" fmla="val 60000"/>
            <a:gd name="adj2" fmla="val 50000"/>
          </a:avLst>
        </a:prstGeom>
        <a:solidFill>
          <a:srgbClr val="FF99CC"/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6372091" y="3359908"/>
        <a:ext cx="275507" cy="347438"/>
      </dsp:txXfrm>
    </dsp:sp>
    <dsp:sp modelId="{4973F558-6A61-42A2-8D99-6590306C8649}">
      <dsp:nvSpPr>
        <dsp:cNvPr id="0" name=""/>
        <dsp:cNvSpPr/>
      </dsp:nvSpPr>
      <dsp:spPr>
        <a:xfrm>
          <a:off x="4919717" y="3926640"/>
          <a:ext cx="2340003" cy="1800006"/>
        </a:xfrm>
        <a:prstGeom prst="ellipse">
          <a:avLst/>
        </a:prstGeom>
        <a:solidFill>
          <a:srgbClr val="FFCCCC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BMI: 30.9 kg/m²; blood pressure: 126/78 mmHg (NHS, 2026; NHS, 2025).</a:t>
          </a:r>
        </a:p>
      </dsp:txBody>
      <dsp:txXfrm>
        <a:off x="5262403" y="4190245"/>
        <a:ext cx="1654631" cy="1272796"/>
      </dsp:txXfrm>
    </dsp:sp>
    <dsp:sp modelId="{3E7B2C3E-9A4C-4A0C-B7C0-4BB667CC0940}">
      <dsp:nvSpPr>
        <dsp:cNvPr id="0" name=""/>
        <dsp:cNvSpPr/>
      </dsp:nvSpPr>
      <dsp:spPr>
        <a:xfrm rot="10800000">
          <a:off x="4697820" y="4518824"/>
          <a:ext cx="167714" cy="579064"/>
        </a:xfrm>
        <a:prstGeom prst="rightArrow">
          <a:avLst>
            <a:gd name="adj1" fmla="val 60000"/>
            <a:gd name="adj2" fmla="val 50000"/>
          </a:avLst>
        </a:prstGeom>
        <a:solidFill>
          <a:srgbClr val="FF99CC"/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4748134" y="4634637"/>
        <a:ext cx="117400" cy="347438"/>
      </dsp:txXfrm>
    </dsp:sp>
    <dsp:sp modelId="{3ED6E4D6-7710-4B08-AFD2-1C2A5F2DC0BA}">
      <dsp:nvSpPr>
        <dsp:cNvPr id="0" name=""/>
        <dsp:cNvSpPr/>
      </dsp:nvSpPr>
      <dsp:spPr>
        <a:xfrm>
          <a:off x="2340956" y="3926640"/>
          <a:ext cx="2340003" cy="1800006"/>
        </a:xfrm>
        <a:prstGeom prst="ellipse">
          <a:avLst/>
        </a:prstGeom>
        <a:solidFill>
          <a:srgbClr val="FFCCCC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2.8 cm ER-positive, HER2-negative tumour; negative sentinel lymph nodes and no distant spread.</a:t>
          </a:r>
        </a:p>
      </dsp:txBody>
      <dsp:txXfrm>
        <a:off x="2683642" y="4190245"/>
        <a:ext cx="1654631" cy="1272796"/>
      </dsp:txXfrm>
    </dsp:sp>
    <dsp:sp modelId="{96DA4B2D-15F9-4DBB-AA3E-58D7C75518C1}">
      <dsp:nvSpPr>
        <dsp:cNvPr id="0" name=""/>
        <dsp:cNvSpPr/>
      </dsp:nvSpPr>
      <dsp:spPr>
        <a:xfrm rot="15120000">
          <a:off x="2919168" y="3321431"/>
          <a:ext cx="393581" cy="579064"/>
        </a:xfrm>
        <a:prstGeom prst="rightArrow">
          <a:avLst>
            <a:gd name="adj1" fmla="val 60000"/>
            <a:gd name="adj2" fmla="val 50000"/>
          </a:avLst>
        </a:prstGeom>
        <a:solidFill>
          <a:srgbClr val="FF99CC"/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2996448" y="3493392"/>
        <a:ext cx="275507" cy="347438"/>
      </dsp:txXfrm>
    </dsp:sp>
    <dsp:sp modelId="{D3375118-040B-48E4-8448-537802F283DE}">
      <dsp:nvSpPr>
        <dsp:cNvPr id="0" name=""/>
        <dsp:cNvSpPr/>
      </dsp:nvSpPr>
      <dsp:spPr>
        <a:xfrm>
          <a:off x="1544075" y="1474092"/>
          <a:ext cx="2340003" cy="1800006"/>
        </a:xfrm>
        <a:prstGeom prst="ellipse">
          <a:avLst/>
        </a:prstGeom>
        <a:solidFill>
          <a:srgbClr val="FFCCCC"/>
        </a:solidFill>
        <a:ln>
          <a:solidFill>
            <a:srgbClr val="FFCCCC"/>
          </a:solidFill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Current concerns: pain 3/10, reduced left shoulder movement and anxiety about recurrence.</a:t>
          </a:r>
        </a:p>
      </dsp:txBody>
      <dsp:txXfrm>
        <a:off x="1886761" y="1737697"/>
        <a:ext cx="1654631" cy="1272796"/>
      </dsp:txXfrm>
    </dsp:sp>
    <dsp:sp modelId="{93007459-55D2-4779-8BC0-93CE24BD1AEF}">
      <dsp:nvSpPr>
        <dsp:cNvPr id="0" name=""/>
        <dsp:cNvSpPr/>
      </dsp:nvSpPr>
      <dsp:spPr>
        <a:xfrm rot="19440000">
          <a:off x="3654054" y="1276015"/>
          <a:ext cx="252284" cy="579064"/>
        </a:xfrm>
        <a:prstGeom prst="rightArrow">
          <a:avLst>
            <a:gd name="adj1" fmla="val 60000"/>
            <a:gd name="adj2" fmla="val 50000"/>
          </a:avLst>
        </a:prstGeom>
        <a:solidFill>
          <a:srgbClr val="FF99CC"/>
        </a:soli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3661281" y="1414071"/>
        <a:ext cx="176599" cy="3474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452F9-F44D-45E5-BDEF-945DEB886222}">
      <dsp:nvSpPr>
        <dsp:cNvPr id="0" name=""/>
        <dsp:cNvSpPr/>
      </dsp:nvSpPr>
      <dsp:spPr>
        <a:xfrm>
          <a:off x="3369726" y="3108"/>
          <a:ext cx="4500000" cy="741431"/>
        </a:xfrm>
        <a:prstGeom prst="rect">
          <a:avLst/>
        </a:prstGeom>
        <a:solidFill>
          <a:srgbClr val="FFCCCC"/>
        </a:solidFill>
        <a:ln w="19050" cap="flat" cmpd="sng" algn="ctr">
          <a:solidFill>
            <a:srgbClr val="FFCC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Current profile</a:t>
          </a:r>
          <a:endParaRPr lang="en-GB" sz="1400" kern="1200" dirty="0">
            <a:solidFill>
              <a:srgbClr val="AA0039"/>
            </a:solidFill>
            <a:latin typeface="Amasis MT Pro" panose="020405040500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Non-smoker | ~10 alcohol units/week | Mainly sedentary | BMI 30.9 kg/m² | Sleep affected by anxiety</a:t>
          </a:r>
        </a:p>
      </dsp:txBody>
      <dsp:txXfrm>
        <a:off x="3369726" y="3108"/>
        <a:ext cx="4500000" cy="741431"/>
      </dsp:txXfrm>
    </dsp:sp>
    <dsp:sp modelId="{23B7903C-977D-46F2-971E-C2A2BD72B71B}">
      <dsp:nvSpPr>
        <dsp:cNvPr id="0" name=""/>
        <dsp:cNvSpPr/>
      </dsp:nvSpPr>
      <dsp:spPr>
        <a:xfrm>
          <a:off x="5259726" y="781611"/>
          <a:ext cx="720000" cy="741431"/>
        </a:xfrm>
        <a:prstGeom prst="rect">
          <a:avLst/>
        </a:prstGeom>
        <a:solidFill>
          <a:srgbClr val="FFCCCC"/>
        </a:solidFill>
        <a:ln w="19050" cap="flat" cmpd="sng" algn="ctr">
          <a:solidFill>
            <a:srgbClr val="FFCC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Agreed actions</a:t>
          </a:r>
          <a:endParaRPr lang="en-GB" sz="1400" kern="1200" dirty="0">
            <a:solidFill>
              <a:srgbClr val="AA0039"/>
            </a:solidFill>
            <a:latin typeface="Amasis MT Pro" panose="02040504050005020304" pitchFamily="18" charset="0"/>
          </a:endParaRPr>
        </a:p>
      </dsp:txBody>
      <dsp:txXfrm>
        <a:off x="5259726" y="781611"/>
        <a:ext cx="720000" cy="741431"/>
      </dsp:txXfrm>
    </dsp:sp>
    <dsp:sp modelId="{E464CE4B-29A1-4094-987F-99DF84C56C17}">
      <dsp:nvSpPr>
        <dsp:cNvPr id="0" name=""/>
        <dsp:cNvSpPr/>
      </dsp:nvSpPr>
      <dsp:spPr>
        <a:xfrm>
          <a:off x="939725" y="1560114"/>
          <a:ext cx="9360000" cy="741431"/>
        </a:xfrm>
        <a:prstGeom prst="rect">
          <a:avLst/>
        </a:prstGeom>
        <a:solidFill>
          <a:srgbClr val="FFCCCC"/>
        </a:solidFill>
        <a:ln w="19050" cap="flat" cmpd="sng" algn="ctr">
          <a:solidFill>
            <a:srgbClr val="FFCC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Physical activity and mobility</a:t>
          </a:r>
          <a:endParaRPr lang="en-GB" sz="1400" kern="1200" dirty="0">
            <a:solidFill>
              <a:srgbClr val="AA0039"/>
            </a:solidFill>
            <a:latin typeface="Amasis MT Pro" panose="020405040500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Begin with a 10-minute walk on 5 days each week and progress gradually.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Continue prescribed shoulder exercises; physiotherapy assessment if reduced mobility persists (NICE, 2018; NHS, 2023). </a:t>
          </a:r>
        </a:p>
      </dsp:txBody>
      <dsp:txXfrm>
        <a:off x="939725" y="1560114"/>
        <a:ext cx="9360000" cy="741431"/>
      </dsp:txXfrm>
    </dsp:sp>
    <dsp:sp modelId="{8A5474B8-45FD-458E-914B-7A102B12A16E}">
      <dsp:nvSpPr>
        <dsp:cNvPr id="0" name=""/>
        <dsp:cNvSpPr/>
      </dsp:nvSpPr>
      <dsp:spPr>
        <a:xfrm>
          <a:off x="1659725" y="2338617"/>
          <a:ext cx="7920000" cy="741431"/>
        </a:xfrm>
        <a:prstGeom prst="rect">
          <a:avLst/>
        </a:prstGeom>
        <a:solidFill>
          <a:srgbClr val="FFCCCC"/>
        </a:solidFill>
        <a:ln w="19050" cap="flat" cmpd="sng" algn="ctr">
          <a:solidFill>
            <a:srgbClr val="FFCC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Nutrition and weight</a:t>
          </a:r>
          <a:endParaRPr lang="en-GB" sz="1400" kern="1200" dirty="0">
            <a:solidFill>
              <a:srgbClr val="AA0039"/>
            </a:solidFill>
            <a:latin typeface="Amasis MT Pro" panose="020405040500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Eat regular, balanced meals and maintain adequate nutrition during radiotherapy.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Request dietitian support if intake or weight changes (NHS, 2023; Macmillan Cancer Support, n.d.-a). </a:t>
          </a:r>
        </a:p>
      </dsp:txBody>
      <dsp:txXfrm>
        <a:off x="1659725" y="2338617"/>
        <a:ext cx="7920000" cy="741431"/>
      </dsp:txXfrm>
    </dsp:sp>
    <dsp:sp modelId="{9C50B6A9-45BD-491E-96FD-2985E2F7B53E}">
      <dsp:nvSpPr>
        <dsp:cNvPr id="0" name=""/>
        <dsp:cNvSpPr/>
      </dsp:nvSpPr>
      <dsp:spPr>
        <a:xfrm>
          <a:off x="2919726" y="3117120"/>
          <a:ext cx="5400000" cy="741431"/>
        </a:xfrm>
        <a:prstGeom prst="rect">
          <a:avLst/>
        </a:prstGeom>
        <a:solidFill>
          <a:srgbClr val="FFCCCC"/>
        </a:solidFill>
        <a:ln w="19050" cap="flat" cmpd="sng" algn="ctr">
          <a:solidFill>
            <a:srgbClr val="FFCC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Alcohol</a:t>
          </a:r>
          <a:endParaRPr lang="en-GB" sz="1400" kern="1200" dirty="0">
            <a:solidFill>
              <a:srgbClr val="AA0039"/>
            </a:solidFill>
            <a:latin typeface="Amasis MT Pro" panose="020405040500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Reduce towards </a:t>
          </a:r>
          <a:r>
            <a:rPr lang="en-GB" sz="1400" b="1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7 units per week</a:t>
          </a: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, with at least 3 alcohol-free days. This is Sarah’s individual goal, not the national limit (NHS, n.d.-a). </a:t>
          </a:r>
        </a:p>
      </dsp:txBody>
      <dsp:txXfrm>
        <a:off x="2919726" y="3117120"/>
        <a:ext cx="5400000" cy="741431"/>
      </dsp:txXfrm>
    </dsp:sp>
    <dsp:sp modelId="{6C526145-3BF3-48B3-A1D1-164CB45000EE}">
      <dsp:nvSpPr>
        <dsp:cNvPr id="0" name=""/>
        <dsp:cNvSpPr/>
      </dsp:nvSpPr>
      <dsp:spPr>
        <a:xfrm>
          <a:off x="2559726" y="3895623"/>
          <a:ext cx="6120000" cy="741431"/>
        </a:xfrm>
        <a:prstGeom prst="rect">
          <a:avLst/>
        </a:prstGeom>
        <a:solidFill>
          <a:srgbClr val="FFCCCC"/>
        </a:solidFill>
        <a:ln w="19050" cap="flat" cmpd="sng" algn="ctr">
          <a:solidFill>
            <a:srgbClr val="FFCC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Sleep and anxiety</a:t>
          </a:r>
          <a:endParaRPr lang="en-GB" sz="1400" kern="1200" dirty="0">
            <a:solidFill>
              <a:srgbClr val="AA0039"/>
            </a:solidFill>
            <a:latin typeface="Amasis MT Pro" panose="020405040500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Maintain consistent sleep and waking times, use relaxation techniques and discuss ongoing anxiety with the breast care nurse (NICE, 2018; NHS, n.d.-b). </a:t>
          </a:r>
        </a:p>
      </dsp:txBody>
      <dsp:txXfrm>
        <a:off x="2559726" y="3895623"/>
        <a:ext cx="6120000" cy="741431"/>
      </dsp:txXfrm>
    </dsp:sp>
    <dsp:sp modelId="{27D36C4D-12C9-4119-B06B-4F41C4D3F4C6}">
      <dsp:nvSpPr>
        <dsp:cNvPr id="0" name=""/>
        <dsp:cNvSpPr/>
      </dsp:nvSpPr>
      <dsp:spPr>
        <a:xfrm>
          <a:off x="3864726" y="4674127"/>
          <a:ext cx="3510000" cy="741431"/>
        </a:xfrm>
        <a:prstGeom prst="rect">
          <a:avLst/>
        </a:prstGeom>
        <a:solidFill>
          <a:srgbClr val="FFCCCC"/>
        </a:solidFill>
        <a:ln w="19050" cap="flat" cmpd="sng" algn="ctr">
          <a:solidFill>
            <a:srgbClr val="FFCC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Review</a:t>
          </a:r>
          <a:endParaRPr lang="en-GB" sz="1400" kern="1200" dirty="0">
            <a:solidFill>
              <a:srgbClr val="AA0039"/>
            </a:solidFill>
            <a:latin typeface="Amasis MT Pro" panose="020405040500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Weekly during radiotherapy; adapt the plan if pain, fatigue or skin reactions increase.</a:t>
          </a:r>
        </a:p>
      </dsp:txBody>
      <dsp:txXfrm>
        <a:off x="3864726" y="4674127"/>
        <a:ext cx="3510000" cy="7414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C4FD5D-2E7B-42B8-9F31-A18F31269996}">
      <dsp:nvSpPr>
        <dsp:cNvPr id="0" name=""/>
        <dsp:cNvSpPr/>
      </dsp:nvSpPr>
      <dsp:spPr>
        <a:xfrm>
          <a:off x="0" y="217368"/>
          <a:ext cx="8128000" cy="103635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0823" tIns="291592" rIns="63082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Record pain and fatigue from 0–10; check the treated area and left arm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Complete prescribed shoulder exercises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If prescribed, take endocrine therapy at the same time each day</a:t>
          </a:r>
        </a:p>
      </dsp:txBody>
      <dsp:txXfrm>
        <a:off x="0" y="217368"/>
        <a:ext cx="8128000" cy="1036350"/>
      </dsp:txXfrm>
    </dsp:sp>
    <dsp:sp modelId="{9A0B64E1-7FB5-4E97-832D-ABBA6A5CF937}">
      <dsp:nvSpPr>
        <dsp:cNvPr id="0" name=""/>
        <dsp:cNvSpPr/>
      </dsp:nvSpPr>
      <dsp:spPr>
        <a:xfrm>
          <a:off x="406400" y="10728"/>
          <a:ext cx="5689600" cy="41328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accent2">
              <a:lumMod val="40000"/>
              <a:lumOff val="6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Morning</a:t>
          </a:r>
        </a:p>
      </dsp:txBody>
      <dsp:txXfrm>
        <a:off x="426575" y="30903"/>
        <a:ext cx="5649250" cy="372930"/>
      </dsp:txXfrm>
    </dsp:sp>
    <dsp:sp modelId="{5083645B-BB31-4EC4-921A-5CBC32D4EFCA}">
      <dsp:nvSpPr>
        <dsp:cNvPr id="0" name=""/>
        <dsp:cNvSpPr/>
      </dsp:nvSpPr>
      <dsp:spPr>
        <a:xfrm>
          <a:off x="0" y="1535958"/>
          <a:ext cx="8128000" cy="103635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0823" tIns="291592" rIns="63082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Attend scheduled radiotherapy appointments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Plan important tasks for higher-energy periods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Use flexible working hours and short rest breaks</a:t>
          </a:r>
        </a:p>
      </dsp:txBody>
      <dsp:txXfrm>
        <a:off x="0" y="1535958"/>
        <a:ext cx="8128000" cy="1036350"/>
      </dsp:txXfrm>
    </dsp:sp>
    <dsp:sp modelId="{1BCC31CB-EC05-428D-8A74-F3DE9CFB4DE5}">
      <dsp:nvSpPr>
        <dsp:cNvPr id="0" name=""/>
        <dsp:cNvSpPr/>
      </dsp:nvSpPr>
      <dsp:spPr>
        <a:xfrm>
          <a:off x="406400" y="1329318"/>
          <a:ext cx="5689600" cy="41328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accent2">
              <a:lumMod val="40000"/>
              <a:lumOff val="6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Treatment and workday</a:t>
          </a:r>
        </a:p>
      </dsp:txBody>
      <dsp:txXfrm>
        <a:off x="426575" y="1349493"/>
        <a:ext cx="5649250" cy="372930"/>
      </dsp:txXfrm>
    </dsp:sp>
    <dsp:sp modelId="{06ED2289-8BC8-4EAC-947D-5F3FC3E57F16}">
      <dsp:nvSpPr>
        <dsp:cNvPr id="0" name=""/>
        <dsp:cNvSpPr/>
      </dsp:nvSpPr>
      <dsp:spPr>
        <a:xfrm>
          <a:off x="0" y="2854548"/>
          <a:ext cx="8128000" cy="103635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0823" tIns="291592" rIns="63082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Follow the radiotherapy team’s skin-care advice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Record symptoms and questions for the care team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Maintain a consistent relaxation and sleep routine</a:t>
          </a:r>
        </a:p>
      </dsp:txBody>
      <dsp:txXfrm>
        <a:off x="0" y="2854548"/>
        <a:ext cx="8128000" cy="1036350"/>
      </dsp:txXfrm>
    </dsp:sp>
    <dsp:sp modelId="{77483F9B-5062-441E-8E4F-2091A17EBADD}">
      <dsp:nvSpPr>
        <dsp:cNvPr id="0" name=""/>
        <dsp:cNvSpPr/>
      </dsp:nvSpPr>
      <dsp:spPr>
        <a:xfrm>
          <a:off x="406400" y="2647908"/>
          <a:ext cx="5689600" cy="41328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accent2">
              <a:lumMod val="40000"/>
              <a:lumOff val="6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Evening</a:t>
          </a:r>
        </a:p>
      </dsp:txBody>
      <dsp:txXfrm>
        <a:off x="426575" y="2668083"/>
        <a:ext cx="5649250" cy="372930"/>
      </dsp:txXfrm>
    </dsp:sp>
    <dsp:sp modelId="{822E4E48-8A7D-4F9D-A4E2-DD531B750528}">
      <dsp:nvSpPr>
        <dsp:cNvPr id="0" name=""/>
        <dsp:cNvSpPr/>
      </dsp:nvSpPr>
      <dsp:spPr>
        <a:xfrm>
          <a:off x="0" y="4173138"/>
          <a:ext cx="8128000" cy="1234800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0823" tIns="291592" rIns="63082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Husband: transport and heavier household tasks when required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Daughter: appointment support if Sarah chooses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b="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Contact the care team about new swelling, severe skin reactions or sudden breathlessness</a:t>
          </a:r>
        </a:p>
      </dsp:txBody>
      <dsp:txXfrm>
        <a:off x="0" y="4173138"/>
        <a:ext cx="8128000" cy="1234800"/>
      </dsp:txXfrm>
    </dsp:sp>
    <dsp:sp modelId="{BC661763-38DE-41D8-9F09-F249D3354C7D}">
      <dsp:nvSpPr>
        <dsp:cNvPr id="0" name=""/>
        <dsp:cNvSpPr/>
      </dsp:nvSpPr>
      <dsp:spPr>
        <a:xfrm>
          <a:off x="406400" y="3966498"/>
          <a:ext cx="5689600" cy="413280"/>
        </a:xfrm>
        <a:prstGeom prst="roundRect">
          <a:avLst/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accent2">
              <a:lumMod val="40000"/>
              <a:lumOff val="6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AA0039"/>
              </a:solidFill>
              <a:latin typeface="Amasis MT Pro" panose="02040504050005020304" pitchFamily="18" charset="0"/>
            </a:rPr>
            <a:t>Support and safety</a:t>
          </a:r>
        </a:p>
      </dsp:txBody>
      <dsp:txXfrm>
        <a:off x="426575" y="3986673"/>
        <a:ext cx="5649250" cy="3729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6D3C6A-0CDD-4FD8-928D-BF54BE004A1C}">
      <dsp:nvSpPr>
        <dsp:cNvPr id="0" name=""/>
        <dsp:cNvSpPr/>
      </dsp:nvSpPr>
      <dsp:spPr>
        <a:xfrm>
          <a:off x="4745" y="1062656"/>
          <a:ext cx="2427137" cy="62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48260" rIns="135128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AA0039"/>
              </a:solidFill>
              <a:latin typeface="Amasis MT Pro" panose="02040504050005020304" pitchFamily="18" charset="0"/>
            </a:rPr>
            <a:t>Communication approach</a:t>
          </a:r>
          <a:endParaRPr lang="en-GB" sz="1900" kern="1200" dirty="0">
            <a:solidFill>
              <a:srgbClr val="AA0039"/>
            </a:solidFill>
            <a:latin typeface="Amasis MT Pro" panose="02040504050005020304" pitchFamily="18" charset="0"/>
          </a:endParaRPr>
        </a:p>
      </dsp:txBody>
      <dsp:txXfrm>
        <a:off x="4745" y="1062656"/>
        <a:ext cx="2427137" cy="623081"/>
      </dsp:txXfrm>
    </dsp:sp>
    <dsp:sp modelId="{6451ED0D-FFCB-4F98-B3BE-0D83142E5E4E}">
      <dsp:nvSpPr>
        <dsp:cNvPr id="0" name=""/>
        <dsp:cNvSpPr/>
      </dsp:nvSpPr>
      <dsp:spPr>
        <a:xfrm>
          <a:off x="2431882" y="322747"/>
          <a:ext cx="485427" cy="2102899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rgbClr val="FF99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DDDF1F-98F0-4B3D-85CC-AF8766AFCE7F}">
      <dsp:nvSpPr>
        <dsp:cNvPr id="0" name=""/>
        <dsp:cNvSpPr/>
      </dsp:nvSpPr>
      <dsp:spPr>
        <a:xfrm>
          <a:off x="3111481" y="322747"/>
          <a:ext cx="6601814" cy="2102899"/>
        </a:xfrm>
        <a:prstGeom prst="rect">
          <a:avLst/>
        </a:prstGeom>
        <a:noFill/>
        <a:ln w="19050" cap="flat" cmpd="sng" algn="ctr">
          <a:solidFill>
            <a:srgbClr val="AA0039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90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Named breast care nurse provides consistent contact (NICE, 2018)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90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Explain options in plain language; provide a written summary and use teach-back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90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Discuss benefits, risks, alternatives and the option of no treatment (NICE, 2021)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90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Involve Sarah’s husband or daughter only if she chooses </a:t>
          </a:r>
        </a:p>
      </dsp:txBody>
      <dsp:txXfrm>
        <a:off x="3111481" y="322747"/>
        <a:ext cx="6601814" cy="2102899"/>
      </dsp:txXfrm>
    </dsp:sp>
    <dsp:sp modelId="{E42AE765-37F7-407D-89D4-40CA28781783}">
      <dsp:nvSpPr>
        <dsp:cNvPr id="0" name=""/>
        <dsp:cNvSpPr/>
      </dsp:nvSpPr>
      <dsp:spPr>
        <a:xfrm>
          <a:off x="4745" y="3105372"/>
          <a:ext cx="2427137" cy="376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48260" rIns="135128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AA0039"/>
              </a:solidFill>
              <a:latin typeface="Amasis MT Pro" panose="02040504050005020304" pitchFamily="18" charset="0"/>
            </a:rPr>
            <a:t>Ethical safeguards</a:t>
          </a:r>
          <a:endParaRPr lang="en-GB" sz="1900" kern="1200" dirty="0">
            <a:solidFill>
              <a:srgbClr val="AA0039"/>
            </a:solidFill>
            <a:latin typeface="Amasis MT Pro" panose="02040504050005020304" pitchFamily="18" charset="0"/>
          </a:endParaRPr>
        </a:p>
      </dsp:txBody>
      <dsp:txXfrm>
        <a:off x="4745" y="3105372"/>
        <a:ext cx="2427137" cy="376200"/>
      </dsp:txXfrm>
    </dsp:sp>
    <dsp:sp modelId="{8EAAFEEB-5CBC-41DE-973A-E50B11C43FF2}">
      <dsp:nvSpPr>
        <dsp:cNvPr id="0" name=""/>
        <dsp:cNvSpPr/>
      </dsp:nvSpPr>
      <dsp:spPr>
        <a:xfrm>
          <a:off x="2431882" y="2494047"/>
          <a:ext cx="485427" cy="1598850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rgbClr val="FF99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4E28D8E-B4F0-43D8-9EF5-C0F27796CA10}">
      <dsp:nvSpPr>
        <dsp:cNvPr id="0" name=""/>
        <dsp:cNvSpPr/>
      </dsp:nvSpPr>
      <dsp:spPr>
        <a:xfrm>
          <a:off x="3111481" y="2494047"/>
          <a:ext cx="6601814" cy="1598850"/>
        </a:xfrm>
        <a:prstGeom prst="rect">
          <a:avLst/>
        </a:prstGeom>
        <a:noFill/>
        <a:ln w="19050" cap="flat" cmpd="sng" algn="ctr">
          <a:solidFill>
            <a:srgbClr val="AA0039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90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Presume capacity and obtain voluntary, informed consent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90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Respect Sarah’s right to accept, refuse or withdraw consent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90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Share information only when necessary for her care or with her permission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90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Protect privacy, dignity and sensitivity around body image </a:t>
          </a:r>
        </a:p>
      </dsp:txBody>
      <dsp:txXfrm>
        <a:off x="3111481" y="2494047"/>
        <a:ext cx="6601814" cy="1598850"/>
      </dsp:txXfrm>
    </dsp:sp>
    <dsp:sp modelId="{CD48F061-AA53-47B1-B0F2-200A96DADF2B}">
      <dsp:nvSpPr>
        <dsp:cNvPr id="0" name=""/>
        <dsp:cNvSpPr/>
      </dsp:nvSpPr>
      <dsp:spPr>
        <a:xfrm>
          <a:off x="4745" y="4317067"/>
          <a:ext cx="2427137" cy="6230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48260" rIns="135128" bIns="4826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AA0039"/>
              </a:solidFill>
              <a:latin typeface="Amasis MT Pro" panose="02040504050005020304" pitchFamily="18" charset="0"/>
            </a:rPr>
            <a:t>Person-centred review</a:t>
          </a:r>
          <a:endParaRPr lang="en-GB" sz="1900" kern="1200" dirty="0">
            <a:solidFill>
              <a:srgbClr val="AA0039"/>
            </a:solidFill>
            <a:latin typeface="Amasis MT Pro" panose="02040504050005020304" pitchFamily="18" charset="0"/>
          </a:endParaRPr>
        </a:p>
      </dsp:txBody>
      <dsp:txXfrm>
        <a:off x="4745" y="4317067"/>
        <a:ext cx="2427137" cy="623081"/>
      </dsp:txXfrm>
    </dsp:sp>
    <dsp:sp modelId="{CD1C2F4A-2BF4-4367-AADA-C8701C9BC669}">
      <dsp:nvSpPr>
        <dsp:cNvPr id="0" name=""/>
        <dsp:cNvSpPr/>
      </dsp:nvSpPr>
      <dsp:spPr>
        <a:xfrm>
          <a:off x="2431882" y="4161297"/>
          <a:ext cx="485427" cy="934621"/>
        </a:xfrm>
        <a:prstGeom prst="leftBrace">
          <a:avLst>
            <a:gd name="adj1" fmla="val 35000"/>
            <a:gd name="adj2" fmla="val 50000"/>
          </a:avLst>
        </a:prstGeom>
        <a:noFill/>
        <a:ln w="19050" cap="flat" cmpd="sng" algn="ctr">
          <a:solidFill>
            <a:srgbClr val="FF99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B91FB4-F640-4BDD-832B-A58D96917E67}">
      <dsp:nvSpPr>
        <dsp:cNvPr id="0" name=""/>
        <dsp:cNvSpPr/>
      </dsp:nvSpPr>
      <dsp:spPr>
        <a:xfrm>
          <a:off x="3111481" y="4161297"/>
          <a:ext cx="6601814" cy="934621"/>
        </a:xfrm>
        <a:prstGeom prst="rect">
          <a:avLst/>
        </a:prstGeom>
        <a:noFill/>
        <a:ln w="19050" cap="flat" cmpd="sng" algn="ctr">
          <a:solidFill>
            <a:srgbClr val="AA0039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solidFill>
                <a:schemeClr val="tx1">
                  <a:lumMod val="85000"/>
                  <a:lumOff val="15000"/>
                </a:schemeClr>
              </a:solidFill>
              <a:latin typeface="Amasis MT Pro" panose="02040504050005020304" pitchFamily="18" charset="0"/>
            </a:rPr>
            <a:t>Sarah’s goals, decisions and chosen supporters are recorded in her personalised care and support plan and reviewed when treatment changes (NHS England, 2024).</a:t>
          </a:r>
        </a:p>
      </dsp:txBody>
      <dsp:txXfrm>
        <a:off x="3111481" y="4161297"/>
        <a:ext cx="6601814" cy="9346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0C483A-E9A4-47E5-BF50-E619EB4918E0}">
      <dsp:nvSpPr>
        <dsp:cNvPr id="0" name=""/>
        <dsp:cNvSpPr/>
      </dsp:nvSpPr>
      <dsp:spPr>
        <a:xfrm rot="16200000">
          <a:off x="-1110149" y="1110149"/>
          <a:ext cx="5418667" cy="3198368"/>
        </a:xfrm>
        <a:prstGeom prst="flowChartManualOperation">
          <a:avLst/>
        </a:prstGeom>
        <a:solidFill>
          <a:srgbClr val="FFCCCC"/>
        </a:solidFill>
        <a:ln w="19050" cap="flat" cmpd="sng" algn="ctr">
          <a:solidFill>
            <a:srgbClr val="AA0039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>
                  <a:lumMod val="85000"/>
                  <a:lumOff val="15000"/>
                </a:schemeClr>
              </a:solidFill>
            </a:rPr>
            <a:t>Non-modifiable or requiring assessment</a:t>
          </a:r>
          <a:endParaRPr lang="en-GB" sz="1800" kern="1200" dirty="0">
            <a:solidFill>
              <a:schemeClr val="tx1">
                <a:lumMod val="85000"/>
                <a:lumOff val="15000"/>
              </a:schemeClr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tx1">
                  <a:lumMod val="85000"/>
                  <a:lumOff val="15000"/>
                </a:schemeClr>
              </a:solidFill>
            </a:rPr>
            <a:t>Female, aged 56 — age over 50 is a major risk factor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tx1">
                  <a:lumMod val="85000"/>
                  <a:lumOff val="15000"/>
                </a:schemeClr>
              </a:solidFill>
            </a:rPr>
            <a:t>Previous breast cancer increases the risk of a future breast cancer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tx1">
                  <a:lumMod val="85000"/>
                  <a:lumOff val="15000"/>
                </a:schemeClr>
              </a:solidFill>
            </a:rPr>
            <a:t>Family history and inherited gene variants — assess, not assume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>
              <a:solidFill>
                <a:schemeClr val="tx1">
                  <a:lumMod val="85000"/>
                  <a:lumOff val="15000"/>
                </a:schemeClr>
              </a:solidFill>
            </a:rPr>
            <a:t>Breast density and previous hormonal exposure — confirm from records</a:t>
          </a:r>
        </a:p>
      </dsp:txBody>
      <dsp:txXfrm rot="5400000">
        <a:off x="0" y="1083733"/>
        <a:ext cx="3198368" cy="32512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8B53F8-D5D2-4C6B-BA85-45FAC633E9D0}">
      <dsp:nvSpPr>
        <dsp:cNvPr id="0" name=""/>
        <dsp:cNvSpPr/>
      </dsp:nvSpPr>
      <dsp:spPr>
        <a:xfrm>
          <a:off x="2" y="0"/>
          <a:ext cx="11757885" cy="5995170"/>
        </a:xfrm>
        <a:prstGeom prst="rightArrow">
          <a:avLst/>
        </a:prstGeom>
        <a:solidFill>
          <a:srgbClr val="FFD9E7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18A3EC-6B3A-41F3-9C01-9F3395761A96}">
      <dsp:nvSpPr>
        <dsp:cNvPr id="0" name=""/>
        <dsp:cNvSpPr/>
      </dsp:nvSpPr>
      <dsp:spPr>
        <a:xfrm>
          <a:off x="201366" y="1400399"/>
          <a:ext cx="3509276" cy="3194370"/>
        </a:xfrm>
        <a:prstGeom prst="roundRect">
          <a:avLst/>
        </a:prstGeom>
        <a:solidFill>
          <a:srgbClr val="FF8B8B"/>
        </a:solidFill>
        <a:ln w="19050" cap="flat" cmpd="sng" algn="ctr">
          <a:solidFill>
            <a:srgbClr val="FF8B8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AA0039"/>
              </a:solidFill>
              <a:latin typeface="Amasis MT Pro" panose="02040504050005020304" pitchFamily="18" charset="0"/>
            </a:rPr>
            <a:t>NOW – Complete treatment planning</a:t>
          </a:r>
          <a:endParaRPr lang="en-GB" sz="1600" kern="1200" dirty="0">
            <a:solidFill>
              <a:srgbClr val="AA0039"/>
            </a:solidFill>
            <a:latin typeface="Amasis MT Pro" panose="020405040500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Confirm pathology and margins at the multidisciplinary team meeting.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Plan left-sided breast radiotherapy using deep-inspiration breath-hold.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Discuss the 1-week and 3-week radiotherapy regimens with Sarah.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Select endocrine therapy according to recurrence risk and complete a baseline DEXA scan if an aromatase inhibitor is started.</a:t>
          </a:r>
        </a:p>
      </dsp:txBody>
      <dsp:txXfrm>
        <a:off x="357302" y="1556335"/>
        <a:ext cx="3197404" cy="2882498"/>
      </dsp:txXfrm>
    </dsp:sp>
    <dsp:sp modelId="{6A5A9D2F-8F9C-4722-84EC-EF3942764FC8}">
      <dsp:nvSpPr>
        <dsp:cNvPr id="0" name=""/>
        <dsp:cNvSpPr/>
      </dsp:nvSpPr>
      <dsp:spPr>
        <a:xfrm>
          <a:off x="4101041" y="1400399"/>
          <a:ext cx="3517254" cy="3194370"/>
        </a:xfrm>
        <a:prstGeom prst="roundRect">
          <a:avLst/>
        </a:prstGeom>
        <a:solidFill>
          <a:srgbClr val="FF99CC"/>
        </a:solidFill>
        <a:ln w="19050" cap="flat" cmpd="sng" algn="ctr">
          <a:solidFill>
            <a:srgbClr val="FF99CC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AA0039"/>
              </a:solidFill>
              <a:latin typeface="Amasis MT Pro" panose="02040504050005020304" pitchFamily="18" charset="0"/>
            </a:rPr>
            <a:t>DURING TREATMENT – Monitor and support</a:t>
          </a:r>
          <a:endParaRPr lang="en-GB" sz="1600" kern="1200" dirty="0">
            <a:solidFill>
              <a:srgbClr val="AA0039"/>
            </a:solidFill>
            <a:latin typeface="Amasis MT Pro" panose="020405040500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Refer Sarah to physiotherapy for persistent shoulder restriction.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Monitor skin reactions, fatigue, pain, arm or breast swelling and endocrine-therapy side effects.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Review her Holistic Needs Assessment and Personalised Care and Support Plan, including anxiety, body image and return to work.</a:t>
          </a:r>
        </a:p>
      </dsp:txBody>
      <dsp:txXfrm>
        <a:off x="4256977" y="1556335"/>
        <a:ext cx="3205382" cy="2882498"/>
      </dsp:txXfrm>
    </dsp:sp>
    <dsp:sp modelId="{8480E6A4-7A11-44AD-8A1E-558B6EDC296D}">
      <dsp:nvSpPr>
        <dsp:cNvPr id="0" name=""/>
        <dsp:cNvSpPr/>
      </dsp:nvSpPr>
      <dsp:spPr>
        <a:xfrm>
          <a:off x="8008694" y="1400399"/>
          <a:ext cx="3547829" cy="3194370"/>
        </a:xfrm>
        <a:prstGeom prst="roundRect">
          <a:avLst/>
        </a:prstGeom>
        <a:solidFill>
          <a:srgbClr val="FFCBCB"/>
        </a:solidFill>
        <a:ln w="19050" cap="flat" cmpd="sng" algn="ctr">
          <a:solidFill>
            <a:srgbClr val="FFCBC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AA0039"/>
              </a:solidFill>
              <a:latin typeface="Amasis MT Pro" panose="02040504050005020304" pitchFamily="18" charset="0"/>
            </a:rPr>
            <a:t>LONG TERM – Surveillance and rapid access</a:t>
          </a:r>
          <a:endParaRPr lang="en-GB" sz="1600" kern="1200" dirty="0">
            <a:solidFill>
              <a:srgbClr val="AA0039"/>
            </a:solidFill>
            <a:latin typeface="Amasis MT Pro" panose="02040504050005020304" pitchFamily="18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Provide annual mammography for 5 years.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Give Sarah a written plan containing red-flag symptoms, review dates and contact details for her named breast-care professional.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Amasis MT Pro" panose="02040504050005020304" pitchFamily="18" charset="0"/>
            </a:rPr>
            <a:t>Routine ultrasound or MRI is not required without a clinical indication. </a:t>
          </a:r>
        </a:p>
      </dsp:txBody>
      <dsp:txXfrm>
        <a:off x="8164630" y="1556335"/>
        <a:ext cx="3235957" cy="28824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049789-0470-4AC6-B828-DA05F43CC43E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061B5F-ECBD-41C9-AA85-AB42F6D76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890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061B5F-ECBD-41C9-AA85-AB42F6D765C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52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8B076-1C6A-8E8C-0B88-B1BC5D8F14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D77A0-F70B-CEE5-0015-D9D4CEFB05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2CD5E-D524-911E-132E-72EFC40AE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0CECF-D26A-48CE-9DCB-986CC73743F7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24709-675F-4C9F-FA44-09184492A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C8795-8A4F-27F9-7F58-77BDB699B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5C3BF-CDD3-46F5-B4AB-816AF1A2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006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AFDD1-5CBE-2839-3597-D6F039D8F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864C9-49FD-5C18-1447-202DFFBE1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63094-68E1-3256-B8B4-03E7F7EF1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0CECF-D26A-48CE-9DCB-986CC73743F7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B9DF1-06BE-9A8B-0F2B-D3DF7EF3A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713F29-EE00-746E-0087-B6FD301A3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5C3BF-CDD3-46F5-B4AB-816AF1A2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377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8F2BD-C93E-B654-A208-387B5E4BA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0C2D78-767D-6CA8-EF26-AF6EB4A24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387F2-38C9-A0FD-4E97-81C6B5A18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0CECF-D26A-48CE-9DCB-986CC73743F7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72F4FA-A912-D2DE-5538-3660CA5A6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B19CD-D3C3-E616-3782-3B77226A2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5C3BF-CDD3-46F5-B4AB-816AF1A2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158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E634E-6A06-0244-9C40-BBF754A1F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B7A48-9B0A-D691-7E8D-3B3D0C9F27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1920D-2BD5-FCD7-0A48-176D85BC05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CC613-395F-B7C0-4AB0-0EF3DC8BF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0CECF-D26A-48CE-9DCB-986CC73743F7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AA2FF2-F805-3C35-F94B-DFC5061DF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148923-C9FF-0DB5-FB36-B02AF2A0A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5C3BF-CDD3-46F5-B4AB-816AF1A2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596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E5E0F-A316-EAD2-FE33-B52E0FE34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A53AB-D7E0-5B29-1C2F-63B738D73E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2DE51A-CC9D-C89C-CC68-9BB6B53E39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357349-A3E7-D3C8-D5BB-A43E789971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25A129-26C1-9B04-BBB7-D5719801D0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91ED72-B1B4-6024-0437-A1883633E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0CECF-D26A-48CE-9DCB-986CC73743F7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D0718A-14C5-0051-37CA-20606185C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F265F4-8852-7205-3F69-7F3072F13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5C3BF-CDD3-46F5-B4AB-816AF1A2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105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90B9A-593F-E7AE-3E4E-F74291267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D8E1E2-6454-77EF-3F85-311EAD1D0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0CECF-D26A-48CE-9DCB-986CC73743F7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2EF86A-7CAF-3132-6A91-E81FFC511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0FC244-09BE-2C19-7FE4-2689FF09D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5C3BF-CDD3-46F5-B4AB-816AF1A2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374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E90BE7-608F-493C-82CA-DCD9B02B7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0CECF-D26A-48CE-9DCB-986CC73743F7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41C2C2-7E5C-49DF-6869-15D8CFF0E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8EDF95-92B8-2830-733D-3BF26B700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5C3BF-CDD3-46F5-B4AB-816AF1A2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499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3E2B3-DC35-9515-6836-2070C37E8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AE65B-E153-1C85-DCDF-9C5C33ED2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6DEB99-2416-20E2-1FFC-0F0727FAE6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3A8D48-5BF4-CBC4-CB66-AF56512A1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0CECF-D26A-48CE-9DCB-986CC73743F7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FA6521-4238-A509-CBDC-3FA684BBA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78DF1E-C6D5-1833-FD63-0810F8598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5C3BF-CDD3-46F5-B4AB-816AF1A2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707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A7D58-2D56-3E61-6E00-7ED6D318F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210DCF-9F12-8D43-4A1C-E8A67143E5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85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07310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25263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F0990B-9A67-9A4C-5768-1A3FA685E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8ECD2A-F042-6718-2A16-2D4DEAFBBE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AC7C-8AC7-540F-6858-05D547608C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D0CECF-D26A-48CE-9DCB-986CC73743F7}" type="datetimeFigureOut">
              <a:rPr lang="en-GB" smtClean="0"/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E286C-A335-68AC-9820-1F58762A5F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77114-2DCE-818B-B56A-8322F7F25C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F5C3BF-CDD3-46F5-B4AB-816AF1A2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9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7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CE87E-40D0-9A2C-C07F-68F8C6E86483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ctrTitle"/>
          </p:nvPr>
        </p:nvSpPr>
        <p:spPr>
          <a:xfrm>
            <a:off x="196596" y="1938528"/>
            <a:ext cx="7473696" cy="1938528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BMHP5023 Introduction to Physiology</a:t>
            </a:r>
            <a:b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</a:b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Component 2 – Presentation</a:t>
            </a:r>
            <a:b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</a:b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Care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3A5E34-0EE7-8865-F9F5-6F9C1CB6801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963168" y="4223830"/>
            <a:ext cx="5940552" cy="1655762"/>
          </a:xfrm>
        </p:spPr>
        <p:txBody>
          <a:bodyPr/>
          <a:lstStyle/>
          <a:p>
            <a:r>
              <a:rPr lang="en-GB" dirty="0">
                <a:solidFill>
                  <a:srgbClr val="AA0039"/>
                </a:solidFill>
                <a:latin typeface="Amasis MT Pro Black" panose="02040A04050005020304" pitchFamily="18" charset="0"/>
              </a:rPr>
              <a:t>Student ID: 2442414</a:t>
            </a:r>
          </a:p>
          <a:p>
            <a:r>
              <a:rPr lang="en-GB" dirty="0">
                <a:solidFill>
                  <a:srgbClr val="AA0039"/>
                </a:solidFill>
                <a:latin typeface="Amasis MT Pro Black" panose="02040A04050005020304" pitchFamily="18" charset="0"/>
              </a:rPr>
              <a:t>Student Name: Anna Poznanska</a:t>
            </a:r>
          </a:p>
          <a:p>
            <a:r>
              <a:rPr lang="en-GB" dirty="0">
                <a:solidFill>
                  <a:srgbClr val="AA0039"/>
                </a:solidFill>
                <a:latin typeface="Amasis MT Pro Black" panose="02040A04050005020304" pitchFamily="18" charset="0"/>
              </a:rPr>
              <a:t>Lecturer Name: Dr Soban Sadiq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BF0AD3-AEE2-C761-262D-8946BD2853A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596" y="366617"/>
            <a:ext cx="3068175" cy="1223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210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5F7C3E5-4065-41ED-3C79-242720449E0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351782" y="64008"/>
            <a:ext cx="3488436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INTRODUCTION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AF40C2-9AB2-EFCE-02F4-360ED2678F9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23088" y="1386876"/>
            <a:ext cx="6709410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</a:rPr>
              <a:t>Sarah Morgan is a 56-year-old postmenopausal woman who lives with her husband and works part-time as an administrative assistant. </a:t>
            </a:r>
          </a:p>
          <a:p>
            <a:pPr marL="342900" lvl="0" indent="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</a:rPr>
              <a:t>Routine NHS breast screening identified Stage IIA, ER-positive, HER2-negative invasive cancer in her left breast. </a:t>
            </a:r>
          </a:p>
          <a:p>
            <a:pPr marL="342900" lvl="0" indent="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</a:rPr>
              <a:t>Following breast-conserving surgery, she is preparing for radiotherapy and discussing endocrine therapy with her oncology team. </a:t>
            </a:r>
          </a:p>
          <a:p>
            <a:pPr marL="342900" lvl="0" indent="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</a:rPr>
              <a:t>Her care plan must address treatment, physical recovery, emotional wellbeing and her goal of returning to work. </a:t>
            </a:r>
          </a:p>
          <a:p>
            <a:pPr marL="342900" lvl="0" indent="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masis MT Pro" panose="02040504050005020304" pitchFamily="18" charset="0"/>
              </a:rPr>
              <a:t>Breast cancer is the most common cancer in the UK and affects approximately 1 in 7 women during their lifetime (Cancer Research UK, 2026a; NHS England, 2026).</a:t>
            </a:r>
          </a:p>
        </p:txBody>
      </p:sp>
    </p:spTree>
    <p:extLst>
      <p:ext uri="{BB962C8B-B14F-4D97-AF65-F5344CB8AC3E}">
        <p14:creationId xmlns:p14="http://schemas.microsoft.com/office/powerpoint/2010/main" val="3369707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1E67F98-DB43-CFDA-09FB-2986AF72A4F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39207" y="1298448"/>
            <a:ext cx="5998639" cy="3999092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0B8F2158-5327-B007-13E4-AED48CF20822}"/>
              </a:ext>
            </a:extLst>
          </p:cNvPr>
          <p:cNvSpPr txBox="1">
            <a:spLocks/>
          </p:cNvSpPr>
          <p:nvPr/>
        </p:nvSpPr>
        <p:spPr>
          <a:xfrm>
            <a:off x="4351782" y="64008"/>
            <a:ext cx="3488436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INTRODUCTION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E8CE7E-CB89-989A-9864-39D44793510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9207" y="5553572"/>
            <a:ext cx="6094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masis MT Pro" panose="02040504050005020304" pitchFamily="18" charset="0"/>
              </a:rPr>
              <a:t>Figure 1. </a:t>
            </a:r>
            <a:r>
              <a:rPr lang="en-GB" sz="1400" dirty="0">
                <a:latin typeface="Amasis MT Pro" panose="02040504050005020304" pitchFamily="18" charset="0"/>
              </a:rPr>
              <a:t>A patient undergoing mammography as part of breast assessment. Source: Aneurin Bevan University Health Board (n.d.).</a:t>
            </a:r>
          </a:p>
        </p:txBody>
      </p:sp>
    </p:spTree>
    <p:extLst>
      <p:ext uri="{BB962C8B-B14F-4D97-AF65-F5344CB8AC3E}">
        <p14:creationId xmlns:p14="http://schemas.microsoft.com/office/powerpoint/2010/main" val="2625853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ED3D08F-56F9-6E7B-5FD6-DF904FBD84D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044571" y="0"/>
            <a:ext cx="6102858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Information about the person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712F2C81-0B19-618A-2F45-E1C2C8EB2EAE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706515745"/>
              </p:ext>
            </p:extLst>
          </p:nvPr>
        </p:nvGraphicFramePr>
        <p:xfrm>
          <a:off x="-554373" y="905353"/>
          <a:ext cx="9600677" cy="5684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3905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B59CEE92-0636-3421-366E-411664B14EB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60623" y="73152"/>
            <a:ext cx="5270754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Anatomy and Physiology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C915EF-357D-6FF2-BDBE-173B649EFAF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49936" y="1051560"/>
            <a:ext cx="670941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Amasis MT Pro" panose="02040504050005020304" pitchFamily="18" charset="0"/>
              </a:rPr>
              <a:t>The breast is an accessory organ of the female reproductive system, regulated by hormones and closely connected to the lymphatic system.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b="1" dirty="0">
                <a:latin typeface="Amasis MT Pro" panose="02040504050005020304" pitchFamily="18" charset="0"/>
              </a:rPr>
              <a:t>Lobules</a:t>
            </a:r>
            <a:r>
              <a:rPr lang="en-GB" dirty="0">
                <a:latin typeface="Amasis MT Pro" panose="02040504050005020304" pitchFamily="18" charset="0"/>
              </a:rPr>
              <a:t> produce milk, while </a:t>
            </a:r>
            <a:r>
              <a:rPr lang="en-GB" b="1" dirty="0">
                <a:latin typeface="Amasis MT Pro" panose="02040504050005020304" pitchFamily="18" charset="0"/>
              </a:rPr>
              <a:t>lactiferous ducts</a:t>
            </a:r>
            <a:r>
              <a:rPr lang="en-GB" dirty="0">
                <a:latin typeface="Amasis MT Pro" panose="02040504050005020304" pitchFamily="18" charset="0"/>
              </a:rPr>
              <a:t> transport it towards the nipple.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b="1" dirty="0">
                <a:latin typeface="Amasis MT Pro" panose="02040504050005020304" pitchFamily="18" charset="0"/>
              </a:rPr>
              <a:t>Adipose and connective tissues</a:t>
            </a:r>
            <a:r>
              <a:rPr lang="en-GB" dirty="0">
                <a:latin typeface="Amasis MT Pro" panose="02040504050005020304" pitchFamily="18" charset="0"/>
              </a:rPr>
              <a:t> provide shape and structural support; blood vessels supply oxygen and nutrients.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b="1" dirty="0">
                <a:latin typeface="Amasis MT Pro" panose="02040504050005020304" pitchFamily="18" charset="0"/>
              </a:rPr>
              <a:t>Lymphatic vessels and axillary lymph nodes</a:t>
            </a:r>
            <a:r>
              <a:rPr lang="en-GB" dirty="0">
                <a:latin typeface="Amasis MT Pro" panose="02040504050005020304" pitchFamily="18" charset="0"/>
              </a:rPr>
              <a:t> drain fluid, support immune function and provide a possible route for cancer spread.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Amasis MT Pro" panose="02040504050005020304" pitchFamily="18" charset="0"/>
              </a:rPr>
              <a:t>In invasive breast cancer NST, abnormal cells grow through the duct lining and invade surrounding tissue.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Amasis MT Pro" panose="02040504050005020304" pitchFamily="18" charset="0"/>
              </a:rPr>
              <a:t>Sarah’s cancer is </a:t>
            </a:r>
            <a:r>
              <a:rPr lang="en-GB" b="1" dirty="0">
                <a:latin typeface="Amasis MT Pro" panose="02040504050005020304" pitchFamily="18" charset="0"/>
              </a:rPr>
              <a:t>ER-positive</a:t>
            </a:r>
            <a:r>
              <a:rPr lang="en-GB" dirty="0">
                <a:latin typeface="Amasis MT Pro" panose="02040504050005020304" pitchFamily="18" charset="0"/>
              </a:rPr>
              <a:t>, meaning oestrogen can stimulate the cancer cells to grow and divide (Cancer Research UK, 2026a; 2026b).</a:t>
            </a:r>
          </a:p>
        </p:txBody>
      </p:sp>
    </p:spTree>
    <p:extLst>
      <p:ext uri="{BB962C8B-B14F-4D97-AF65-F5344CB8AC3E}">
        <p14:creationId xmlns:p14="http://schemas.microsoft.com/office/powerpoint/2010/main" val="959400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422A245-0858-75E1-66DE-A3EB58DEA65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60623" y="73152"/>
            <a:ext cx="5270754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Anatomy and Physiology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FDE2D95-4656-3C1D-3057-93E53358A71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835" y="1051560"/>
            <a:ext cx="6003576" cy="443525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E81ABE2-FFB3-24EA-71EF-0D39E3859B5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58835" y="5806440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masis MT Pro" panose="02040504050005020304" pitchFamily="18" charset="0"/>
              </a:rPr>
              <a:t>Figure 2.</a:t>
            </a:r>
            <a:r>
              <a:rPr lang="en-GB" sz="1400" dirty="0">
                <a:latin typeface="Amasis MT Pro" panose="02040504050005020304" pitchFamily="18" charset="0"/>
              </a:rPr>
              <a:t> Anatomy of the female breast and adjacent lymph nodes. Source: National Cancer Institute (2025).</a:t>
            </a:r>
          </a:p>
        </p:txBody>
      </p:sp>
    </p:spTree>
    <p:extLst>
      <p:ext uri="{BB962C8B-B14F-4D97-AF65-F5344CB8AC3E}">
        <p14:creationId xmlns:p14="http://schemas.microsoft.com/office/powerpoint/2010/main" val="2850771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27DCA981-9830-8171-F696-3A99918E110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741295" y="100584"/>
            <a:ext cx="6709410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Care Plan (1/3)</a:t>
            </a:r>
          </a:p>
          <a:p>
            <a:pPr algn="ctr"/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Lifestyle and health behaviours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7E2B5B4-F722-0F26-AD84-A4800F12CDA7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2005451387"/>
              </p:ext>
            </p:extLst>
          </p:nvPr>
        </p:nvGraphicFramePr>
        <p:xfrm>
          <a:off x="-766154" y="1198511"/>
          <a:ext cx="1123945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24342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6ED7502C-0C96-985B-3032-0EC5C48516C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351782" y="64008"/>
            <a:ext cx="3488436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Care Plan (2/3)</a:t>
            </a:r>
          </a:p>
          <a:p>
            <a:pPr algn="ctr"/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Everyday routine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414E7708-5DC7-7224-19C7-14977D12598D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23317543"/>
              </p:ext>
            </p:extLst>
          </p:nvPr>
        </p:nvGraphicFramePr>
        <p:xfrm>
          <a:off x="287782" y="11768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1973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52EE35A-A8F4-A650-FD53-B2E8FF786FBA}"/>
              </a:ext>
            </a:extLst>
          </p:cNvPr>
          <p:cNvSpPr txBox="1">
            <a:spLocks/>
          </p:cNvSpPr>
          <p:nvPr/>
        </p:nvSpPr>
        <p:spPr>
          <a:xfrm>
            <a:off x="4351782" y="64008"/>
            <a:ext cx="3488436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Care Plan (2/3)</a:t>
            </a:r>
          </a:p>
          <a:p>
            <a:pPr algn="ctr"/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Everyday routine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6F118D-D149-BDA1-630B-27D9AE9A3DD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" y="0"/>
            <a:ext cx="11439525" cy="67299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AE98F2-8079-9AFB-4D4A-649C194C85B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57200" y="5788152"/>
            <a:ext cx="97017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masis MT Pro" panose="02040504050005020304" pitchFamily="18" charset="0"/>
              </a:rPr>
              <a:t>Figure 3. </a:t>
            </a:r>
            <a:r>
              <a:rPr lang="en-GB" sz="1400" dirty="0">
                <a:latin typeface="Amasis MT Pro" panose="02040504050005020304" pitchFamily="18" charset="0"/>
              </a:rPr>
              <a:t>Sarah’s proposed daily routine during treatment. Source: Author, based on NICE (2018), NHS (2023; 2024), Macmillan Cancer Support (n.d.) and NHS England (2024).</a:t>
            </a:r>
          </a:p>
        </p:txBody>
      </p:sp>
    </p:spTree>
    <p:extLst>
      <p:ext uri="{BB962C8B-B14F-4D97-AF65-F5344CB8AC3E}">
        <p14:creationId xmlns:p14="http://schemas.microsoft.com/office/powerpoint/2010/main" val="2568534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370CB9AF-2258-A33E-9B30-2E3EAD6E4D1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245739" y="64008"/>
            <a:ext cx="5700522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Care Plan (3/3)</a:t>
            </a:r>
          </a:p>
          <a:p>
            <a:pPr algn="ctr"/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Communication and ethical care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B70C2B6-FB7D-248B-9ACE-8D295332D7C2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3087299052"/>
              </p:ext>
            </p:extLst>
          </p:nvPr>
        </p:nvGraphicFramePr>
        <p:xfrm>
          <a:off x="157479" y="1149434"/>
          <a:ext cx="9718041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0858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AA0DB99-B590-A3B6-9634-BEC63E00ADF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962275" y="0"/>
            <a:ext cx="6267450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Risk factors relevant to Sarah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232A852-4901-E4B2-C64E-BDB5B18C77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8720205"/>
              </p:ext>
            </p:extLst>
          </p:nvPr>
        </p:nvGraphicFramePr>
        <p:xfrm>
          <a:off x="546100" y="859536"/>
          <a:ext cx="3198368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7" name="Group 6">
            <a:extLst>
              <a:ext uri="{FF2B5EF4-FFF2-40B4-BE49-F238E27FC236}">
                <a16:creationId xmlns:a16="http://schemas.microsoft.com/office/drawing/2014/main" id="{82BFC2C4-A1D3-6E2A-1944-F6F2D61816BC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 flipH="1">
            <a:off x="3744469" y="859536"/>
            <a:ext cx="3198367" cy="5418667"/>
            <a:chOff x="1" y="-1"/>
            <a:chExt cx="3198368" cy="5418667"/>
          </a:xfrm>
        </p:grpSpPr>
        <p:sp>
          <p:nvSpPr>
            <p:cNvPr id="9" name="Flowchart: Manual Operation 8">
              <a:extLst>
                <a:ext uri="{FF2B5EF4-FFF2-40B4-BE49-F238E27FC236}">
                  <a16:creationId xmlns:a16="http://schemas.microsoft.com/office/drawing/2014/main" id="{B85982BE-8E26-AA98-C2D3-B4EEEABACCB9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6200000">
              <a:off x="-1110149" y="1110149"/>
              <a:ext cx="5418667" cy="3198368"/>
            </a:xfrm>
            <a:prstGeom prst="flowChartManualOperation">
              <a:avLst/>
            </a:prstGeom>
            <a:solidFill>
              <a:srgbClr val="FFCCCC"/>
            </a:solidFill>
            <a:ln>
              <a:solidFill>
                <a:srgbClr val="AA0039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lowchart: Manual Operation 4">
              <a:extLst>
                <a:ext uri="{FF2B5EF4-FFF2-40B4-BE49-F238E27FC236}">
                  <a16:creationId xmlns:a16="http://schemas.microsoft.com/office/drawing/2014/main" id="{0E64E7A3-7EE1-4455-C3E9-9DA0FC13D867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" y="1083733"/>
              <a:ext cx="3198367" cy="325120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0" tIns="0" rIns="127000" bIns="0" numCol="1" spcCol="1270" anchor="t" anchorCtr="0">
              <a:noAutofit/>
            </a:bodyPr>
            <a:lstStyle/>
            <a:p>
              <a:pPr>
                <a:spcBef>
                  <a:spcPts val="200"/>
                </a:spcBef>
                <a:spcAft>
                  <a:spcPts val="200"/>
                </a:spcAft>
              </a:pPr>
              <a:r>
                <a:rPr lang="en-GB" b="1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Modifiable or manageable</a:t>
              </a:r>
              <a:endParaRPr lang="en-GB" dirty="0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  <a:p>
              <a:pPr marL="285750" lvl="0" indent="-285750">
                <a:spcBef>
                  <a:spcPts val="200"/>
                </a:spcBef>
                <a:spcAft>
                  <a:spcPts val="200"/>
                </a:spcAft>
                <a:buFont typeface="Arial" panose="020B0604020202020204" pitchFamily="34" charset="0"/>
                <a:buChar char="•"/>
              </a:pPr>
              <a:r>
                <a:rPr lang="en-GB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BMI 30.9 after menopause: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 gradual weight management after active treatment </a:t>
              </a:r>
            </a:p>
            <a:p>
              <a:pPr marL="285750" lvl="0" indent="-285750">
                <a:spcBef>
                  <a:spcPts val="200"/>
                </a:spcBef>
                <a:spcAft>
                  <a:spcPts val="200"/>
                </a:spcAft>
                <a:buFont typeface="Arial" panose="020B0604020202020204" pitchFamily="34" charset="0"/>
                <a:buChar char="•"/>
              </a:pPr>
              <a:r>
                <a:rPr lang="en-GB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Approximately 10 alcohol units/week: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 reduce further through an agreed goal </a:t>
              </a:r>
            </a:p>
            <a:p>
              <a:pPr marL="285750" lvl="0" indent="-285750">
                <a:spcBef>
                  <a:spcPts val="200"/>
                </a:spcBef>
                <a:spcAft>
                  <a:spcPts val="200"/>
                </a:spcAft>
                <a:buFont typeface="Arial" panose="020B0604020202020204" pitchFamily="34" charset="0"/>
                <a:buChar char="•"/>
              </a:pPr>
              <a:r>
                <a:rPr lang="en-GB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Mainly sedentary routine: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 gradually increase safe physical activity </a:t>
              </a:r>
            </a:p>
            <a:p>
              <a:pPr marL="285750" lvl="0" indent="-285750">
                <a:spcBef>
                  <a:spcPts val="200"/>
                </a:spcBef>
                <a:spcAft>
                  <a:spcPts val="200"/>
                </a:spcAft>
                <a:buFont typeface="Arial" panose="020B0604020202020204" pitchFamily="34" charset="0"/>
                <a:buChar char="•"/>
              </a:pPr>
              <a:r>
                <a:rPr lang="en-GB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Non-smoker: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 maintain smoke-free status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DB77C486-04E2-112B-1D36-7CF28E8048D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46099" y="5194471"/>
            <a:ext cx="6396736" cy="923330"/>
          </a:xfrm>
          <a:prstGeom prst="rect">
            <a:avLst/>
          </a:prstGeom>
          <a:blipFill>
            <a:blip r:embed="rId7"/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masis MT Pro Black" panose="02040A04050005020304" pitchFamily="18" charset="0"/>
              </a:rPr>
              <a:t>Important:</a:t>
            </a:r>
            <a:r>
              <a:rPr lang="en-GB" dirty="0">
                <a:latin typeface="Amasis MT Pro Black" panose="02040A04050005020304" pitchFamily="18" charset="0"/>
              </a:rPr>
              <a:t> Risk factors affect probability; they do not prove what caused Sarah’s cancer and should never be used to assign blame.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D1943FA-DF49-3C56-7CAA-7C313991E99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28600" y="6432090"/>
            <a:ext cx="114173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masis MT Pro" panose="02040504050005020304" pitchFamily="18" charset="0"/>
              </a:rPr>
              <a:t>Figure 4. </a:t>
            </a:r>
            <a:r>
              <a:rPr lang="en-GB" sz="1400" dirty="0">
                <a:latin typeface="Amasis MT Pro" panose="02040504050005020304" pitchFamily="18" charset="0"/>
              </a:rPr>
              <a:t>Modifiable and non-modifiable risk factors relevant to Sarah. Source: Author, based on NHS (2024) and Cancer Research UK (2026a–c).</a:t>
            </a:r>
          </a:p>
        </p:txBody>
      </p:sp>
    </p:spTree>
    <p:extLst>
      <p:ext uri="{BB962C8B-B14F-4D97-AF65-F5344CB8AC3E}">
        <p14:creationId xmlns:p14="http://schemas.microsoft.com/office/powerpoint/2010/main" val="1339502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76EDFBD-A9E3-CBA4-EE7C-F020D7196BB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15340" y="0"/>
            <a:ext cx="10561320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Recommendations: from treatment to survivorship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D6EB842-ADA8-3F32-B25A-1180B1B2D513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3219294689"/>
              </p:ext>
            </p:extLst>
          </p:nvPr>
        </p:nvGraphicFramePr>
        <p:xfrm>
          <a:off x="-1" y="719666"/>
          <a:ext cx="11757891" cy="5995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392929-B019-A8D0-7F02-DC789DE4A02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34110" y="6407059"/>
            <a:ext cx="61036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atin typeface="Amasis MT Pro" panose="02040504050005020304" pitchFamily="18" charset="0"/>
              </a:rPr>
              <a:t>Sources: </a:t>
            </a:r>
            <a:r>
              <a:rPr lang="en-GB" sz="1400" dirty="0">
                <a:latin typeface="Amasis MT Pro" panose="02040504050005020304" pitchFamily="18" charset="0"/>
              </a:rPr>
              <a:t>(NICE, 2018, updated 2025; NHS, 2024; NHS England, 2024).</a:t>
            </a:r>
          </a:p>
        </p:txBody>
      </p:sp>
    </p:spTree>
    <p:extLst>
      <p:ext uri="{BB962C8B-B14F-4D97-AF65-F5344CB8AC3E}">
        <p14:creationId xmlns:p14="http://schemas.microsoft.com/office/powerpoint/2010/main" val="20181057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1739918-E074-3507-99C8-065178E05726}"/>
              </a:ext>
            </a:extLst>
          </p:cNvPr>
          <p:cNvSpPr txBox="1">
            <a:spLocks/>
          </p:cNvSpPr>
          <p:nvPr/>
        </p:nvSpPr>
        <p:spPr>
          <a:xfrm>
            <a:off x="2119884" y="118872"/>
            <a:ext cx="7952232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Conclusion: coordinated care supports recovery and wellbeing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6C4FDC-F5A0-384F-60B3-2F81F664480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5948" y="1514892"/>
            <a:ext cx="9643872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b="1" dirty="0">
                <a:latin typeface="Amasis MT Pro" panose="02040504050005020304" pitchFamily="18" charset="0"/>
              </a:rPr>
              <a:t>Understanding the breast and lymphatic system</a:t>
            </a:r>
            <a:endParaRPr lang="en-GB" sz="1600" dirty="0">
              <a:latin typeface="Amasis MT Pro" panose="02040504050005020304" pitchFamily="18" charset="0"/>
            </a:endParaRP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latin typeface="Amasis MT Pro" panose="02040504050005020304" pitchFamily="18" charset="0"/>
              </a:rPr>
              <a:t>Explains how breast cancer develops and may spread.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latin typeface="Amasis MT Pro" panose="02040504050005020304" pitchFamily="18" charset="0"/>
              </a:rPr>
              <a:t>Supports decisions about surgery, radiotherapy, endocrine therapy and surveillance.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b="1" dirty="0">
                <a:latin typeface="Amasis MT Pro" panose="02040504050005020304" pitchFamily="18" charset="0"/>
              </a:rPr>
              <a:t>A whole-person care plan</a:t>
            </a:r>
            <a:endParaRPr lang="en-GB" sz="1600" dirty="0">
              <a:latin typeface="Amasis MT Pro" panose="02040504050005020304" pitchFamily="18" charset="0"/>
            </a:endParaRP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latin typeface="Amasis MT Pro" panose="02040504050005020304" pitchFamily="18" charset="0"/>
              </a:rPr>
              <a:t>Combines treatment and monitoring with shoulder rehabilitation, lifestyle support and symptom management.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latin typeface="Amasis MT Pro" panose="02040504050005020304" pitchFamily="18" charset="0"/>
              </a:rPr>
              <a:t>Addresses Sarah’s anxiety, body image, independence and return-to-work goals.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b="1" dirty="0">
                <a:latin typeface="Amasis MT Pro" panose="02040504050005020304" pitchFamily="18" charset="0"/>
              </a:rPr>
              <a:t>Shared decisions and continuity of care</a:t>
            </a:r>
            <a:endParaRPr lang="en-GB" sz="1600" dirty="0">
              <a:latin typeface="Amasis MT Pro" panose="02040504050005020304" pitchFamily="18" charset="0"/>
            </a:endParaRP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latin typeface="Amasis MT Pro" panose="02040504050005020304" pitchFamily="18" charset="0"/>
              </a:rPr>
              <a:t>Sarah should remain involved in all treatment decisions.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latin typeface="Amasis MT Pro" panose="02040504050005020304" pitchFamily="18" charset="0"/>
              </a:rPr>
              <a:t>A named professional, written care plan and clear follow-up pathway support safe long-term care.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600" b="1" dirty="0">
                <a:latin typeface="Amasis MT Pro" panose="02040504050005020304" pitchFamily="18" charset="0"/>
              </a:rPr>
              <a:t>Successful care means controlling the cancer while protecting Sarah’s independence, confidence and quality of life.</a:t>
            </a:r>
            <a:endParaRPr lang="en-GB" sz="1600" dirty="0">
              <a:latin typeface="Amasis MT Pro" panose="020405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2351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8EEB81A2-744B-F3C0-B390-8EF7250230C4}"/>
              </a:ext>
            </a:extLst>
          </p:cNvPr>
          <p:cNvSpPr txBox="1">
            <a:spLocks/>
          </p:cNvSpPr>
          <p:nvPr/>
        </p:nvSpPr>
        <p:spPr>
          <a:xfrm>
            <a:off x="4957191" y="64008"/>
            <a:ext cx="2277618" cy="9784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masis MT Pro Black" panose="02040A04050005020304" pitchFamily="18" charset="0"/>
              </a:rPr>
              <a:t>Reference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masis MT Pro Black" panose="02040A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8550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496</TotalTime>
  <Words>1329</Words>
  <Application>Microsoft Office PowerPoint</Application>
  <PresentationFormat>Widescreen</PresentationFormat>
  <Paragraphs>120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Amasis MT Pro</vt:lpstr>
      <vt:lpstr>Amasis MT Pro Black</vt:lpstr>
      <vt:lpstr>Aptos</vt:lpstr>
      <vt:lpstr>Aptos Display</vt:lpstr>
      <vt:lpstr>Arial</vt:lpstr>
      <vt:lpstr>Office Theme</vt:lpstr>
      <vt:lpstr>BMHP5023 Introduction to Physiology Component 2 – Presentation Care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Security Services</dc:creator>
  <cp:lastModifiedBy>Security Services</cp:lastModifiedBy>
  <cp:revision>7</cp:revision>
  <dcterms:created xsi:type="dcterms:W3CDTF">2026-08-20T16:16:27Z</dcterms:created>
  <dcterms:modified xsi:type="dcterms:W3CDTF">2026-08-21T13:05:53Z</dcterms:modified>
</cp:coreProperties>
</file>