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handoutMasterIdLst>
    <p:handoutMasterId r:id="rId29"/>
  </p:handoutMasterIdLst>
  <p:sldIdLst>
    <p:sldId id="256" r:id="rId2"/>
    <p:sldId id="333" r:id="rId3"/>
    <p:sldId id="334" r:id="rId4"/>
    <p:sldId id="335" r:id="rId5"/>
    <p:sldId id="336" r:id="rId6"/>
    <p:sldId id="337" r:id="rId7"/>
    <p:sldId id="338" r:id="rId8"/>
    <p:sldId id="339" r:id="rId9"/>
    <p:sldId id="340" r:id="rId10"/>
    <p:sldId id="341" r:id="rId11"/>
    <p:sldId id="342" r:id="rId12"/>
    <p:sldId id="343" r:id="rId13"/>
    <p:sldId id="344" r:id="rId14"/>
    <p:sldId id="345" r:id="rId15"/>
    <p:sldId id="346" r:id="rId16"/>
    <p:sldId id="347" r:id="rId17"/>
    <p:sldId id="348" r:id="rId18"/>
    <p:sldId id="349" r:id="rId19"/>
    <p:sldId id="350" r:id="rId20"/>
    <p:sldId id="351" r:id="rId21"/>
    <p:sldId id="352" r:id="rId22"/>
    <p:sldId id="353" r:id="rId23"/>
    <p:sldId id="354" r:id="rId24"/>
    <p:sldId id="355" r:id="rId25"/>
    <p:sldId id="356" r:id="rId26"/>
    <p:sldId id="35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3007"/>
  </p:normalViewPr>
  <p:slideViewPr>
    <p:cSldViewPr snapToGrid="0" snapToObjects="1">
      <p:cViewPr varScale="1">
        <p:scale>
          <a:sx n="77" d="100"/>
          <a:sy n="77" d="100"/>
        </p:scale>
        <p:origin x="45"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7E6BDE-B862-6F43-8A69-6CAC0F8C15E3}" type="datetimeFigureOut">
              <a:rPr lang="en-US" smtClean="0"/>
              <a:t>3/8/2020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6ABBA72-EDB4-EA40-B37C-8644FFBD1712}" type="slidenum">
              <a:rPr lang="en-US" smtClean="0"/>
              <a:t>‹#›</a:t>
            </a:fld>
            <a:endParaRPr lang="en-US"/>
          </a:p>
        </p:txBody>
      </p:sp>
    </p:spTree>
    <p:extLst>
      <p:ext uri="{BB962C8B-B14F-4D97-AF65-F5344CB8AC3E}">
        <p14:creationId xmlns:p14="http://schemas.microsoft.com/office/powerpoint/2010/main" val="19268349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7AC4BA-D4F0-6644-9D3D-07658858C63E}" type="datetimeFigureOut">
              <a:rPr lang="en-US" smtClean="0"/>
              <a:t>3/8/2020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FA0CE2-CAC1-984D-AC6B-E0C0787C2837}" type="slidenum">
              <a:rPr lang="en-US" smtClean="0"/>
              <a:t>‹#›</a:t>
            </a:fld>
            <a:endParaRPr lang="en-US"/>
          </a:p>
        </p:txBody>
      </p:sp>
    </p:spTree>
    <p:extLst>
      <p:ext uri="{BB962C8B-B14F-4D97-AF65-F5344CB8AC3E}">
        <p14:creationId xmlns:p14="http://schemas.microsoft.com/office/powerpoint/2010/main" val="433856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4FA0CE2-CAC1-984D-AC6B-E0C0787C2837}" type="slidenum">
              <a:rPr lang="en-US" smtClean="0"/>
              <a:t>1</a:t>
            </a:fld>
            <a:endParaRPr lang="en-US"/>
          </a:p>
        </p:txBody>
      </p:sp>
    </p:spTree>
    <p:extLst>
      <p:ext uri="{BB962C8B-B14F-4D97-AF65-F5344CB8AC3E}">
        <p14:creationId xmlns:p14="http://schemas.microsoft.com/office/powerpoint/2010/main" val="1126172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B049B5D-20C1-2944-9BC5-9F032414E6C1}" type="slidenum">
              <a:rPr lang="en-GB" altLang="en-US"/>
              <a:pPr eaLnBrk="1" hangingPunct="1"/>
              <a:t>6</a:t>
            </a:fld>
            <a:endParaRPr lang="en-GB" altLang="en-US"/>
          </a:p>
        </p:txBody>
      </p:sp>
      <p:sp>
        <p:nvSpPr>
          <p:cNvPr id="29699"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29700"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19050" tIns="0" rIns="19050" bIns="0"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r>
              <a:rPr lang="en-US" altLang="en-US" sz="1000" i="1">
                <a:latin typeface="Times New Roman" charset="0"/>
              </a:rPr>
              <a:t>13</a:t>
            </a:r>
          </a:p>
        </p:txBody>
      </p:sp>
      <p:sp>
        <p:nvSpPr>
          <p:cNvPr id="29701"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29702"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29703" name="Rectangle 6"/>
          <p:cNvSpPr>
            <a:spLocks noGrp="1" noChangeArrowheads="1"/>
          </p:cNvSpPr>
          <p:nvPr>
            <p:ph type="body" idx="1"/>
          </p:nvPr>
        </p:nvSpPr>
        <p:spPr>
          <a:xfrm>
            <a:off x="914400" y="4343400"/>
            <a:ext cx="5029200" cy="4114800"/>
          </a:xfrm>
          <a:noFill/>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90488" tIns="44450" rIns="90488" bIns="44450"/>
          <a:lstStyle/>
          <a:p>
            <a:pPr eaLnBrk="1" hangingPunct="1"/>
            <a:r>
              <a:rPr lang="en-US" altLang="en-US"/>
              <a:t>Explain the calculation of WHR</a:t>
            </a:r>
          </a:p>
        </p:txBody>
      </p:sp>
      <p:sp>
        <p:nvSpPr>
          <p:cNvPr id="29704" name="Rectangle 7"/>
          <p:cNvSpPr>
            <a:spLocks noGrp="1" noRot="1" noChangeAspect="1" noChangeArrowheads="1" noTextEdit="1"/>
          </p:cNvSpPr>
          <p:nvPr>
            <p:ph type="sldImg"/>
          </p:nvPr>
        </p:nvSpPr>
        <p:spPr>
          <a:xfrm>
            <a:off x="1150938" y="692150"/>
            <a:ext cx="4556125" cy="3416300"/>
          </a:xfrm>
          <a:ln w="12700" cap="flat">
            <a:solidFill>
              <a:schemeClr val="tx1"/>
            </a:solidFill>
          </a:ln>
        </p:spPr>
      </p:sp>
    </p:spTree>
    <p:extLst>
      <p:ext uri="{BB962C8B-B14F-4D97-AF65-F5344CB8AC3E}">
        <p14:creationId xmlns:p14="http://schemas.microsoft.com/office/powerpoint/2010/main" val="2104416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1DF6696-99B0-D042-A022-A8803DBC142D}" type="slidenum">
              <a:rPr lang="en-GB" altLang="en-US"/>
              <a:pPr eaLnBrk="1" hangingPunct="1"/>
              <a:t>7</a:t>
            </a:fld>
            <a:endParaRPr lang="en-GB" altLang="en-US"/>
          </a:p>
        </p:txBody>
      </p:sp>
      <p:sp>
        <p:nvSpPr>
          <p:cNvPr id="30723"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30724"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19050" tIns="0" rIns="19050" bIns="0"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r>
              <a:rPr lang="en-US" altLang="en-US" sz="1000" i="1">
                <a:latin typeface="Times New Roman" charset="0"/>
              </a:rPr>
              <a:t>14</a:t>
            </a:r>
          </a:p>
        </p:txBody>
      </p:sp>
      <p:sp>
        <p:nvSpPr>
          <p:cNvPr id="30725"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30726"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30727" name="Rectangle 6"/>
          <p:cNvSpPr>
            <a:spLocks noGrp="1" noChangeArrowheads="1"/>
          </p:cNvSpPr>
          <p:nvPr>
            <p:ph type="body" idx="1"/>
          </p:nvPr>
        </p:nvSpPr>
        <p:spPr>
          <a:xfrm>
            <a:off x="914400" y="4343400"/>
            <a:ext cx="5029200" cy="4114800"/>
          </a:xfrm>
          <a:noFill/>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90488" tIns="44450" rIns="90488" bIns="44450"/>
          <a:lstStyle/>
          <a:p>
            <a:pPr eaLnBrk="1" hangingPunct="1"/>
            <a:r>
              <a:rPr lang="en-US" altLang="en-US"/>
              <a:t>Review health consequences associated with abdominal body fat</a:t>
            </a:r>
          </a:p>
        </p:txBody>
      </p:sp>
      <p:sp>
        <p:nvSpPr>
          <p:cNvPr id="30728" name="Rectangle 7"/>
          <p:cNvSpPr>
            <a:spLocks noGrp="1" noRot="1" noChangeAspect="1" noChangeArrowheads="1" noTextEdit="1"/>
          </p:cNvSpPr>
          <p:nvPr>
            <p:ph type="sldImg"/>
          </p:nvPr>
        </p:nvSpPr>
        <p:spPr>
          <a:xfrm>
            <a:off x="1150938" y="692150"/>
            <a:ext cx="4556125" cy="3416300"/>
          </a:xfrm>
          <a:ln w="12700" cap="flat">
            <a:solidFill>
              <a:schemeClr val="tx1"/>
            </a:solidFill>
          </a:ln>
        </p:spPr>
      </p:sp>
    </p:spTree>
    <p:extLst>
      <p:ext uri="{BB962C8B-B14F-4D97-AF65-F5344CB8AC3E}">
        <p14:creationId xmlns:p14="http://schemas.microsoft.com/office/powerpoint/2010/main" val="1719890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5431FD0-74ED-C447-85C0-F0329C3358C5}" type="slidenum">
              <a:rPr lang="en-GB" altLang="en-US"/>
              <a:pPr eaLnBrk="1" hangingPunct="1"/>
              <a:t>10</a:t>
            </a:fld>
            <a:endParaRPr lang="en-GB" altLang="en-US"/>
          </a:p>
        </p:txBody>
      </p:sp>
      <p:sp>
        <p:nvSpPr>
          <p:cNvPr id="31747"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31748"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19050" tIns="0" rIns="19050" bIns="0"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r>
              <a:rPr lang="en-US" altLang="en-US" sz="1000" i="1">
                <a:latin typeface="Times New Roman" charset="0"/>
              </a:rPr>
              <a:t>6</a:t>
            </a:r>
          </a:p>
        </p:txBody>
      </p:sp>
      <p:sp>
        <p:nvSpPr>
          <p:cNvPr id="31749"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31750"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31751" name="Rectangle 6"/>
          <p:cNvSpPr>
            <a:spLocks noGrp="1" noChangeArrowheads="1"/>
          </p:cNvSpPr>
          <p:nvPr>
            <p:ph type="body" idx="1"/>
          </p:nvPr>
        </p:nvSpPr>
        <p:spPr>
          <a:xfrm>
            <a:off x="914400" y="4343400"/>
            <a:ext cx="5029200" cy="4114800"/>
          </a:xfrm>
          <a:noFill/>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lIns="90488" tIns="44450" rIns="90488" bIns="44450"/>
          <a:lstStyle/>
          <a:p>
            <a:pPr eaLnBrk="1" hangingPunct="1"/>
            <a:endParaRPr lang="en-US" altLang="en-US"/>
          </a:p>
        </p:txBody>
      </p:sp>
      <p:sp>
        <p:nvSpPr>
          <p:cNvPr id="31752" name="Rectangle 7"/>
          <p:cNvSpPr>
            <a:spLocks noGrp="1" noRot="1" noChangeAspect="1" noChangeArrowheads="1" noTextEdit="1"/>
          </p:cNvSpPr>
          <p:nvPr>
            <p:ph type="sldImg"/>
          </p:nvPr>
        </p:nvSpPr>
        <p:spPr>
          <a:xfrm>
            <a:off x="1150938" y="692150"/>
            <a:ext cx="4556125" cy="3416300"/>
          </a:xfrm>
          <a:ln w="12700" cap="flat">
            <a:solidFill>
              <a:schemeClr val="tx1"/>
            </a:solidFill>
          </a:ln>
        </p:spPr>
      </p:sp>
    </p:spTree>
    <p:extLst>
      <p:ext uri="{BB962C8B-B14F-4D97-AF65-F5344CB8AC3E}">
        <p14:creationId xmlns:p14="http://schemas.microsoft.com/office/powerpoint/2010/main" val="361918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D217C6C-5F96-9446-A2AA-C2204FA27E1F}" type="slidenum">
              <a:rPr lang="en-GB" altLang="en-US"/>
              <a:pPr eaLnBrk="1" hangingPunct="1"/>
              <a:t>23</a:t>
            </a:fld>
            <a:endParaRPr lang="en-GB" altLang="en-US"/>
          </a:p>
        </p:txBody>
      </p:sp>
      <p:sp>
        <p:nvSpPr>
          <p:cNvPr id="32771" name="Rectangle 2"/>
          <p:cNvSpPr>
            <a:spLocks noGrp="1" noRot="1" noChangeAspect="1" noChangeArrowheads="1" noTextEdit="1"/>
          </p:cNvSpPr>
          <p:nvPr>
            <p:ph type="sldImg"/>
          </p:nvPr>
        </p:nvSpPr>
        <p:spPr>
          <a:xfrm>
            <a:off x="1150938" y="692150"/>
            <a:ext cx="4556125" cy="3416300"/>
          </a:xfrm>
          <a:ln/>
        </p:spPr>
      </p:sp>
      <p:sp>
        <p:nvSpPr>
          <p:cNvPr id="32772" name="Rectangle 3"/>
          <p:cNvSpPr>
            <a:spLocks noGrp="1" noChangeArrowheads="1"/>
          </p:cNvSpPr>
          <p:nvPr>
            <p:ph type="body" idx="1"/>
          </p:nvPr>
        </p:nvSpPr>
        <p:spPr>
          <a:xfrm>
            <a:off x="914400" y="4343400"/>
            <a:ext cx="5029200" cy="4114800"/>
          </a:xfr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r>
              <a:rPr lang="en-US" altLang="en-US"/>
              <a:t>constantly feeling cold, bloodshot eyes with dark circles, finger calluses, dizziness, weakness, lackluster hair, moodiness, insomnia, no menstruation, swollen glands, weight loss, sore throat, or dry skin. Some of the long-term effects include extreme weight loss, gastrointestinal pain, diarrhea and/or constipation, malnutrition, loss of tooth enamel, metabolism disruption, heart attack, electrolyte imbalance, permanent damage to internal organs, kidney failure, and death. </a:t>
            </a:r>
          </a:p>
        </p:txBody>
      </p:sp>
    </p:spTree>
    <p:extLst>
      <p:ext uri="{BB962C8B-B14F-4D97-AF65-F5344CB8AC3E}">
        <p14:creationId xmlns:p14="http://schemas.microsoft.com/office/powerpoint/2010/main" val="178560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B333E2B-9B23-4841-8645-E38A303F0223}" type="slidenum">
              <a:rPr lang="en-GB" altLang="en-US"/>
              <a:pPr eaLnBrk="1" hangingPunct="1"/>
              <a:t>24</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xfrm>
            <a:off x="914400" y="4343400"/>
            <a:ext cx="5029200" cy="4114800"/>
          </a:xfr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r>
              <a:rPr lang="en-US" altLang="en-US"/>
              <a:t>A small group of people have a difficult time gaining weight due to metabolism, activity level, or stress. Factors to adjust for weight gain include: </a:t>
            </a:r>
          </a:p>
          <a:p>
            <a:pPr eaLnBrk="1" hangingPunct="1"/>
            <a:r>
              <a:rPr lang="en-US" altLang="en-US"/>
              <a:t>Exercise: cut back if too much</a:t>
            </a:r>
          </a:p>
          <a:p>
            <a:pPr eaLnBrk="1" hangingPunct="1"/>
            <a:r>
              <a:rPr lang="en-US" altLang="en-US"/>
              <a:t>Calories: Higher calorie snacks</a:t>
            </a:r>
          </a:p>
          <a:p>
            <a:pPr eaLnBrk="1" hangingPunct="1"/>
            <a:r>
              <a:rPr lang="en-US" altLang="en-US"/>
              <a:t>Supplement your diet with high calorie drinks that have a healthy balance of nutrients. </a:t>
            </a:r>
          </a:p>
          <a:p>
            <a:pPr eaLnBrk="1" hangingPunct="1"/>
            <a:r>
              <a:rPr lang="en-US" altLang="en-US"/>
              <a:t>Relax: slow down get more rest, control stress. </a:t>
            </a:r>
          </a:p>
        </p:txBody>
      </p:sp>
    </p:spTree>
    <p:extLst>
      <p:ext uri="{BB962C8B-B14F-4D97-AF65-F5344CB8AC3E}">
        <p14:creationId xmlns:p14="http://schemas.microsoft.com/office/powerpoint/2010/main" val="213658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US"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US"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Date Placeholder 4"/>
          <p:cNvSpPr>
            <a:spLocks noGrp="1"/>
          </p:cNvSpPr>
          <p:nvPr>
            <p:ph type="dt" sz="half" idx="10"/>
          </p:nvPr>
        </p:nvSpPr>
        <p:spPr>
          <a:xfrm>
            <a:off x="6580094" y="188259"/>
            <a:ext cx="2133600" cy="365125"/>
          </a:xfrm>
        </p:spPr>
        <p:txBody>
          <a:bodyPr/>
          <a:lstStyle/>
          <a:p>
            <a:fld id="{70FAA508-F0CD-46EA-95FB-26B559A0B5D9}" type="datetimeFigureOut">
              <a:rPr lang="en-US" smtClean="0"/>
              <a:t>3/8/2020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7" name="Date Placeholder 6"/>
          <p:cNvSpPr>
            <a:spLocks noGrp="1"/>
          </p:cNvSpPr>
          <p:nvPr>
            <p:ph type="dt" sz="half" idx="10"/>
          </p:nvPr>
        </p:nvSpPr>
        <p:spPr>
          <a:xfrm>
            <a:off x="6580094" y="188259"/>
            <a:ext cx="2133600" cy="365125"/>
          </a:xfrm>
        </p:spPr>
        <p:txBody>
          <a:bodyPr/>
          <a:lstStyle/>
          <a:p>
            <a:fld id="{70FAA508-F0CD-46EA-95FB-26B559A0B5D9}" type="datetimeFigureOut">
              <a:rPr lang="en-US" smtClean="0"/>
              <a:t>3/8/2020</a:t>
            </a:fld>
            <a:endParaRPr lang="en-US"/>
          </a:p>
        </p:txBody>
      </p:sp>
      <p:sp>
        <p:nvSpPr>
          <p:cNvPr id="8" name="Footer Placeholder 7"/>
          <p:cNvSpPr>
            <a:spLocks noGrp="1"/>
          </p:cNvSpPr>
          <p:nvPr>
            <p:ph type="ftr" sz="quarter" idx="11"/>
          </p:nvPr>
        </p:nvSpPr>
        <p:spPr>
          <a:xfrm>
            <a:off x="1120588" y="188259"/>
            <a:ext cx="2895600" cy="365125"/>
          </a:xfrm>
        </p:spPr>
        <p:txBody>
          <a:bodyPr/>
          <a:lstStyle/>
          <a:p>
            <a:endParaRPr lang="en-US"/>
          </a:p>
        </p:txBody>
      </p:sp>
      <p:sp>
        <p:nvSpPr>
          <p:cNvPr id="9" name="Slide Number Placeholder 8"/>
          <p:cNvSpPr>
            <a:spLocks noGrp="1"/>
          </p:cNvSpPr>
          <p:nvPr>
            <p:ph type="sldNum" sz="quarter" idx="12"/>
          </p:nvPr>
        </p:nvSpPr>
        <p:spPr/>
        <p:txBody>
          <a:bodyPr/>
          <a:lstStyle/>
          <a:p>
            <a:fld id="{4A822907-8A9D-4F6B-98F6-913902AD56B5}" type="slidenum">
              <a:rPr lang="en-US" smtClean="0"/>
              <a:t>‹#›</a:t>
            </a:fld>
            <a:endParaRPr lang="en-US"/>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70FAA508-F0CD-46EA-95FB-26B559A0B5D9}" type="datetimeFigureOut">
              <a:rPr lang="en-US" smtClean="0"/>
              <a:t>3/8/2020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FAA508-F0CD-46EA-95FB-26B559A0B5D9}" type="datetimeFigureOut">
              <a:rPr lang="en-US" smtClean="0"/>
              <a:t>3/8/2020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marL="2055813" indent="-344488">
              <a:defRPr sz="2000"/>
            </a:lvl6pPr>
            <a:lvl7pPr marL="2055813" indent="-344488">
              <a:defRPr sz="2000"/>
            </a:lvl7pPr>
            <a:lvl8pPr marL="2055813" indent="-344488">
              <a:defRPr sz="2000"/>
            </a:lvl8pPr>
            <a:lvl9pPr marL="2055813" indent="-344488">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70FAA508-F0CD-46EA-95FB-26B559A0B5D9}" type="datetimeFigureOut">
              <a:rPr lang="en-US" smtClean="0"/>
              <a:t>3/8/2020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US"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70FAA508-F0CD-46EA-95FB-26B559A0B5D9}" type="datetimeFigureOut">
              <a:rPr lang="en-US" smtClean="0"/>
              <a:t>3/8/2020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a:xfrm>
            <a:off x="6580094" y="188259"/>
            <a:ext cx="2133600" cy="365125"/>
          </a:xfrm>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US"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US"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US"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US"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5613" y="273050"/>
            <a:ext cx="8226425"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5613" y="1598613"/>
            <a:ext cx="4037012" cy="44973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5025" y="1598613"/>
            <a:ext cx="4037013"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5025" y="3922713"/>
            <a:ext cx="4037013" cy="21732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5613" y="6242050"/>
            <a:ext cx="2130425" cy="474663"/>
          </a:xfrm>
        </p:spPr>
        <p:txBody>
          <a:bodyPr/>
          <a:lstStyle>
            <a:lvl1pPr>
              <a:defRPr smtClean="0"/>
            </a:lvl1pPr>
          </a:lstStyle>
          <a:p>
            <a:pPr>
              <a:defRPr/>
            </a:pPr>
            <a:endParaRPr lang="en-GB" altLang="en-US"/>
          </a:p>
        </p:txBody>
      </p:sp>
      <p:sp>
        <p:nvSpPr>
          <p:cNvPr id="7" name="Footer Placeholder 6"/>
          <p:cNvSpPr>
            <a:spLocks noGrp="1"/>
          </p:cNvSpPr>
          <p:nvPr>
            <p:ph type="ftr" sz="quarter" idx="11"/>
          </p:nvPr>
        </p:nvSpPr>
        <p:spPr>
          <a:xfrm>
            <a:off x="3124200" y="6242050"/>
            <a:ext cx="2895600" cy="474663"/>
          </a:xfrm>
        </p:spPr>
        <p:txBody>
          <a:bodyPr/>
          <a:lstStyle>
            <a:lvl1pPr>
              <a:defRPr smtClean="0"/>
            </a:lvl1pPr>
          </a:lstStyle>
          <a:p>
            <a:pPr>
              <a:defRPr/>
            </a:pPr>
            <a:endParaRPr lang="en-GB" altLang="en-US"/>
          </a:p>
        </p:txBody>
      </p:sp>
      <p:sp>
        <p:nvSpPr>
          <p:cNvPr id="8" name="Slide Number Placeholder 7"/>
          <p:cNvSpPr>
            <a:spLocks noGrp="1"/>
          </p:cNvSpPr>
          <p:nvPr>
            <p:ph type="sldNum" sz="quarter" idx="12"/>
          </p:nvPr>
        </p:nvSpPr>
        <p:spPr>
          <a:xfrm>
            <a:off x="6553200" y="6242050"/>
            <a:ext cx="2130425" cy="474663"/>
          </a:xfrm>
        </p:spPr>
        <p:txBody>
          <a:bodyPr/>
          <a:lstStyle>
            <a:lvl1pPr>
              <a:defRPr/>
            </a:lvl1pPr>
          </a:lstStyle>
          <a:p>
            <a:fld id="{856A0536-2BBC-6245-A26B-63B92EF248AB}" type="slidenum">
              <a:rPr lang="en-GB" altLang="en-US"/>
              <a:pPr/>
              <a:t>‹#›</a:t>
            </a:fld>
            <a:endParaRPr lang="en-GB" altLang="en-US"/>
          </a:p>
        </p:txBody>
      </p:sp>
    </p:spTree>
    <p:extLst>
      <p:ext uri="{BB962C8B-B14F-4D97-AF65-F5344CB8AC3E}">
        <p14:creationId xmlns:p14="http://schemas.microsoft.com/office/powerpoint/2010/main" val="1027882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US"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70FAA508-F0CD-46EA-95FB-26B559A0B5D9}" type="datetimeFigureOut">
              <a:rPr lang="en-US" smtClean="0"/>
              <a:t>3/8/2020</a:t>
            </a:fld>
            <a:endParaRPr lang="en-US"/>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4A822907-8A9D-4F6B-98F6-913902AD56B5}" type="slidenum">
              <a:rPr lang="en-US" smtClean="0"/>
              <a:t>‹#›</a:t>
            </a:fld>
            <a:endParaRPr lang="en-US"/>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2.jpeg"/><Relationship Id="rId7" Type="http://schemas.openxmlformats.org/officeDocument/2006/relationships/image" Target="../media/image4.jpeg"/><Relationship Id="rId2" Type="http://schemas.openxmlformats.org/officeDocument/2006/relationships/hyperlink" Target="http://images.google.co.uk/imgres?imgurl=http://www.gbfitness.com/images/clients/julie_crane_training.jpg&amp;imgrefurl=http://www.gbfitness.com/training_courses/qualified_trainers.html&amp;h=200&amp;w=150&amp;sz=8&amp;tbnid=K4Ldeche9rsJ:&amp;tbnh=99&amp;tbnw=74&amp;hl=en&amp;start=26&amp;prev=/images?q=high+jumper&amp;start=20&amp;svnum=10&amp;hl=en&amp;lr=&amp;sa=N" TargetMode="External"/><Relationship Id="rId1" Type="http://schemas.openxmlformats.org/officeDocument/2006/relationships/slideLayout" Target="../slideLayouts/slideLayout16.xml"/><Relationship Id="rId6" Type="http://schemas.openxmlformats.org/officeDocument/2006/relationships/hyperlink" Target="http://images.google.co.uk/imgres?imgurl=http://www.vnn.vn/dataimages/original/images146813_obese180304.jpg&amp;imgrefurl=http://www.vnn.vn/suckhoe/tintuc/2004/03/55714/&amp;h=175&amp;w=250&amp;sz=10&amp;tbnid=0jUXFw2bHPQJ:&amp;tbnh=74&amp;tbnw=106&amp;hl=en&amp;start=13&amp;prev=/images?q=obese&amp;svnum=10&amp;hl=en&amp;lr=&amp;sa=G" TargetMode="External"/><Relationship Id="rId11" Type="http://schemas.openxmlformats.org/officeDocument/2006/relationships/image" Target="../media/image1.png"/><Relationship Id="rId5" Type="http://schemas.openxmlformats.org/officeDocument/2006/relationships/image" Target="../media/image3.jpeg"/><Relationship Id="rId10" Type="http://schemas.openxmlformats.org/officeDocument/2006/relationships/image" Target="../media/image7.jpeg"/><Relationship Id="rId4" Type="http://schemas.openxmlformats.org/officeDocument/2006/relationships/hyperlink" Target="http://images.google.co.uk/imgres?imgurl=http://www.cytosport.com/images/andreacloward.jpg&amp;imgrefurl=http://www.cytosport.com/performance/andreacloward.html&amp;h=266&amp;w=200&amp;sz=27&amp;tbnid=g1f0eVwOZsYJ:&amp;tbnh=108&amp;tbnw=81&amp;hl=en&amp;start=39&amp;prev=/images?q=body+builder&amp;start=20&amp;svnum=10&amp;hl=en&amp;lr=&amp;sa=N" TargetMode="External"/><Relationship Id="rId9"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692811"/>
            <a:ext cx="8915400" cy="2342332"/>
          </a:xfrm>
        </p:spPr>
        <p:txBody>
          <a:bodyPr>
            <a:normAutofit/>
          </a:bodyPr>
          <a:lstStyle/>
          <a:p>
            <a:r>
              <a:rPr lang="en-US" dirty="0" smtClean="0"/>
              <a:t>Assessing Health &amp; Functional Fitness </a:t>
            </a:r>
            <a:endParaRPr lang="en-US" dirty="0"/>
          </a:p>
        </p:txBody>
      </p:sp>
      <p:sp>
        <p:nvSpPr>
          <p:cNvPr id="3" name="Subtitle 2"/>
          <p:cNvSpPr>
            <a:spLocks noGrp="1"/>
          </p:cNvSpPr>
          <p:nvPr>
            <p:ph type="subTitle" idx="1"/>
          </p:nvPr>
        </p:nvSpPr>
        <p:spPr>
          <a:xfrm>
            <a:off x="872836" y="3034553"/>
            <a:ext cx="8042564" cy="3823447"/>
          </a:xfrm>
        </p:spPr>
        <p:txBody>
          <a:bodyPr>
            <a:normAutofit/>
          </a:bodyPr>
          <a:lstStyle/>
          <a:p>
            <a:r>
              <a:rPr lang="en-US" sz="3600" smtClean="0"/>
              <a:t>Lecture </a:t>
            </a:r>
            <a:r>
              <a:rPr lang="mr-IN" sz="3600" dirty="0" smtClean="0"/>
              <a:t>–</a:t>
            </a:r>
            <a:r>
              <a:rPr lang="en-GB" sz="3600" dirty="0" smtClean="0"/>
              <a:t> </a:t>
            </a:r>
            <a:r>
              <a:rPr lang="en-US" sz="3600" dirty="0" smtClean="0"/>
              <a:t>Body Fat </a:t>
            </a:r>
            <a:endParaRPr lang="en-US" sz="3600" dirty="0"/>
          </a:p>
        </p:txBody>
      </p:sp>
      <p:pic>
        <p:nvPicPr>
          <p:cNvPr id="4" name="UWTSD_Logo.png"/>
          <p:cNvPicPr/>
          <p:nvPr/>
        </p:nvPicPr>
        <p:blipFill>
          <a:blip r:embed="rId3" cstate="print">
            <a:extLst/>
          </a:blip>
          <a:stretch>
            <a:fillRect/>
          </a:stretch>
        </p:blipFill>
        <p:spPr>
          <a:xfrm>
            <a:off x="314272" y="8066862"/>
            <a:ext cx="3908670" cy="1366876"/>
          </a:xfrm>
          <a:prstGeom prst="rect">
            <a:avLst/>
          </a:prstGeom>
          <a:ln w="12700">
            <a:miter lim="400000"/>
          </a:ln>
        </p:spPr>
      </p:pic>
      <p:pic>
        <p:nvPicPr>
          <p:cNvPr id="5" name="UWTSD_Logo.png"/>
          <p:cNvPicPr/>
          <p:nvPr/>
        </p:nvPicPr>
        <p:blipFill>
          <a:blip r:embed="rId3" cstate="print">
            <a:extLst/>
          </a:blip>
          <a:stretch>
            <a:fillRect/>
          </a:stretch>
        </p:blipFill>
        <p:spPr>
          <a:xfrm>
            <a:off x="6406883" y="5959901"/>
            <a:ext cx="2508517" cy="662656"/>
          </a:xfrm>
          <a:prstGeom prst="rect">
            <a:avLst/>
          </a:prstGeom>
          <a:ln w="12700">
            <a:miter lim="400000"/>
          </a:ln>
        </p:spPr>
      </p:pic>
    </p:spTree>
    <p:extLst>
      <p:ext uri="{BB962C8B-B14F-4D97-AF65-F5344CB8AC3E}">
        <p14:creationId xmlns:p14="http://schemas.microsoft.com/office/powerpoint/2010/main" val="4045049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a:t>Physique</a:t>
            </a:r>
          </a:p>
        </p:txBody>
      </p:sp>
      <p:sp>
        <p:nvSpPr>
          <p:cNvPr id="3075" name="Rectangle 3"/>
          <p:cNvSpPr>
            <a:spLocks noGrp="1" noChangeArrowheads="1"/>
          </p:cNvSpPr>
          <p:nvPr>
            <p:ph type="body" sz="half" idx="1"/>
          </p:nvPr>
        </p:nvSpPr>
        <p:spPr>
          <a:xfrm>
            <a:off x="455613" y="1598613"/>
            <a:ext cx="7645400" cy="1182687"/>
          </a:xfrm>
        </p:spPr>
        <p:txBody>
          <a:bodyPr>
            <a:normAutofit fontScale="85000" lnSpcReduction="20000"/>
          </a:bodyPr>
          <a:lstStyle/>
          <a:p>
            <a:pPr>
              <a:lnSpc>
                <a:spcPct val="80000"/>
              </a:lnSpc>
            </a:pPr>
            <a:r>
              <a:rPr lang="en-GB" altLang="en-US" sz="2400"/>
              <a:t>Size</a:t>
            </a:r>
          </a:p>
          <a:p>
            <a:pPr>
              <a:lnSpc>
                <a:spcPct val="80000"/>
              </a:lnSpc>
            </a:pPr>
            <a:r>
              <a:rPr lang="en-GB" altLang="en-US" sz="2400"/>
              <a:t>Structure</a:t>
            </a:r>
          </a:p>
          <a:p>
            <a:pPr>
              <a:lnSpc>
                <a:spcPct val="80000"/>
              </a:lnSpc>
            </a:pPr>
            <a:r>
              <a:rPr lang="en-GB" altLang="en-US" sz="2400"/>
              <a:t>Composition</a:t>
            </a:r>
          </a:p>
        </p:txBody>
      </p:sp>
      <p:pic>
        <p:nvPicPr>
          <p:cNvPr id="3076" name="Picture 14" descr="julie_crane_training">
            <a:hlinkClick r:id="rId2"/>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08625" y="2852738"/>
            <a:ext cx="1530350" cy="1728787"/>
          </a:xfrm>
        </p:spPr>
      </p:pic>
      <p:pic>
        <p:nvPicPr>
          <p:cNvPr id="3077" name="Picture 8" descr="andreacloward">
            <a:hlinkClick r:id="rId4"/>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a:stretch>
            <a:fillRect/>
          </a:stretch>
        </p:blipFill>
        <p:spPr>
          <a:xfrm>
            <a:off x="3492500" y="2852738"/>
            <a:ext cx="1389063" cy="1728787"/>
          </a:xfrm>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8" name="Picture 11" descr="images146813_obese180304">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58888" y="2852738"/>
            <a:ext cx="1465262"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17" descr="Endomorphic Body Type"/>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1258888" y="4652963"/>
            <a:ext cx="144145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0" name="Picture 19" descr="Mesomorphic Body Type"/>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3492500" y="4652963"/>
            <a:ext cx="136683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1" name="Picture 21" descr="Ectomorphic Body Type"/>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5580063" y="4652963"/>
            <a:ext cx="1439862"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UWTSD_Logo.png"/>
          <p:cNvPicPr/>
          <p:nvPr/>
        </p:nvPicPr>
        <p:blipFill>
          <a:blip r:embed="rId11"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2688723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Body Composition</a:t>
            </a:r>
          </a:p>
        </p:txBody>
      </p:sp>
      <p:sp>
        <p:nvSpPr>
          <p:cNvPr id="4099" name="Rectangle 3"/>
          <p:cNvSpPr>
            <a:spLocks noGrp="1" noChangeArrowheads="1"/>
          </p:cNvSpPr>
          <p:nvPr>
            <p:ph idx="1"/>
          </p:nvPr>
        </p:nvSpPr>
        <p:spPr/>
        <p:txBody>
          <a:bodyPr>
            <a:normAutofit fontScale="92500" lnSpcReduction="20000"/>
          </a:bodyPr>
          <a:lstStyle/>
          <a:p>
            <a:pPr>
              <a:lnSpc>
                <a:spcPct val="90000"/>
              </a:lnSpc>
              <a:buFont typeface="Wingdings" charset="2"/>
              <a:buNone/>
            </a:pPr>
            <a:r>
              <a:rPr lang="en-GB" altLang="en-US"/>
              <a:t>The constituents in the body with respect to</a:t>
            </a:r>
          </a:p>
          <a:p>
            <a:pPr>
              <a:lnSpc>
                <a:spcPct val="90000"/>
              </a:lnSpc>
            </a:pPr>
            <a:r>
              <a:rPr lang="en-GB" altLang="en-US"/>
              <a:t>Atomic</a:t>
            </a:r>
          </a:p>
          <a:p>
            <a:pPr>
              <a:lnSpc>
                <a:spcPct val="90000"/>
              </a:lnSpc>
            </a:pPr>
            <a:r>
              <a:rPr lang="en-GB" altLang="en-US"/>
              <a:t>Molecular</a:t>
            </a:r>
          </a:p>
          <a:p>
            <a:pPr>
              <a:lnSpc>
                <a:spcPct val="90000"/>
              </a:lnSpc>
            </a:pPr>
            <a:r>
              <a:rPr lang="en-GB" altLang="en-US"/>
              <a:t>Cellular</a:t>
            </a:r>
          </a:p>
          <a:p>
            <a:pPr>
              <a:lnSpc>
                <a:spcPct val="90000"/>
              </a:lnSpc>
            </a:pPr>
            <a:r>
              <a:rPr lang="en-GB" altLang="en-US"/>
              <a:t>Tissues systems</a:t>
            </a:r>
          </a:p>
          <a:p>
            <a:pPr>
              <a:lnSpc>
                <a:spcPct val="90000"/>
              </a:lnSpc>
            </a:pPr>
            <a:r>
              <a:rPr lang="en-GB" altLang="en-US"/>
              <a:t>Whole body (fitness/health Assessment)</a:t>
            </a:r>
          </a:p>
          <a:p>
            <a:pPr>
              <a:lnSpc>
                <a:spcPct val="90000"/>
              </a:lnSpc>
              <a:buFont typeface="Wingdings" charset="2"/>
              <a:buNone/>
            </a:pPr>
            <a:endParaRPr lang="en-GB" altLang="en-US"/>
          </a:p>
          <a:p>
            <a:pPr>
              <a:lnSpc>
                <a:spcPct val="90000"/>
              </a:lnSpc>
              <a:buFont typeface="Wingdings" charset="2"/>
              <a:buNone/>
            </a:pPr>
            <a:r>
              <a:rPr lang="en-GB" altLang="en-US"/>
              <a:t>Fat mass (FM) and Fat Free Mass (FFM) </a:t>
            </a:r>
          </a:p>
          <a:p>
            <a:pPr>
              <a:lnSpc>
                <a:spcPct val="90000"/>
              </a:lnSpc>
            </a:pPr>
            <a:endParaRPr lang="en-GB" altLang="en-US"/>
          </a:p>
          <a:p>
            <a:pPr>
              <a:lnSpc>
                <a:spcPct val="90000"/>
              </a:lnSpc>
              <a:buFont typeface="Wingdings" charset="2"/>
              <a:buNone/>
            </a:pPr>
            <a:endParaRPr lang="en-GB" altLang="en-US"/>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425711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Lab Assessments</a:t>
            </a:r>
          </a:p>
        </p:txBody>
      </p:sp>
      <p:sp>
        <p:nvSpPr>
          <p:cNvPr id="5123" name="Rectangle 3"/>
          <p:cNvSpPr>
            <a:spLocks noGrp="1" noChangeArrowheads="1"/>
          </p:cNvSpPr>
          <p:nvPr>
            <p:ph idx="1"/>
          </p:nvPr>
        </p:nvSpPr>
        <p:spPr/>
        <p:txBody>
          <a:bodyPr rtlCol="0">
            <a:normAutofit lnSpcReduction="10000"/>
          </a:bodyPr>
          <a:lstStyle/>
          <a:p>
            <a:pPr fontAlgn="auto">
              <a:lnSpc>
                <a:spcPct val="90000"/>
              </a:lnSpc>
              <a:spcAft>
                <a:spcPts val="0"/>
              </a:spcAft>
              <a:buFont typeface="Arial" panose="020B0604020202020204" pitchFamily="34" charset="0"/>
              <a:buChar char="•"/>
              <a:defRPr/>
            </a:pPr>
            <a:r>
              <a:rPr lang="en-GB" altLang="en-US" dirty="0" smtClean="0"/>
              <a:t>Densitometry</a:t>
            </a:r>
          </a:p>
          <a:p>
            <a:pPr fontAlgn="auto">
              <a:lnSpc>
                <a:spcPct val="90000"/>
              </a:lnSpc>
              <a:spcAft>
                <a:spcPts val="0"/>
              </a:spcAft>
              <a:buFont typeface="Arial" panose="020B0604020202020204" pitchFamily="34" charset="0"/>
              <a:buChar char="•"/>
              <a:defRPr/>
            </a:pPr>
            <a:r>
              <a:rPr lang="en-GB" altLang="en-US" dirty="0" err="1" smtClean="0"/>
              <a:t>Hydrometry</a:t>
            </a:r>
            <a:endParaRPr lang="en-GB" altLang="en-US" dirty="0" smtClean="0"/>
          </a:p>
          <a:p>
            <a:pPr fontAlgn="auto">
              <a:lnSpc>
                <a:spcPct val="90000"/>
              </a:lnSpc>
              <a:spcAft>
                <a:spcPts val="0"/>
              </a:spcAft>
              <a:buFont typeface="Arial" panose="020B0604020202020204" pitchFamily="34" charset="0"/>
              <a:buChar char="•"/>
              <a:defRPr/>
            </a:pPr>
            <a:r>
              <a:rPr lang="en-GB" altLang="en-US" dirty="0" smtClean="0"/>
              <a:t>Spectroscopy</a:t>
            </a:r>
          </a:p>
          <a:p>
            <a:pPr fontAlgn="auto">
              <a:lnSpc>
                <a:spcPct val="90000"/>
              </a:lnSpc>
              <a:spcAft>
                <a:spcPts val="0"/>
              </a:spcAft>
              <a:buFont typeface="Arial" panose="020B0604020202020204" pitchFamily="34" charset="0"/>
              <a:buChar char="•"/>
              <a:defRPr/>
            </a:pPr>
            <a:endParaRPr lang="en-GB" altLang="en-US" dirty="0" smtClean="0"/>
          </a:p>
          <a:p>
            <a:pPr lvl="1" fontAlgn="auto">
              <a:lnSpc>
                <a:spcPct val="90000"/>
              </a:lnSpc>
              <a:spcAft>
                <a:spcPts val="0"/>
              </a:spcAft>
              <a:buFont typeface="Arial" panose="020B0604020202020204" pitchFamily="34" charset="0"/>
              <a:buChar char="–"/>
              <a:defRPr/>
            </a:pPr>
            <a:r>
              <a:rPr lang="en-GB" altLang="en-US" dirty="0" smtClean="0"/>
              <a:t>Complicated to administer</a:t>
            </a:r>
          </a:p>
          <a:p>
            <a:pPr lvl="1" fontAlgn="auto">
              <a:lnSpc>
                <a:spcPct val="90000"/>
              </a:lnSpc>
              <a:spcAft>
                <a:spcPts val="0"/>
              </a:spcAft>
              <a:buFont typeface="Arial" panose="020B0604020202020204" pitchFamily="34" charset="0"/>
              <a:buChar char="–"/>
              <a:defRPr/>
            </a:pPr>
            <a:r>
              <a:rPr lang="en-GB" altLang="en-US" dirty="0" smtClean="0"/>
              <a:t>Required specialist equipment / operators</a:t>
            </a:r>
          </a:p>
          <a:p>
            <a:pPr lvl="1" fontAlgn="auto">
              <a:lnSpc>
                <a:spcPct val="90000"/>
              </a:lnSpc>
              <a:spcAft>
                <a:spcPts val="0"/>
              </a:spcAft>
              <a:buFont typeface="Arial" panose="020B0604020202020204" pitchFamily="34" charset="0"/>
              <a:buChar char="–"/>
              <a:defRPr/>
            </a:pPr>
            <a:r>
              <a:rPr lang="en-GB" altLang="en-US" dirty="0" smtClean="0"/>
              <a:t>Techniques</a:t>
            </a:r>
          </a:p>
          <a:p>
            <a:pPr lvl="1" fontAlgn="auto">
              <a:lnSpc>
                <a:spcPct val="90000"/>
              </a:lnSpc>
              <a:spcAft>
                <a:spcPts val="0"/>
              </a:spcAft>
              <a:buFont typeface="Arial" panose="020B0604020202020204" pitchFamily="34" charset="0"/>
              <a:buChar char="–"/>
              <a:defRPr/>
            </a:pPr>
            <a:r>
              <a:rPr lang="en-GB" altLang="en-US" dirty="0" smtClean="0"/>
              <a:t>Not generally used outside laboratory / clinical</a:t>
            </a:r>
          </a:p>
          <a:p>
            <a:pPr lvl="1" fontAlgn="auto">
              <a:lnSpc>
                <a:spcPct val="90000"/>
              </a:lnSpc>
              <a:spcAft>
                <a:spcPts val="0"/>
              </a:spcAft>
              <a:buFont typeface="Arial" panose="020B0604020202020204" pitchFamily="34" charset="0"/>
              <a:buChar char="–"/>
              <a:defRPr/>
            </a:pPr>
            <a:r>
              <a:rPr lang="en-GB" altLang="en-US" dirty="0" smtClean="0"/>
              <a:t>Settings</a:t>
            </a:r>
          </a:p>
          <a:p>
            <a:pPr lvl="1" fontAlgn="auto">
              <a:lnSpc>
                <a:spcPct val="90000"/>
              </a:lnSpc>
              <a:spcAft>
                <a:spcPts val="0"/>
              </a:spcAft>
              <a:buFont typeface="Arial" panose="020B0604020202020204" pitchFamily="34" charset="0"/>
              <a:buChar char="–"/>
              <a:defRPr/>
            </a:pPr>
            <a:r>
              <a:rPr lang="en-GB" altLang="en-US" dirty="0" smtClean="0"/>
              <a:t>Accurate</a:t>
            </a:r>
          </a:p>
          <a:p>
            <a:pPr marL="457200" lvl="1" indent="0" fontAlgn="auto">
              <a:lnSpc>
                <a:spcPct val="90000"/>
              </a:lnSpc>
              <a:spcAft>
                <a:spcPts val="0"/>
              </a:spcAft>
              <a:buFont typeface="Arial" panose="020B0604020202020204" pitchFamily="34" charset="0"/>
              <a:buNone/>
              <a:defRPr/>
            </a:pPr>
            <a:endParaRPr lang="en-GB" altLang="en-US" dirty="0" smtClean="0"/>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3064119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a:t>Field Measures</a:t>
            </a:r>
          </a:p>
        </p:txBody>
      </p:sp>
      <p:sp>
        <p:nvSpPr>
          <p:cNvPr id="6147" name="Rectangle 3"/>
          <p:cNvSpPr>
            <a:spLocks noGrp="1" noChangeArrowheads="1"/>
          </p:cNvSpPr>
          <p:nvPr>
            <p:ph idx="1"/>
          </p:nvPr>
        </p:nvSpPr>
        <p:spPr>
          <a:xfrm>
            <a:off x="455613" y="2214563"/>
            <a:ext cx="8226425" cy="4094162"/>
          </a:xfrm>
        </p:spPr>
        <p:txBody>
          <a:bodyPr rtlCol="0">
            <a:normAutofit fontScale="92500" lnSpcReduction="20000"/>
          </a:bodyPr>
          <a:lstStyle/>
          <a:p>
            <a:pPr fontAlgn="auto">
              <a:lnSpc>
                <a:spcPct val="90000"/>
              </a:lnSpc>
              <a:spcAft>
                <a:spcPts val="0"/>
              </a:spcAft>
              <a:buFont typeface="Arial" panose="020B0604020202020204" pitchFamily="34" charset="0"/>
              <a:buChar char="•"/>
              <a:defRPr/>
            </a:pPr>
            <a:r>
              <a:rPr lang="en-GB" altLang="en-US" sz="3600" dirty="0" smtClean="0">
                <a:solidFill>
                  <a:srgbClr val="FF0000"/>
                </a:solidFill>
              </a:rPr>
              <a:t>Hip to waist ratio</a:t>
            </a:r>
          </a:p>
          <a:p>
            <a:pPr fontAlgn="auto">
              <a:lnSpc>
                <a:spcPct val="90000"/>
              </a:lnSpc>
              <a:spcAft>
                <a:spcPts val="0"/>
              </a:spcAft>
              <a:buFont typeface="Arial" panose="020B0604020202020204" pitchFamily="34" charset="0"/>
              <a:buChar char="•"/>
              <a:defRPr/>
            </a:pPr>
            <a:endParaRPr lang="en-GB" altLang="en-US" sz="3600" dirty="0" smtClean="0"/>
          </a:p>
          <a:p>
            <a:pPr fontAlgn="auto">
              <a:lnSpc>
                <a:spcPct val="90000"/>
              </a:lnSpc>
              <a:spcAft>
                <a:spcPts val="0"/>
              </a:spcAft>
              <a:buFont typeface="Arial" panose="020B0604020202020204" pitchFamily="34" charset="0"/>
              <a:buChar char="•"/>
              <a:defRPr/>
            </a:pPr>
            <a:r>
              <a:rPr lang="en-GB" altLang="en-US" sz="3600" dirty="0" smtClean="0">
                <a:solidFill>
                  <a:srgbClr val="0070C0"/>
                </a:solidFill>
              </a:rPr>
              <a:t>Body Mass Index (</a:t>
            </a:r>
            <a:r>
              <a:rPr lang="en-GB" altLang="en-US" sz="3600" dirty="0" err="1" smtClean="0">
                <a:solidFill>
                  <a:srgbClr val="0070C0"/>
                </a:solidFill>
              </a:rPr>
              <a:t>wt</a:t>
            </a:r>
            <a:r>
              <a:rPr lang="en-GB" altLang="en-US" sz="3600" dirty="0" smtClean="0">
                <a:solidFill>
                  <a:srgbClr val="0070C0"/>
                </a:solidFill>
              </a:rPr>
              <a:t>/ht</a:t>
            </a:r>
            <a:r>
              <a:rPr lang="en-GB" altLang="en-US" sz="3600" baseline="30000" dirty="0" smtClean="0">
                <a:solidFill>
                  <a:srgbClr val="0070C0"/>
                </a:solidFill>
              </a:rPr>
              <a:t>2</a:t>
            </a:r>
            <a:r>
              <a:rPr lang="en-GB" altLang="en-US" sz="3600" dirty="0" smtClean="0">
                <a:solidFill>
                  <a:srgbClr val="0070C0"/>
                </a:solidFill>
              </a:rPr>
              <a:t>)</a:t>
            </a:r>
          </a:p>
          <a:p>
            <a:pPr fontAlgn="auto">
              <a:lnSpc>
                <a:spcPct val="90000"/>
              </a:lnSpc>
              <a:spcAft>
                <a:spcPts val="0"/>
              </a:spcAft>
              <a:buFont typeface="Arial" panose="020B0604020202020204" pitchFamily="34" charset="0"/>
              <a:buChar char="•"/>
              <a:defRPr/>
            </a:pPr>
            <a:endParaRPr lang="en-GB" altLang="en-US" sz="3600" dirty="0" smtClean="0"/>
          </a:p>
          <a:p>
            <a:pPr fontAlgn="auto">
              <a:lnSpc>
                <a:spcPct val="90000"/>
              </a:lnSpc>
              <a:spcAft>
                <a:spcPts val="0"/>
              </a:spcAft>
              <a:buFont typeface="Arial" panose="020B0604020202020204" pitchFamily="34" charset="0"/>
              <a:buChar char="•"/>
              <a:defRPr/>
            </a:pPr>
            <a:r>
              <a:rPr lang="en-GB" altLang="en-US" sz="3600" dirty="0" smtClean="0">
                <a:solidFill>
                  <a:schemeClr val="accent2">
                    <a:lumMod val="75000"/>
                  </a:schemeClr>
                </a:solidFill>
              </a:rPr>
              <a:t>Skinfold measures</a:t>
            </a:r>
          </a:p>
          <a:p>
            <a:pPr fontAlgn="auto">
              <a:lnSpc>
                <a:spcPct val="90000"/>
              </a:lnSpc>
              <a:spcAft>
                <a:spcPts val="0"/>
              </a:spcAft>
              <a:buFont typeface="Arial" panose="020B0604020202020204" pitchFamily="34" charset="0"/>
              <a:buChar char="•"/>
              <a:defRPr/>
            </a:pPr>
            <a:endParaRPr lang="en-GB" altLang="en-US" sz="3600" dirty="0" smtClean="0"/>
          </a:p>
          <a:p>
            <a:pPr fontAlgn="auto">
              <a:lnSpc>
                <a:spcPct val="90000"/>
              </a:lnSpc>
              <a:spcAft>
                <a:spcPts val="0"/>
              </a:spcAft>
              <a:buFont typeface="Arial" panose="020B0604020202020204" pitchFamily="34" charset="0"/>
              <a:buChar char="•"/>
              <a:defRPr/>
            </a:pPr>
            <a:r>
              <a:rPr lang="en-GB" altLang="en-US" sz="3600" dirty="0" smtClean="0"/>
              <a:t>Bioelectrical impedance</a:t>
            </a:r>
          </a:p>
          <a:p>
            <a:pPr fontAlgn="auto">
              <a:lnSpc>
                <a:spcPct val="90000"/>
              </a:lnSpc>
              <a:spcAft>
                <a:spcPts val="0"/>
              </a:spcAft>
              <a:buFont typeface="Wingdings" pitchFamily="2" charset="2"/>
              <a:buNone/>
              <a:defRPr/>
            </a:pPr>
            <a:endParaRPr lang="en-GB" altLang="en-US" sz="2800" dirty="0" smtClean="0"/>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991858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7171"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7172" name="Rectangle 4"/>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lstStyle/>
          <a:p>
            <a:r>
              <a:rPr lang="en-US" altLang="en-US" sz="3600"/>
              <a:t>WHR Measurement Technique</a:t>
            </a:r>
          </a:p>
        </p:txBody>
      </p:sp>
      <p:sp>
        <p:nvSpPr>
          <p:cNvPr id="7173" name="Rectangle 5"/>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b="1"/>
              <a:t>Waist: </a:t>
            </a:r>
            <a:r>
              <a:rPr lang="en-US" altLang="en-US" sz="2400"/>
              <a:t>Measure at the "natural waist" (smallest circumference) or at the level of the umbilicus</a:t>
            </a:r>
            <a:r>
              <a:rPr lang="en-US" altLang="en-US"/>
              <a:t/>
            </a:r>
            <a:br>
              <a:rPr lang="en-US" altLang="en-US"/>
            </a:br>
            <a:endParaRPr lang="en-US" altLang="en-US"/>
          </a:p>
          <a:p>
            <a:r>
              <a:rPr lang="en-US" altLang="en-US" b="1"/>
              <a:t>Hip: </a:t>
            </a:r>
            <a:r>
              <a:rPr lang="en-US" altLang="en-US" sz="2400"/>
              <a:t>Measure at the maximum circumference</a:t>
            </a:r>
            <a:br>
              <a:rPr lang="en-US" altLang="en-US" sz="2400"/>
            </a:br>
            <a:r>
              <a:rPr lang="en-US" altLang="en-US" sz="2400"/>
              <a:t> of the buttocks</a:t>
            </a:r>
          </a:p>
        </p:txBody>
      </p:sp>
      <p:sp>
        <p:nvSpPr>
          <p:cNvPr id="7" name="Rectangle 2"/>
          <p:cNvSpPr txBox="1">
            <a:spLocks noChangeArrowheads="1"/>
          </p:cNvSpPr>
          <p:nvPr/>
        </p:nvSpPr>
        <p:spPr>
          <a:xfrm>
            <a:off x="152400" y="1276256"/>
            <a:ext cx="8913813" cy="914400"/>
          </a:xfrm>
          <a:prstGeom prst="rect">
            <a:avLst/>
          </a:prstGeo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altLang="en-US" dirty="0" smtClean="0"/>
              <a:t>Hip to Waist Ratio (WHR)</a:t>
            </a:r>
            <a:endParaRPr lang="en-GB" altLang="en-US" dirty="0"/>
          </a:p>
        </p:txBody>
      </p:sp>
      <p:pic>
        <p:nvPicPr>
          <p:cNvPr id="8"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937294222"/>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8195"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8196" name="Rectangle 4"/>
          <p:cNvSpPr>
            <a:spLocks noChangeArrowheads="1"/>
          </p:cNvSpPr>
          <p:nvPr/>
        </p:nvSpPr>
        <p:spPr bwMode="auto">
          <a:xfrm>
            <a:off x="1220788" y="24796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197" name="Rectangle 5"/>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198" name="Rectangle 6"/>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199" name="Rectangle 7"/>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0" name="Rectangle 8"/>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1" name="Rectangle 9"/>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2" name="Rectangle 10"/>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3" name="Rectangle 11"/>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4" name="Rectangle 12"/>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5" name="Rectangle 13"/>
          <p:cNvSpPr>
            <a:spLocks noChangeArrowheads="1"/>
          </p:cNvSpPr>
          <p:nvPr/>
        </p:nvSpPr>
        <p:spPr bwMode="auto">
          <a:xfrm>
            <a:off x="4879975" y="2479675"/>
            <a:ext cx="39370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06" name="Rectangle 14"/>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7" name="Rectangle 15"/>
          <p:cNvSpPr>
            <a:spLocks noChangeArrowheads="1"/>
          </p:cNvSpPr>
          <p:nvPr/>
        </p:nvSpPr>
        <p:spPr bwMode="auto">
          <a:xfrm>
            <a:off x="80597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08" name="Rectangle 16"/>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09" name="Rectangle 17"/>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0" name="Rectangle 18"/>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1" name="Rectangle 19"/>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2" name="Rectangle 20"/>
          <p:cNvSpPr>
            <a:spLocks noChangeArrowheads="1"/>
          </p:cNvSpPr>
          <p:nvPr/>
        </p:nvSpPr>
        <p:spPr bwMode="auto">
          <a:xfrm>
            <a:off x="4421188" y="29368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13" name="Rectangle 21"/>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4" name="Rectangle 22"/>
          <p:cNvSpPr>
            <a:spLocks noChangeArrowheads="1"/>
          </p:cNvSpPr>
          <p:nvPr/>
        </p:nvSpPr>
        <p:spPr bwMode="auto">
          <a:xfrm>
            <a:off x="4879975" y="29368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15" name="Rectangle 23"/>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6" name="Rectangle 24"/>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7" name="Rectangle 25"/>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8" name="Rectangle 26"/>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19" name="Rectangle 27"/>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0" name="Rectangle 28"/>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1" name="Rectangle 29"/>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2" name="Rectangle 30"/>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3" name="Rectangle 31"/>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4" name="Rectangle 32"/>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5" name="Rectangle 33"/>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6" name="Rectangle 34"/>
          <p:cNvSpPr>
            <a:spLocks noChangeArrowheads="1"/>
          </p:cNvSpPr>
          <p:nvPr/>
        </p:nvSpPr>
        <p:spPr bwMode="auto">
          <a:xfrm>
            <a:off x="1195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27" name="Rectangle 35"/>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8" name="Rectangle 36"/>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29" name="Rectangle 37"/>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0" name="Rectangle 38"/>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1" name="Rectangle 39"/>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2" name="Rectangle 40"/>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3" name="Rectangle 41"/>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4" name="Rectangle 42"/>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5" name="Rectangle 43"/>
          <p:cNvSpPr>
            <a:spLocks noChangeArrowheads="1"/>
          </p:cNvSpPr>
          <p:nvPr/>
        </p:nvSpPr>
        <p:spPr bwMode="auto">
          <a:xfrm>
            <a:off x="4854575" y="2455863"/>
            <a:ext cx="39370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36" name="Rectangle 44"/>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7" name="Rectangle 45"/>
          <p:cNvSpPr>
            <a:spLocks noChangeArrowheads="1"/>
          </p:cNvSpPr>
          <p:nvPr/>
        </p:nvSpPr>
        <p:spPr bwMode="auto">
          <a:xfrm>
            <a:off x="80597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38" name="Rectangle 46"/>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39" name="Rectangle 47"/>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0" name="Rectangle 48"/>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1" name="Rectangle 49"/>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2" name="Rectangle 50"/>
          <p:cNvSpPr>
            <a:spLocks noChangeArrowheads="1"/>
          </p:cNvSpPr>
          <p:nvPr/>
        </p:nvSpPr>
        <p:spPr bwMode="auto">
          <a:xfrm>
            <a:off x="43973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43" name="Rectangle 51"/>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4" name="Rectangle 52"/>
          <p:cNvSpPr>
            <a:spLocks noChangeArrowheads="1"/>
          </p:cNvSpPr>
          <p:nvPr/>
        </p:nvSpPr>
        <p:spPr bwMode="auto">
          <a:xfrm>
            <a:off x="48545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45" name="Rectangle 53"/>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6" name="Rectangle 54"/>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7" name="Rectangle 55"/>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8" name="Rectangle 56"/>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49" name="Rectangle 57"/>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0" name="Rectangle 58"/>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1" name="Rectangle 59"/>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2" name="Rectangle 60"/>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3" name="Rectangle 61"/>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4" name="Rectangle 62"/>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5" name="Rectangle 63"/>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6" name="Rectangle 64"/>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7" name="Rectangle 65"/>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8" name="Rectangle 66"/>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59" name="Rectangle 67"/>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0" name="Rectangle 68"/>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1" name="Rectangle 69"/>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2" name="Rectangle 70"/>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3" name="Rectangle 71"/>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4" name="Rectangle 72"/>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5" name="Rectangle 73"/>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6" name="Rectangle 74"/>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7" name="Rectangle 75"/>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8" name="Rectangle 76"/>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69" name="Rectangle 77"/>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0" name="Rectangle 78"/>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1" name="Rectangle 79"/>
          <p:cNvSpPr>
            <a:spLocks noChangeArrowheads="1"/>
          </p:cNvSpPr>
          <p:nvPr/>
        </p:nvSpPr>
        <p:spPr bwMode="auto">
          <a:xfrm>
            <a:off x="775493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72" name="Rectangle 80"/>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3" name="Rectangle 81"/>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4" name="Rectangle 82"/>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5" name="Rectangle 83"/>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6" name="Rectangle 84"/>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7" name="Rectangle 85"/>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8" name="Rectangle 86"/>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79" name="Rectangle 87"/>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0" name="Rectangle 88"/>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1" name="Rectangle 89"/>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2" name="Rectangle 90"/>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3" name="Rectangle 91"/>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4" name="Rectangle 92"/>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5" name="Rectangle 93"/>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6" name="Rectangle 94"/>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7" name="Rectangle 95"/>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8" name="Rectangle 96"/>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89" name="Rectangle 97"/>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0" name="Rectangle 98"/>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1" name="Rectangle 99"/>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2" name="Rectangle 100"/>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3" name="Rectangle 101"/>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4" name="Rectangle 102"/>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5" name="Rectangle 103"/>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6" name="Rectangle 104"/>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7" name="Rectangle 105"/>
          <p:cNvSpPr>
            <a:spLocks noChangeArrowheads="1"/>
          </p:cNvSpPr>
          <p:nvPr/>
        </p:nvSpPr>
        <p:spPr bwMode="auto">
          <a:xfrm>
            <a:off x="775493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298" name="Rectangle 106"/>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299" name="Rectangle 107"/>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0" name="Rectangle 108"/>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1" name="Rectangle 109"/>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2" name="Rectangle 110"/>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3" name="Rectangle 111"/>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4" name="Rectangle 112"/>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5" name="Rectangle 113"/>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6" name="Rectangle 114"/>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7" name="Rectangle 115"/>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8" name="Rectangle 116"/>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09" name="Rectangle 117"/>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0" name="Rectangle 118"/>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1" name="Rectangle 119"/>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2" name="Rectangle 120"/>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3" name="Rectangle 121"/>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4" name="Rectangle 122"/>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5" name="Rectangle 123"/>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6" name="Rectangle 124"/>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7" name="Rectangle 125"/>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8" name="Rectangle 126"/>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19" name="Rectangle 127"/>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0" name="Rectangle 128"/>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1" name="Rectangle 129"/>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2" name="Rectangle 130"/>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3" name="Rectangle 131"/>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4" name="Rectangle 132"/>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5" name="Rectangle 133"/>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6" name="Rectangle 134"/>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7" name="Rectangle 135"/>
          <p:cNvSpPr>
            <a:spLocks noChangeArrowheads="1"/>
          </p:cNvSpPr>
          <p:nvPr/>
        </p:nvSpPr>
        <p:spPr bwMode="auto">
          <a:xfrm>
            <a:off x="786923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328" name="Rectangle 136"/>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29" name="Rectangle 137"/>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0" name="Rectangle 138"/>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1" name="Rectangle 139"/>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2" name="Rectangle 140"/>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3" name="Rectangle 141"/>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4" name="Rectangle 142"/>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5" name="Rectangle 143"/>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6" name="Rectangle 144"/>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7" name="Rectangle 145"/>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8" name="Rectangle 146"/>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39" name="Rectangle 147"/>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0" name="Rectangle 148"/>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1" name="Rectangle 149"/>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2" name="Rectangle 150"/>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3" name="Rectangle 151"/>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4" name="Rectangle 152"/>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5" name="Rectangle 153"/>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6" name="Rectangle 154"/>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7" name="Rectangle 155"/>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8" name="Rectangle 156"/>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49" name="Rectangle 157"/>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0" name="Rectangle 158"/>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1" name="Rectangle 159"/>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2" name="Rectangle 160"/>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3" name="Rectangle 161"/>
          <p:cNvSpPr>
            <a:spLocks noChangeArrowheads="1"/>
          </p:cNvSpPr>
          <p:nvPr/>
        </p:nvSpPr>
        <p:spPr bwMode="auto">
          <a:xfrm>
            <a:off x="786923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a:t>
            </a:r>
          </a:p>
        </p:txBody>
      </p:sp>
      <p:sp>
        <p:nvSpPr>
          <p:cNvPr id="8354" name="Rectangle 162"/>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5" name="Rectangle 163"/>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6" name="Rectangle 164"/>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7" name="Rectangle 165"/>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8" name="Rectangle 166"/>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59" name="Rectangle 167"/>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0" name="Rectangle 168"/>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1" name="Rectangle 169"/>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2" name="Rectangle 170"/>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3" name="Rectangle 171"/>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4" name="Rectangle 172"/>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5" name="Rectangle 173"/>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6" name="Rectangle 174"/>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7" name="Rectangle 175"/>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8" name="Rectangle 176"/>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69" name="Rectangle 177"/>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0" name="Rectangle 178"/>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1" name="Rectangle 179"/>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2" name="Rectangle 180"/>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3" name="Rectangle 181"/>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4" name="Rectangle 182"/>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5" name="Rectangle 183"/>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6" name="Rectangle 184"/>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7" name="Rectangle 185"/>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8" name="Rectangle 186"/>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79" name="Rectangle 187"/>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0" name="Rectangle 188"/>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1" name="Rectangle 189"/>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2" name="Rectangle 190"/>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3" name="Rectangle 191"/>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4" name="Rectangle 192"/>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5" name="Rectangle 193"/>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6" name="Rectangle 194"/>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7" name="Rectangle 195"/>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8" name="Rectangle 196"/>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89" name="Rectangle 197"/>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0" name="Rectangle 198"/>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1" name="Rectangle 199"/>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2" name="Rectangle 200"/>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3" name="Rectangle 201"/>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4" name="Rectangle 202"/>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5" name="Rectangle 203"/>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6" name="Rectangle 204"/>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7" name="Rectangle 205"/>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8" name="Rectangle 206"/>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399" name="Rectangle 207"/>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0" name="Rectangle 208"/>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1" name="Rectangle 209"/>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2" name="Rectangle 210"/>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3" name="Rectangle 211"/>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4" name="Rectangle 212"/>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5" name="Rectangle 213"/>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6" name="Rectangle 214"/>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7" name="Rectangle 215"/>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a:t> </a:t>
            </a:r>
          </a:p>
        </p:txBody>
      </p:sp>
      <p:sp>
        <p:nvSpPr>
          <p:cNvPr id="8408" name="Rectangle 216"/>
          <p:cNvSpPr>
            <a:spLocks noChangeArrowheads="1"/>
          </p:cNvSpPr>
          <p:nvPr/>
        </p:nvSpPr>
        <p:spPr bwMode="auto">
          <a:xfrm>
            <a:off x="457200" y="3505200"/>
            <a:ext cx="7391400" cy="243840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sp>
        <p:nvSpPr>
          <p:cNvPr id="8409" name="Rectangle 217"/>
          <p:cNvSpPr>
            <a:spLocks noChangeArrowheads="1"/>
          </p:cNvSpPr>
          <p:nvPr/>
        </p:nvSpPr>
        <p:spPr bwMode="auto">
          <a:xfrm>
            <a:off x="5946775" y="3546475"/>
            <a:ext cx="1684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WOMEN</a:t>
            </a:r>
          </a:p>
        </p:txBody>
      </p:sp>
      <p:sp>
        <p:nvSpPr>
          <p:cNvPr id="8410" name="Rectangle 218"/>
          <p:cNvSpPr>
            <a:spLocks noChangeArrowheads="1"/>
          </p:cNvSpPr>
          <p:nvPr/>
        </p:nvSpPr>
        <p:spPr bwMode="auto">
          <a:xfrm>
            <a:off x="4227513" y="3598863"/>
            <a:ext cx="1027112"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MEN</a:t>
            </a:r>
          </a:p>
        </p:txBody>
      </p:sp>
      <p:sp>
        <p:nvSpPr>
          <p:cNvPr id="8411" name="Rectangle 219"/>
          <p:cNvSpPr>
            <a:spLocks noChangeArrowheads="1"/>
          </p:cNvSpPr>
          <p:nvPr/>
        </p:nvSpPr>
        <p:spPr bwMode="auto">
          <a:xfrm>
            <a:off x="509588" y="4056063"/>
            <a:ext cx="1938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High Risk</a:t>
            </a:r>
          </a:p>
        </p:txBody>
      </p:sp>
      <p:sp>
        <p:nvSpPr>
          <p:cNvPr id="8412" name="Rectangle 220"/>
          <p:cNvSpPr>
            <a:spLocks noChangeArrowheads="1"/>
          </p:cNvSpPr>
          <p:nvPr/>
        </p:nvSpPr>
        <p:spPr bwMode="auto">
          <a:xfrm>
            <a:off x="509588" y="4627563"/>
            <a:ext cx="278288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Moderate Risk</a:t>
            </a:r>
          </a:p>
        </p:txBody>
      </p:sp>
      <p:sp>
        <p:nvSpPr>
          <p:cNvPr id="8413" name="Rectangle 221"/>
          <p:cNvSpPr>
            <a:spLocks noChangeArrowheads="1"/>
          </p:cNvSpPr>
          <p:nvPr/>
        </p:nvSpPr>
        <p:spPr bwMode="auto">
          <a:xfrm>
            <a:off x="509588" y="5197475"/>
            <a:ext cx="185420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Low Risk</a:t>
            </a:r>
          </a:p>
        </p:txBody>
      </p:sp>
      <p:sp>
        <p:nvSpPr>
          <p:cNvPr id="8414" name="Rectangle 222"/>
          <p:cNvSpPr>
            <a:spLocks noChangeArrowheads="1"/>
          </p:cNvSpPr>
          <p:nvPr/>
        </p:nvSpPr>
        <p:spPr bwMode="auto">
          <a:xfrm>
            <a:off x="4276725" y="4056063"/>
            <a:ext cx="1038225"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&gt; 1.0</a:t>
            </a:r>
          </a:p>
        </p:txBody>
      </p:sp>
      <p:sp>
        <p:nvSpPr>
          <p:cNvPr id="8415" name="Rectangle 223"/>
          <p:cNvSpPr>
            <a:spLocks noChangeArrowheads="1"/>
          </p:cNvSpPr>
          <p:nvPr/>
        </p:nvSpPr>
        <p:spPr bwMode="auto">
          <a:xfrm>
            <a:off x="5999163" y="4056063"/>
            <a:ext cx="125095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&gt; .85</a:t>
            </a:r>
          </a:p>
        </p:txBody>
      </p:sp>
      <p:sp>
        <p:nvSpPr>
          <p:cNvPr id="8416" name="Rectangle 224"/>
          <p:cNvSpPr>
            <a:spLocks noChangeArrowheads="1"/>
          </p:cNvSpPr>
          <p:nvPr/>
        </p:nvSpPr>
        <p:spPr bwMode="auto">
          <a:xfrm>
            <a:off x="4168775" y="4627563"/>
            <a:ext cx="1471613"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.90 -1.0</a:t>
            </a:r>
          </a:p>
        </p:txBody>
      </p:sp>
      <p:sp>
        <p:nvSpPr>
          <p:cNvPr id="8417" name="Rectangle 225"/>
          <p:cNvSpPr>
            <a:spLocks noChangeArrowheads="1"/>
          </p:cNvSpPr>
          <p:nvPr/>
        </p:nvSpPr>
        <p:spPr bwMode="auto">
          <a:xfrm>
            <a:off x="5999163" y="4627563"/>
            <a:ext cx="136525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.80-.85</a:t>
            </a:r>
          </a:p>
        </p:txBody>
      </p:sp>
      <p:sp>
        <p:nvSpPr>
          <p:cNvPr id="8418" name="Rectangle 226"/>
          <p:cNvSpPr>
            <a:spLocks noChangeArrowheads="1"/>
          </p:cNvSpPr>
          <p:nvPr/>
        </p:nvSpPr>
        <p:spPr bwMode="auto">
          <a:xfrm>
            <a:off x="585788" y="3598863"/>
            <a:ext cx="2741612"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HEALTH RISK</a:t>
            </a:r>
          </a:p>
        </p:txBody>
      </p:sp>
      <p:sp>
        <p:nvSpPr>
          <p:cNvPr id="8419" name="Rectangle 227"/>
          <p:cNvSpPr>
            <a:spLocks noChangeArrowheads="1"/>
          </p:cNvSpPr>
          <p:nvPr/>
        </p:nvSpPr>
        <p:spPr bwMode="auto">
          <a:xfrm>
            <a:off x="4168775" y="5197475"/>
            <a:ext cx="114458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&lt; .90</a:t>
            </a:r>
          </a:p>
        </p:txBody>
      </p:sp>
      <p:sp>
        <p:nvSpPr>
          <p:cNvPr id="8420" name="Rectangle 228"/>
          <p:cNvSpPr>
            <a:spLocks noChangeArrowheads="1"/>
          </p:cNvSpPr>
          <p:nvPr/>
        </p:nvSpPr>
        <p:spPr bwMode="auto">
          <a:xfrm>
            <a:off x="5999163" y="5197475"/>
            <a:ext cx="114458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0488" tIns="44450" rIns="90488" bIns="4445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3000" b="1"/>
              <a:t> &lt; .80</a:t>
            </a:r>
          </a:p>
        </p:txBody>
      </p:sp>
      <p:sp>
        <p:nvSpPr>
          <p:cNvPr id="8421" name="Rectangle 229"/>
          <p:cNvSpPr>
            <a:spLocks noChangeArrowheads="1"/>
          </p:cNvSpPr>
          <p:nvPr/>
        </p:nvSpPr>
        <p:spPr bwMode="auto">
          <a:xfrm>
            <a:off x="762000" y="7620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US" altLang="en-US">
              <a:latin typeface="Times New Roman" charset="0"/>
            </a:endParaRPr>
          </a:p>
        </p:txBody>
      </p:sp>
      <p:sp>
        <p:nvSpPr>
          <p:cNvPr id="8422" name="Rectangle 230"/>
          <p:cNvSpPr>
            <a:spLocks noGrp="1" noChangeArrowheads="1"/>
          </p:cNvSpPr>
          <p:nvPr>
            <p:ph type="title"/>
          </p:nvPr>
        </p:nvSpPr>
        <p:spPr/>
        <p:txBody>
          <a:bodyPr/>
          <a:lstStyle/>
          <a:p>
            <a:r>
              <a:rPr lang="en-US" altLang="en-US"/>
              <a:t>Waist to Hip Ratio (WHR)</a:t>
            </a:r>
          </a:p>
        </p:txBody>
      </p:sp>
      <p:sp>
        <p:nvSpPr>
          <p:cNvPr id="8423" name="Rectangle 231"/>
          <p:cNvSpPr>
            <a:spLocks noGrp="1" noChangeArrowheads="1"/>
          </p:cNvSpPr>
          <p:nvPr>
            <p:ph idx="1"/>
          </p:nvPr>
        </p:nvSpPr>
        <p:spPr>
          <a:xfrm>
            <a:off x="455613" y="2343056"/>
            <a:ext cx="7769225" cy="3646582"/>
          </a:xfrm>
        </p:spPr>
        <p:txBody>
          <a:bodyPr/>
          <a:lstStyle/>
          <a:p>
            <a:r>
              <a:rPr lang="en-US" altLang="en-US"/>
              <a:t>Waist to Hip Ratio is an effective way to examine regional fat distribution.</a:t>
            </a:r>
          </a:p>
        </p:txBody>
      </p:sp>
      <p:sp>
        <p:nvSpPr>
          <p:cNvPr id="8424" name="Line 232"/>
          <p:cNvSpPr>
            <a:spLocks noChangeShapeType="1"/>
          </p:cNvSpPr>
          <p:nvPr/>
        </p:nvSpPr>
        <p:spPr bwMode="auto">
          <a:xfrm>
            <a:off x="609600" y="4114800"/>
            <a:ext cx="70866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pic>
        <p:nvPicPr>
          <p:cNvPr id="233"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2028118066"/>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Body Mass Index</a:t>
            </a:r>
          </a:p>
        </p:txBody>
      </p:sp>
      <p:sp>
        <p:nvSpPr>
          <p:cNvPr id="9219" name="Rectangle 3"/>
          <p:cNvSpPr>
            <a:spLocks noGrp="1" noChangeArrowheads="1"/>
          </p:cNvSpPr>
          <p:nvPr>
            <p:ph idx="1"/>
          </p:nvPr>
        </p:nvSpPr>
        <p:spPr>
          <a:xfrm>
            <a:off x="885824" y="2481262"/>
            <a:ext cx="7610476" cy="3670767"/>
          </a:xfrm>
        </p:spPr>
        <p:txBody>
          <a:bodyPr>
            <a:normAutofit fontScale="85000" lnSpcReduction="20000"/>
          </a:bodyPr>
          <a:lstStyle/>
          <a:p>
            <a:pPr>
              <a:lnSpc>
                <a:spcPct val="90000"/>
              </a:lnSpc>
            </a:pPr>
            <a:r>
              <a:rPr lang="en-GB" altLang="en-US" sz="2800" dirty="0"/>
              <a:t>Relationship between Height and Weight</a:t>
            </a:r>
          </a:p>
          <a:p>
            <a:pPr algn="ctr">
              <a:lnSpc>
                <a:spcPct val="90000"/>
              </a:lnSpc>
              <a:buFont typeface="Wingdings" charset="2"/>
              <a:buNone/>
            </a:pPr>
            <a:r>
              <a:rPr lang="en-GB" altLang="en-US" sz="4000" dirty="0" err="1" smtClean="0"/>
              <a:t>Wt</a:t>
            </a:r>
            <a:r>
              <a:rPr lang="en-GB" altLang="en-US" sz="4000" dirty="0" smtClean="0"/>
              <a:t> </a:t>
            </a:r>
            <a:r>
              <a:rPr lang="en-GB" altLang="en-US" sz="4000" dirty="0"/>
              <a:t>(kg) / Ht</a:t>
            </a:r>
            <a:r>
              <a:rPr lang="en-GB" altLang="en-US" sz="4000" baseline="30000" dirty="0"/>
              <a:t>2</a:t>
            </a:r>
            <a:r>
              <a:rPr lang="en-GB" altLang="en-US" sz="4000" dirty="0"/>
              <a:t> (m)</a:t>
            </a:r>
            <a:endParaRPr lang="en-GB" altLang="en-US" sz="4000" baseline="30000" dirty="0"/>
          </a:p>
          <a:p>
            <a:pPr>
              <a:lnSpc>
                <a:spcPct val="90000"/>
              </a:lnSpc>
              <a:buFont typeface="Wingdings" charset="2"/>
              <a:buNone/>
            </a:pPr>
            <a:r>
              <a:rPr lang="en-GB" altLang="en-US" sz="2800" b="1" dirty="0" smtClean="0"/>
              <a:t>BMI </a:t>
            </a:r>
            <a:r>
              <a:rPr lang="en-GB" altLang="en-US" sz="2800" b="1" dirty="0"/>
              <a:t>Weight Status</a:t>
            </a:r>
          </a:p>
          <a:p>
            <a:pPr>
              <a:lnSpc>
                <a:spcPct val="90000"/>
              </a:lnSpc>
              <a:buFont typeface="Wingdings" charset="2"/>
              <a:buNone/>
            </a:pPr>
            <a:r>
              <a:rPr lang="en-GB" altLang="en-US" sz="2800" dirty="0"/>
              <a:t>		 		&lt;18.5 Underweight </a:t>
            </a:r>
          </a:p>
          <a:p>
            <a:pPr>
              <a:lnSpc>
                <a:spcPct val="90000"/>
              </a:lnSpc>
              <a:buFont typeface="Wingdings" charset="2"/>
              <a:buNone/>
            </a:pPr>
            <a:r>
              <a:rPr lang="en-GB" altLang="en-US" sz="2800" dirty="0"/>
              <a:t>		    		18.5 – 24.9 Normal </a:t>
            </a:r>
          </a:p>
          <a:p>
            <a:pPr>
              <a:lnSpc>
                <a:spcPct val="90000"/>
              </a:lnSpc>
              <a:buFont typeface="Wingdings" charset="2"/>
              <a:buNone/>
            </a:pPr>
            <a:r>
              <a:rPr lang="en-GB" altLang="en-US" sz="2800" dirty="0"/>
              <a:t>			  	25.0 – 29.9 Overweight </a:t>
            </a:r>
          </a:p>
          <a:p>
            <a:pPr>
              <a:lnSpc>
                <a:spcPct val="90000"/>
              </a:lnSpc>
              <a:buFont typeface="Wingdings" charset="2"/>
              <a:buNone/>
            </a:pPr>
            <a:r>
              <a:rPr lang="en-GB" altLang="en-US" sz="2800" dirty="0"/>
              <a:t>		          		&gt;30.0 Obese </a:t>
            </a:r>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0626523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Skinfold measures</a:t>
            </a:r>
          </a:p>
        </p:txBody>
      </p:sp>
      <p:sp>
        <p:nvSpPr>
          <p:cNvPr id="10243" name="Rectangle 3"/>
          <p:cNvSpPr>
            <a:spLocks noGrp="1" noChangeArrowheads="1"/>
          </p:cNvSpPr>
          <p:nvPr>
            <p:ph idx="1"/>
          </p:nvPr>
        </p:nvSpPr>
        <p:spPr/>
        <p:txBody>
          <a:bodyPr>
            <a:normAutofit/>
          </a:bodyPr>
          <a:lstStyle/>
          <a:p>
            <a:pPr>
              <a:lnSpc>
                <a:spcPct val="90000"/>
              </a:lnSpc>
            </a:pPr>
            <a:r>
              <a:rPr lang="en-GB" altLang="en-US" dirty="0" smtClean="0"/>
              <a:t>Assumes </a:t>
            </a:r>
            <a:r>
              <a:rPr lang="en-GB" altLang="en-US" dirty="0"/>
              <a:t>thickness of </a:t>
            </a:r>
            <a:r>
              <a:rPr lang="en-GB" altLang="en-US" dirty="0" smtClean="0"/>
              <a:t>subcutaneous adipose </a:t>
            </a:r>
            <a:r>
              <a:rPr lang="en-GB" altLang="en-US" dirty="0"/>
              <a:t>tissue infers </a:t>
            </a:r>
            <a:r>
              <a:rPr lang="en-GB" altLang="en-US" dirty="0" smtClean="0"/>
              <a:t>a constant relationship to </a:t>
            </a:r>
            <a:r>
              <a:rPr lang="en-GB" altLang="en-US" dirty="0"/>
              <a:t>total body fat mass.</a:t>
            </a:r>
          </a:p>
          <a:p>
            <a:pPr>
              <a:lnSpc>
                <a:spcPct val="90000"/>
              </a:lnSpc>
            </a:pPr>
            <a:r>
              <a:rPr lang="en-GB" altLang="en-US" dirty="0" smtClean="0"/>
              <a:t>Subcutaneous </a:t>
            </a:r>
            <a:r>
              <a:rPr lang="en-GB" altLang="en-US" dirty="0"/>
              <a:t>fat measured using callipers</a:t>
            </a:r>
          </a:p>
          <a:p>
            <a:pPr>
              <a:lnSpc>
                <a:spcPct val="90000"/>
              </a:lnSpc>
            </a:pPr>
            <a:r>
              <a:rPr lang="en-GB" altLang="en-US" dirty="0" smtClean="0"/>
              <a:t>Skinfold </a:t>
            </a:r>
            <a:r>
              <a:rPr lang="en-GB" altLang="en-US" dirty="0"/>
              <a:t>thickness totals entered into </a:t>
            </a:r>
            <a:r>
              <a:rPr lang="en-GB" altLang="en-US" dirty="0" smtClean="0"/>
              <a:t>equations </a:t>
            </a:r>
            <a:r>
              <a:rPr lang="en-GB" altLang="en-US" dirty="0"/>
              <a:t>to predict percentage body fat.</a:t>
            </a:r>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5236346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lstStyle/>
          <a:p>
            <a:r>
              <a:rPr lang="en-US" altLang="en-US"/>
              <a:t>Skinfold Technique</a:t>
            </a:r>
          </a:p>
        </p:txBody>
      </p:sp>
      <p:sp>
        <p:nvSpPr>
          <p:cNvPr id="11267" name="Text Box 3"/>
          <p:cNvSpPr txBox="1">
            <a:spLocks noChangeArrowheads="1"/>
          </p:cNvSpPr>
          <p:nvPr/>
        </p:nvSpPr>
        <p:spPr bwMode="auto">
          <a:xfrm>
            <a:off x="228600" y="1828800"/>
            <a:ext cx="2438400" cy="1516063"/>
          </a:xfrm>
          <a:prstGeom prst="rect">
            <a:avLst/>
          </a:prstGeom>
          <a:solidFill>
            <a:schemeClr val="accent1"/>
          </a:solidFill>
          <a:ln w="50800">
            <a:solidFill>
              <a:srgbClr val="500093"/>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a:solidFill>
                  <a:srgbClr val="500093"/>
                </a:solidFill>
                <a:latin typeface="Times New Roman" charset="0"/>
              </a:rPr>
              <a:t>Layers of subcutaneous </a:t>
            </a:r>
            <a:br>
              <a:rPr lang="en-US" altLang="en-US">
                <a:solidFill>
                  <a:srgbClr val="500093"/>
                </a:solidFill>
                <a:latin typeface="Times New Roman" charset="0"/>
              </a:rPr>
            </a:br>
            <a:r>
              <a:rPr lang="en-US" altLang="en-US">
                <a:solidFill>
                  <a:srgbClr val="500093"/>
                </a:solidFill>
                <a:latin typeface="Times New Roman" charset="0"/>
              </a:rPr>
              <a:t>fat are measured at </a:t>
            </a:r>
            <a:br>
              <a:rPr lang="en-US" altLang="en-US">
                <a:solidFill>
                  <a:srgbClr val="500093"/>
                </a:solidFill>
                <a:latin typeface="Times New Roman" charset="0"/>
              </a:rPr>
            </a:br>
            <a:r>
              <a:rPr lang="en-US" altLang="en-US">
                <a:solidFill>
                  <a:srgbClr val="500093"/>
                </a:solidFill>
                <a:latin typeface="Times New Roman" charset="0"/>
              </a:rPr>
              <a:t>different sites of body</a:t>
            </a:r>
          </a:p>
          <a:p>
            <a:r>
              <a:rPr lang="en-US" altLang="en-US">
                <a:solidFill>
                  <a:srgbClr val="500093"/>
                </a:solidFill>
                <a:latin typeface="Times New Roman" charset="0"/>
              </a:rPr>
              <a:t>to estimate total body fat levels</a:t>
            </a:r>
            <a:endParaRPr lang="en-US" altLang="en-US" sz="2400">
              <a:latin typeface="Times New Roman" charset="0"/>
            </a:endParaRPr>
          </a:p>
        </p:txBody>
      </p:sp>
      <p:grpSp>
        <p:nvGrpSpPr>
          <p:cNvPr id="11268" name="Group 4"/>
          <p:cNvGrpSpPr>
            <a:grpSpLocks/>
          </p:cNvGrpSpPr>
          <p:nvPr/>
        </p:nvGrpSpPr>
        <p:grpSpPr bwMode="auto">
          <a:xfrm>
            <a:off x="2971800" y="1828800"/>
            <a:ext cx="5942013" cy="4552950"/>
            <a:chOff x="1808" y="1056"/>
            <a:chExt cx="3952" cy="2964"/>
          </a:xfrm>
        </p:grpSpPr>
        <p:pic>
          <p:nvPicPr>
            <p:cNvPr id="11273" name="Picture 5" descr="0196l"/>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08" y="1056"/>
              <a:ext cx="3952" cy="2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4" name="Rectangle 6"/>
            <p:cNvSpPr>
              <a:spLocks noChangeArrowheads="1"/>
            </p:cNvSpPr>
            <p:nvPr/>
          </p:nvSpPr>
          <p:spPr bwMode="auto">
            <a:xfrm>
              <a:off x="2640" y="1056"/>
              <a:ext cx="2352" cy="48"/>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grpSp>
      <p:grpSp>
        <p:nvGrpSpPr>
          <p:cNvPr id="11269" name="Group 7"/>
          <p:cNvGrpSpPr>
            <a:grpSpLocks/>
          </p:cNvGrpSpPr>
          <p:nvPr/>
        </p:nvGrpSpPr>
        <p:grpSpPr bwMode="auto">
          <a:xfrm>
            <a:off x="228600" y="4114800"/>
            <a:ext cx="2514600" cy="1885950"/>
            <a:chOff x="144" y="2784"/>
            <a:chExt cx="1584" cy="1188"/>
          </a:xfrm>
        </p:grpSpPr>
        <p:pic>
          <p:nvPicPr>
            <p:cNvPr id="11271" name="Picture 8" descr="0195l"/>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44" y="2784"/>
              <a:ext cx="1584" cy="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2" name="Rectangle 9"/>
            <p:cNvSpPr>
              <a:spLocks noChangeArrowheads="1"/>
            </p:cNvSpPr>
            <p:nvPr/>
          </p:nvSpPr>
          <p:spPr bwMode="auto">
            <a:xfrm>
              <a:off x="144" y="3600"/>
              <a:ext cx="384" cy="336"/>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x-none" altLang="x-none"/>
            </a:p>
          </p:txBody>
        </p:sp>
      </p:grpSp>
      <p:sp>
        <p:nvSpPr>
          <p:cNvPr id="11270" name="Text Box 10"/>
          <p:cNvSpPr txBox="1">
            <a:spLocks noChangeArrowheads="1"/>
          </p:cNvSpPr>
          <p:nvPr/>
        </p:nvSpPr>
        <p:spPr bwMode="auto">
          <a:xfrm>
            <a:off x="0" y="5943600"/>
            <a:ext cx="2705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a:solidFill>
                  <a:srgbClr val="FAFD00"/>
                </a:solidFill>
                <a:latin typeface="Times New Roman" charset="0"/>
              </a:rPr>
              <a:t>Cross sectional view</a:t>
            </a:r>
          </a:p>
        </p:txBody>
      </p:sp>
      <p:sp>
        <p:nvSpPr>
          <p:cNvPr id="11" name="Rectangle 2"/>
          <p:cNvSpPr txBox="1">
            <a:spLocks noChangeArrowheads="1"/>
          </p:cNvSpPr>
          <p:nvPr/>
        </p:nvSpPr>
        <p:spPr>
          <a:xfrm>
            <a:off x="230187" y="666656"/>
            <a:ext cx="8913813" cy="914400"/>
          </a:xfrm>
          <a:prstGeom prst="rect">
            <a:avLst/>
          </a:prstGeo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altLang="en-US" dirty="0" smtClean="0"/>
              <a:t>Skinfold technique</a:t>
            </a:r>
            <a:endParaRPr lang="en-GB" altLang="en-US" dirty="0"/>
          </a:p>
        </p:txBody>
      </p:sp>
      <p:pic>
        <p:nvPicPr>
          <p:cNvPr id="12" name="UWTSD_Logo.png"/>
          <p:cNvPicPr/>
          <p:nvPr/>
        </p:nvPicPr>
        <p:blipFill>
          <a:blip r:embed="rId5"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132219582"/>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Prediction Errors</a:t>
            </a:r>
          </a:p>
        </p:txBody>
      </p:sp>
      <p:sp>
        <p:nvSpPr>
          <p:cNvPr id="12291" name="Rectangle 3"/>
          <p:cNvSpPr>
            <a:spLocks noGrp="1" noChangeArrowheads="1"/>
          </p:cNvSpPr>
          <p:nvPr>
            <p:ph idx="1"/>
          </p:nvPr>
        </p:nvSpPr>
        <p:spPr/>
        <p:txBody>
          <a:bodyPr/>
          <a:lstStyle/>
          <a:p>
            <a:r>
              <a:rPr lang="en-GB" altLang="en-US"/>
              <a:t>Body Water content</a:t>
            </a:r>
          </a:p>
          <a:p>
            <a:r>
              <a:rPr lang="en-GB" altLang="en-US"/>
              <a:t>Body mineral content</a:t>
            </a:r>
          </a:p>
          <a:p>
            <a:r>
              <a:rPr lang="en-GB" altLang="en-US"/>
              <a:t>Technical errors in measuring</a:t>
            </a:r>
          </a:p>
          <a:p>
            <a:r>
              <a:rPr lang="en-GB" altLang="en-US"/>
              <a:t>Non-consistent fat distribution</a:t>
            </a:r>
          </a:p>
          <a:p>
            <a:r>
              <a:rPr lang="en-GB" altLang="en-US"/>
              <a:t>Ratio of internal to external fat different</a:t>
            </a:r>
          </a:p>
          <a:p>
            <a:pPr>
              <a:buFont typeface="Wingdings" charset="2"/>
              <a:buNone/>
            </a:pPr>
            <a:r>
              <a:rPr lang="en-GB" altLang="en-US"/>
              <a:t>   from group used to develop predictive equations</a:t>
            </a:r>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092339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0" y="427038"/>
            <a:ext cx="8913813" cy="914400"/>
          </a:xfrm>
        </p:spPr>
        <p:txBody>
          <a:bodyPr/>
          <a:lstStyle/>
          <a:p>
            <a:r>
              <a:rPr lang="en-GB" altLang="en-US"/>
              <a:t>Accuracy </a:t>
            </a:r>
          </a:p>
        </p:txBody>
      </p:sp>
      <p:sp>
        <p:nvSpPr>
          <p:cNvPr id="10243" name="Rectangle 3"/>
          <p:cNvSpPr>
            <a:spLocks noGrp="1" noChangeArrowheads="1"/>
          </p:cNvSpPr>
          <p:nvPr>
            <p:ph idx="1"/>
          </p:nvPr>
        </p:nvSpPr>
        <p:spPr>
          <a:xfrm>
            <a:off x="468313" y="1600200"/>
            <a:ext cx="8229600" cy="5068888"/>
          </a:xfrm>
        </p:spPr>
        <p:txBody>
          <a:bodyPr>
            <a:normAutofit fontScale="92500" lnSpcReduction="20000"/>
          </a:bodyPr>
          <a:lstStyle/>
          <a:p>
            <a:pPr>
              <a:lnSpc>
                <a:spcPct val="80000"/>
              </a:lnSpc>
              <a:buFont typeface="Wingdings" charset="2"/>
              <a:buNone/>
            </a:pPr>
            <a:r>
              <a:rPr lang="en-GB" altLang="en-US" sz="3000" dirty="0"/>
              <a:t>Using good techniques with an appropriate</a:t>
            </a:r>
          </a:p>
          <a:p>
            <a:pPr>
              <a:lnSpc>
                <a:spcPct val="80000"/>
              </a:lnSpc>
              <a:buFont typeface="Wingdings" charset="2"/>
              <a:buNone/>
            </a:pPr>
            <a:r>
              <a:rPr lang="en-GB" altLang="en-US" sz="3000" dirty="0"/>
              <a:t>client:</a:t>
            </a:r>
          </a:p>
          <a:p>
            <a:pPr algn="ctr">
              <a:lnSpc>
                <a:spcPct val="80000"/>
              </a:lnSpc>
              <a:buFont typeface="Wingdings" charset="2"/>
              <a:buNone/>
            </a:pPr>
            <a:r>
              <a:rPr lang="en-GB" altLang="en-US" sz="3000" dirty="0"/>
              <a:t>	</a:t>
            </a:r>
            <a:r>
              <a:rPr lang="en-US" altLang="en-US" sz="3000" dirty="0">
                <a:ea typeface="Arial" charset="0"/>
                <a:cs typeface="Arial" charset="0"/>
              </a:rPr>
              <a:t>±</a:t>
            </a:r>
            <a:r>
              <a:rPr lang="en-GB" altLang="en-US" sz="3000" dirty="0"/>
              <a:t>3 % </a:t>
            </a:r>
          </a:p>
          <a:p>
            <a:pPr>
              <a:lnSpc>
                <a:spcPct val="80000"/>
              </a:lnSpc>
              <a:buFont typeface="Wingdings" charset="2"/>
              <a:buNone/>
            </a:pPr>
            <a:r>
              <a:rPr lang="en-GB" altLang="en-US" sz="3000" dirty="0"/>
              <a:t>i.e. if a %fat is measured at 15% then what we are confident about is that the persons fat is between 12% and 18%.</a:t>
            </a:r>
          </a:p>
          <a:p>
            <a:pPr algn="ctr">
              <a:lnSpc>
                <a:spcPct val="80000"/>
              </a:lnSpc>
              <a:buFont typeface="Wingdings" charset="2"/>
              <a:buNone/>
            </a:pPr>
            <a:r>
              <a:rPr lang="en-GB" altLang="en-US" sz="3000" i="1" dirty="0">
                <a:solidFill>
                  <a:srgbClr val="0070C0"/>
                </a:solidFill>
              </a:rPr>
              <a:t>The data should be expressed as a range rather than a specific value.</a:t>
            </a:r>
          </a:p>
          <a:p>
            <a:pPr algn="ctr">
              <a:lnSpc>
                <a:spcPct val="80000"/>
              </a:lnSpc>
              <a:buFont typeface="Wingdings" charset="2"/>
              <a:buNone/>
            </a:pPr>
            <a:endParaRPr lang="en-GB" altLang="en-US" sz="3000" i="1" dirty="0"/>
          </a:p>
          <a:p>
            <a:pPr algn="ctr">
              <a:lnSpc>
                <a:spcPct val="80000"/>
              </a:lnSpc>
              <a:buFont typeface="Wingdings" charset="2"/>
              <a:buNone/>
            </a:pPr>
            <a:r>
              <a:rPr lang="en-GB" altLang="en-US" sz="3000" i="1" dirty="0">
                <a:solidFill>
                  <a:srgbClr val="FF0000"/>
                </a:solidFill>
              </a:rPr>
              <a:t>Therefore measuring body fat on a regular frequency can be problematic is providing an accurate assessment of fat changes</a:t>
            </a:r>
          </a:p>
        </p:txBody>
      </p:sp>
      <p:pic>
        <p:nvPicPr>
          <p:cNvPr id="4" name="UWTSD_Logo.png"/>
          <p:cNvPicPr/>
          <p:nvPr/>
        </p:nvPicPr>
        <p:blipFill>
          <a:blip r:embed="rId2" cstate="print">
            <a:extLst/>
          </a:blip>
          <a:stretch>
            <a:fillRect/>
          </a:stretch>
        </p:blipFill>
        <p:spPr>
          <a:xfrm>
            <a:off x="70643" y="-20390"/>
            <a:ext cx="1743075" cy="636094"/>
          </a:xfrm>
          <a:prstGeom prst="rect">
            <a:avLst/>
          </a:prstGeom>
          <a:ln w="12700">
            <a:miter lim="400000"/>
          </a:ln>
        </p:spPr>
      </p:pic>
    </p:spTree>
    <p:extLst>
      <p:ext uri="{BB962C8B-B14F-4D97-AF65-F5344CB8AC3E}">
        <p14:creationId xmlns:p14="http://schemas.microsoft.com/office/powerpoint/2010/main" val="113034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Ideal Body Fat</a:t>
            </a:r>
          </a:p>
        </p:txBody>
      </p:sp>
      <p:sp>
        <p:nvSpPr>
          <p:cNvPr id="14339" name="Rectangle 3"/>
          <p:cNvSpPr>
            <a:spLocks noGrp="1" noChangeArrowheads="1"/>
          </p:cNvSpPr>
          <p:nvPr>
            <p:ph idx="1"/>
          </p:nvPr>
        </p:nvSpPr>
        <p:spPr>
          <a:xfrm>
            <a:off x="671513" y="2300288"/>
            <a:ext cx="8053387" cy="3966041"/>
          </a:xfrm>
        </p:spPr>
        <p:txBody>
          <a:bodyPr>
            <a:normAutofit fontScale="55000" lnSpcReduction="20000"/>
          </a:bodyPr>
          <a:lstStyle/>
          <a:p>
            <a:pPr>
              <a:lnSpc>
                <a:spcPct val="90000"/>
              </a:lnSpc>
              <a:buFont typeface="Wingdings" charset="2"/>
              <a:buNone/>
            </a:pPr>
            <a:r>
              <a:rPr lang="en-GB" altLang="en-US" sz="5000" dirty="0"/>
              <a:t>A generic specific values does not exist.</a:t>
            </a:r>
          </a:p>
          <a:p>
            <a:pPr>
              <a:lnSpc>
                <a:spcPct val="90000"/>
              </a:lnSpc>
              <a:buFont typeface="Wingdings" charset="2"/>
              <a:buNone/>
            </a:pPr>
            <a:r>
              <a:rPr lang="en-GB" altLang="en-US" sz="5000" dirty="0"/>
              <a:t>Health </a:t>
            </a:r>
            <a:r>
              <a:rPr lang="en-GB" altLang="en-US" sz="5000" dirty="0" smtClean="0"/>
              <a:t>   		</a:t>
            </a:r>
            <a:r>
              <a:rPr lang="en-GB" altLang="en-US" sz="5000" dirty="0" smtClean="0">
                <a:solidFill>
                  <a:srgbClr val="0070C0"/>
                </a:solidFill>
              </a:rPr>
              <a:t>female </a:t>
            </a:r>
            <a:r>
              <a:rPr lang="en-GB" altLang="en-US" sz="5000" dirty="0">
                <a:solidFill>
                  <a:srgbClr val="0070C0"/>
                </a:solidFill>
              </a:rPr>
              <a:t>less than 17 -22% </a:t>
            </a:r>
          </a:p>
          <a:p>
            <a:pPr>
              <a:lnSpc>
                <a:spcPct val="90000"/>
              </a:lnSpc>
              <a:buFont typeface="Wingdings" charset="2"/>
              <a:buNone/>
            </a:pPr>
            <a:r>
              <a:rPr lang="en-GB" altLang="en-US" sz="5000" dirty="0"/>
              <a:t>			</a:t>
            </a:r>
            <a:r>
              <a:rPr lang="en-GB" altLang="en-US" sz="5000" dirty="0" smtClean="0"/>
              <a:t>	</a:t>
            </a:r>
            <a:r>
              <a:rPr lang="en-GB" altLang="en-US" sz="5000" dirty="0" smtClean="0">
                <a:solidFill>
                  <a:srgbClr val="FF0000"/>
                </a:solidFill>
              </a:rPr>
              <a:t>male </a:t>
            </a:r>
            <a:r>
              <a:rPr lang="en-GB" altLang="en-US" sz="5000" dirty="0">
                <a:solidFill>
                  <a:srgbClr val="FF0000"/>
                </a:solidFill>
              </a:rPr>
              <a:t>less than    15 – 20%</a:t>
            </a:r>
          </a:p>
          <a:p>
            <a:pPr>
              <a:lnSpc>
                <a:spcPct val="90000"/>
              </a:lnSpc>
              <a:buFont typeface="Wingdings" charset="2"/>
              <a:buNone/>
            </a:pPr>
            <a:r>
              <a:rPr lang="en-GB" altLang="en-US" sz="5000" dirty="0" smtClean="0"/>
              <a:t>Sport 		lower </a:t>
            </a:r>
            <a:r>
              <a:rPr lang="en-GB" altLang="en-US" sz="5000" dirty="0"/>
              <a:t>but depends on sport</a:t>
            </a:r>
          </a:p>
          <a:p>
            <a:pPr>
              <a:lnSpc>
                <a:spcPct val="90000"/>
              </a:lnSpc>
              <a:buFont typeface="Wingdings" charset="2"/>
              <a:buNone/>
            </a:pPr>
            <a:endParaRPr lang="en-GB" altLang="en-US" sz="5000" dirty="0"/>
          </a:p>
          <a:p>
            <a:pPr>
              <a:lnSpc>
                <a:spcPct val="90000"/>
              </a:lnSpc>
              <a:buFont typeface="Wingdings" charset="2"/>
              <a:buNone/>
            </a:pPr>
            <a:r>
              <a:rPr lang="en-GB" altLang="en-US" sz="5000" dirty="0"/>
              <a:t>Essential Fat	</a:t>
            </a:r>
            <a:r>
              <a:rPr lang="en-GB" altLang="en-US" sz="5000" dirty="0" smtClean="0">
                <a:solidFill>
                  <a:srgbClr val="0070C0"/>
                </a:solidFill>
              </a:rPr>
              <a:t>female </a:t>
            </a:r>
            <a:r>
              <a:rPr lang="en-GB" altLang="en-US" sz="5000" dirty="0">
                <a:solidFill>
                  <a:srgbClr val="0070C0"/>
                </a:solidFill>
              </a:rPr>
              <a:t>less than 7% </a:t>
            </a:r>
          </a:p>
          <a:p>
            <a:pPr>
              <a:lnSpc>
                <a:spcPct val="90000"/>
              </a:lnSpc>
              <a:buFont typeface="Wingdings" charset="2"/>
              <a:buNone/>
            </a:pPr>
            <a:r>
              <a:rPr lang="en-GB" altLang="en-US" sz="5000" dirty="0"/>
              <a:t>				</a:t>
            </a:r>
            <a:r>
              <a:rPr lang="en-GB" altLang="en-US" sz="5000" dirty="0">
                <a:solidFill>
                  <a:srgbClr val="FF0000"/>
                </a:solidFill>
              </a:rPr>
              <a:t>male less than    3%</a:t>
            </a:r>
          </a:p>
          <a:p>
            <a:pPr>
              <a:lnSpc>
                <a:spcPct val="90000"/>
              </a:lnSpc>
              <a:buFont typeface="Wingdings" charset="2"/>
              <a:buNone/>
            </a:pPr>
            <a:endParaRPr lang="en-GB" altLang="en-US" sz="2800" dirty="0"/>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397179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8313" y="115888"/>
            <a:ext cx="8226425" cy="1143000"/>
          </a:xfrm>
        </p:spPr>
        <p:txBody>
          <a:bodyPr/>
          <a:lstStyle/>
          <a:p>
            <a:r>
              <a:rPr lang="en-GB" altLang="x-none"/>
              <a:t>MEN</a:t>
            </a:r>
          </a:p>
        </p:txBody>
      </p:sp>
      <p:pic>
        <p:nvPicPr>
          <p:cNvPr id="15363" name="Picture 2" descr="Male Body Fat Pictures and Percentages 3-10%"/>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11188" y="1457325"/>
            <a:ext cx="4827587" cy="238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4" descr="Male Body Fat Pictures and Percentages 15-30%"/>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827463" y="4329113"/>
            <a:ext cx="5051425" cy="237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UWTSD_Logo.png"/>
          <p:cNvPicPr/>
          <p:nvPr/>
        </p:nvPicPr>
        <p:blipFill>
          <a:blip r:embed="rId4" cstate="print">
            <a:extLst/>
          </a:blip>
          <a:stretch>
            <a:fillRect/>
          </a:stretch>
        </p:blipFill>
        <p:spPr>
          <a:xfrm>
            <a:off x="242888" y="6064744"/>
            <a:ext cx="1743075" cy="636094"/>
          </a:xfrm>
          <a:prstGeom prst="rect">
            <a:avLst/>
          </a:prstGeom>
          <a:ln w="12700">
            <a:miter lim="400000"/>
          </a:ln>
        </p:spPr>
      </p:pic>
    </p:spTree>
    <p:extLst>
      <p:ext uri="{BB962C8B-B14F-4D97-AF65-F5344CB8AC3E}">
        <p14:creationId xmlns:p14="http://schemas.microsoft.com/office/powerpoint/2010/main" val="1816988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95288" y="22225"/>
            <a:ext cx="8226425" cy="1143000"/>
          </a:xfrm>
        </p:spPr>
        <p:txBody>
          <a:bodyPr/>
          <a:lstStyle/>
          <a:p>
            <a:r>
              <a:rPr lang="en-GB" altLang="x-none"/>
              <a:t>Women</a:t>
            </a:r>
          </a:p>
        </p:txBody>
      </p:sp>
      <p:pic>
        <p:nvPicPr>
          <p:cNvPr id="16387" name="Picture 2" descr="Female Body Fat Percentages 11-18%"/>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93663" y="1357313"/>
            <a:ext cx="5178425" cy="254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2" descr="https://s-media-cache-ak0.pinimg.com/236x/09/20/a1/0920a11b8a2dffb5679a2c0218c78c5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2713" y="3959225"/>
            <a:ext cx="4816475"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UWTSD_Logo.png"/>
          <p:cNvPicPr/>
          <p:nvPr/>
        </p:nvPicPr>
        <p:blipFill>
          <a:blip r:embed="rId4" cstate="print">
            <a:extLst/>
          </a:blip>
          <a:stretch>
            <a:fillRect/>
          </a:stretch>
        </p:blipFill>
        <p:spPr>
          <a:xfrm>
            <a:off x="93663" y="6015038"/>
            <a:ext cx="1743075" cy="636094"/>
          </a:xfrm>
          <a:prstGeom prst="rect">
            <a:avLst/>
          </a:prstGeom>
          <a:ln w="12700">
            <a:miter lim="400000"/>
          </a:ln>
        </p:spPr>
      </p:pic>
    </p:spTree>
    <p:extLst>
      <p:ext uri="{BB962C8B-B14F-4D97-AF65-F5344CB8AC3E}">
        <p14:creationId xmlns:p14="http://schemas.microsoft.com/office/powerpoint/2010/main" val="900763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595219"/>
            <a:ext cx="8913813" cy="914400"/>
          </a:xfrm>
        </p:spPr>
        <p:txBody>
          <a:bodyPr/>
          <a:lstStyle/>
          <a:p>
            <a:r>
              <a:rPr lang="en-GB" altLang="en-US"/>
              <a:t>Age and Fatness</a:t>
            </a:r>
          </a:p>
        </p:txBody>
      </p:sp>
      <p:pic>
        <p:nvPicPr>
          <p:cNvPr id="17411" name="Picture 5" descr="weigh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1628775"/>
            <a:ext cx="6913562" cy="440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515513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14300" y="452344"/>
            <a:ext cx="8913813" cy="914400"/>
          </a:xfrm>
        </p:spPr>
        <p:txBody>
          <a:bodyPr rtlCol="0">
            <a:normAutofit fontScale="90000"/>
          </a:bodyPr>
          <a:lstStyle/>
          <a:p>
            <a:pPr fontAlgn="auto">
              <a:spcAft>
                <a:spcPts val="0"/>
              </a:spcAft>
              <a:defRPr/>
            </a:pPr>
            <a:r>
              <a:rPr lang="en-GB" altLang="en-US" sz="4000" smtClean="0"/>
              <a:t>% body fat measured in female athletes</a:t>
            </a:r>
          </a:p>
        </p:txBody>
      </p:sp>
      <p:pic>
        <p:nvPicPr>
          <p:cNvPr id="18435" name="Picture 4" descr="d0000000200000065_sse52c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39750" y="1484313"/>
            <a:ext cx="7704138" cy="4968875"/>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2077038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0" y="609506"/>
            <a:ext cx="8913813" cy="914400"/>
          </a:xfrm>
        </p:spPr>
        <p:txBody>
          <a:bodyPr>
            <a:normAutofit fontScale="90000"/>
          </a:bodyPr>
          <a:lstStyle/>
          <a:p>
            <a:r>
              <a:rPr lang="en-GB" altLang="en-US" sz="4000"/>
              <a:t>% body fat measured in male athletes</a:t>
            </a:r>
          </a:p>
        </p:txBody>
      </p:sp>
      <p:pic>
        <p:nvPicPr>
          <p:cNvPr id="19459" name="Picture 4" descr="d0000000200000065_sse52c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77888" y="1773238"/>
            <a:ext cx="7294562" cy="41275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439740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a:solidFill>
                  <a:srgbClr val="FF0000"/>
                </a:solidFill>
              </a:rPr>
              <a:t>Body Fat and Performance</a:t>
            </a:r>
          </a:p>
        </p:txBody>
      </p:sp>
      <p:sp>
        <p:nvSpPr>
          <p:cNvPr id="20483" name="Rectangle 3"/>
          <p:cNvSpPr>
            <a:spLocks noGrp="1" noChangeArrowheads="1"/>
          </p:cNvSpPr>
          <p:nvPr>
            <p:ph idx="1"/>
          </p:nvPr>
        </p:nvSpPr>
        <p:spPr/>
        <p:txBody>
          <a:bodyPr/>
          <a:lstStyle/>
          <a:p>
            <a:pPr marL="609600" indent="-609600">
              <a:buFont typeface="Wingdings" charset="2"/>
              <a:buNone/>
            </a:pPr>
            <a:r>
              <a:rPr lang="en-GB" altLang="en-US"/>
              <a:t>	Low fat for running, jumping events due to;</a:t>
            </a:r>
          </a:p>
          <a:p>
            <a:pPr marL="609600" indent="-609600">
              <a:buFont typeface="Wingdings" charset="2"/>
              <a:buNone/>
            </a:pPr>
            <a:endParaRPr lang="en-GB" altLang="en-US"/>
          </a:p>
          <a:p>
            <a:pPr marL="609600" indent="-609600">
              <a:buFont typeface="Wingdings" charset="2"/>
              <a:buAutoNum type="arabicPeriod"/>
            </a:pPr>
            <a:r>
              <a:rPr lang="en-GB" altLang="en-US"/>
              <a:t>Extra weight to be moved / lifted </a:t>
            </a:r>
          </a:p>
          <a:p>
            <a:pPr marL="609600" indent="-609600">
              <a:buFont typeface="Wingdings" charset="2"/>
              <a:buAutoNum type="arabicPeriod"/>
            </a:pPr>
            <a:r>
              <a:rPr lang="en-GB" altLang="en-US"/>
              <a:t>Acceleration affected by power to mass relationship.</a:t>
            </a:r>
          </a:p>
          <a:p>
            <a:pPr marL="609600" indent="-609600">
              <a:buFont typeface="Wingdings" charset="2"/>
              <a:buAutoNum type="arabicPeriod"/>
            </a:pPr>
            <a:r>
              <a:rPr lang="en-GB" altLang="en-US"/>
              <a:t>Increase metabolic cost of movement</a:t>
            </a:r>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2019694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dirty="0">
                <a:solidFill>
                  <a:srgbClr val="FF0000"/>
                </a:solidFill>
              </a:rPr>
              <a:t>Body Fat and </a:t>
            </a:r>
            <a:r>
              <a:rPr lang="en-GB" altLang="en-US" dirty="0" smtClean="0">
                <a:solidFill>
                  <a:srgbClr val="FF0000"/>
                </a:solidFill>
              </a:rPr>
              <a:t>Performance</a:t>
            </a:r>
            <a:endParaRPr lang="en-GB" altLang="en-US" dirty="0">
              <a:solidFill>
                <a:srgbClr val="FF0000"/>
              </a:solidFill>
            </a:endParaRPr>
          </a:p>
        </p:txBody>
      </p:sp>
      <p:sp>
        <p:nvSpPr>
          <p:cNvPr id="21507" name="Rectangle 3"/>
          <p:cNvSpPr>
            <a:spLocks noGrp="1" noChangeArrowheads="1"/>
          </p:cNvSpPr>
          <p:nvPr>
            <p:ph idx="1"/>
          </p:nvPr>
        </p:nvSpPr>
        <p:spPr/>
        <p:txBody>
          <a:bodyPr/>
          <a:lstStyle/>
          <a:p>
            <a:pPr algn="ctr">
              <a:buFont typeface="Wingdings" charset="2"/>
              <a:buNone/>
            </a:pPr>
            <a:r>
              <a:rPr lang="en-GB" altLang="en-US"/>
              <a:t>Moderate fat for impact and contact sports</a:t>
            </a:r>
          </a:p>
          <a:p>
            <a:pPr algn="ctr">
              <a:buFont typeface="Wingdings" charset="2"/>
              <a:buNone/>
            </a:pPr>
            <a:endParaRPr lang="en-GB" altLang="en-US"/>
          </a:p>
          <a:p>
            <a:r>
              <a:rPr lang="en-GB" altLang="en-US"/>
              <a:t>Absorption of impact forces - rugby</a:t>
            </a:r>
          </a:p>
          <a:p>
            <a:endParaRPr lang="en-GB" altLang="en-US"/>
          </a:p>
          <a:p>
            <a:r>
              <a:rPr lang="en-GB" altLang="en-US"/>
              <a:t>Increase buoyancy and thermal insulation - long distance swimming</a:t>
            </a:r>
          </a:p>
          <a:p>
            <a:pPr>
              <a:buFont typeface="Wingdings" charset="2"/>
              <a:buNone/>
            </a:pPr>
            <a:endParaRPr lang="en-GB" altLang="en-US"/>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871962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a:t>Disorders - leanness</a:t>
            </a:r>
          </a:p>
        </p:txBody>
      </p:sp>
      <p:sp>
        <p:nvSpPr>
          <p:cNvPr id="22531" name="Rectangle 3"/>
          <p:cNvSpPr>
            <a:spLocks noGrp="1" noChangeArrowheads="1"/>
          </p:cNvSpPr>
          <p:nvPr>
            <p:ph idx="1"/>
          </p:nvPr>
        </p:nvSpPr>
        <p:spPr/>
        <p:txBody>
          <a:bodyPr>
            <a:normAutofit lnSpcReduction="10000"/>
          </a:bodyPr>
          <a:lstStyle/>
          <a:p>
            <a:r>
              <a:rPr lang="en-GB" altLang="en-US"/>
              <a:t>Anorexia nervosa / bulimia</a:t>
            </a:r>
          </a:p>
          <a:p>
            <a:endParaRPr lang="en-GB" altLang="en-US"/>
          </a:p>
          <a:p>
            <a:r>
              <a:rPr lang="en-GB" altLang="en-US"/>
              <a:t>Menstrual dysfunction</a:t>
            </a:r>
          </a:p>
          <a:p>
            <a:endParaRPr lang="en-GB" altLang="en-US"/>
          </a:p>
          <a:p>
            <a:r>
              <a:rPr lang="en-GB" altLang="en-US"/>
              <a:t>Bone demineralisation</a:t>
            </a:r>
          </a:p>
          <a:p>
            <a:pPr>
              <a:buFont typeface="Wingdings" charset="2"/>
              <a:buNone/>
            </a:pPr>
            <a:r>
              <a:rPr lang="en-GB" altLang="en-US"/>
              <a:t>Recommendations are that body fat is</a:t>
            </a:r>
          </a:p>
          <a:p>
            <a:pPr algn="ctr">
              <a:buFont typeface="Wingdings" charset="2"/>
              <a:buNone/>
            </a:pPr>
            <a:r>
              <a:rPr lang="en-GB" altLang="en-US"/>
              <a:t>Males &gt; 5%		Females &gt; 12%</a:t>
            </a:r>
          </a:p>
          <a:p>
            <a:pPr>
              <a:buFont typeface="Wingdings" charset="2"/>
              <a:buNone/>
            </a:pPr>
            <a:endParaRPr lang="en-GB" altLang="en-US"/>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4318046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Excess fat</a:t>
            </a:r>
          </a:p>
        </p:txBody>
      </p:sp>
      <p:sp>
        <p:nvSpPr>
          <p:cNvPr id="23555" name="Rectangle 3"/>
          <p:cNvSpPr>
            <a:spLocks noGrp="1" noChangeArrowheads="1"/>
          </p:cNvSpPr>
          <p:nvPr>
            <p:ph idx="1"/>
          </p:nvPr>
        </p:nvSpPr>
        <p:spPr/>
        <p:txBody>
          <a:bodyPr>
            <a:normAutofit fontScale="92500" lnSpcReduction="20000"/>
          </a:bodyPr>
          <a:lstStyle/>
          <a:p>
            <a:pPr>
              <a:lnSpc>
                <a:spcPct val="90000"/>
              </a:lnSpc>
              <a:buFont typeface="Wingdings" charset="2"/>
              <a:buNone/>
            </a:pPr>
            <a:r>
              <a:rPr lang="en-GB" altLang="en-US"/>
              <a:t>Obesity (+5% 0ver recommended % fat)</a:t>
            </a:r>
          </a:p>
          <a:p>
            <a:pPr>
              <a:lnSpc>
                <a:spcPct val="90000"/>
              </a:lnSpc>
              <a:buFont typeface="Wingdings" charset="2"/>
              <a:buNone/>
            </a:pPr>
            <a:endParaRPr lang="en-GB" altLang="en-US"/>
          </a:p>
          <a:p>
            <a:pPr>
              <a:lnSpc>
                <a:spcPct val="90000"/>
              </a:lnSpc>
              <a:buFont typeface="Wingdings" charset="2"/>
              <a:buNone/>
            </a:pPr>
            <a:r>
              <a:rPr lang="en-GB" altLang="en-US"/>
              <a:t>Associated with an increased risk of;</a:t>
            </a:r>
          </a:p>
          <a:p>
            <a:pPr>
              <a:lnSpc>
                <a:spcPct val="90000"/>
              </a:lnSpc>
              <a:buFont typeface="Wingdings" charset="2"/>
              <a:buNone/>
            </a:pPr>
            <a:endParaRPr lang="en-GB" altLang="en-US"/>
          </a:p>
          <a:p>
            <a:pPr>
              <a:lnSpc>
                <a:spcPct val="90000"/>
              </a:lnSpc>
            </a:pPr>
            <a:r>
              <a:rPr lang="en-GB" altLang="en-US"/>
              <a:t>CHD</a:t>
            </a:r>
          </a:p>
          <a:p>
            <a:pPr>
              <a:lnSpc>
                <a:spcPct val="90000"/>
              </a:lnSpc>
            </a:pPr>
            <a:r>
              <a:rPr lang="en-GB" altLang="en-US"/>
              <a:t>Diabetes</a:t>
            </a:r>
          </a:p>
          <a:p>
            <a:pPr>
              <a:lnSpc>
                <a:spcPct val="90000"/>
              </a:lnSpc>
            </a:pPr>
            <a:r>
              <a:rPr lang="en-GB" altLang="en-US"/>
              <a:t>Joint Problems</a:t>
            </a:r>
          </a:p>
          <a:p>
            <a:pPr>
              <a:lnSpc>
                <a:spcPct val="90000"/>
              </a:lnSpc>
            </a:pPr>
            <a:r>
              <a:rPr lang="en-GB" altLang="en-US"/>
              <a:t>Hypertension </a:t>
            </a:r>
          </a:p>
          <a:p>
            <a:pPr>
              <a:lnSpc>
                <a:spcPct val="90000"/>
              </a:lnSpc>
              <a:buFont typeface="Wingdings" charset="2"/>
              <a:buNone/>
            </a:pPr>
            <a:endParaRPr lang="en-GB" altLang="en-US"/>
          </a:p>
        </p:txBody>
      </p:sp>
      <p:pic>
        <p:nvPicPr>
          <p:cNvPr id="4" name="UWTSD_Logo.png"/>
          <p:cNvPicPr/>
          <p:nvPr/>
        </p:nvPicPr>
        <p:blipFill>
          <a:blip r:embed="rId2"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7863366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rtlCol="0">
            <a:normAutofit fontScale="90000"/>
          </a:bodyPr>
          <a:lstStyle/>
          <a:p>
            <a:pPr fontAlgn="auto">
              <a:spcAft>
                <a:spcPts val="0"/>
              </a:spcAft>
              <a:defRPr/>
            </a:pPr>
            <a:r>
              <a:rPr lang="en-US" altLang="en-US" sz="4000" b="1" dirty="0" smtClean="0"/>
              <a:t>Risks </a:t>
            </a:r>
            <a:r>
              <a:rPr lang="en-US" altLang="en-US" sz="4000" b="1" dirty="0"/>
              <a:t>a</a:t>
            </a:r>
            <a:r>
              <a:rPr lang="en-US" altLang="en-US" sz="4000" b="1" dirty="0" smtClean="0"/>
              <a:t>ssociated with low Body Fatness</a:t>
            </a:r>
          </a:p>
        </p:txBody>
      </p:sp>
      <p:sp>
        <p:nvSpPr>
          <p:cNvPr id="24579" name="Rectangle 3"/>
          <p:cNvSpPr>
            <a:spLocks noGrp="1" noChangeArrowheads="1"/>
          </p:cNvSpPr>
          <p:nvPr>
            <p:ph idx="1"/>
          </p:nvPr>
        </p:nvSpPr>
        <p:spPr>
          <a:xfrm>
            <a:off x="539750" y="2387600"/>
            <a:ext cx="8226425" cy="3630613"/>
          </a:xfrm>
        </p:spPr>
        <p:txBody>
          <a:bodyPr>
            <a:normAutofit fontScale="92500" lnSpcReduction="10000"/>
          </a:bodyPr>
          <a:lstStyle/>
          <a:p>
            <a:r>
              <a:rPr lang="en-US" altLang="en-US" sz="2800"/>
              <a:t>Dizziness</a:t>
            </a:r>
          </a:p>
          <a:p>
            <a:r>
              <a:rPr lang="en-US" altLang="en-US" sz="2800" dirty="0"/>
              <a:t>Moodiness</a:t>
            </a:r>
          </a:p>
          <a:p>
            <a:r>
              <a:rPr lang="en-US" altLang="en-US" sz="2800" dirty="0"/>
              <a:t>Malnutrition</a:t>
            </a:r>
          </a:p>
          <a:p>
            <a:pPr>
              <a:buFont typeface="Wingdings" charset="2"/>
              <a:buNone/>
            </a:pPr>
            <a:r>
              <a:rPr lang="en-US" altLang="en-US" sz="2800" b="1" dirty="0"/>
              <a:t>   Extreme Cases Associated with Eating Disorders:</a:t>
            </a:r>
          </a:p>
          <a:p>
            <a:r>
              <a:rPr lang="en-US" altLang="en-US" sz="2800" dirty="0"/>
              <a:t>Heart Attack</a:t>
            </a:r>
          </a:p>
          <a:p>
            <a:r>
              <a:rPr lang="en-US" altLang="en-US" sz="2800" dirty="0"/>
              <a:t>Kidney failure</a:t>
            </a:r>
          </a:p>
          <a:p>
            <a:endParaRPr lang="en-US" altLang="en-US" sz="2800" dirty="0"/>
          </a:p>
        </p:txBody>
      </p:sp>
      <p:pic>
        <p:nvPicPr>
          <p:cNvPr id="4"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1387251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539750" y="549275"/>
            <a:ext cx="7286625" cy="671513"/>
          </a:xfrm>
          <a:noFill/>
        </p:spPr>
        <p:txBody>
          <a:bodyPr anchor="t">
            <a:spAutoFit/>
          </a:bodyPr>
          <a:lstStyle/>
          <a:p>
            <a:r>
              <a:rPr lang="en-US" altLang="en-US" sz="3800" b="1"/>
              <a:t>Managing Your Weight</a:t>
            </a:r>
            <a:endParaRPr lang="en-US" altLang="en-US" sz="3500"/>
          </a:p>
        </p:txBody>
      </p:sp>
      <p:sp>
        <p:nvSpPr>
          <p:cNvPr id="41988" name="Rectangle 4"/>
          <p:cNvSpPr>
            <a:spLocks noGrp="1" noChangeArrowheads="1"/>
          </p:cNvSpPr>
          <p:nvPr>
            <p:ph idx="1"/>
          </p:nvPr>
        </p:nvSpPr>
        <p:spPr>
          <a:xfrm>
            <a:off x="468313" y="1422400"/>
            <a:ext cx="7772400" cy="5233988"/>
          </a:xfrm>
        </p:spPr>
        <p:txBody>
          <a:bodyPr>
            <a:spAutoFit/>
          </a:bodyPr>
          <a:lstStyle/>
          <a:p>
            <a:pPr marL="288925" indent="-288925">
              <a:lnSpc>
                <a:spcPct val="90000"/>
              </a:lnSpc>
              <a:spcBef>
                <a:spcPct val="0"/>
              </a:spcBef>
              <a:spcAft>
                <a:spcPct val="50000"/>
              </a:spcAft>
              <a:buClr>
                <a:srgbClr val="FF0000"/>
              </a:buClr>
              <a:buFont typeface="Wingdings" charset="2"/>
              <a:buNone/>
            </a:pPr>
            <a:r>
              <a:rPr lang="en-US" altLang="en-US" sz="2800" b="1" dirty="0"/>
              <a:t>Trying to Gain Weight</a:t>
            </a:r>
          </a:p>
          <a:p>
            <a:pPr lvl="1">
              <a:lnSpc>
                <a:spcPct val="90000"/>
              </a:lnSpc>
              <a:spcBef>
                <a:spcPct val="0"/>
              </a:spcBef>
              <a:spcAft>
                <a:spcPct val="50000"/>
              </a:spcAft>
              <a:buClr>
                <a:srgbClr val="FF0000"/>
              </a:buClr>
              <a:buFont typeface="Wingdings" charset="2"/>
              <a:buNone/>
            </a:pPr>
            <a:r>
              <a:rPr lang="en-US" altLang="en-US" sz="2600" dirty="0"/>
              <a:t>• </a:t>
            </a:r>
            <a:r>
              <a:rPr lang="en-US" altLang="en-US" sz="2600" dirty="0">
                <a:solidFill>
                  <a:srgbClr val="00B050"/>
                </a:solidFill>
              </a:rPr>
              <a:t>Control exercise</a:t>
            </a:r>
          </a:p>
          <a:p>
            <a:pPr lvl="1">
              <a:lnSpc>
                <a:spcPct val="90000"/>
              </a:lnSpc>
              <a:spcBef>
                <a:spcPct val="0"/>
              </a:spcBef>
              <a:spcAft>
                <a:spcPct val="50000"/>
              </a:spcAft>
              <a:buClr>
                <a:srgbClr val="FF0000"/>
              </a:buClr>
              <a:buFont typeface="Wingdings" charset="2"/>
              <a:buNone/>
            </a:pPr>
            <a:r>
              <a:rPr lang="en-US" altLang="en-US" sz="2600" dirty="0">
                <a:solidFill>
                  <a:srgbClr val="00B050"/>
                </a:solidFill>
              </a:rPr>
              <a:t>• Eat more calories</a:t>
            </a:r>
          </a:p>
          <a:p>
            <a:pPr lvl="1">
              <a:lnSpc>
                <a:spcPct val="90000"/>
              </a:lnSpc>
              <a:spcBef>
                <a:spcPct val="0"/>
              </a:spcBef>
              <a:spcAft>
                <a:spcPct val="50000"/>
              </a:spcAft>
              <a:buClr>
                <a:srgbClr val="FF0000"/>
              </a:buClr>
              <a:buFont typeface="Wingdings" charset="2"/>
              <a:buNone/>
            </a:pPr>
            <a:r>
              <a:rPr lang="en-US" altLang="en-US" sz="2600" dirty="0">
                <a:solidFill>
                  <a:srgbClr val="00B050"/>
                </a:solidFill>
              </a:rPr>
              <a:t>• Supplement your diet</a:t>
            </a:r>
          </a:p>
          <a:p>
            <a:pPr marL="288925" indent="-288925">
              <a:lnSpc>
                <a:spcPct val="90000"/>
              </a:lnSpc>
              <a:spcBef>
                <a:spcPct val="0"/>
              </a:spcBef>
              <a:spcAft>
                <a:spcPct val="50000"/>
              </a:spcAft>
              <a:buClr>
                <a:srgbClr val="FF0000"/>
              </a:buClr>
              <a:buFont typeface="Wingdings" charset="2"/>
              <a:buNone/>
            </a:pPr>
            <a:r>
              <a:rPr lang="en-US" altLang="en-US" sz="3000" b="1" dirty="0"/>
              <a:t>Trying to lose weight</a:t>
            </a:r>
          </a:p>
          <a:p>
            <a:pPr lvl="1">
              <a:lnSpc>
                <a:spcPct val="90000"/>
              </a:lnSpc>
              <a:spcBef>
                <a:spcPct val="0"/>
              </a:spcBef>
              <a:spcAft>
                <a:spcPct val="50000"/>
              </a:spcAft>
              <a:buClr>
                <a:srgbClr val="FF0000"/>
              </a:buClr>
              <a:buFont typeface="Arial" charset="0"/>
              <a:buChar char="•"/>
            </a:pPr>
            <a:r>
              <a:rPr lang="en-US" altLang="en-US" sz="2600" dirty="0">
                <a:solidFill>
                  <a:srgbClr val="FF0000"/>
                </a:solidFill>
              </a:rPr>
              <a:t>Increase energy out by increasing exercise or activity levels.</a:t>
            </a:r>
          </a:p>
          <a:p>
            <a:pPr lvl="1">
              <a:lnSpc>
                <a:spcPct val="90000"/>
              </a:lnSpc>
              <a:spcBef>
                <a:spcPct val="0"/>
              </a:spcBef>
              <a:spcAft>
                <a:spcPct val="50000"/>
              </a:spcAft>
              <a:buClr>
                <a:srgbClr val="FF0000"/>
              </a:buClr>
              <a:buFont typeface="Arial" charset="0"/>
              <a:buChar char="•"/>
            </a:pPr>
            <a:r>
              <a:rPr lang="en-US" altLang="en-US" sz="2600" dirty="0">
                <a:solidFill>
                  <a:srgbClr val="FF0000"/>
                </a:solidFill>
              </a:rPr>
              <a:t>Decrease energy in by reducing calorific content of food consumed</a:t>
            </a:r>
          </a:p>
          <a:p>
            <a:pPr marL="288925" indent="-288925">
              <a:lnSpc>
                <a:spcPct val="90000"/>
              </a:lnSpc>
              <a:spcBef>
                <a:spcPct val="0"/>
              </a:spcBef>
              <a:spcAft>
                <a:spcPct val="50000"/>
              </a:spcAft>
              <a:buClr>
                <a:srgbClr val="FF0000"/>
              </a:buClr>
              <a:buFont typeface="Wingdings" charset="2"/>
              <a:buNone/>
            </a:pPr>
            <a:endParaRPr lang="en-US" altLang="en-US" sz="3000" dirty="0"/>
          </a:p>
        </p:txBody>
      </p:sp>
      <p:sp>
        <p:nvSpPr>
          <p:cNvPr id="4" name="Rectangle 2"/>
          <p:cNvSpPr txBox="1">
            <a:spLocks noChangeArrowheads="1"/>
          </p:cNvSpPr>
          <p:nvPr/>
        </p:nvSpPr>
        <p:spPr>
          <a:xfrm>
            <a:off x="0" y="427831"/>
            <a:ext cx="8913813" cy="914400"/>
          </a:xfrm>
          <a:prstGeom prst="rect">
            <a:avLst/>
          </a:prstGeom>
          <a:solidFill>
            <a:schemeClr val="tx2"/>
          </a:solidFill>
        </p:spPr>
        <p:txBody>
          <a:bodyPr vert="horz" lIns="1188720" tIns="45720" rIns="274320" bIns="45720" rtlCol="0" anchor="ctr">
            <a:normAutofit fontScale="97500"/>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pPr>
              <a:defRPr/>
            </a:pPr>
            <a:r>
              <a:rPr lang="en-US" altLang="en-US" sz="4000" b="1" smtClean="0"/>
              <a:t>Managing your weight</a:t>
            </a:r>
            <a:endParaRPr lang="en-US" altLang="en-US" sz="4000" b="1" dirty="0" smtClean="0"/>
          </a:p>
        </p:txBody>
      </p:sp>
      <p:pic>
        <p:nvPicPr>
          <p:cNvPr id="5" name="UWTSD_Logo.png"/>
          <p:cNvPicPr/>
          <p:nvPr/>
        </p:nvPicPr>
        <p:blipFill>
          <a:blip r:embed="rId3" cstate="print">
            <a:extLst/>
          </a:blip>
          <a:stretch>
            <a:fillRect/>
          </a:stretch>
        </p:blipFill>
        <p:spPr>
          <a:xfrm>
            <a:off x="7172325" y="5986463"/>
            <a:ext cx="1743075" cy="636094"/>
          </a:xfrm>
          <a:prstGeom prst="rect">
            <a:avLst/>
          </a:prstGeom>
          <a:ln w="12700">
            <a:miter lim="400000"/>
          </a:ln>
        </p:spPr>
      </p:pic>
    </p:spTree>
    <p:extLst>
      <p:ext uri="{BB962C8B-B14F-4D97-AF65-F5344CB8AC3E}">
        <p14:creationId xmlns:p14="http://schemas.microsoft.com/office/powerpoint/2010/main" val="1037786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988">
                                            <p:bg/>
                                          </p:spTgt>
                                        </p:tgtEl>
                                        <p:attrNameLst>
                                          <p:attrName>style.visibility</p:attrName>
                                        </p:attrNameLst>
                                      </p:cBhvr>
                                      <p:to>
                                        <p:strVal val="visible"/>
                                      </p:to>
                                    </p:set>
                                    <p:animEffect transition="in" filter="fade">
                                      <p:cBhvr>
                                        <p:cTn id="12" dur="2000"/>
                                        <p:tgtEl>
                                          <p:spTgt spid="41988">
                                            <p:bg/>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988">
                                            <p:txEl>
                                              <p:pRg st="0" end="0"/>
                                            </p:txEl>
                                          </p:spTgt>
                                        </p:tgtEl>
                                        <p:attrNameLst>
                                          <p:attrName>style.visibility</p:attrName>
                                        </p:attrNameLst>
                                      </p:cBhvr>
                                      <p:to>
                                        <p:strVal val="visible"/>
                                      </p:to>
                                    </p:set>
                                    <p:animEffect transition="in" filter="fade">
                                      <p:cBhvr>
                                        <p:cTn id="17" dur="2000"/>
                                        <p:tgtEl>
                                          <p:spTgt spid="41988">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1988">
                                            <p:txEl>
                                              <p:pRg st="1" end="1"/>
                                            </p:txEl>
                                          </p:spTgt>
                                        </p:tgtEl>
                                        <p:attrNameLst>
                                          <p:attrName>style.visibility</p:attrName>
                                        </p:attrNameLst>
                                      </p:cBhvr>
                                      <p:to>
                                        <p:strVal val="visible"/>
                                      </p:to>
                                    </p:set>
                                    <p:animEffect transition="in" filter="fade">
                                      <p:cBhvr>
                                        <p:cTn id="20" dur="2000"/>
                                        <p:tgtEl>
                                          <p:spTgt spid="41988">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1988">
                                            <p:txEl>
                                              <p:pRg st="2" end="2"/>
                                            </p:txEl>
                                          </p:spTgt>
                                        </p:tgtEl>
                                        <p:attrNameLst>
                                          <p:attrName>style.visibility</p:attrName>
                                        </p:attrNameLst>
                                      </p:cBhvr>
                                      <p:to>
                                        <p:strVal val="visible"/>
                                      </p:to>
                                    </p:set>
                                    <p:animEffect transition="in" filter="fade">
                                      <p:cBhvr>
                                        <p:cTn id="23" dur="2000"/>
                                        <p:tgtEl>
                                          <p:spTgt spid="41988">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1988">
                                            <p:txEl>
                                              <p:pRg st="3" end="3"/>
                                            </p:txEl>
                                          </p:spTgt>
                                        </p:tgtEl>
                                        <p:attrNameLst>
                                          <p:attrName>style.visibility</p:attrName>
                                        </p:attrNameLst>
                                      </p:cBhvr>
                                      <p:to>
                                        <p:strVal val="visible"/>
                                      </p:to>
                                    </p:set>
                                    <p:animEffect transition="in" filter="fade">
                                      <p:cBhvr>
                                        <p:cTn id="26" dur="2000"/>
                                        <p:tgtEl>
                                          <p:spTgt spid="41988">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1988">
                                            <p:txEl>
                                              <p:pRg st="4" end="4"/>
                                            </p:txEl>
                                          </p:spTgt>
                                        </p:tgtEl>
                                        <p:attrNameLst>
                                          <p:attrName>style.visibility</p:attrName>
                                        </p:attrNameLst>
                                      </p:cBhvr>
                                      <p:to>
                                        <p:strVal val="visible"/>
                                      </p:to>
                                    </p:set>
                                    <p:animEffect transition="in" filter="fade">
                                      <p:cBhvr>
                                        <p:cTn id="31" dur="2000"/>
                                        <p:tgtEl>
                                          <p:spTgt spid="41988">
                                            <p:txEl>
                                              <p:pRg st="4" end="4"/>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1988">
                                            <p:txEl>
                                              <p:pRg st="5" end="5"/>
                                            </p:txEl>
                                          </p:spTgt>
                                        </p:tgtEl>
                                        <p:attrNameLst>
                                          <p:attrName>style.visibility</p:attrName>
                                        </p:attrNameLst>
                                      </p:cBhvr>
                                      <p:to>
                                        <p:strVal val="visible"/>
                                      </p:to>
                                    </p:set>
                                    <p:animEffect transition="in" filter="fade">
                                      <p:cBhvr>
                                        <p:cTn id="34" dur="2000"/>
                                        <p:tgtEl>
                                          <p:spTgt spid="41988">
                                            <p:txEl>
                                              <p:pRg st="5" end="5"/>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1988">
                                            <p:txEl>
                                              <p:pRg st="6" end="6"/>
                                            </p:txEl>
                                          </p:spTgt>
                                        </p:tgtEl>
                                        <p:attrNameLst>
                                          <p:attrName>style.visibility</p:attrName>
                                        </p:attrNameLst>
                                      </p:cBhvr>
                                      <p:to>
                                        <p:strVal val="visible"/>
                                      </p:to>
                                    </p:set>
                                    <p:animEffect transition="in" filter="fade">
                                      <p:cBhvr>
                                        <p:cTn id="37" dur="2000"/>
                                        <p:tgtEl>
                                          <p:spTgt spid="4198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8"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rtlCol="0">
            <a:normAutofit fontScale="90000"/>
          </a:bodyPr>
          <a:lstStyle/>
          <a:p>
            <a:pPr fontAlgn="auto">
              <a:spcAft>
                <a:spcPts val="0"/>
              </a:spcAft>
              <a:defRPr/>
            </a:pPr>
            <a:r>
              <a:rPr lang="en-GB" altLang="en-US" sz="4000" smtClean="0"/>
              <a:t>Recommendations for Weight / fat Loss</a:t>
            </a:r>
          </a:p>
        </p:txBody>
      </p:sp>
      <p:sp>
        <p:nvSpPr>
          <p:cNvPr id="26627" name="Rectangle 3"/>
          <p:cNvSpPr>
            <a:spLocks noGrp="1" noChangeArrowheads="1"/>
          </p:cNvSpPr>
          <p:nvPr>
            <p:ph idx="1"/>
          </p:nvPr>
        </p:nvSpPr>
        <p:spPr/>
        <p:txBody>
          <a:bodyPr/>
          <a:lstStyle/>
          <a:p>
            <a:r>
              <a:rPr lang="en-GB" altLang="en-US" dirty="0"/>
              <a:t>Based on data from BMI or preferably % fat determination.</a:t>
            </a:r>
          </a:p>
          <a:p>
            <a:endParaRPr lang="en-GB" altLang="en-US" dirty="0"/>
          </a:p>
          <a:p>
            <a:r>
              <a:rPr lang="en-GB" altLang="en-US" dirty="0"/>
              <a:t>Each kg of body fat contains approx. </a:t>
            </a:r>
          </a:p>
          <a:p>
            <a:pPr>
              <a:buFont typeface="Wingdings" charset="2"/>
              <a:buNone/>
            </a:pPr>
            <a:r>
              <a:rPr lang="en-GB" altLang="en-US" dirty="0"/>
              <a:t>	7200 kcals of energy.</a:t>
            </a:r>
          </a:p>
          <a:p>
            <a:endParaRPr lang="en-GB" altLang="en-US" dirty="0"/>
          </a:p>
          <a:p>
            <a:r>
              <a:rPr lang="en-GB" altLang="en-US" dirty="0"/>
              <a:t>Advisable to limit calorific deficit </a:t>
            </a:r>
            <a:r>
              <a:rPr lang="en-GB" altLang="en-US" dirty="0" smtClean="0"/>
              <a:t>by </a:t>
            </a:r>
            <a:r>
              <a:rPr lang="en-GB" altLang="en-US" dirty="0"/>
              <a:t>500kcals/day</a:t>
            </a:r>
          </a:p>
          <a:p>
            <a:pPr>
              <a:buFont typeface="Wingdings" charset="2"/>
              <a:buNone/>
            </a:pPr>
            <a:endParaRPr lang="en-GB" altLang="en-US" dirty="0"/>
          </a:p>
          <a:p>
            <a:pPr>
              <a:buFont typeface="Wingdings" charset="2"/>
              <a:buNone/>
            </a:pPr>
            <a:endParaRPr lang="en-GB" altLang="en-US" dirty="0"/>
          </a:p>
        </p:txBody>
      </p:sp>
      <p:pic>
        <p:nvPicPr>
          <p:cNvPr id="4" name="UWTSD_Logo.png"/>
          <p:cNvPicPr/>
          <p:nvPr/>
        </p:nvPicPr>
        <p:blipFill>
          <a:blip r:embed="rId2" cstate="print">
            <a:extLst/>
          </a:blip>
          <a:stretch>
            <a:fillRect/>
          </a:stretch>
        </p:blipFill>
        <p:spPr>
          <a:xfrm>
            <a:off x="7358063" y="6129337"/>
            <a:ext cx="1557337" cy="493219"/>
          </a:xfrm>
          <a:prstGeom prst="rect">
            <a:avLst/>
          </a:prstGeom>
          <a:ln w="12700">
            <a:miter lim="400000"/>
          </a:ln>
        </p:spPr>
      </p:pic>
    </p:spTree>
    <p:extLst>
      <p:ext uri="{BB962C8B-B14F-4D97-AF65-F5344CB8AC3E}">
        <p14:creationId xmlns:p14="http://schemas.microsoft.com/office/powerpoint/2010/main" val="373970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490537"/>
          </a:xfrm>
        </p:spPr>
        <p:txBody>
          <a:bodyPr rtlCol="0">
            <a:normAutofit fontScale="90000"/>
          </a:bodyPr>
          <a:lstStyle/>
          <a:p>
            <a:pPr fontAlgn="auto">
              <a:spcAft>
                <a:spcPts val="0"/>
              </a:spcAft>
              <a:defRPr/>
            </a:pPr>
            <a:r>
              <a:rPr lang="en-GB" altLang="en-US" dirty="0" smtClean="0"/>
              <a:t>Weight Loss Calculations</a:t>
            </a:r>
          </a:p>
        </p:txBody>
      </p:sp>
      <p:sp>
        <p:nvSpPr>
          <p:cNvPr id="53251" name="Rectangle 3"/>
          <p:cNvSpPr>
            <a:spLocks noGrp="1" noChangeArrowheads="1"/>
          </p:cNvSpPr>
          <p:nvPr>
            <p:ph idx="1"/>
          </p:nvPr>
        </p:nvSpPr>
        <p:spPr>
          <a:xfrm>
            <a:off x="250825" y="908050"/>
            <a:ext cx="8226425" cy="5616575"/>
          </a:xfrm>
        </p:spPr>
        <p:txBody>
          <a:bodyPr rtlCol="0">
            <a:normAutofit/>
          </a:bodyPr>
          <a:lstStyle/>
          <a:p>
            <a:pPr fontAlgn="auto">
              <a:spcAft>
                <a:spcPts val="0"/>
              </a:spcAft>
              <a:buFont typeface="Wingdings" pitchFamily="2" charset="2"/>
              <a:buNone/>
              <a:defRPr/>
            </a:pPr>
            <a:r>
              <a:rPr lang="en-US" altLang="en-US" sz="2000" dirty="0" smtClean="0"/>
              <a:t>Target weight = Lean mass + [fat mass x (desired % fat / actual % fat)]</a:t>
            </a:r>
          </a:p>
          <a:p>
            <a:pPr fontAlgn="auto">
              <a:spcAft>
                <a:spcPts val="0"/>
              </a:spcAft>
              <a:buFont typeface="Wingdings" pitchFamily="2" charset="2"/>
              <a:buNone/>
              <a:defRPr/>
            </a:pPr>
            <a:r>
              <a:rPr lang="en-US" altLang="en-US" sz="2000" dirty="0" smtClean="0"/>
              <a:t>Therefore if a 40 </a:t>
            </a:r>
            <a:r>
              <a:rPr lang="en-US" altLang="en-US" sz="2000" dirty="0" err="1" smtClean="0"/>
              <a:t>yr</a:t>
            </a:r>
            <a:r>
              <a:rPr lang="en-US" altLang="en-US" sz="2000" dirty="0" smtClean="0"/>
              <a:t> old male weighs </a:t>
            </a:r>
            <a:r>
              <a:rPr lang="en-US" altLang="en-US" sz="2000" dirty="0" smtClean="0">
                <a:solidFill>
                  <a:srgbClr val="0070C0"/>
                </a:solidFill>
              </a:rPr>
              <a:t>80kg </a:t>
            </a:r>
            <a:r>
              <a:rPr lang="en-US" altLang="en-US" sz="2000" dirty="0" smtClean="0"/>
              <a:t>and has </a:t>
            </a:r>
            <a:r>
              <a:rPr lang="en-US" altLang="en-US" sz="2000" dirty="0" smtClean="0">
                <a:solidFill>
                  <a:srgbClr val="FF0000"/>
                </a:solidFill>
              </a:rPr>
              <a:t>28%</a:t>
            </a:r>
            <a:r>
              <a:rPr lang="en-US" altLang="en-US" sz="2000" dirty="0" smtClean="0"/>
              <a:t> fat then;</a:t>
            </a:r>
          </a:p>
          <a:p>
            <a:pPr algn="ctr" fontAlgn="auto">
              <a:spcAft>
                <a:spcPts val="0"/>
              </a:spcAft>
              <a:buFont typeface="Wingdings" pitchFamily="2" charset="2"/>
              <a:buNone/>
              <a:defRPr/>
            </a:pPr>
            <a:r>
              <a:rPr lang="en-US" altLang="en-US" sz="2000" dirty="0" smtClean="0">
                <a:solidFill>
                  <a:srgbClr val="663300"/>
                </a:solidFill>
              </a:rPr>
              <a:t>Fat Free weight is 57.6kg</a:t>
            </a:r>
            <a:r>
              <a:rPr lang="en-US" altLang="en-US" sz="2000" dirty="0" smtClean="0"/>
              <a:t> and </a:t>
            </a:r>
            <a:r>
              <a:rPr lang="en-US" altLang="en-US" sz="2000" dirty="0" smtClean="0">
                <a:solidFill>
                  <a:srgbClr val="0070C0"/>
                </a:solidFill>
              </a:rPr>
              <a:t>fat weight is 22.4kg</a:t>
            </a:r>
          </a:p>
          <a:p>
            <a:pPr fontAlgn="auto">
              <a:spcAft>
                <a:spcPts val="0"/>
              </a:spcAft>
              <a:buFont typeface="Wingdings" pitchFamily="2" charset="2"/>
              <a:buNone/>
              <a:defRPr/>
            </a:pPr>
            <a:r>
              <a:rPr lang="en-GB" altLang="en-US" sz="2000" dirty="0" smtClean="0"/>
              <a:t> If the recommended % fat is 20% then;</a:t>
            </a:r>
          </a:p>
          <a:p>
            <a:pPr fontAlgn="auto">
              <a:spcAft>
                <a:spcPts val="0"/>
              </a:spcAft>
              <a:buFont typeface="Wingdings" pitchFamily="2" charset="2"/>
              <a:buNone/>
              <a:defRPr/>
            </a:pPr>
            <a:r>
              <a:rPr lang="en-GB" altLang="en-US" sz="2000" dirty="0" smtClean="0"/>
              <a:t>Desired fat weight = 22.4 x (20%/28%) = 16kg and </a:t>
            </a:r>
            <a:r>
              <a:rPr lang="en-GB" altLang="en-US" sz="2000" dirty="0" smtClean="0">
                <a:solidFill>
                  <a:srgbClr val="FF3300"/>
                </a:solidFill>
              </a:rPr>
              <a:t>fat loss = 6.4 kg</a:t>
            </a:r>
          </a:p>
          <a:p>
            <a:pPr algn="ctr" fontAlgn="auto">
              <a:spcAft>
                <a:spcPts val="0"/>
              </a:spcAft>
              <a:buFont typeface="Wingdings" pitchFamily="2" charset="2"/>
              <a:buNone/>
              <a:defRPr/>
            </a:pPr>
            <a:r>
              <a:rPr lang="en-GB" altLang="en-US" sz="2000" dirty="0" smtClean="0">
                <a:solidFill>
                  <a:srgbClr val="0070C0"/>
                </a:solidFill>
              </a:rPr>
              <a:t>(Total weight  x %fat loss required i.e. 80kg x 0.08 = 6.4kg) </a:t>
            </a:r>
            <a:endParaRPr lang="en-GB" altLang="en-US" sz="2000" dirty="0" smtClean="0"/>
          </a:p>
          <a:p>
            <a:pPr fontAlgn="auto">
              <a:spcAft>
                <a:spcPts val="0"/>
              </a:spcAft>
              <a:buFont typeface="Wingdings" pitchFamily="2" charset="2"/>
              <a:buNone/>
              <a:defRPr/>
            </a:pPr>
            <a:r>
              <a:rPr lang="en-GB" altLang="en-US" sz="2000" dirty="0" smtClean="0"/>
              <a:t>Target weight is therefore  57.6kg + 16kg = </a:t>
            </a:r>
            <a:r>
              <a:rPr lang="en-GB" altLang="en-US" sz="2000" dirty="0" smtClean="0">
                <a:solidFill>
                  <a:srgbClr val="66FF33"/>
                </a:solidFill>
              </a:rPr>
              <a:t>73.6kg</a:t>
            </a:r>
            <a:endParaRPr lang="en-GB" altLang="en-US" sz="2000" dirty="0" smtClean="0"/>
          </a:p>
          <a:p>
            <a:pPr algn="ctr" fontAlgn="auto">
              <a:spcAft>
                <a:spcPts val="0"/>
              </a:spcAft>
              <a:buFont typeface="Wingdings" pitchFamily="2" charset="2"/>
              <a:buNone/>
              <a:defRPr/>
            </a:pPr>
            <a:r>
              <a:rPr lang="en-GB" altLang="en-US" sz="2000" b="1" dirty="0" smtClean="0">
                <a:solidFill>
                  <a:srgbClr val="7030A0"/>
                </a:solidFill>
                <a:effectLst>
                  <a:outerShdw blurRad="38100" dist="38100" dir="2700000" algn="tl">
                    <a:srgbClr val="FFFFFF"/>
                  </a:outerShdw>
                </a:effectLst>
              </a:rPr>
              <a:t>6.4kg equates to approx. 46080kcals. So at a constant deficit of </a:t>
            </a:r>
          </a:p>
          <a:p>
            <a:pPr algn="ctr" fontAlgn="auto">
              <a:spcAft>
                <a:spcPts val="0"/>
              </a:spcAft>
              <a:buFont typeface="Wingdings" pitchFamily="2" charset="2"/>
              <a:buNone/>
              <a:defRPr/>
            </a:pPr>
            <a:r>
              <a:rPr lang="en-GB" altLang="en-US" sz="2000" b="1" dirty="0" smtClean="0">
                <a:solidFill>
                  <a:srgbClr val="7030A0"/>
                </a:solidFill>
                <a:effectLst>
                  <a:outerShdw blurRad="38100" dist="38100" dir="2700000" algn="tl">
                    <a:srgbClr val="FFFFFF"/>
                  </a:outerShdw>
                </a:effectLst>
              </a:rPr>
              <a:t>500kcals/day weight loss can be achieved in 93 days</a:t>
            </a:r>
          </a:p>
        </p:txBody>
      </p:sp>
      <p:pic>
        <p:nvPicPr>
          <p:cNvPr id="4" name="UWTSD_Logo.png"/>
          <p:cNvPicPr/>
          <p:nvPr/>
        </p:nvPicPr>
        <p:blipFill>
          <a:blip r:embed="rId2" cstate="print">
            <a:extLst/>
          </a:blip>
          <a:stretch>
            <a:fillRect/>
          </a:stretch>
        </p:blipFill>
        <p:spPr>
          <a:xfrm>
            <a:off x="7343775" y="6157913"/>
            <a:ext cx="1571625" cy="464644"/>
          </a:xfrm>
          <a:prstGeom prst="rect">
            <a:avLst/>
          </a:prstGeom>
          <a:ln w="12700">
            <a:miter lim="400000"/>
          </a:ln>
        </p:spPr>
      </p:pic>
    </p:spTree>
    <p:extLst>
      <p:ext uri="{BB962C8B-B14F-4D97-AF65-F5344CB8AC3E}">
        <p14:creationId xmlns:p14="http://schemas.microsoft.com/office/powerpoint/2010/main" val="1782336451"/>
      </p:ext>
    </p:extLst>
  </p:cSld>
  <p:clrMapOvr>
    <a:masterClrMapping/>
  </p:clrMapOvr>
</p:sld>
</file>

<file path=ppt/theme/theme1.xml><?xml version="1.0" encoding="utf-8"?>
<a:theme xmlns:a="http://schemas.openxmlformats.org/drawingml/2006/main" name="Perception">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Perception">
      <a:majorFont>
        <a:latin typeface="Century Gothic"/>
        <a:ea typeface=""/>
        <a:cs typeface=""/>
        <a:font script="Jpan" typeface="メイリオ"/>
        <a:font script="Hans" typeface="宋体"/>
        <a:font script="Hant" typeface="新細明體"/>
      </a:majorFont>
      <a:minorFont>
        <a:latin typeface="Century Gothic"/>
        <a:ea typeface=""/>
        <a:cs typeface=""/>
        <a:font script="Jpan" typeface="メイリオ"/>
        <a:font script="Hans" typeface="宋体"/>
        <a:font script="Hant" typeface="新細明體"/>
      </a:minorFont>
    </a:fontScheme>
    <a:fmtScheme name="Perception">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Perception.thmx</Template>
  <TotalTime>2173</TotalTime>
  <Words>979</Words>
  <Application>Microsoft Office PowerPoint</Application>
  <PresentationFormat>On-screen Show (4:3)</PresentationFormat>
  <Paragraphs>388</Paragraphs>
  <Slides>26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Century Gothic</vt:lpstr>
      <vt:lpstr>Times New Roman</vt:lpstr>
      <vt:lpstr>Wingdings</vt:lpstr>
      <vt:lpstr>Wingdings 2</vt:lpstr>
      <vt:lpstr>Perception</vt:lpstr>
      <vt:lpstr>Assessing Health &amp; Functional Fitness </vt:lpstr>
      <vt:lpstr>Physique</vt:lpstr>
      <vt:lpstr>Body Composition</vt:lpstr>
      <vt:lpstr>Lab Assessments</vt:lpstr>
      <vt:lpstr>Field Measures</vt:lpstr>
      <vt:lpstr>WHR Measurement Technique</vt:lpstr>
      <vt:lpstr>Waist to Hip Ratio (WHR)</vt:lpstr>
      <vt:lpstr>Body Mass Index</vt:lpstr>
      <vt:lpstr>Skinfold measures</vt:lpstr>
      <vt:lpstr>Skinfold Technique</vt:lpstr>
      <vt:lpstr>Prediction Errors</vt:lpstr>
      <vt:lpstr>Accuracy </vt:lpstr>
      <vt:lpstr>Ideal Body Fat</vt:lpstr>
      <vt:lpstr>MEN</vt:lpstr>
      <vt:lpstr>Women</vt:lpstr>
      <vt:lpstr>Age and Fatness</vt:lpstr>
      <vt:lpstr>% body fat measured in female athletes</vt:lpstr>
      <vt:lpstr>% body fat measured in male athletes</vt:lpstr>
      <vt:lpstr>Body Fat and Performance</vt:lpstr>
      <vt:lpstr>Body Fat and Performance</vt:lpstr>
      <vt:lpstr>Disorders - leanness</vt:lpstr>
      <vt:lpstr>Excess fat</vt:lpstr>
      <vt:lpstr>Risks associated with low Body Fatness</vt:lpstr>
      <vt:lpstr>Managing Your Weight</vt:lpstr>
      <vt:lpstr>Recommendations for Weight / fat Loss</vt:lpstr>
      <vt:lpstr>Weight Loss Calculations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Health &amp; Functional Fitness</dc:title>
  <dc:creator>daniel martin</dc:creator>
  <cp:lastModifiedBy>Daniel Martin</cp:lastModifiedBy>
  <cp:revision>53</cp:revision>
  <cp:lastPrinted>2017-02-21T09:35:25Z</cp:lastPrinted>
  <dcterms:created xsi:type="dcterms:W3CDTF">2015-12-21T23:23:13Z</dcterms:created>
  <dcterms:modified xsi:type="dcterms:W3CDTF">2020-03-08T21:04:35Z</dcterms:modified>
</cp:coreProperties>
</file>