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20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C33B9C-4597-5C47-9D15-32AFF3ABCDA6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41BCE-662B-FF42-A6B9-25149601D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116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BAC0A7-C061-714C-8C4B-EB2CB93B95B7}" type="slidenum">
              <a:rPr lang="en-GB"/>
              <a:pPr/>
              <a:t>5</a:t>
            </a:fld>
            <a:endParaRPr lang="en-GB"/>
          </a:p>
        </p:txBody>
      </p:sp>
      <p:sp>
        <p:nvSpPr>
          <p:cNvPr id="198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 encourage involvement </a:t>
            </a:r>
          </a:p>
          <a:p>
            <a:r>
              <a:rPr lang="en-GB"/>
              <a:t>To encourage thinking and problem solving </a:t>
            </a:r>
          </a:p>
          <a:p>
            <a:r>
              <a:rPr lang="en-GB"/>
              <a:t>To help people take responsibility for their own learning and development</a:t>
            </a:r>
          </a:p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6C9886-C18C-B741-BA8D-8F5B7D6B8884}" type="slidenum">
              <a:rPr lang="en-GB"/>
              <a:pPr/>
              <a:t>12</a:t>
            </a:fld>
            <a:endParaRPr lang="en-GB"/>
          </a:p>
        </p:txBody>
      </p:sp>
      <p:sp>
        <p:nvSpPr>
          <p:cNvPr id="460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7E120D-71B5-E74A-99F1-778400AAF453}" type="slidenum">
              <a:rPr lang="en-GB"/>
              <a:pPr/>
              <a:t>13</a:t>
            </a:fld>
            <a:endParaRPr lang="en-GB"/>
          </a:p>
        </p:txBody>
      </p:sp>
      <p:sp>
        <p:nvSpPr>
          <p:cNvPr id="461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1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C21C82-75AB-2F4D-8E9D-9029590CF1FB}" type="datetimeFigureOut">
              <a:rPr lang="en-GB" smtClean="0"/>
              <a:t>13/01/2012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67BF4-7093-3D47-8976-368B812514A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A51D8F-C1FA-CD45-8DD6-185C2E113913}" type="slidenum">
              <a:rPr lang="en-GB"/>
              <a:pPr/>
              <a:t>1</a:t>
            </a:fld>
            <a:endParaRPr lang="en-GB"/>
          </a:p>
        </p:txBody>
      </p:sp>
      <p:sp>
        <p:nvSpPr>
          <p:cNvPr id="2396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1295400"/>
            <a:ext cx="3098800" cy="2738438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en-GB" sz="3200" b="1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part b:                                   </a:t>
            </a: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Questioning </a:t>
            </a:r>
            <a:b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Listening </a:t>
            </a:r>
            <a:b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endParaRPr lang="en-GB" sz="3200" b="1">
              <a:solidFill>
                <a:schemeClr val="accent2"/>
              </a:solidFill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sp>
        <p:nvSpPr>
          <p:cNvPr id="239620" name="Rectangle 4"/>
          <p:cNvSpPr>
            <a:spLocks noChangeArrowheads="1"/>
          </p:cNvSpPr>
          <p:nvPr/>
        </p:nvSpPr>
        <p:spPr bwMode="auto">
          <a:xfrm>
            <a:off x="0" y="0"/>
            <a:ext cx="9144000" cy="765175"/>
          </a:xfrm>
          <a:prstGeom prst="rect">
            <a:avLst/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Module 4</a:t>
            </a:r>
          </a:p>
        </p:txBody>
      </p:sp>
      <p:pic>
        <p:nvPicPr>
          <p:cNvPr id="239621" name="Picture 5" descr="angycoach 25"/>
          <p:cNvPicPr>
            <a:picLocks noChangeAspect="1" noChangeArrowheads="1"/>
          </p:cNvPicPr>
          <p:nvPr/>
        </p:nvPicPr>
        <p:blipFill>
          <a:blip r:embed="rId2"/>
          <a:srcRect l="21413" r="3006"/>
          <a:stretch>
            <a:fillRect/>
          </a:stretch>
        </p:blipFill>
        <p:spPr bwMode="auto">
          <a:xfrm>
            <a:off x="4751388" y="2074863"/>
            <a:ext cx="3935412" cy="394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8DCBD2-533D-0F42-840A-5A09D2CCF855}" type="slidenum">
              <a:rPr lang="en-GB"/>
              <a:pPr/>
              <a:t>2</a:t>
            </a:fld>
            <a:endParaRPr lang="en-GB"/>
          </a:p>
        </p:txBody>
      </p:sp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20725"/>
          </a:xfrm>
        </p:spPr>
        <p:txBody>
          <a:bodyPr/>
          <a:lstStyle/>
          <a:p>
            <a:r>
              <a:rPr lang="en-GB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Module 4 (b) will help you to:</a:t>
            </a:r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908050"/>
            <a:ext cx="9031288" cy="5472113"/>
          </a:xfrm>
          <a:noFill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sz="3200"/>
          </a:p>
          <a:p>
            <a:pPr>
              <a:lnSpc>
                <a:spcPct val="80000"/>
              </a:lnSpc>
            </a:pPr>
            <a:endParaRPr lang="en-GB"/>
          </a:p>
          <a:p>
            <a:pPr>
              <a:lnSpc>
                <a:spcPct val="80000"/>
              </a:lnSpc>
            </a:pPr>
            <a:r>
              <a:rPr lang="en-GB" sz="3600"/>
              <a:t>describe why listening is a core skill</a:t>
            </a:r>
          </a:p>
          <a:p>
            <a:pPr>
              <a:lnSpc>
                <a:spcPct val="80000"/>
              </a:lnSpc>
            </a:pPr>
            <a:endParaRPr lang="en-GB" sz="3600"/>
          </a:p>
          <a:p>
            <a:pPr>
              <a:lnSpc>
                <a:spcPct val="80000"/>
              </a:lnSpc>
              <a:buFontTx/>
              <a:buNone/>
            </a:pPr>
            <a:r>
              <a:rPr lang="en-GB" sz="3600"/>
              <a:t> </a:t>
            </a:r>
          </a:p>
          <a:p>
            <a:pPr>
              <a:lnSpc>
                <a:spcPct val="80000"/>
              </a:lnSpc>
            </a:pPr>
            <a:r>
              <a:rPr lang="en-GB" sz="3600"/>
              <a:t>describe what helps and hinders listening</a:t>
            </a:r>
          </a:p>
          <a:p>
            <a:pPr>
              <a:lnSpc>
                <a:spcPct val="80000"/>
              </a:lnSpc>
            </a:pPr>
            <a:endParaRPr lang="en-GB" sz="3600"/>
          </a:p>
          <a:p>
            <a:pPr>
              <a:lnSpc>
                <a:spcPct val="80000"/>
              </a:lnSpc>
            </a:pPr>
            <a:endParaRPr lang="en-GB" sz="3600"/>
          </a:p>
          <a:p>
            <a:pPr>
              <a:lnSpc>
                <a:spcPct val="80000"/>
              </a:lnSpc>
            </a:pPr>
            <a:r>
              <a:rPr lang="en-GB" sz="3600"/>
              <a:t>exhibit listening skills 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D6A837-076E-624C-BA4D-4FD7F6848DC1}" type="slidenum">
              <a:rPr lang="en-GB"/>
              <a:pPr/>
              <a:t>3</a:t>
            </a:fld>
            <a:endParaRPr lang="en-GB"/>
          </a:p>
        </p:txBody>
      </p:sp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150"/>
          </a:xfrm>
        </p:spPr>
        <p:txBody>
          <a:bodyPr>
            <a:normAutofit fontScale="90000"/>
          </a:bodyPr>
          <a:lstStyle/>
          <a:p>
            <a:r>
              <a:rPr lang="en-GB" b="1"/>
              <a:t>Task in 2s (A and B)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65175"/>
            <a:ext cx="4495800" cy="6092825"/>
          </a:xfrm>
          <a:solidFill>
            <a:schemeClr val="accent1"/>
          </a:solidFill>
        </p:spPr>
        <p:txBody>
          <a:bodyPr/>
          <a:lstStyle/>
          <a:p>
            <a:pPr marL="457200" indent="-457200">
              <a:buFontTx/>
              <a:buAutoNum type="arabicPeriod"/>
            </a:pPr>
            <a:r>
              <a:rPr lang="en-GB" sz="2400" b="1" dirty="0"/>
              <a:t>Rotation 1</a:t>
            </a:r>
          </a:p>
          <a:p>
            <a:pPr marL="457200" indent="-457200">
              <a:buFontTx/>
              <a:buAutoNum type="arabicPeriod"/>
            </a:pPr>
            <a:r>
              <a:rPr lang="en-GB" sz="2400" dirty="0"/>
              <a:t>A tells B a story full of detailed information (</a:t>
            </a:r>
            <a:r>
              <a:rPr lang="en-GB" sz="2400" dirty="0" err="1"/>
              <a:t>eg</a:t>
            </a:r>
            <a:r>
              <a:rPr lang="en-GB" sz="2400" dirty="0"/>
              <a:t> times, places, people) for 2 minutes</a:t>
            </a:r>
          </a:p>
          <a:p>
            <a:pPr marL="457200" indent="-457200">
              <a:buFontTx/>
              <a:buAutoNum type="arabicPeriod"/>
            </a:pPr>
            <a:r>
              <a:rPr lang="en-GB" sz="2400" dirty="0"/>
              <a:t>B listens to recall the content without notes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/>
              <a:t>B repeats back to A as much of the information as possible 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/>
              <a:t>A estimates % content remembered</a:t>
            </a:r>
          </a:p>
          <a:p>
            <a:pPr marL="457200" indent="-457200">
              <a:buFontTx/>
              <a:buAutoNum type="arabicPeriod"/>
            </a:pPr>
            <a:r>
              <a:rPr lang="en-GB" sz="2400" i="1" dirty="0"/>
              <a:t>B describes where his/her attention went while listening</a:t>
            </a:r>
          </a:p>
        </p:txBody>
      </p:sp>
      <p:sp>
        <p:nvSpPr>
          <p:cNvPr id="19558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765175"/>
            <a:ext cx="4572000" cy="6092825"/>
          </a:xfrm>
          <a:solidFill>
            <a:schemeClr val="accent2">
              <a:alpha val="98000"/>
            </a:schemeClr>
          </a:solidFill>
        </p:spPr>
        <p:txBody>
          <a:bodyPr/>
          <a:lstStyle/>
          <a:p>
            <a:pPr marL="457200" indent="-457200">
              <a:buFontTx/>
              <a:buNone/>
            </a:pPr>
            <a:r>
              <a:rPr lang="en-GB" sz="2000" b="1">
                <a:solidFill>
                  <a:srgbClr val="FFFF00"/>
                </a:solidFill>
              </a:rPr>
              <a:t>Rotation 2</a:t>
            </a:r>
          </a:p>
          <a:p>
            <a:pPr marL="457200" indent="-457200">
              <a:buFontTx/>
              <a:buAutoNum type="arabicPeriod"/>
            </a:pPr>
            <a:r>
              <a:rPr lang="en-GB" sz="2000">
                <a:solidFill>
                  <a:srgbClr val="FFFF00"/>
                </a:solidFill>
              </a:rPr>
              <a:t>B tells A a story about something feels very strongly and passionately about for 2 minutes</a:t>
            </a:r>
          </a:p>
          <a:p>
            <a:pPr marL="457200" indent="-457200">
              <a:buFontTx/>
              <a:buAutoNum type="arabicPeriod"/>
            </a:pPr>
            <a:r>
              <a:rPr lang="en-GB" sz="2000">
                <a:solidFill>
                  <a:srgbClr val="FFFF00"/>
                </a:solidFill>
              </a:rPr>
              <a:t>A listens to intent (ie body language, voice, emotions) not content</a:t>
            </a:r>
          </a:p>
          <a:p>
            <a:pPr marL="457200" indent="-457200">
              <a:buFontTx/>
              <a:buAutoNum type="arabicPeriod"/>
            </a:pPr>
            <a:r>
              <a:rPr lang="en-GB" sz="2000" i="1">
                <a:solidFill>
                  <a:srgbClr val="FFFF00"/>
                </a:solidFill>
              </a:rPr>
              <a:t>A tells B where attention was focused and what noticed </a:t>
            </a:r>
          </a:p>
          <a:p>
            <a:pPr marL="457200" indent="-457200">
              <a:buFontTx/>
              <a:buAutoNum type="arabicPeriod"/>
            </a:pPr>
            <a:r>
              <a:rPr lang="en-GB" sz="2000" i="1">
                <a:solidFill>
                  <a:srgbClr val="FFFF00"/>
                </a:solidFill>
              </a:rPr>
              <a:t>A estimates % content could probably recall</a:t>
            </a:r>
            <a:r>
              <a:rPr lang="en-GB" sz="2000">
                <a:solidFill>
                  <a:srgbClr val="FFFF00"/>
                </a:solidFill>
              </a:rPr>
              <a:t>.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 animBg="1"/>
      <p:bldP spid="195588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8CC44F-F45C-064F-824E-9475BFDAEA71}" type="slidenum">
              <a:rPr lang="en-GB"/>
              <a:pPr/>
              <a:t>4</a:t>
            </a:fld>
            <a:endParaRPr lang="en-GB"/>
          </a:p>
        </p:txBody>
      </p:sp>
      <p:sp>
        <p:nvSpPr>
          <p:cNvPr id="19661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836613"/>
            <a:ext cx="4244975" cy="5259387"/>
          </a:xfrm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/>
              <a:t>Things that disrupt </a:t>
            </a:r>
          </a:p>
          <a:p>
            <a:pPr>
              <a:lnSpc>
                <a:spcPct val="85000"/>
              </a:lnSpc>
              <a:buFontTx/>
              <a:buNone/>
            </a:pPr>
            <a:r>
              <a:rPr lang="en-GB" sz="2400" b="1"/>
              <a:t>listening:</a:t>
            </a:r>
            <a:r>
              <a:rPr lang="en-GB" sz="2400"/>
              <a:t> </a:t>
            </a:r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/>
              <a:t>focusing only on content  not intent</a:t>
            </a:r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/>
              <a:t>attention switching internally to what you want to say next</a:t>
            </a:r>
          </a:p>
          <a:p>
            <a:pPr>
              <a:buClr>
                <a:srgbClr val="FFFF00"/>
              </a:buClr>
              <a:buFont typeface="Wingdings" charset="2"/>
              <a:buChar char="L"/>
            </a:pPr>
            <a:r>
              <a:rPr lang="en-GB" sz="2400"/>
              <a:t>assuming you know what they are going to say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836613"/>
            <a:ext cx="4171950" cy="5259387"/>
          </a:xfrm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/>
              <a:t>Things that improve </a:t>
            </a:r>
          </a:p>
          <a:p>
            <a:pPr>
              <a:lnSpc>
                <a:spcPct val="85000"/>
              </a:lnSpc>
              <a:buFontTx/>
              <a:buNone/>
            </a:pPr>
            <a:r>
              <a:rPr lang="en-GB" sz="2400" b="1"/>
              <a:t>listening: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/>
              <a:t>observing body language, voice, changes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/>
              <a:t>placing 100% attention on speaker (eye contact)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/>
              <a:t>using supportive body language </a:t>
            </a:r>
          </a:p>
          <a:p>
            <a:pPr>
              <a:buClr>
                <a:srgbClr val="FFFF00"/>
              </a:buClr>
              <a:buFont typeface="Wingdings" charset="2"/>
              <a:buChar char="J"/>
            </a:pPr>
            <a:r>
              <a:rPr lang="en-GB" sz="2400"/>
              <a:t>using encouragement, summarising, reviewing</a:t>
            </a:r>
          </a:p>
        </p:txBody>
      </p:sp>
      <p:sp>
        <p:nvSpPr>
          <p:cNvPr id="196612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762000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44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</a:rPr>
              <a:t>Listening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00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6000"/>
                            </p:stCondLst>
                            <p:childTnLst>
                              <p:par>
                                <p:cTn id="17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0" grpId="0" build="p"/>
      <p:bldP spid="1966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29653B-E9D8-214B-924B-138E3DA4821E}" type="slidenum">
              <a:rPr lang="en-GB"/>
              <a:pPr/>
              <a:t>5</a:t>
            </a:fld>
            <a:endParaRPr lang="en-GB"/>
          </a:p>
        </p:txBody>
      </p:sp>
      <p:sp>
        <p:nvSpPr>
          <p:cNvPr id="197634" name="Text Box 2"/>
          <p:cNvSpPr txBox="1">
            <a:spLocks noChangeArrowheads="1"/>
          </p:cNvSpPr>
          <p:nvPr/>
        </p:nvSpPr>
        <p:spPr bwMode="auto">
          <a:xfrm>
            <a:off x="3406775" y="3429000"/>
            <a:ext cx="2819400" cy="1196975"/>
          </a:xfrm>
          <a:prstGeom prst="rect">
            <a:avLst/>
          </a:prstGeom>
          <a:solidFill>
            <a:srgbClr val="FFCC66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chemeClr val="accent2"/>
                </a:solidFill>
                <a:latin typeface="Times New Roman" charset="0"/>
              </a:rPr>
              <a:t>QUESTIONING TO PROMOTE LEARNING</a:t>
            </a:r>
          </a:p>
        </p:txBody>
      </p:sp>
      <p:sp>
        <p:nvSpPr>
          <p:cNvPr id="197635" name="Text Box 3"/>
          <p:cNvSpPr txBox="1">
            <a:spLocks noChangeArrowheads="1"/>
          </p:cNvSpPr>
          <p:nvPr/>
        </p:nvSpPr>
        <p:spPr bwMode="auto">
          <a:xfrm>
            <a:off x="434975" y="1989138"/>
            <a:ext cx="3276600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gain information (eg their experience or knowledge</a:t>
            </a:r>
            <a:r>
              <a:rPr lang="en-GB" sz="2400">
                <a:solidFill>
                  <a:schemeClr val="bg1"/>
                </a:solidFill>
                <a:latin typeface="Times New Roman" charset="0"/>
              </a:rPr>
              <a:t>)</a:t>
            </a:r>
          </a:p>
        </p:txBody>
      </p:sp>
      <p:sp>
        <p:nvSpPr>
          <p:cNvPr id="197636" name="Text Box 4"/>
          <p:cNvSpPr txBox="1">
            <a:spLocks noChangeArrowheads="1"/>
          </p:cNvSpPr>
          <p:nvPr/>
        </p:nvSpPr>
        <p:spPr bwMode="auto">
          <a:xfrm>
            <a:off x="6300788" y="4005263"/>
            <a:ext cx="2951162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raise awareness and promote reflection</a:t>
            </a:r>
            <a:r>
              <a:rPr lang="en-GB" sz="2400">
                <a:solidFill>
                  <a:schemeClr val="bg1"/>
                </a:solidFill>
                <a:latin typeface="Times New Roman" charset="0"/>
              </a:rPr>
              <a:t> </a:t>
            </a:r>
          </a:p>
        </p:txBody>
      </p:sp>
      <p:sp>
        <p:nvSpPr>
          <p:cNvPr id="197637" name="Text Box 5"/>
          <p:cNvSpPr txBox="1">
            <a:spLocks noChangeArrowheads="1"/>
          </p:cNvSpPr>
          <p:nvPr/>
        </p:nvSpPr>
        <p:spPr bwMode="auto">
          <a:xfrm>
            <a:off x="971550" y="4570413"/>
            <a:ext cx="2879725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challenge their views and ideas</a:t>
            </a:r>
          </a:p>
        </p:txBody>
      </p:sp>
      <p:sp>
        <p:nvSpPr>
          <p:cNvPr id="197638" name="Text Box 6"/>
          <p:cNvSpPr txBox="1">
            <a:spLocks noChangeArrowheads="1"/>
          </p:cNvSpPr>
          <p:nvPr/>
        </p:nvSpPr>
        <p:spPr bwMode="auto">
          <a:xfrm>
            <a:off x="3238500" y="1196975"/>
            <a:ext cx="2341563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make people think</a:t>
            </a:r>
          </a:p>
        </p:txBody>
      </p:sp>
      <p:sp>
        <p:nvSpPr>
          <p:cNvPr id="197639" name="Text Box 7"/>
          <p:cNvSpPr txBox="1">
            <a:spLocks noChangeArrowheads="1"/>
          </p:cNvSpPr>
          <p:nvPr/>
        </p:nvSpPr>
        <p:spPr bwMode="auto">
          <a:xfrm>
            <a:off x="6732588" y="2266950"/>
            <a:ext cx="2447925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check for understanding</a:t>
            </a:r>
          </a:p>
        </p:txBody>
      </p:sp>
      <p:sp>
        <p:nvSpPr>
          <p:cNvPr id="197640" name="Text Box 8"/>
          <p:cNvSpPr txBox="1">
            <a:spLocks noChangeArrowheads="1"/>
          </p:cNvSpPr>
          <p:nvPr/>
        </p:nvSpPr>
        <p:spPr bwMode="auto">
          <a:xfrm>
            <a:off x="3490913" y="4941888"/>
            <a:ext cx="32766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clarify</a:t>
            </a:r>
          </a:p>
        </p:txBody>
      </p:sp>
      <p:sp>
        <p:nvSpPr>
          <p:cNvPr id="197641" name="Line 9"/>
          <p:cNvSpPr>
            <a:spLocks noChangeShapeType="1"/>
          </p:cNvSpPr>
          <p:nvPr/>
        </p:nvSpPr>
        <p:spPr bwMode="auto">
          <a:xfrm flipH="1" flipV="1">
            <a:off x="4321175" y="2362200"/>
            <a:ext cx="304800" cy="9144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2" name="Line 10"/>
          <p:cNvSpPr>
            <a:spLocks noChangeShapeType="1"/>
          </p:cNvSpPr>
          <p:nvPr/>
        </p:nvSpPr>
        <p:spPr bwMode="auto">
          <a:xfrm flipH="1" flipV="1">
            <a:off x="2484438" y="3357563"/>
            <a:ext cx="863600" cy="358775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3" name="Line 11"/>
          <p:cNvSpPr>
            <a:spLocks noChangeShapeType="1"/>
          </p:cNvSpPr>
          <p:nvPr/>
        </p:nvSpPr>
        <p:spPr bwMode="auto">
          <a:xfrm flipV="1">
            <a:off x="6227763" y="3141663"/>
            <a:ext cx="1223962" cy="4318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4" name="Line 12"/>
          <p:cNvSpPr>
            <a:spLocks noChangeShapeType="1"/>
          </p:cNvSpPr>
          <p:nvPr/>
        </p:nvSpPr>
        <p:spPr bwMode="auto">
          <a:xfrm>
            <a:off x="6245225" y="3860800"/>
            <a:ext cx="774700" cy="21590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5" name="Line 13"/>
          <p:cNvSpPr>
            <a:spLocks noChangeShapeType="1"/>
          </p:cNvSpPr>
          <p:nvPr/>
        </p:nvSpPr>
        <p:spPr bwMode="auto">
          <a:xfrm>
            <a:off x="5148263" y="4652963"/>
            <a:ext cx="215900" cy="504825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6" name="Line 14"/>
          <p:cNvSpPr>
            <a:spLocks noChangeShapeType="1"/>
          </p:cNvSpPr>
          <p:nvPr/>
        </p:nvSpPr>
        <p:spPr bwMode="auto">
          <a:xfrm flipH="1">
            <a:off x="3708400" y="4652963"/>
            <a:ext cx="792163" cy="504825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7" name="Text Box 15"/>
          <p:cNvSpPr txBox="1">
            <a:spLocks noChangeArrowheads="1"/>
          </p:cNvSpPr>
          <p:nvPr/>
        </p:nvSpPr>
        <p:spPr bwMode="auto">
          <a:xfrm>
            <a:off x="5614988" y="1196975"/>
            <a:ext cx="2341562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lead people to an answer</a:t>
            </a:r>
          </a:p>
        </p:txBody>
      </p:sp>
      <p:sp>
        <p:nvSpPr>
          <p:cNvPr id="197648" name="Line 16"/>
          <p:cNvSpPr>
            <a:spLocks noChangeShapeType="1"/>
          </p:cNvSpPr>
          <p:nvPr/>
        </p:nvSpPr>
        <p:spPr bwMode="auto">
          <a:xfrm flipV="1">
            <a:off x="5580063" y="2133600"/>
            <a:ext cx="863600" cy="1223963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49" name="Line 17"/>
          <p:cNvSpPr>
            <a:spLocks noChangeShapeType="1"/>
          </p:cNvSpPr>
          <p:nvPr/>
        </p:nvSpPr>
        <p:spPr bwMode="auto">
          <a:xfrm flipH="1" flipV="1">
            <a:off x="2124075" y="4149725"/>
            <a:ext cx="1225550" cy="6985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7650" name="Text Box 18"/>
          <p:cNvSpPr txBox="1">
            <a:spLocks noChangeArrowheads="1"/>
          </p:cNvSpPr>
          <p:nvPr/>
        </p:nvSpPr>
        <p:spPr bwMode="auto">
          <a:xfrm>
            <a:off x="0" y="3562350"/>
            <a:ext cx="2341563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2800" b="1">
                <a:latin typeface="Times New Roman" charset="0"/>
              </a:rPr>
              <a:t>to encourage involvement</a:t>
            </a:r>
          </a:p>
        </p:txBody>
      </p:sp>
      <p:sp>
        <p:nvSpPr>
          <p:cNvPr id="197652" name="Rectangle 20"/>
          <p:cNvSpPr>
            <a:spLocks noChangeArrowheads="1"/>
          </p:cNvSpPr>
          <p:nvPr/>
        </p:nvSpPr>
        <p:spPr bwMode="auto">
          <a:xfrm>
            <a:off x="0" y="0"/>
            <a:ext cx="9144000" cy="765175"/>
          </a:xfrm>
          <a:prstGeom prst="rect">
            <a:avLst/>
          </a:prstGeom>
          <a:solidFill>
            <a:srgbClr val="CC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Questions to promote learning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7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7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7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7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7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7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7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7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76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76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autoUpdateAnimBg="0"/>
      <p:bldP spid="197636" grpId="0" autoUpdateAnimBg="0"/>
      <p:bldP spid="197637" grpId="0" autoUpdateAnimBg="0"/>
      <p:bldP spid="197638" grpId="0" autoUpdateAnimBg="0"/>
      <p:bldP spid="197639" grpId="0" autoUpdateAnimBg="0"/>
      <p:bldP spid="197640" grpId="0" autoUpdateAnimBg="0"/>
      <p:bldP spid="197647" grpId="0" autoUpdateAnimBg="0"/>
      <p:bldP spid="19765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253211-2E1B-0A41-8B5E-8A08CAB5DC0B}" type="slidenum">
              <a:rPr lang="en-GB"/>
              <a:pPr/>
              <a:t>6</a:t>
            </a:fld>
            <a:endParaRPr lang="en-GB"/>
          </a:p>
        </p:txBody>
      </p:sp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323388" cy="731838"/>
          </a:xfrm>
        </p:spPr>
        <p:txBody>
          <a:bodyPr/>
          <a:lstStyle/>
          <a:p>
            <a:r>
              <a:rPr lang="en-GB" sz="2400" b="1"/>
              <a:t>Structuring questions to promote learning</a:t>
            </a:r>
          </a:p>
        </p:txBody>
      </p:sp>
      <p:sp>
        <p:nvSpPr>
          <p:cNvPr id="199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6613"/>
            <a:ext cx="4495800" cy="4652962"/>
          </a:xfrm>
          <a:noFill/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>
                <a:solidFill>
                  <a:srgbClr val="CC0000"/>
                </a:solidFill>
              </a:rPr>
              <a:t>Closed questions</a:t>
            </a:r>
            <a:r>
              <a:rPr lang="en-GB" sz="2400">
                <a:solidFill>
                  <a:srgbClr val="CC0000"/>
                </a:solidFill>
              </a:rPr>
              <a:t> </a:t>
            </a:r>
            <a:r>
              <a:rPr lang="en-GB" sz="2400" b="1">
                <a:solidFill>
                  <a:srgbClr val="CC0000"/>
                </a:solidFill>
              </a:rPr>
              <a:t>often start with a verb (eg can, are, have, will) and are used to:</a:t>
            </a:r>
          </a:p>
          <a:p>
            <a:pPr>
              <a:lnSpc>
                <a:spcPct val="85000"/>
              </a:lnSpc>
            </a:pPr>
            <a:r>
              <a:rPr lang="en-GB" sz="2400">
                <a:solidFill>
                  <a:srgbClr val="CC0000"/>
                </a:solidFill>
              </a:rPr>
              <a:t>check facts or for understanding</a:t>
            </a:r>
          </a:p>
          <a:p>
            <a:pPr>
              <a:lnSpc>
                <a:spcPct val="85000"/>
              </a:lnSpc>
            </a:pPr>
            <a:r>
              <a:rPr lang="en-GB" sz="2400">
                <a:solidFill>
                  <a:srgbClr val="CC0000"/>
                </a:solidFill>
              </a:rPr>
              <a:t>find out what they know or can do</a:t>
            </a:r>
          </a:p>
          <a:p>
            <a:pPr>
              <a:lnSpc>
                <a:spcPct val="85000"/>
              </a:lnSpc>
            </a:pPr>
            <a:r>
              <a:rPr lang="en-GB" sz="2400">
                <a:solidFill>
                  <a:srgbClr val="CC0000"/>
                </a:solidFill>
              </a:rPr>
              <a:t>increase clarity of thinking</a:t>
            </a:r>
          </a:p>
          <a:p>
            <a:pPr>
              <a:lnSpc>
                <a:spcPct val="85000"/>
              </a:lnSpc>
            </a:pPr>
            <a:r>
              <a:rPr lang="en-GB" sz="2400">
                <a:solidFill>
                  <a:srgbClr val="CC0000"/>
                </a:solidFill>
              </a:rPr>
              <a:t>identify issues for further exploration</a:t>
            </a:r>
            <a:r>
              <a:rPr lang="en-GB" sz="1800">
                <a:solidFill>
                  <a:srgbClr val="CC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en-GB" sz="1200"/>
              <a:t> </a:t>
            </a:r>
          </a:p>
        </p:txBody>
      </p:sp>
      <p:sp>
        <p:nvSpPr>
          <p:cNvPr id="19968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427538" y="765175"/>
            <a:ext cx="4495800" cy="4652963"/>
          </a:xfrm>
          <a:noFill/>
        </p:spPr>
        <p:txBody>
          <a:bodyPr/>
          <a:lstStyle/>
          <a:p>
            <a:pPr>
              <a:lnSpc>
                <a:spcPct val="85000"/>
              </a:lnSpc>
              <a:buFontTx/>
              <a:buNone/>
            </a:pPr>
            <a:r>
              <a:rPr lang="en-GB" sz="2400" b="1">
                <a:solidFill>
                  <a:srgbClr val="339933"/>
                </a:solidFill>
              </a:rPr>
              <a:t>Open questions</a:t>
            </a:r>
            <a:r>
              <a:rPr lang="en-GB" sz="2400">
                <a:solidFill>
                  <a:srgbClr val="339933"/>
                </a:solidFill>
              </a:rPr>
              <a:t> </a:t>
            </a:r>
            <a:r>
              <a:rPr lang="en-GB" sz="2400" b="1">
                <a:solidFill>
                  <a:srgbClr val="339933"/>
                </a:solidFill>
              </a:rPr>
              <a:t>best start with WHAT (or TELL me) </a:t>
            </a:r>
          </a:p>
          <a:p>
            <a:pPr>
              <a:lnSpc>
                <a:spcPct val="85000"/>
              </a:lnSpc>
              <a:buFontTx/>
              <a:buNone/>
            </a:pPr>
            <a:r>
              <a:rPr lang="en-GB" sz="2400" b="1">
                <a:solidFill>
                  <a:srgbClr val="339933"/>
                </a:solidFill>
              </a:rPr>
              <a:t>and can be used to:</a:t>
            </a:r>
          </a:p>
          <a:p>
            <a:pPr>
              <a:lnSpc>
                <a:spcPct val="85000"/>
              </a:lnSpc>
            </a:pPr>
            <a:r>
              <a:rPr lang="en-GB" sz="2400">
                <a:solidFill>
                  <a:srgbClr val="339933"/>
                </a:solidFill>
              </a:rPr>
              <a:t>share </a:t>
            </a:r>
            <a:r>
              <a:rPr lang="en-029" sz="2400">
                <a:solidFill>
                  <a:srgbClr val="339933"/>
                </a:solidFill>
              </a:rPr>
              <a:t>experiences and feelings</a:t>
            </a:r>
          </a:p>
          <a:p>
            <a:pPr>
              <a:lnSpc>
                <a:spcPct val="85000"/>
              </a:lnSpc>
            </a:pPr>
            <a:r>
              <a:rPr lang="en-029" sz="2400">
                <a:solidFill>
                  <a:srgbClr val="339933"/>
                </a:solidFill>
              </a:rPr>
              <a:t>raise awareness and encourage self-reflection  </a:t>
            </a:r>
          </a:p>
          <a:p>
            <a:pPr>
              <a:lnSpc>
                <a:spcPct val="85000"/>
              </a:lnSpc>
            </a:pPr>
            <a:r>
              <a:rPr lang="en-029" sz="2400">
                <a:solidFill>
                  <a:srgbClr val="339933"/>
                </a:solidFill>
              </a:rPr>
              <a:t>apply new skills and information</a:t>
            </a:r>
          </a:p>
          <a:p>
            <a:pPr>
              <a:lnSpc>
                <a:spcPct val="85000"/>
              </a:lnSpc>
            </a:pPr>
            <a:r>
              <a:rPr lang="en-029" sz="2400">
                <a:solidFill>
                  <a:srgbClr val="339933"/>
                </a:solidFill>
              </a:rPr>
              <a:t>challenge assumptions and attitudes</a:t>
            </a:r>
            <a:endParaRPr lang="en-GB" sz="2400">
              <a:solidFill>
                <a:srgbClr val="339933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80E814-B933-EA43-9CE0-51FB335398EA}" type="slidenum">
              <a:rPr lang="en-GB"/>
              <a:pPr/>
              <a:t>7</a:t>
            </a:fld>
            <a:endParaRPr lang="en-GB"/>
          </a:p>
        </p:txBody>
      </p:sp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Tips on structuring questions</a:t>
            </a:r>
          </a:p>
        </p:txBody>
      </p:sp>
      <p:sp>
        <p:nvSpPr>
          <p:cNvPr id="200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052513"/>
            <a:ext cx="4033838" cy="5073650"/>
          </a:xfrm>
        </p:spPr>
        <p:txBody>
          <a:bodyPr/>
          <a:lstStyle/>
          <a:p>
            <a:pPr>
              <a:buFontTx/>
              <a:buNone/>
            </a:pPr>
            <a:r>
              <a:rPr lang="en-GB" b="1">
                <a:solidFill>
                  <a:srgbClr val="CC0000"/>
                </a:solidFill>
              </a:rPr>
              <a:t>Avoid: </a:t>
            </a:r>
          </a:p>
          <a:p>
            <a:pPr>
              <a:buClr>
                <a:srgbClr val="FFFF00"/>
              </a:buClr>
              <a:buSzPct val="70000"/>
              <a:buFont typeface="Marlett" charset="0"/>
              <a:buChar char="r"/>
            </a:pPr>
            <a:r>
              <a:rPr lang="en-GB">
                <a:solidFill>
                  <a:srgbClr val="CC0000"/>
                </a:solidFill>
              </a:rPr>
              <a:t>leading questions</a:t>
            </a:r>
          </a:p>
          <a:p>
            <a:pPr>
              <a:buClr>
                <a:srgbClr val="FFFF00"/>
              </a:buClr>
              <a:buSzPct val="70000"/>
              <a:buFont typeface="Marlett" charset="0"/>
              <a:buChar char="r"/>
            </a:pPr>
            <a:r>
              <a:rPr lang="en-GB">
                <a:solidFill>
                  <a:srgbClr val="CC0000"/>
                </a:solidFill>
              </a:rPr>
              <a:t>expecting the ‘right’ answer</a:t>
            </a:r>
          </a:p>
          <a:p>
            <a:pPr>
              <a:buClr>
                <a:srgbClr val="FFFF00"/>
              </a:buClr>
              <a:buSzPct val="70000"/>
              <a:buFont typeface="Marlett" charset="0"/>
              <a:buChar char="r"/>
            </a:pPr>
            <a:r>
              <a:rPr lang="en-GB">
                <a:solidFill>
                  <a:srgbClr val="CC0000"/>
                </a:solidFill>
              </a:rPr>
              <a:t>WHY questions</a:t>
            </a:r>
          </a:p>
          <a:p>
            <a:endParaRPr lang="en-GB" sz="2400"/>
          </a:p>
        </p:txBody>
      </p:sp>
      <p:sp>
        <p:nvSpPr>
          <p:cNvPr id="20070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00563" y="981075"/>
            <a:ext cx="4316412" cy="4114800"/>
          </a:xfrm>
        </p:spPr>
        <p:txBody>
          <a:bodyPr/>
          <a:lstStyle/>
          <a:p>
            <a:pPr>
              <a:buFontTx/>
              <a:buNone/>
            </a:pPr>
            <a:r>
              <a:rPr lang="en-GB" b="1">
                <a:solidFill>
                  <a:srgbClr val="339933"/>
                </a:solidFill>
              </a:rPr>
              <a:t>Try to:</a:t>
            </a:r>
          </a:p>
          <a:p>
            <a:pPr>
              <a:buClr>
                <a:srgbClr val="FFFF00"/>
              </a:buClr>
              <a:buSzPct val="85000"/>
              <a:buFont typeface="Wingdings" charset="2"/>
              <a:buChar char="ü"/>
            </a:pPr>
            <a:r>
              <a:rPr lang="en-GB">
                <a:solidFill>
                  <a:srgbClr val="339933"/>
                </a:solidFill>
              </a:rPr>
              <a:t>keep questions simple</a:t>
            </a:r>
          </a:p>
          <a:p>
            <a:pPr>
              <a:buClr>
                <a:srgbClr val="FFFF00"/>
              </a:buClr>
              <a:buSzPct val="85000"/>
              <a:buFont typeface="Wingdings" charset="2"/>
              <a:buChar char="ü"/>
            </a:pPr>
            <a:r>
              <a:rPr lang="en-GB">
                <a:solidFill>
                  <a:srgbClr val="339933"/>
                </a:solidFill>
              </a:rPr>
              <a:t>contextualise your questions</a:t>
            </a:r>
          </a:p>
          <a:p>
            <a:pPr>
              <a:buClr>
                <a:srgbClr val="FFFF00"/>
              </a:buClr>
              <a:buSzPct val="85000"/>
              <a:buFont typeface="Wingdings" charset="2"/>
              <a:buChar char="ü"/>
            </a:pPr>
            <a:r>
              <a:rPr lang="en-GB">
                <a:solidFill>
                  <a:srgbClr val="339933"/>
                </a:solidFill>
              </a:rPr>
              <a:t>use WHAT or TELL ME questions</a:t>
            </a:r>
          </a:p>
          <a:p>
            <a:endParaRPr lang="en-GB">
              <a:solidFill>
                <a:srgbClr val="339933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0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200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00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00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7" grpId="0" build="p"/>
      <p:bldP spid="20070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3F8AC-C12D-1345-9681-42B87A3E5655}" type="slidenum">
              <a:rPr lang="en-GB"/>
              <a:pPr/>
              <a:t>8</a:t>
            </a:fld>
            <a:endParaRPr lang="en-GB"/>
          </a:p>
        </p:txBody>
      </p:sp>
      <p:sp>
        <p:nvSpPr>
          <p:cNvPr id="2017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25488"/>
          </a:xfrm>
          <a:ln/>
        </p:spPr>
        <p:txBody>
          <a:bodyPr/>
          <a:lstStyle/>
          <a:p>
            <a:r>
              <a:rPr lang="en-GB" sz="3200" b="1"/>
              <a:t>Tips on follow-ons</a:t>
            </a:r>
            <a:r>
              <a:rPr lang="en-GB" sz="3200"/>
              <a:t> </a:t>
            </a:r>
          </a:p>
        </p:txBody>
      </p:sp>
      <p:sp>
        <p:nvSpPr>
          <p:cNvPr id="201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990600"/>
            <a:ext cx="8534400" cy="3889375"/>
          </a:xfrm>
          <a:noFill/>
          <a:ln/>
        </p:spPr>
        <p:txBody>
          <a:bodyPr/>
          <a:lstStyle/>
          <a:p>
            <a:r>
              <a:rPr lang="en-GB"/>
              <a:t>Listen 100% with your ears, eyes and whole body – never finish a sentence or interrupt</a:t>
            </a:r>
          </a:p>
          <a:p>
            <a:r>
              <a:rPr lang="en-GB"/>
              <a:t>Pick out their key words (their line of interest) and always use THEIR words not your substitutes </a:t>
            </a:r>
          </a:p>
          <a:p>
            <a:r>
              <a:rPr lang="en-GB"/>
              <a:t>Build your next question or statement around these words</a:t>
            </a:r>
          </a:p>
          <a:p>
            <a:endParaRPr lang="en-GB"/>
          </a:p>
          <a:p>
            <a:pPr>
              <a:buFontTx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1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1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0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1BAD8F-E923-4D41-A20C-63321BA281AF}" type="slidenum">
              <a:rPr lang="en-GB"/>
              <a:pPr/>
              <a:t>9</a:t>
            </a:fld>
            <a:endParaRPr lang="en-GB"/>
          </a:p>
        </p:txBody>
      </p:sp>
      <p:sp>
        <p:nvSpPr>
          <p:cNvPr id="2252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765175"/>
          </a:xfrm>
        </p:spPr>
        <p:txBody>
          <a:bodyPr/>
          <a:lstStyle/>
          <a:p>
            <a:r>
              <a:rPr lang="en-US"/>
              <a:t>COMPETENCE</a:t>
            </a:r>
          </a:p>
        </p:txBody>
      </p:sp>
      <p:pic>
        <p:nvPicPr>
          <p:cNvPr id="225287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341438"/>
            <a:ext cx="6264275" cy="411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B977D-0968-8249-BB23-C22360291888}" type="slidenum">
              <a:rPr lang="en-GB"/>
              <a:pPr/>
              <a:t>10</a:t>
            </a:fld>
            <a:endParaRPr lang="en-GB"/>
          </a:p>
        </p:txBody>
      </p:sp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836613"/>
          </a:xfrm>
        </p:spPr>
        <p:txBody>
          <a:bodyPr/>
          <a:lstStyle/>
          <a:p>
            <a:r>
              <a:rPr lang="en-US" sz="2800" b="1"/>
              <a:t>At the end of this session you should be able to:</a:t>
            </a:r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981075"/>
            <a:ext cx="7772400" cy="4114800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Describe what is meant by a competence and the implications of a competence based training programme on your tutoring</a:t>
            </a:r>
          </a:p>
          <a:p>
            <a:r>
              <a:rPr lang="en-US"/>
              <a:t>Make objective assessments</a:t>
            </a:r>
          </a:p>
          <a:p>
            <a:r>
              <a:rPr lang="en-US"/>
              <a:t>Relate competence  training principles to competence requirements of an RFU/ SRU/ WRU tutor</a:t>
            </a:r>
          </a:p>
          <a:p>
            <a:r>
              <a:rPr lang="en-US"/>
              <a:t>Self reflect and assess knowledge, skills and attributes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4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5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86FE6E-445B-6247-933D-29781BED73EC}" type="slidenum">
              <a:rPr lang="en-GB"/>
              <a:pPr/>
              <a:t>11</a:t>
            </a:fld>
            <a:endParaRPr lang="en-GB"/>
          </a:p>
        </p:txBody>
      </p:sp>
      <p:sp>
        <p:nvSpPr>
          <p:cNvPr id="431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/>
              <a:t>Why a competence-based approach?</a:t>
            </a:r>
            <a:endParaRPr lang="en-GB" b="1"/>
          </a:p>
        </p:txBody>
      </p:sp>
      <p:sp>
        <p:nvSpPr>
          <p:cNvPr id="431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08050"/>
            <a:ext cx="8915400" cy="4572000"/>
          </a:xfrm>
        </p:spPr>
        <p:txBody>
          <a:bodyPr/>
          <a:lstStyle/>
          <a:p>
            <a:pPr>
              <a:buFontTx/>
              <a:buNone/>
            </a:pPr>
            <a:r>
              <a:rPr lang="en-GB" b="1">
                <a:ea typeface="Times New Roman" charset="0"/>
                <a:cs typeface="Times New Roman" charset="0"/>
              </a:rPr>
              <a:t>B</a:t>
            </a:r>
            <a:r>
              <a:rPr lang="en-GB" b="1"/>
              <a:t>ecause it:</a:t>
            </a:r>
          </a:p>
          <a:p>
            <a:r>
              <a:rPr lang="en-GB" b="1">
                <a:ea typeface="Times New Roman" charset="0"/>
                <a:cs typeface="Times New Roman" charset="0"/>
              </a:rPr>
              <a:t>offers flexibility and can be adapted to the diverse and unique needs of the coach</a:t>
            </a:r>
          </a:p>
          <a:p>
            <a:r>
              <a:rPr lang="en-GB" b="1">
                <a:ea typeface="Times New Roman" charset="0"/>
                <a:cs typeface="Times New Roman" charset="0"/>
              </a:rPr>
              <a:t>highly appropriate for a practical activity like coaching</a:t>
            </a:r>
          </a:p>
          <a:p>
            <a:r>
              <a:rPr lang="en-GB" b="1">
                <a:ea typeface="Times New Roman" charset="0"/>
                <a:cs typeface="Times New Roman" charset="0"/>
              </a:rPr>
              <a:t>is a w</a:t>
            </a:r>
            <a:r>
              <a:rPr lang="en-US" b="1">
                <a:ea typeface="Times New Roman" charset="0"/>
                <a:cs typeface="Times New Roman" charset="0"/>
              </a:rPr>
              <a:t>ell accepted training format used internationally for coach development programmes.</a:t>
            </a:r>
            <a:endParaRPr lang="en-GB" b="1">
              <a:ea typeface="Times New Roman" charset="0"/>
              <a:cs typeface="Times New Roman" charset="0"/>
            </a:endParaRPr>
          </a:p>
          <a:p>
            <a:endParaRPr lang="en-GB" b="1">
              <a:ea typeface="Times New Roman" charset="0"/>
              <a:cs typeface="Times New Roman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1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31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31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31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1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F0ABC3-8378-EE49-AE37-7BE43055DB49}" type="slidenum">
              <a:rPr lang="en-GB"/>
              <a:pPr/>
              <a:t>12</a:t>
            </a:fld>
            <a:endParaRPr lang="en-GB"/>
          </a:p>
        </p:txBody>
      </p:sp>
      <p:sp>
        <p:nvSpPr>
          <p:cNvPr id="146435" name="Rectangle 3"/>
          <p:cNvSpPr>
            <a:spLocks noChangeArrowheads="1"/>
          </p:cNvSpPr>
          <p:nvPr/>
        </p:nvSpPr>
        <p:spPr bwMode="auto">
          <a:xfrm>
            <a:off x="0" y="0"/>
            <a:ext cx="9144000" cy="765175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/>
        </p:spPr>
        <p:txBody>
          <a:bodyPr anchor="ctr">
            <a:prstTxWarp prst="textNoShape">
              <a:avLst/>
            </a:prstTxWarp>
          </a:bodyPr>
          <a:lstStyle/>
          <a:p>
            <a:pPr algn="r"/>
            <a:r>
              <a:rPr lang="en-GB" sz="3200" b="1">
                <a:solidFill>
                  <a:schemeClr val="bg1"/>
                </a:solidFill>
              </a:rPr>
              <a:t>Competence-based Training</a:t>
            </a:r>
          </a:p>
        </p:txBody>
      </p:sp>
      <p:sp>
        <p:nvSpPr>
          <p:cNvPr id="146436" name="Rectangle 4"/>
          <p:cNvSpPr>
            <a:spLocks noChangeArrowheads="1"/>
          </p:cNvSpPr>
          <p:nvPr/>
        </p:nvSpPr>
        <p:spPr bwMode="auto">
          <a:xfrm>
            <a:off x="250825" y="836613"/>
            <a:ext cx="8642350" cy="464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en-GB" sz="2800" b="1"/>
              <a:t>A competence is a task carried out to a predetermined standard </a:t>
            </a:r>
          </a:p>
          <a:p>
            <a:pPr marL="342900" indent="-342900">
              <a:spcBef>
                <a:spcPct val="20000"/>
              </a:spcBef>
            </a:pPr>
            <a:endParaRPr lang="en-GB" sz="2800" b="1"/>
          </a:p>
          <a:p>
            <a:pPr marL="342900" indent="-342900">
              <a:spcBef>
                <a:spcPct val="20000"/>
              </a:spcBef>
            </a:pPr>
            <a:r>
              <a:rPr lang="en-GB" sz="3600" b="1"/>
              <a:t>Competence criteria: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b="1"/>
              <a:t>What must the coach be able to do?</a:t>
            </a:r>
            <a:r>
              <a:rPr lang="en-US" sz="2800"/>
              <a:t>	(task)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b="1"/>
              <a:t>How well?	                     </a:t>
            </a:r>
            <a:r>
              <a:rPr lang="en-US" sz="2800"/>
              <a:t>(minimum standard)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b="1"/>
              <a:t>Under what conditions?	   </a:t>
            </a:r>
            <a:r>
              <a:rPr lang="en-US" sz="2800"/>
              <a:t>(number of times, simulated/real life)</a:t>
            </a:r>
            <a:endParaRPr lang="en-GB" sz="280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1464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1464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1464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1464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F688EF-919C-6E4C-9F5D-D7DFD9696FB1}" type="slidenum">
              <a:rPr lang="en-GB"/>
              <a:pPr/>
              <a:t>13</a:t>
            </a:fld>
            <a:endParaRPr lang="en-GB"/>
          </a:p>
        </p:txBody>
      </p:sp>
      <p:sp>
        <p:nvSpPr>
          <p:cNvPr id="155652" name="Text Box 4"/>
          <p:cNvSpPr txBox="1">
            <a:spLocks noChangeArrowheads="1"/>
          </p:cNvSpPr>
          <p:nvPr/>
        </p:nvSpPr>
        <p:spPr bwMode="auto">
          <a:xfrm>
            <a:off x="152400" y="1828800"/>
            <a:ext cx="381635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4400" b="1">
                <a:effectLst>
                  <a:outerShdw blurRad="38100" dist="38100" dir="2700000" algn="tl">
                    <a:srgbClr val="DDDDDD"/>
                  </a:outerShdw>
                </a:effectLst>
                <a:latin typeface="Times" charset="0"/>
              </a:rPr>
              <a:t>NOT YET COMPETENT</a:t>
            </a:r>
          </a:p>
        </p:txBody>
      </p:sp>
      <p:sp>
        <p:nvSpPr>
          <p:cNvPr id="155653" name="Text Box 5"/>
          <p:cNvSpPr txBox="1">
            <a:spLocks noChangeArrowheads="1"/>
          </p:cNvSpPr>
          <p:nvPr/>
        </p:nvSpPr>
        <p:spPr bwMode="auto">
          <a:xfrm>
            <a:off x="5029200" y="2209800"/>
            <a:ext cx="38163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4400" b="1">
                <a:effectLst>
                  <a:outerShdw blurRad="38100" dist="38100" dir="2700000" algn="tl">
                    <a:srgbClr val="DDDDDD"/>
                  </a:outerShdw>
                </a:effectLst>
                <a:latin typeface="Times" charset="0"/>
              </a:rPr>
              <a:t>COMPETENT</a:t>
            </a:r>
          </a:p>
        </p:txBody>
      </p:sp>
      <p:sp>
        <p:nvSpPr>
          <p:cNvPr id="155654" name="Text Box 6"/>
          <p:cNvSpPr txBox="1">
            <a:spLocks noChangeArrowheads="1"/>
          </p:cNvSpPr>
          <p:nvPr/>
        </p:nvSpPr>
        <p:spPr bwMode="auto">
          <a:xfrm>
            <a:off x="4038600" y="2286000"/>
            <a:ext cx="720725" cy="51911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" charset="0"/>
              </a:rPr>
              <a:t>OR</a:t>
            </a:r>
          </a:p>
        </p:txBody>
      </p:sp>
      <p:sp>
        <p:nvSpPr>
          <p:cNvPr id="155655" name="Text Box 7"/>
          <p:cNvSpPr txBox="1">
            <a:spLocks noChangeArrowheads="1"/>
          </p:cNvSpPr>
          <p:nvPr/>
        </p:nvSpPr>
        <p:spPr bwMode="auto">
          <a:xfrm>
            <a:off x="990600" y="3352800"/>
            <a:ext cx="1727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5400">
                <a:solidFill>
                  <a:srgbClr val="FF33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" charset="0"/>
                <a:sym typeface="Marlett" charset="0"/>
              </a:rPr>
              <a:t>X</a:t>
            </a:r>
            <a:endParaRPr lang="en-GB" sz="5400">
              <a:effectLst>
                <a:outerShdw blurRad="38100" dist="38100" dir="2700000" algn="tl">
                  <a:srgbClr val="DDDDDD"/>
                </a:outerShdw>
              </a:effectLst>
              <a:latin typeface="Times" charset="0"/>
              <a:sym typeface="Marlett" charset="0"/>
            </a:endParaRPr>
          </a:p>
        </p:txBody>
      </p:sp>
      <p:sp>
        <p:nvSpPr>
          <p:cNvPr id="155656" name="Rectangle 8"/>
          <p:cNvSpPr>
            <a:spLocks noChangeArrowheads="1"/>
          </p:cNvSpPr>
          <p:nvPr/>
        </p:nvSpPr>
        <p:spPr bwMode="auto">
          <a:xfrm>
            <a:off x="6705600" y="3225800"/>
            <a:ext cx="9366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prstTxWarp prst="textNoShape">
              <a:avLst/>
            </a:prstTxWarp>
            <a:spAutoFit/>
          </a:bodyPr>
          <a:lstStyle/>
          <a:p>
            <a:pPr eaLnBrk="0" hangingPunct="0"/>
            <a:r>
              <a:rPr lang="en-GB" sz="6600">
                <a:solidFill>
                  <a:srgbClr val="339933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" charset="0"/>
                <a:sym typeface="Marlett" charset="0"/>
              </a:rPr>
              <a:t>√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5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5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5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5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5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5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5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5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2" grpId="0" autoUpdateAnimBg="0"/>
      <p:bldP spid="155653" grpId="0" autoUpdateAnimBg="0"/>
      <p:bldP spid="155654" grpId="0" animBg="1" autoUpdateAnimBg="0"/>
      <p:bldP spid="155655" grpId="0" autoUpdateAnimBg="0"/>
      <p:bldP spid="155656" grpId="0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605</Words>
  <Application>Microsoft Macintosh PowerPoint</Application>
  <PresentationFormat>On-screen Show (4:3)</PresentationFormat>
  <Paragraphs>114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part b:                                   Questioning  Listening  </vt:lpstr>
      <vt:lpstr>Module 4 (b) will help you to:</vt:lpstr>
      <vt:lpstr>Task in 2s (A and B)</vt:lpstr>
      <vt:lpstr>PowerPoint Presentation</vt:lpstr>
      <vt:lpstr>PowerPoint Presentation</vt:lpstr>
      <vt:lpstr>Structuring questions to promote learning</vt:lpstr>
      <vt:lpstr>Tips on structuring questions</vt:lpstr>
      <vt:lpstr>Tips on follow-ons </vt:lpstr>
      <vt:lpstr>COMPETENCE</vt:lpstr>
      <vt:lpstr>At the end of this session you should be able to:</vt:lpstr>
      <vt:lpstr>Why a competence-based approach?</vt:lpstr>
      <vt:lpstr>PowerPoint Presentation</vt:lpstr>
      <vt:lpstr>PowerPoint Presentation</vt:lpstr>
    </vt:vector>
  </TitlesOfParts>
  <Company>WRU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b:                                   Questioning  Listening  </dc:title>
  <dc:creator>John Schropfer</dc:creator>
  <cp:lastModifiedBy>John Schropfer</cp:lastModifiedBy>
  <cp:revision>5</cp:revision>
  <dcterms:created xsi:type="dcterms:W3CDTF">2011-01-20T09:52:54Z</dcterms:created>
  <dcterms:modified xsi:type="dcterms:W3CDTF">2012-01-13T10:32:43Z</dcterms:modified>
</cp:coreProperties>
</file>