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pn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media/image2.jpg" ContentType="image/jpeg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9906000" cy="6858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680CF1-234A-4C14-8BA7-143851AAE26E}" v="3" dt="2022-06-16T23:10:53.1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4" d="100"/>
          <a:sy n="74" d="100"/>
        </p:scale>
        <p:origin x="154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oleta.ionela.ion@gmail.com" userId="738493891092b76f" providerId="LiveId" clId="{54680CF1-234A-4C14-8BA7-143851AAE26E}"/>
    <pc:docChg chg="custSel modSld">
      <pc:chgData name="violeta.ionela.ion@gmail.com" userId="738493891092b76f" providerId="LiveId" clId="{54680CF1-234A-4C14-8BA7-143851AAE26E}" dt="2022-06-16T23:11:21.302" v="796" actId="207"/>
      <pc:docMkLst>
        <pc:docMk/>
      </pc:docMkLst>
      <pc:sldChg chg="modSp mod">
        <pc:chgData name="violeta.ionela.ion@gmail.com" userId="738493891092b76f" providerId="LiveId" clId="{54680CF1-234A-4C14-8BA7-143851AAE26E}" dt="2022-06-16T22:08:57.315" v="1" actId="207"/>
        <pc:sldMkLst>
          <pc:docMk/>
          <pc:sldMk cId="0" sldId="256"/>
        </pc:sldMkLst>
        <pc:spChg chg="mod">
          <ac:chgData name="violeta.ionela.ion@gmail.com" userId="738493891092b76f" providerId="LiveId" clId="{54680CF1-234A-4C14-8BA7-143851AAE26E}" dt="2022-06-16T22:08:57.315" v="1" actId="207"/>
          <ac:spMkLst>
            <pc:docMk/>
            <pc:sldMk cId="0" sldId="256"/>
            <ac:spMk id="6" creationId="{0B8D0729-B2CE-8E6F-46E9-FA5FDD8A45C2}"/>
          </ac:spMkLst>
        </pc:spChg>
      </pc:sldChg>
      <pc:sldChg chg="addSp delSp modSp mod">
        <pc:chgData name="violeta.ionela.ion@gmail.com" userId="738493891092b76f" providerId="LiveId" clId="{54680CF1-234A-4C14-8BA7-143851AAE26E}" dt="2022-06-16T23:11:21.302" v="796" actId="207"/>
        <pc:sldMkLst>
          <pc:docMk/>
          <pc:sldMk cId="0" sldId="258"/>
        </pc:sldMkLst>
        <pc:spChg chg="add mod">
          <ac:chgData name="violeta.ionela.ion@gmail.com" userId="738493891092b76f" providerId="LiveId" clId="{54680CF1-234A-4C14-8BA7-143851AAE26E}" dt="2022-06-16T23:08:25.722" v="766" actId="20577"/>
          <ac:spMkLst>
            <pc:docMk/>
            <pc:sldMk cId="0" sldId="258"/>
            <ac:spMk id="4" creationId="{64C33DD8-770D-BED3-7149-2BA360FAC13B}"/>
          </ac:spMkLst>
        </pc:spChg>
        <pc:spChg chg="add del mod">
          <ac:chgData name="violeta.ionela.ion@gmail.com" userId="738493891092b76f" providerId="LiveId" clId="{54680CF1-234A-4C14-8BA7-143851AAE26E}" dt="2022-06-16T22:31:52.910" v="183" actId="478"/>
          <ac:spMkLst>
            <pc:docMk/>
            <pc:sldMk cId="0" sldId="258"/>
            <ac:spMk id="6" creationId="{06EC9136-0CE8-7BF6-52AD-959D3F0AACA1}"/>
          </ac:spMkLst>
        </pc:spChg>
        <pc:spChg chg="add del mod">
          <ac:chgData name="violeta.ionela.ion@gmail.com" userId="738493891092b76f" providerId="LiveId" clId="{54680CF1-234A-4C14-8BA7-143851AAE26E}" dt="2022-06-16T22:49:33.886" v="438" actId="478"/>
          <ac:spMkLst>
            <pc:docMk/>
            <pc:sldMk cId="0" sldId="258"/>
            <ac:spMk id="8" creationId="{4DD62603-08AF-B9E0-9543-9345F1966B71}"/>
          </ac:spMkLst>
        </pc:spChg>
        <pc:spChg chg="add del mod">
          <ac:chgData name="violeta.ionela.ion@gmail.com" userId="738493891092b76f" providerId="LiveId" clId="{54680CF1-234A-4C14-8BA7-143851AAE26E}" dt="2022-06-16T23:04:53.063" v="606" actId="478"/>
          <ac:spMkLst>
            <pc:docMk/>
            <pc:sldMk cId="0" sldId="258"/>
            <ac:spMk id="10" creationId="{6584DD01-4733-7568-A8AF-24B3DE35A374}"/>
          </ac:spMkLst>
        </pc:spChg>
        <pc:spChg chg="add mod">
          <ac:chgData name="violeta.ionela.ion@gmail.com" userId="738493891092b76f" providerId="LiveId" clId="{54680CF1-234A-4C14-8BA7-143851AAE26E}" dt="2022-06-16T23:11:21.302" v="796" actId="207"/>
          <ac:spMkLst>
            <pc:docMk/>
            <pc:sldMk cId="0" sldId="258"/>
            <ac:spMk id="12" creationId="{0236FD8B-B3B1-51AB-62F2-D369F4CA5E0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119EFC-D479-058F-145C-1711882E492E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640009" y="484476"/>
            <a:ext cx="6911977" cy="2954654"/>
          </a:xfrm>
        </p:spPr>
        <p:txBody>
          <a:bodyPr anchor="b" anchorCtr="1"/>
          <a:lstStyle>
            <a:lvl1pPr algn="ctr">
              <a:defRPr sz="5600" spc="-1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AC36A2-D0B4-5744-F785-31D460ED78E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640009" y="3799130"/>
            <a:ext cx="6911977" cy="1969837"/>
          </a:xfrm>
        </p:spPr>
        <p:txBody>
          <a:bodyPr anchorCtr="1"/>
          <a:lstStyle>
            <a:lvl1pPr marL="0" indent="0" algn="ctr">
              <a:buNone/>
              <a:defRPr sz="28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1CBB13-A8E6-0707-3ECC-09B440F894E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6DB0A49-06DD-4B83-A9FD-82D80B736353}" type="datetime2">
              <a:rPr lang="en-US"/>
              <a:pPr lvl="0"/>
              <a:t>Thursday, June 16,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90D52-7AD9-862A-5BB7-D27D721EA7E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D6C038-DC95-B919-AAE2-0DDDF6932C8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E646D1A-CFBA-41A9-B116-B5178C86473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83600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E2B51-FB29-0033-C539-84A201D7AE3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825811-203C-82EC-341D-C54B0B9681E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CC2D1A-E529-5EB4-37A7-C692FD9688E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4BBF82-05EA-485C-8B14-6092FE0057A8}" type="datetime2">
              <a:rPr lang="en-US"/>
              <a:pPr lvl="0"/>
              <a:t>Thursday, June 16,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1E9CDA-872D-E640-AC3E-6A79987F6E8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9A3142-9E22-87A7-41FC-1ABE4495BC1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2BA414-0640-4BD6-BAAC-8F596129137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5245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B83F6-EC69-4332-0B44-6B77C80AFC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9998" y="619204"/>
            <a:ext cx="10728326" cy="2879719"/>
          </a:xfrm>
        </p:spPr>
        <p:txBody>
          <a:bodyPr anchor="b"/>
          <a:lstStyle>
            <a:lvl1pPr>
              <a:defRPr sz="5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B246BB-7634-13CC-EF8F-F3093EE42DF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19907" y="3858923"/>
            <a:ext cx="10728326" cy="1919078"/>
          </a:xfrm>
        </p:spPr>
        <p:txBody>
          <a:bodyPr/>
          <a:lstStyle>
            <a:lvl1pPr marL="0" indent="0">
              <a:buNone/>
              <a:defRPr sz="2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DFEA04-E136-AC7D-E1B6-843793D270E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E0A5757-A8DB-4215-8444-06E31DA5BA43}" type="datetime2">
              <a:rPr lang="en-US"/>
              <a:pPr lvl="0"/>
              <a:t>Thursday, June 16,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8BEFF2-80FB-49C0-80A9-179D92966DF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09D8C7-2246-414E-F54A-33407899A0B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9090FEA-3EDD-4BC1-AC14-96D5C85C5FB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1267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868CE-0E39-D4F9-E795-D35494B7455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5C3A79-784B-154F-43C8-EA42AE0474C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19998" y="2541602"/>
            <a:ext cx="5003797" cy="3234571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835E1D-C358-D055-ECF2-0203277D6D8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458398" y="2541602"/>
            <a:ext cx="5003797" cy="323458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753C37-2F10-663E-FD02-7706FBEF11C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6D5845B-7303-436F-93F4-73C23BE1D63F}" type="datetime2">
              <a:rPr lang="en-US"/>
              <a:pPr lvl="0"/>
              <a:t>Thursday, June 16,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53D545-AE2A-C503-3421-6C24E7CEDE4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 anchorCtr="1"/>
          <a:lstStyle>
            <a:lvl1pPr algn="ctr"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31B1E6-C1BE-9276-AC8D-D5C114089BA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456DFE3-D1BB-4EAB-8AD5-9439950CC76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96925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58DCF-F36D-1A09-690D-E5F7EB0F7E2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9998" y="619204"/>
            <a:ext cx="10728326" cy="673007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2C00D1-3A21-2E22-66E7-E161481C8B6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19998" y="1840696"/>
            <a:ext cx="5015639" cy="565794"/>
          </a:xfrm>
        </p:spPr>
        <p:txBody>
          <a:bodyPr anchor="b"/>
          <a:lstStyle>
            <a:lvl1pPr marL="0" indent="0">
              <a:buNone/>
              <a:defRPr sz="1600" cap="all" spc="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A0C47D-D292-FBB6-2262-20BF27AAF5D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719998" y="2541602"/>
            <a:ext cx="5003797" cy="3234571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3ED88E-CD1A-2D82-E0C6-BDD5CB47E810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458398" y="1840696"/>
            <a:ext cx="5015639" cy="565794"/>
          </a:xfrm>
        </p:spPr>
        <p:txBody>
          <a:bodyPr anchor="b"/>
          <a:lstStyle>
            <a:lvl1pPr marL="0" indent="0">
              <a:buNone/>
              <a:defRPr sz="1600" cap="all" spc="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1ACE82-E39E-F93F-A21D-7EDE9C43206D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458398" y="2541602"/>
            <a:ext cx="5003797" cy="3234571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1E64D6-8DF5-11CF-59E1-ED0D4711D5D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0065262-974D-44A5-87F1-0A885BDBB2C8}" type="datetime2">
              <a:rPr lang="en-US"/>
              <a:pPr lvl="0"/>
              <a:t>Thursday, June 16,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57049A-5F42-A9C3-5521-CFF4EB62774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 anchorCtr="1"/>
          <a:lstStyle>
            <a:lvl1pPr algn="ctr"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24F331-6F1A-A0F1-6268-0F6C7E9FB19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058F6B-7D60-41D5-8732-A157473FD57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4481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DCDD1-DDE4-E2F6-45CC-FEA331D9B97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1654D3-34A6-604F-B640-8FE1C176BC1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05C3F11-EB41-452B-8957-9F8360B49CC5}" type="datetime2">
              <a:rPr lang="en-US"/>
              <a:pPr lvl="0"/>
              <a:t>Thursday, June 16,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811764-3A98-7F52-C1E3-26745D821BE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 anchorCtr="1"/>
          <a:lstStyle>
            <a:lvl1pPr algn="ctr"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6F8283-1997-1779-7EDA-A2FAA7A54A4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A09FD3-9843-4A3F-A3F3-0C7A5234A0B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0903767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FDAD097-0FE4-0C19-AEF8-85AE02C9DBE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E97783-3EE7-4604-AAB4-B80AD172F65B}" type="datetime2">
              <a:rPr lang="en-US"/>
              <a:pPr lvl="0"/>
              <a:t>Thursday, June 16,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C363E1-758E-7D28-AC35-01EA21AEC34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 anchorCtr="1"/>
          <a:lstStyle>
            <a:lvl1pPr algn="ctr"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08415C-DF65-F7CC-EE1D-D03EAA710AC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D028D36-EC16-4D20-B8D2-A8CFA6BF756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305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C9C59-7AFC-EECF-2484-B4084F37FAD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9998" y="619204"/>
            <a:ext cx="3107460" cy="1477332"/>
          </a:xfrm>
        </p:spPr>
        <p:txBody>
          <a:bodyPr/>
          <a:lstStyle>
            <a:lvl1pPr>
              <a:defRPr sz="2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166C5-D695-CFAD-36B8-D78DD98E867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48189" y="584658"/>
            <a:ext cx="6911977" cy="5184309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itchFamily="34"/>
              <a:defRPr/>
            </a:lvl2pPr>
            <a:lvl3pPr marL="1257300" indent="-342900">
              <a:buFont typeface="Arial" pitchFamily="34"/>
              <a:defRPr/>
            </a:lvl3pPr>
            <a:lvl4pPr marL="1714500" indent="-342900">
              <a:buFont typeface="Arial" pitchFamily="34"/>
              <a:defRPr/>
            </a:lvl4pPr>
            <a:lvl5pPr marL="2171699" indent="-342900">
              <a:buFont typeface="Arial" pitchFamily="34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48C53A-4955-BD7D-D827-2A6EAD3A1DC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719998" y="2541602"/>
            <a:ext cx="3107460" cy="323183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470979-A309-78B4-4A00-5EEB676A4D8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C846DB-A851-4382-8F42-62AB467CF615}" type="datetime2">
              <a:rPr lang="en-US"/>
              <a:pPr lvl="0"/>
              <a:t>Thursday, June 16,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B239A3-86DD-662E-A704-F7E67B8E8D1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 anchorCtr="1"/>
          <a:lstStyle>
            <a:lvl1pPr algn="ctr"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26AF31-BE1D-3781-BE2B-E06FA442642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B8F2165-F6FE-4288-A59D-5135776B098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9334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266A2-33E8-DA48-9380-9718BE770D3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9998" y="619204"/>
            <a:ext cx="3095628" cy="1475997"/>
          </a:xfrm>
        </p:spPr>
        <p:txBody>
          <a:bodyPr/>
          <a:lstStyle>
            <a:lvl1pPr>
              <a:defRPr sz="2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A5F3FDA-8B2D-DBBD-890C-CC72C0CB50FD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4548189" y="728667"/>
            <a:ext cx="6923809" cy="5040309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FD1BD4-571C-F543-2507-603D02E9B04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719998" y="2541602"/>
            <a:ext cx="3095628" cy="323279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15F67A-AFE6-B4C0-3C39-2FB4D737035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F80061-6AE2-47F2-ACF9-C98EF5F3821F}" type="datetime2">
              <a:rPr lang="en-US"/>
              <a:pPr lvl="0"/>
              <a:t>Thursday, June 16,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BFAE38-2002-081A-453A-85533D4F5E9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 anchorCtr="1"/>
          <a:lstStyle>
            <a:lvl1pPr algn="ctr"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4A1157-8AFB-6FB8-9E30-B0658509B5F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A903BA5-B3A8-410F-AEB6-7304DC78BB5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493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B9E41-C554-17E3-BD83-E5E0C696F99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F23C09-2768-9BCB-1466-412415F1AB3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719998" y="2636836"/>
            <a:ext cx="10728326" cy="3132140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5C78C7-9707-AE5E-5F3E-A48C8C08564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84F1E2-7A7D-49D5-B373-B1DFC2D38CD5}" type="datetime2">
              <a:rPr lang="en-US"/>
              <a:pPr lvl="0"/>
              <a:t>Thursday, June 16,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3B9D67-1D11-CC0D-0EC4-052626E3EC8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 anchorCtr="1"/>
          <a:lstStyle>
            <a:lvl1pPr algn="ctr"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D95ED3-EF88-8E4E-0158-5CA9ADFB773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263D420-EB02-4160-B2CC-4E1A43A8A5B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9642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0D51E3E-AEEE-EE6A-551F-E5C61868CD63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10140485" y="719998"/>
            <a:ext cx="1477332" cy="504897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4DE480-5E0B-463E-4BED-0749E620A51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731840" y="719998"/>
            <a:ext cx="8929609" cy="504897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327DA5-0B4E-ED12-CD8E-DB5708DCFFD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0B07601-DABE-4319-8E8D-5E305DEA62C9}" type="datetime2">
              <a:rPr lang="en-US"/>
              <a:pPr lvl="0"/>
              <a:t>Thursday, June 16,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7F82E-FF21-4D63-E5A3-EFB434DDAA1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 anchorCtr="1"/>
          <a:lstStyle>
            <a:lvl1pPr algn="ctr"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408A99-75D8-D933-127F-59817AE23E3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BE5E14C-138A-4A53-BE32-A79DC3AF7A6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125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2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10D45F57-9545-2370-4433-E0B28744BFFF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154C4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D672A2A-1193-2F5D-CDAE-AB9A505B3AF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9998" y="619204"/>
            <a:ext cx="10728326" cy="147733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rmAutofit/>
          </a:bodyPr>
          <a:lstStyle/>
          <a:p>
            <a:pPr lvl="0"/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10ADD8C4-AC13-43EE-8079-469418196A0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19998" y="2541602"/>
            <a:ext cx="10728326" cy="3227374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F4CC758-1AB7-5929-8E4C-4BC8C0D7F1D9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31840" y="6138001"/>
            <a:ext cx="3095628" cy="71999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179999" rIns="0" bIns="179999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20" baseline="0">
                <a:solidFill>
                  <a:srgbClr val="FFFFFF"/>
                </a:solidFill>
                <a:uFillTx/>
                <a:latin typeface="Avenir Next LT Pro"/>
              </a:defRPr>
            </a:lvl1pPr>
          </a:lstStyle>
          <a:p>
            <a:pPr lvl="0"/>
            <a:fld id="{E5377733-123F-4210-A79E-DD072994FD69}" type="datetime2">
              <a:rPr lang="en-US"/>
              <a:pPr lvl="0"/>
              <a:t>Thursday, June 16, 2022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1981449-9E18-592C-3A08-52210A7B4FDF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548189" y="6138001"/>
            <a:ext cx="5003797" cy="71999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179999" rIns="0" bIns="179999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20" baseline="0">
                <a:solidFill>
                  <a:srgbClr val="FFFFFF"/>
                </a:solidFill>
                <a:uFillTx/>
                <a:latin typeface="Avenir Next LT Pro"/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6B96440-6A95-8CD5-126C-36A577FFDB5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272717" y="6138001"/>
            <a:ext cx="1187448" cy="71999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179999" rIns="0" bIns="179999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20" baseline="0">
                <a:solidFill>
                  <a:srgbClr val="FFFFFF"/>
                </a:solidFill>
                <a:uFillTx/>
                <a:latin typeface="Avenir Next LT Pro"/>
              </a:defRPr>
            </a:lvl1pPr>
          </a:lstStyle>
          <a:p>
            <a:pPr lvl="0"/>
            <a:fld id="{D334577F-E72D-4664-93E3-E4992C65260D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3200" b="0" i="0" u="none" strike="noStrike" kern="1200" cap="none" spc="0" baseline="0">
          <a:solidFill>
            <a:srgbClr val="FFFFFF"/>
          </a:solidFill>
          <a:uFillTx/>
          <a:latin typeface="Sagona Book"/>
        </a:defRPr>
      </a:lvl1pPr>
    </p:titleStyle>
    <p:bodyStyle>
      <a:lvl1pPr marL="228600" marR="0" lvl="0" indent="-228600" algn="l" defTabSz="914400" rtl="0" fontAlgn="auto" hangingPunct="1">
        <a:lnSpc>
          <a:spcPct val="120000"/>
        </a:lnSpc>
        <a:spcBef>
          <a:spcPts val="1000"/>
        </a:spcBef>
        <a:spcAft>
          <a:spcPts val="0"/>
        </a:spcAft>
        <a:buClr>
          <a:srgbClr val="CE7F01"/>
        </a:buClr>
        <a:buSzPct val="100000"/>
        <a:buFont typeface="The Hand Extrablack" pitchFamily="66"/>
        <a:buChar char="•"/>
        <a:tabLst/>
        <a:defRPr lang="en-US" sz="2000" b="0" i="0" u="none" strike="noStrike" kern="1200" cap="none" spc="20" baseline="0">
          <a:solidFill>
            <a:srgbClr val="FFFFFF"/>
          </a:solidFill>
          <a:uFillTx/>
          <a:latin typeface="Avenir Next LT Pro"/>
        </a:defRPr>
      </a:lvl1pPr>
      <a:lvl2pPr marL="685800" marR="0" lvl="1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CE7F01"/>
        </a:buClr>
        <a:buSzPct val="100000"/>
        <a:buFont typeface="The Hand Extrablack" pitchFamily="66"/>
        <a:buChar char="•"/>
        <a:tabLst/>
        <a:defRPr lang="en-US" sz="2000" b="0" i="0" u="none" strike="noStrike" kern="1200" cap="none" spc="20" baseline="0">
          <a:solidFill>
            <a:srgbClr val="FFFFFF"/>
          </a:solidFill>
          <a:uFillTx/>
          <a:latin typeface="Avenir Next LT Pro"/>
        </a:defRPr>
      </a:lvl2pPr>
      <a:lvl3pPr marL="1143000" marR="0" lvl="2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CE7F01"/>
        </a:buClr>
        <a:buSzPct val="100000"/>
        <a:buFont typeface="The Hand Extrablack" pitchFamily="66"/>
        <a:buChar char="•"/>
        <a:tabLst/>
        <a:defRPr lang="en-US" sz="2000" b="0" i="0" u="none" strike="noStrike" kern="1200" cap="none" spc="20" baseline="0">
          <a:solidFill>
            <a:srgbClr val="FFFFFF"/>
          </a:solidFill>
          <a:uFillTx/>
          <a:latin typeface="Avenir Next LT Pro"/>
        </a:defRPr>
      </a:lvl3pPr>
      <a:lvl4pPr marL="1600200" marR="0" lvl="3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CE7F01"/>
        </a:buClr>
        <a:buSzPct val="100000"/>
        <a:buFont typeface="The Hand Extrablack" pitchFamily="66"/>
        <a:buChar char="•"/>
        <a:tabLst/>
        <a:defRPr lang="en-US" sz="2000" b="0" i="0" u="none" strike="noStrike" kern="1200" cap="none" spc="20" baseline="0">
          <a:solidFill>
            <a:srgbClr val="FFFFFF"/>
          </a:solidFill>
          <a:uFillTx/>
          <a:latin typeface="Avenir Next LT Pro"/>
        </a:defRPr>
      </a:lvl4pPr>
      <a:lvl5pPr marL="2057400" marR="0" lvl="4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CE7F01"/>
        </a:buClr>
        <a:buSzPct val="100000"/>
        <a:buFont typeface="The Hand Extrablack" pitchFamily="66"/>
        <a:buChar char="•"/>
        <a:tabLst/>
        <a:defRPr lang="en-US" sz="2000" b="0" i="0" u="none" strike="noStrike" kern="1200" cap="none" spc="20" baseline="0">
          <a:solidFill>
            <a:srgbClr val="FFFFFF"/>
          </a:solidFill>
          <a:uFillTx/>
          <a:latin typeface="Avenir Next LT Pro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hyperlink" Target="http://www.trinityswansea.co.uk/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png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inefolly.com/wine-pairing/.%5bAccesed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0B2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0">
            <a:extLst>
              <a:ext uri="{FF2B5EF4-FFF2-40B4-BE49-F238E27FC236}">
                <a16:creationId xmlns:a16="http://schemas.microsoft.com/office/drawing/2014/main" id="{904112C1-91DE-BE1A-031D-C8A1352054D7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9905996" cy="6858000"/>
          </a:xfrm>
          <a:prstGeom prst="rect">
            <a:avLst/>
          </a:prstGeom>
          <a:solidFill>
            <a:srgbClr val="154C4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Rectangle 32">
            <a:extLst>
              <a:ext uri="{FF2B5EF4-FFF2-40B4-BE49-F238E27FC236}">
                <a16:creationId xmlns:a16="http://schemas.microsoft.com/office/drawing/2014/main" id="{5101A276-FF69-2E90-9F58-FA8375BEA74C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9905996" cy="6858000"/>
          </a:xfrm>
          <a:prstGeom prst="rect">
            <a:avLst/>
          </a:prstGeom>
          <a:solidFill>
            <a:srgbClr val="0B2827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4" name="Rectangle 34">
            <a:extLst>
              <a:ext uri="{FF2B5EF4-FFF2-40B4-BE49-F238E27FC236}">
                <a16:creationId xmlns:a16="http://schemas.microsoft.com/office/drawing/2014/main" id="{34F79FC9-A5D1-6155-D6F8-7D75381D6D59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9905996" cy="6858000"/>
          </a:xfrm>
          <a:prstGeom prst="rect">
            <a:avLst/>
          </a:prstGeom>
          <a:solidFill>
            <a:srgbClr val="154C4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FB8EA9B-8966-67B2-E067-39582420E1E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84996" y="619204"/>
            <a:ext cx="4055967" cy="1477332"/>
          </a:xfrm>
        </p:spPr>
        <p:txBody>
          <a:bodyPr anchor="ctr" anchorCtr="0"/>
          <a:lstStyle/>
          <a:p>
            <a:pPr lvl="0" algn="l"/>
            <a:r>
              <a:rPr lang="en-US" sz="2900"/>
              <a:t>The Best Experience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0B8D0729-B2CE-8E6F-46E9-FA5FDD8A45C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84996" y="2541602"/>
            <a:ext cx="4055967" cy="3216273"/>
          </a:xfrm>
        </p:spPr>
        <p:txBody>
          <a:bodyPr anchorCtr="0"/>
          <a:lstStyle/>
          <a:p>
            <a:pPr lvl="0" indent="-228600" algn="l">
              <a:lnSpc>
                <a:spcPct val="110000"/>
              </a:lnSpc>
              <a:buChar char="•"/>
            </a:pPr>
            <a:r>
              <a:rPr lang="en-US" sz="2000" dirty="0"/>
              <a:t>10 </a:t>
            </a:r>
            <a:r>
              <a:rPr lang="en-US" sz="2000" dirty="0" err="1"/>
              <a:t>Sketty</a:t>
            </a:r>
            <a:r>
              <a:rPr lang="en-US" sz="2000" dirty="0"/>
              <a:t> Road </a:t>
            </a:r>
          </a:p>
          <a:p>
            <a:pPr lvl="0" indent="-228600" algn="l">
              <a:lnSpc>
                <a:spcPct val="110000"/>
              </a:lnSpc>
              <a:buChar char="•"/>
            </a:pPr>
            <a:r>
              <a:rPr lang="en-US" sz="2000" dirty="0"/>
              <a:t>SA2 0EU, Swansea </a:t>
            </a:r>
          </a:p>
          <a:p>
            <a:pPr lvl="0" indent="-228600" algn="l">
              <a:lnSpc>
                <a:spcPct val="110000"/>
              </a:lnSpc>
              <a:buChar char="•"/>
            </a:pPr>
            <a:r>
              <a:rPr lang="en-US" sz="2000" dirty="0"/>
              <a:t>Open 7 Days A Week</a:t>
            </a:r>
          </a:p>
          <a:p>
            <a:pPr lvl="0" indent="-228600" algn="l">
              <a:lnSpc>
                <a:spcPct val="110000"/>
              </a:lnSpc>
              <a:buChar char="•"/>
            </a:pPr>
            <a:r>
              <a:rPr lang="en-US" sz="2000" dirty="0"/>
              <a:t>11am-11pm </a:t>
            </a:r>
          </a:p>
          <a:p>
            <a:pPr lvl="0" indent="-228600" algn="l">
              <a:lnSpc>
                <a:spcPct val="110000"/>
              </a:lnSpc>
              <a:buChar char="•"/>
            </a:pPr>
            <a:r>
              <a:rPr lang="en-US" sz="2000" dirty="0"/>
              <a:t>Order online </a:t>
            </a:r>
          </a:p>
          <a:p>
            <a:pPr lvl="0" indent="-228600" algn="l">
              <a:lnSpc>
                <a:spcPct val="110000"/>
              </a:lnSpc>
              <a:buChar char="•"/>
            </a:pPr>
            <a:r>
              <a:rPr lang="en-US" sz="2000" dirty="0">
                <a:hlinkClick r:id="rId2"/>
              </a:rPr>
              <a:t>www.trinityswansea.co.uk</a:t>
            </a:r>
            <a:endParaRPr lang="en-US" sz="2000" dirty="0"/>
          </a:p>
          <a:p>
            <a:pPr lvl="0" indent="-228600" algn="l">
              <a:lnSpc>
                <a:spcPct val="110000"/>
              </a:lnSpc>
              <a:buChar char="•"/>
            </a:pPr>
            <a:r>
              <a:rPr lang="en-US" sz="2000" dirty="0"/>
              <a:t>By phone&lt;</a:t>
            </a:r>
            <a:r>
              <a:rPr lang="en-US" sz="2000" dirty="0">
                <a:solidFill>
                  <a:srgbClr val="0070C0"/>
                </a:solidFill>
              </a:rPr>
              <a:t>01724 678 678</a:t>
            </a:r>
            <a:r>
              <a:rPr lang="en-US" sz="2000" dirty="0"/>
              <a:t>&gt; </a:t>
            </a:r>
          </a:p>
          <a:p>
            <a:pPr lvl="0" indent="-228600" algn="l">
              <a:lnSpc>
                <a:spcPct val="110000"/>
              </a:lnSpc>
              <a:buChar char="•"/>
            </a:pPr>
            <a:endParaRPr lang="en-US" sz="2000" dirty="0"/>
          </a:p>
        </p:txBody>
      </p:sp>
      <p:pic>
        <p:nvPicPr>
          <p:cNvPr id="7" name="Picture 4" descr="A picture containing company name&#10;&#10;Description automatically generated">
            <a:extLst>
              <a:ext uri="{FF2B5EF4-FFF2-40B4-BE49-F238E27FC236}">
                <a16:creationId xmlns:a16="http://schemas.microsoft.com/office/drawing/2014/main" id="{21CFBD31-48B7-AC40-7C8D-78430F392FB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505" r="11887" b="2"/>
          <a:stretch>
            <a:fillRect/>
          </a:stretch>
        </p:blipFill>
        <p:spPr>
          <a:xfrm>
            <a:off x="5084347" y="566763"/>
            <a:ext cx="4356247" cy="540411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29F8E-DC80-E1AD-5176-0C19887597E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46777" y="69220"/>
            <a:ext cx="10728326" cy="462622"/>
          </a:xfrm>
        </p:spPr>
        <p:txBody>
          <a:bodyPr>
            <a:noAutofit/>
          </a:bodyPr>
          <a:lstStyle/>
          <a:p>
            <a:pPr lvl="0"/>
            <a:r>
              <a:rPr lang="en-GB"/>
              <a:t>                                                                Menu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CF62B-74F8-CDA9-C621-93145BE503D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59224" y="615820"/>
            <a:ext cx="5551715" cy="5122505"/>
          </a:xfrm>
        </p:spPr>
        <p:txBody>
          <a:bodyPr/>
          <a:lstStyle/>
          <a:p>
            <a:pPr marL="0" lvl="0" indent="0">
              <a:lnSpc>
                <a:spcPct val="110000"/>
              </a:lnSpc>
              <a:buNone/>
            </a:pPr>
            <a:r>
              <a:rPr lang="en-GB" sz="1900"/>
              <a:t>                             Salads 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900"/>
              <a:t>Caesar Salad (250 g) ………………….8.50 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100"/>
              <a:t>( salad ,anchovies ,croutons ,Parmesan ,Caesar  dressing)  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900"/>
              <a:t>Caesar</a:t>
            </a:r>
            <a:r>
              <a:rPr lang="en-GB" sz="1100"/>
              <a:t> </a:t>
            </a:r>
            <a:r>
              <a:rPr lang="en-GB" sz="1900"/>
              <a:t>Salad with Chicken ……………9.50 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100"/>
              <a:t>(salad, croutons, Parmesan , grilled chicken breast ,Caesar dressing) 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100"/>
              <a:t>             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900"/>
              <a:t>                          Main Course 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900"/>
              <a:t> Chicken Mushrooms Melt (320 g)……..14.50 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300"/>
              <a:t> </a:t>
            </a:r>
            <a:r>
              <a:rPr lang="en-GB" sz="1100"/>
              <a:t>(chicken breast ,mushrooms ,Parmesan  served with Smashed potatoes )  </a:t>
            </a:r>
            <a:endParaRPr lang="en-GB" sz="1900"/>
          </a:p>
          <a:p>
            <a:pPr marL="0" lvl="0" indent="0">
              <a:lnSpc>
                <a:spcPct val="90000"/>
              </a:lnSpc>
              <a:buNone/>
            </a:pPr>
            <a:r>
              <a:rPr lang="en-GB" sz="1100"/>
              <a:t> </a:t>
            </a:r>
            <a:r>
              <a:rPr lang="en-GB" sz="1900"/>
              <a:t>Beef Stroganoff (320 g) ………………….16.50 </a:t>
            </a:r>
            <a:endParaRPr lang="en-GB" sz="1100"/>
          </a:p>
          <a:p>
            <a:pPr marL="0" lvl="0" indent="0">
              <a:lnSpc>
                <a:spcPct val="90000"/>
              </a:lnSpc>
              <a:buNone/>
            </a:pPr>
            <a:r>
              <a:rPr lang="en-GB" sz="1100"/>
              <a:t> (beef meat ,mushrooms, onion ,mustard sauce ,sour cream ) 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900"/>
              <a:t>Pork Loin Steak (320 g) …………………..14.50 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100"/>
              <a:t> (grilled pork steak served with wedges and fresh veg salad 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01BA00-7553-F8AB-F676-0909ADCA5664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840967" y="541178"/>
            <a:ext cx="5453289" cy="5197147"/>
          </a:xfrm>
        </p:spPr>
        <p:txBody>
          <a:bodyPr/>
          <a:lstStyle/>
          <a:p>
            <a:pPr marL="0" lvl="0" indent="0">
              <a:lnSpc>
                <a:spcPct val="110000"/>
              </a:lnSpc>
              <a:buNone/>
            </a:pPr>
            <a:r>
              <a:rPr lang="en-GB" sz="1900"/>
              <a:t>                                     Wine List  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900"/>
              <a:t>  White 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900"/>
              <a:t>  </a:t>
            </a:r>
            <a:r>
              <a:rPr lang="en-GB" sz="1500"/>
              <a:t>Da Luca Pinot Grigio ( 0.75 l.) …………………..16.50 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500"/>
              <a:t>   Short Mile Bay Chardonnay (0.75 l.) ……………17.50 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500"/>
              <a:t>           ( </a:t>
            </a:r>
            <a:r>
              <a:rPr lang="en-GB" sz="1300"/>
              <a:t>Enjoy this with our Chicken Mushrooms Melt) 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300"/>
              <a:t>   </a:t>
            </a:r>
            <a:r>
              <a:rPr lang="en-GB" sz="1900"/>
              <a:t>Red      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500"/>
              <a:t>   Massivo Nero d’Avola  ( 0.75 l.)………………..19.50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500"/>
              <a:t>            </a:t>
            </a:r>
            <a:r>
              <a:rPr lang="en-GB" sz="1300"/>
              <a:t>( Enjoy this with our Beef Stroganoff ) 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300"/>
              <a:t>   </a:t>
            </a:r>
            <a:r>
              <a:rPr lang="en-GB" sz="1500"/>
              <a:t>Vita Sangiovese (0.75 l.) ……………………….19.50  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500"/>
              <a:t>                                      </a:t>
            </a:r>
            <a:r>
              <a:rPr lang="en-GB" sz="1700"/>
              <a:t>  Dessert 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700"/>
              <a:t>   Chef’s Special Lemon Cheesecake (150 g)…..7.50 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700"/>
              <a:t>   Chef’s Special Carrot Cake (150 g) ……………...7.50  </a:t>
            </a:r>
            <a:endParaRPr lang="en-GB" sz="1500"/>
          </a:p>
          <a:p>
            <a:pPr marL="0" lvl="0" indent="0">
              <a:lnSpc>
                <a:spcPct val="110000"/>
              </a:lnSpc>
              <a:buNone/>
            </a:pPr>
            <a:r>
              <a:rPr lang="en-GB" sz="1700"/>
              <a:t> </a:t>
            </a:r>
          </a:p>
        </p:txBody>
      </p:sp>
      <p:sp>
        <p:nvSpPr>
          <p:cNvPr id="5" name="TextBox 6">
            <a:extLst>
              <a:ext uri="{FF2B5EF4-FFF2-40B4-BE49-F238E27FC236}">
                <a16:creationId xmlns:a16="http://schemas.microsoft.com/office/drawing/2014/main" id="{D88E1461-8B38-ADE6-653D-7C97ADA3720E}"/>
              </a:ext>
            </a:extLst>
          </p:cNvPr>
          <p:cNvSpPr txBox="1"/>
          <p:nvPr/>
        </p:nvSpPr>
        <p:spPr>
          <a:xfrm>
            <a:off x="5640357" y="2943810"/>
            <a:ext cx="914400" cy="9144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6" name="TextBox 7">
            <a:extLst>
              <a:ext uri="{FF2B5EF4-FFF2-40B4-BE49-F238E27FC236}">
                <a16:creationId xmlns:a16="http://schemas.microsoft.com/office/drawing/2014/main" id="{27666B5B-3DA4-959E-817D-3CFC78C4CB20}"/>
              </a:ext>
            </a:extLst>
          </p:cNvPr>
          <p:cNvSpPr txBox="1"/>
          <p:nvPr/>
        </p:nvSpPr>
        <p:spPr>
          <a:xfrm>
            <a:off x="5640357" y="2943810"/>
            <a:ext cx="914400" cy="9144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7" name="TextBox 8">
            <a:extLst>
              <a:ext uri="{FF2B5EF4-FFF2-40B4-BE49-F238E27FC236}">
                <a16:creationId xmlns:a16="http://schemas.microsoft.com/office/drawing/2014/main" id="{BDF30719-1C36-98B9-F234-60112DC01A6C}"/>
              </a:ext>
            </a:extLst>
          </p:cNvPr>
          <p:cNvSpPr txBox="1"/>
          <p:nvPr/>
        </p:nvSpPr>
        <p:spPr>
          <a:xfrm>
            <a:off x="4208105" y="5816864"/>
            <a:ext cx="432940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FE81CE67-8337-637F-EC7E-9E85D2E441E5}"/>
              </a:ext>
            </a:extLst>
          </p:cNvPr>
          <p:cNvSpPr/>
          <p:nvPr/>
        </p:nvSpPr>
        <p:spPr>
          <a:xfrm>
            <a:off x="393265" y="6471428"/>
            <a:ext cx="7417411" cy="246220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900" b="0" i="0" u="none" strike="noStrike" kern="1200" cap="none" spc="0" baseline="0">
                <a:solidFill>
                  <a:srgbClr val="FFFFFF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venir Next LT Pro"/>
              </a:rPr>
              <a:t>Food Allergies and Intolerance &lt; Please ask our staff about the ingredients .The food may contain ; eggs ,milk, peanuts ,sesame seed etc</a:t>
            </a:r>
            <a:r>
              <a:rPr lang="en-US" sz="1000" b="0" i="0" u="none" strike="noStrike" kern="1200" cap="none" spc="0" baseline="0">
                <a:solidFill>
                  <a:srgbClr val="FFFFFF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venir Next LT Pro"/>
              </a:rPr>
              <a:t>. </a:t>
            </a:r>
          </a:p>
        </p:txBody>
      </p:sp>
      <p:pic>
        <p:nvPicPr>
          <p:cNvPr id="9" name="Picture 14" descr="Icon">
            <a:extLst>
              <a:ext uri="{FF2B5EF4-FFF2-40B4-BE49-F238E27FC236}">
                <a16:creationId xmlns:a16="http://schemas.microsoft.com/office/drawing/2014/main" id="{5523364A-A849-58EA-2430-D4C32FBAF8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0676" y="6170380"/>
            <a:ext cx="457200" cy="54727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17" descr="Logo">
            <a:extLst>
              <a:ext uri="{FF2B5EF4-FFF2-40B4-BE49-F238E27FC236}">
                <a16:creationId xmlns:a16="http://schemas.microsoft.com/office/drawing/2014/main" id="{D51804CE-DB51-8B77-ABDE-D884107658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4586" y="6170380"/>
            <a:ext cx="621325" cy="57063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22" descr="Logo&#10;&#10;Description automatically generated">
            <a:extLst>
              <a:ext uri="{FF2B5EF4-FFF2-40B4-BE49-F238E27FC236}">
                <a16:creationId xmlns:a16="http://schemas.microsoft.com/office/drawing/2014/main" id="{43BD933E-877D-89B9-EA66-CEAAE8F53E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11978" y="6241612"/>
            <a:ext cx="1050737" cy="40481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2" name="Picture 25" descr="Icon&#10;&#10;Description automatically generated">
            <a:extLst>
              <a:ext uri="{FF2B5EF4-FFF2-40B4-BE49-F238E27FC236}">
                <a16:creationId xmlns:a16="http://schemas.microsoft.com/office/drawing/2014/main" id="{1CD534B0-857C-5210-67EA-B0664D6845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22600" y="6186199"/>
            <a:ext cx="789913" cy="55481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3" name="Picture 2" descr="Food Hygiene Rating Logo PNG Vector (EPS) Free Download">
            <a:extLst>
              <a:ext uri="{FF2B5EF4-FFF2-40B4-BE49-F238E27FC236}">
                <a16:creationId xmlns:a16="http://schemas.microsoft.com/office/drawing/2014/main" id="{1E13C62E-E418-7378-E9FA-E9894BDB447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0972397" y="6205292"/>
            <a:ext cx="1156606" cy="50080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4" name="Rectangle 27">
            <a:extLst>
              <a:ext uri="{FF2B5EF4-FFF2-40B4-BE49-F238E27FC236}">
                <a16:creationId xmlns:a16="http://schemas.microsoft.com/office/drawing/2014/main" id="{7CF9EDCD-E573-BCB7-8D2A-7613C5273651}"/>
              </a:ext>
            </a:extLst>
          </p:cNvPr>
          <p:cNvSpPr/>
          <p:nvPr/>
        </p:nvSpPr>
        <p:spPr>
          <a:xfrm>
            <a:off x="29196" y="541178"/>
            <a:ext cx="5286384" cy="5591016"/>
          </a:xfrm>
          <a:prstGeom prst="rect">
            <a:avLst/>
          </a:prstGeom>
          <a:noFill/>
          <a:ln w="12701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5" name="Rectangle 28">
            <a:extLst>
              <a:ext uri="{FF2B5EF4-FFF2-40B4-BE49-F238E27FC236}">
                <a16:creationId xmlns:a16="http://schemas.microsoft.com/office/drawing/2014/main" id="{8E98B0C2-D964-8EF7-06F9-EF991FE12D7F}"/>
              </a:ext>
            </a:extLst>
          </p:cNvPr>
          <p:cNvSpPr/>
          <p:nvPr/>
        </p:nvSpPr>
        <p:spPr>
          <a:xfrm>
            <a:off x="5788718" y="541178"/>
            <a:ext cx="5286384" cy="5605848"/>
          </a:xfrm>
          <a:prstGeom prst="rect">
            <a:avLst/>
          </a:prstGeom>
          <a:noFill/>
          <a:ln w="12701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>
            <a:extLst>
              <a:ext uri="{FF2B5EF4-FFF2-40B4-BE49-F238E27FC236}">
                <a16:creationId xmlns:a16="http://schemas.microsoft.com/office/drawing/2014/main" id="{CB88E9E4-16EF-084B-86A8-A8A7D5D8D14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sz="2900" dirty="0"/>
              <a:t>                                                       References </a:t>
            </a:r>
            <a:br>
              <a:rPr lang="en-GB" sz="2900" dirty="0"/>
            </a:br>
            <a:r>
              <a:rPr lang="en-GB" sz="2900" dirty="0"/>
              <a:t> </a:t>
            </a:r>
            <a:br>
              <a:rPr lang="en-GB" sz="2900" dirty="0"/>
            </a:br>
            <a:br>
              <a:rPr lang="en-GB" sz="2900" dirty="0"/>
            </a:br>
            <a:br>
              <a:rPr lang="en-GB" sz="2900" dirty="0"/>
            </a:br>
            <a:endParaRPr lang="en-GB" sz="29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C33DD8-770D-BED3-7149-2BA360FAC13B}"/>
              </a:ext>
            </a:extLst>
          </p:cNvPr>
          <p:cNvSpPr txBox="1"/>
          <p:nvPr/>
        </p:nvSpPr>
        <p:spPr>
          <a:xfrm>
            <a:off x="252407" y="1496371"/>
            <a:ext cx="1194652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robotoregular"/>
              </a:rPr>
              <a:t>Cousins, J, &amp; Weekes, S 2020, </a:t>
            </a:r>
            <a:r>
              <a:rPr lang="en-GB" b="0" i="1" dirty="0">
                <a:solidFill>
                  <a:schemeClr val="bg1"/>
                </a:solidFill>
                <a:effectLst/>
                <a:latin typeface="robotoregular"/>
              </a:rPr>
              <a:t>Food and Beverage Service</a:t>
            </a:r>
            <a:r>
              <a:rPr lang="en-GB" dirty="0">
                <a:solidFill>
                  <a:schemeClr val="bg1"/>
                </a:solidFill>
                <a:latin typeface="robotoregular"/>
              </a:rPr>
              <a:t> (pp.85-123).</a:t>
            </a:r>
            <a:r>
              <a:rPr lang="en-GB" b="0" i="0" dirty="0">
                <a:solidFill>
                  <a:schemeClr val="bg1"/>
                </a:solidFill>
                <a:effectLst/>
                <a:latin typeface="robotoregular"/>
              </a:rPr>
              <a:t> 10th Edition, Hodder Education Group, London. Available from: ProQuest </a:t>
            </a:r>
            <a:r>
              <a:rPr lang="en-GB" b="0" i="0" dirty="0" err="1">
                <a:solidFill>
                  <a:schemeClr val="bg1"/>
                </a:solidFill>
                <a:effectLst/>
                <a:latin typeface="robotoregular"/>
              </a:rPr>
              <a:t>Ebook</a:t>
            </a:r>
            <a:r>
              <a:rPr lang="en-GB" b="0" i="0" dirty="0">
                <a:solidFill>
                  <a:schemeClr val="bg1"/>
                </a:solidFill>
                <a:effectLst/>
                <a:latin typeface="robotoregular"/>
              </a:rPr>
              <a:t> Central. [16 June 2022] </a:t>
            </a:r>
          </a:p>
          <a:p>
            <a:endParaRPr lang="en-GB" dirty="0">
              <a:solidFill>
                <a:schemeClr val="bg1"/>
              </a:solidFill>
              <a:latin typeface="robotoregular"/>
            </a:endParaRPr>
          </a:p>
          <a:p>
            <a:r>
              <a:rPr lang="en-GB" dirty="0">
                <a:solidFill>
                  <a:schemeClr val="bg1"/>
                </a:solidFill>
                <a:latin typeface="robotoregular"/>
              </a:rPr>
              <a:t>Gov.uk(2021).</a:t>
            </a:r>
            <a:r>
              <a:rPr lang="en-GB" i="1" dirty="0">
                <a:solidFill>
                  <a:schemeClr val="bg1"/>
                </a:solidFill>
                <a:latin typeface="robotoregular"/>
              </a:rPr>
              <a:t>Food Allergy and Intolerance</a:t>
            </a:r>
            <a:r>
              <a:rPr lang="en-GB" dirty="0">
                <a:solidFill>
                  <a:schemeClr val="bg1"/>
                </a:solidFill>
                <a:latin typeface="robotoregular"/>
              </a:rPr>
              <a:t>.[online] Available at &lt;https&lt;www.food.gov.uk/safety-hygiene/food-allergy-and-intolerance [Accessed 15 June 2022] </a:t>
            </a:r>
          </a:p>
          <a:p>
            <a:endParaRPr lang="en-GB" dirty="0">
              <a:solidFill>
                <a:schemeClr val="bg1"/>
              </a:solidFill>
              <a:latin typeface="robotoregular"/>
            </a:endParaRPr>
          </a:p>
          <a:p>
            <a:r>
              <a:rPr lang="en-GB" dirty="0">
                <a:solidFill>
                  <a:schemeClr val="bg1"/>
                </a:solidFill>
                <a:latin typeface="robotoregular"/>
              </a:rPr>
              <a:t>Wine Folly(2022). </a:t>
            </a:r>
            <a:r>
              <a:rPr lang="en-GB" i="1" dirty="0">
                <a:solidFill>
                  <a:schemeClr val="bg1"/>
                </a:solidFill>
                <a:latin typeface="robotoregular"/>
              </a:rPr>
              <a:t>Learn About Wine .</a:t>
            </a:r>
            <a:r>
              <a:rPr lang="en-GB" dirty="0">
                <a:solidFill>
                  <a:schemeClr val="bg1"/>
                </a:solidFill>
                <a:latin typeface="robotoregular"/>
              </a:rPr>
              <a:t>[online] Available at &lt;</a:t>
            </a:r>
            <a:endParaRPr lang="en-GB" i="1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236FD8B-B3B1-51AB-62F2-D369F4CA5E09}"/>
              </a:ext>
            </a:extLst>
          </p:cNvPr>
          <p:cNvSpPr txBox="1"/>
          <p:nvPr/>
        </p:nvSpPr>
        <p:spPr>
          <a:xfrm>
            <a:off x="6299577" y="3158364"/>
            <a:ext cx="60994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https://winefolly.com/wine-pairing/.[Accesed</a:t>
            </a:r>
            <a:r>
              <a:rPr lang="en-GB" dirty="0">
                <a:solidFill>
                  <a:schemeClr val="bg1"/>
                </a:solidFill>
              </a:rPr>
              <a:t> 15 June 20202]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202</TotalTime>
  <Words>375</Words>
  <Application>Microsoft Office PowerPoint</Application>
  <PresentationFormat>A4 Paper (210x297 mm)</PresentationFormat>
  <Paragraphs>43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Arial</vt:lpstr>
      <vt:lpstr>Avenir Next LT Pro</vt:lpstr>
      <vt:lpstr>Calibri</vt:lpstr>
      <vt:lpstr>robotoregular</vt:lpstr>
      <vt:lpstr>Sagona Book</vt:lpstr>
      <vt:lpstr>The Hand Extrablack</vt:lpstr>
      <vt:lpstr>BlobVTI</vt:lpstr>
      <vt:lpstr>The Best Experience</vt:lpstr>
      <vt:lpstr>                                                                Menu</vt:lpstr>
      <vt:lpstr>                                                       References  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Best Experience</dc:title>
  <dc:creator>Ionela Violeta Baicu</dc:creator>
  <cp:lastModifiedBy>Ionela Violeta Baicu</cp:lastModifiedBy>
  <cp:revision>2</cp:revision>
  <dcterms:created xsi:type="dcterms:W3CDTF">2022-06-16T09:28:14Z</dcterms:created>
  <dcterms:modified xsi:type="dcterms:W3CDTF">2022-06-16T23:11:29Z</dcterms:modified>
</cp:coreProperties>
</file>