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314" r:id="rId2"/>
    <p:sldId id="328" r:id="rId3"/>
    <p:sldId id="329" r:id="rId4"/>
    <p:sldId id="330" r:id="rId5"/>
    <p:sldId id="315" r:id="rId6"/>
    <p:sldId id="318" r:id="rId7"/>
    <p:sldId id="319" r:id="rId8"/>
    <p:sldId id="320" r:id="rId9"/>
    <p:sldId id="321" r:id="rId10"/>
    <p:sldId id="322" r:id="rId11"/>
    <p:sldId id="323" r:id="rId12"/>
    <p:sldId id="326" r:id="rId13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2167" autoAdjust="0"/>
  </p:normalViewPr>
  <p:slideViewPr>
    <p:cSldViewPr>
      <p:cViewPr varScale="1">
        <p:scale>
          <a:sx n="46" d="100"/>
          <a:sy n="46" d="100"/>
        </p:scale>
        <p:origin x="1206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B32616B5-4590-48B2-9B0E-49922FBBE2EC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800895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6C7E3C17-9E56-45B2-BD51-1C146CFC7CC4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9819480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1420912-6B25-4301-85CC-EDA786F07DAA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7313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1420912-6B25-4301-85CC-EDA786F07DAA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0021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Notes for Module</a:t>
            </a:r>
            <a:r>
              <a:rPr lang="en-GB" baseline="0" dirty="0" smtClean="0"/>
              <a:t> Team:</a:t>
            </a:r>
          </a:p>
          <a:p>
            <a:endParaRPr lang="en-GB" baseline="0" dirty="0" smtClean="0"/>
          </a:p>
          <a:p>
            <a:r>
              <a:rPr lang="en-GB" baseline="0" dirty="0" smtClean="0"/>
              <a:t>Draw students’ attention to the types of skills they can acquire from the lecture – these are skills that potential employers are looking for and should be included in job applications.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486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Notes for Module</a:t>
            </a:r>
            <a:r>
              <a:rPr lang="en-GB" baseline="0" dirty="0" smtClean="0"/>
              <a:t> Team:</a:t>
            </a:r>
          </a:p>
          <a:p>
            <a:endParaRPr lang="en-GB" baseline="0" dirty="0" smtClean="0"/>
          </a:p>
          <a:p>
            <a:r>
              <a:rPr lang="en-GB" b="1" baseline="0" dirty="0" smtClean="0"/>
              <a:t>This slide is for students on the PRACTICE related programme only.</a:t>
            </a:r>
          </a:p>
          <a:p>
            <a:endParaRPr lang="en-GB" b="1" baseline="0" dirty="0" smtClean="0"/>
          </a:p>
          <a:p>
            <a:r>
              <a:rPr lang="en-GB" b="0" baseline="0" dirty="0" smtClean="0"/>
              <a:t>To facilitate our ability to keep a record of students’ progress, if students have attended this lecture they may meet the criteria noted on the slide.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864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336BC99-1273-4F99-AFDF-98BE260B4CAF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797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F1FC876-90D5-4129-BB89-8A4C47CF0936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85823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4641E21-C109-4F88-A845-1065B90A104F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9215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7027AD1-FF5E-4630-9434-F6230E029E9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3588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3CDECBB-E473-4135-AA21-1CFF4C3C7112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64242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E15B06-9DDF-44FF-8630-32386E65A74D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62502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232733D-6D34-4B2A-AD12-1ABE68046D9D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2915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F4A2D5D-0F59-4254-95C5-395D7E5E416F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2213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81F6C6F2-CEA9-4401-8AD8-B9FF94E7BA8B}" type="datetimeFigureOut">
              <a:rPr lang="en-GB"/>
              <a:pPr>
                <a:defRPr/>
              </a:pPr>
              <a:t>16/08/2018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0D901943-CCC2-40B0-8BBD-458BA9FC71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1662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30B2BE5-E233-4E8D-A6D1-52108A38EFDA}" type="datetimeFigureOut">
              <a:rPr lang="en-GB"/>
              <a:pPr>
                <a:defRPr/>
              </a:pPr>
              <a:t>16/08/2018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451629F-2827-4D53-B37D-C0DA697BD7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2066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67639D68-CE84-454B-914B-3706AF06D2CB}" type="datetimeFigureOut">
              <a:rPr lang="en-GB"/>
              <a:pPr>
                <a:defRPr/>
              </a:pPr>
              <a:t>16/08/2018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62376DA-AF20-4C1F-88D4-931AD6C2EF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8756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1D9391D6-F6A1-45D5-BE34-DCA64DF8EEEA}" type="datetimeFigureOut">
              <a:rPr lang="en-GB"/>
              <a:pPr>
                <a:defRPr/>
              </a:pPr>
              <a:t>16/08/2018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6C8B091C-21FE-44F2-9D72-3D41927079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4029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B073C3E7-66DC-48D5-A5B1-C5F14C43680E}" type="datetimeFigureOut">
              <a:rPr lang="en-GB"/>
              <a:pPr>
                <a:defRPr/>
              </a:pPr>
              <a:t>16/08/2018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07EBFE59-871F-46A3-A077-83A51ADD12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1613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C66CA07-9397-4525-B191-9906E34BBFAB}" type="datetimeFigureOut">
              <a:rPr lang="en-GB"/>
              <a:pPr>
                <a:defRPr/>
              </a:pPr>
              <a:t>16/08/2018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6F5ED1AC-F8B7-4D9F-88F0-0DFA8DDD1D7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5424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7F793CB9-C42E-43E8-B828-4D25DF41B7A7}" type="datetimeFigureOut">
              <a:rPr lang="en-GB"/>
              <a:pPr>
                <a:defRPr/>
              </a:pPr>
              <a:t>16/08/2018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251FDEA9-B9EB-496C-909E-EADF4952D1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523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13ED29B7-100F-432C-814F-359DBA0B1156}" type="datetimeFigureOut">
              <a:rPr lang="en-GB"/>
              <a:pPr>
                <a:defRPr/>
              </a:pPr>
              <a:t>16/08/2018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92B273EA-D63D-4FD8-ADDA-C5EA0BA218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8019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68C7A5A0-FFFE-461A-A1BA-E655D6DFD54B}" type="datetimeFigureOut">
              <a:rPr lang="en-GB"/>
              <a:pPr>
                <a:defRPr/>
              </a:pPr>
              <a:t>16/08/2018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3ACB8F4-C818-409B-996D-E3D0BEDD58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3294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90F23892-94F9-4C4C-93D6-11D7958830CC}" type="datetimeFigureOut">
              <a:rPr lang="en-GB"/>
              <a:pPr>
                <a:defRPr/>
              </a:pPr>
              <a:t>16/08/2018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390DFF8D-3B49-4EED-945B-26DD0B28319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4673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49835BC3-5B48-4C52-845E-8ADD3385B45C}" type="datetimeFigureOut">
              <a:rPr lang="en-GB"/>
              <a:pPr>
                <a:defRPr/>
              </a:pPr>
              <a:t>16/08/2018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BE66A71D-6B72-49DD-9EDE-2BC84ED749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6930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49FC13D4-43B6-4A9C-B755-689781B07EB5}" type="datetimeFigureOut">
              <a:rPr lang="en-GB"/>
              <a:pPr>
                <a:defRPr/>
              </a:pPr>
              <a:t>16/08/2018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8AE2B3E-976C-4B30-884A-949014D0A9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b="1" dirty="0" smtClean="0">
                <a:latin typeface="Lucida Sans" panose="020B0602030504020204" pitchFamily="34" charset="0"/>
              </a:rPr>
              <a:t>ECGE4001PC</a:t>
            </a:r>
          </a:p>
          <a:p>
            <a:pPr marL="0" indent="0">
              <a:buNone/>
            </a:pP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3200" dirty="0" err="1" smtClean="0">
                <a:latin typeface="Lucida Sans" panose="020B0602030504020204" pitchFamily="34" charset="0"/>
              </a:rPr>
              <a:t>Cynllunio</a:t>
            </a:r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ECGE4001P</a:t>
            </a:r>
          </a:p>
          <a:p>
            <a:pPr marL="0" indent="0">
              <a:buNone/>
            </a:pPr>
            <a:endParaRPr lang="en-GB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r>
              <a:rPr lang="en-GB" alt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cy-GB" sz="28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cynllunio?</a:t>
            </a:r>
          </a:p>
          <a:p>
            <a:pPr>
              <a:buFontTx/>
              <a:buChar char="•"/>
              <a:defRPr/>
            </a:pPr>
            <a:r>
              <a:rPr 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Cynllunio aseiniad</a:t>
            </a:r>
          </a:p>
          <a:p>
            <a:pPr>
              <a:buFontTx/>
              <a:buChar char="•"/>
              <a:defRPr/>
            </a:pPr>
            <a:r>
              <a:rPr 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Ail edrychiad – Ysgrifennu academaidd</a:t>
            </a:r>
          </a:p>
          <a:p>
            <a:pPr>
              <a:buFontTx/>
              <a:buChar char="•"/>
              <a:defRPr/>
            </a:pPr>
            <a:r>
              <a:rPr 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  <a:endParaRPr lang="cy-GB" sz="28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plan?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Planning an assessment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Recap – Academic writing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sz="2800" kern="0" dirty="0" smtClean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9293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>
                <a:latin typeface="Lucida Sans" panose="020B0602030504020204" pitchFamily="34" charset="0"/>
              </a:rPr>
              <a:t>Sgiliau </a:t>
            </a:r>
            <a:r>
              <a:rPr lang="en-GB" sz="3600" dirty="0" err="1" smtClean="0">
                <a:latin typeface="Lucida Sans" panose="020B0602030504020204" pitchFamily="34" charset="0"/>
              </a:rPr>
              <a:t>Cyflogadwyedd</a:t>
            </a:r>
            <a:r>
              <a:rPr lang="en-GB" sz="3600" dirty="0" smtClean="0">
                <a:latin typeface="Lucida Sans" panose="020B0602030504020204" pitchFamily="34" charset="0"/>
              </a:rPr>
              <a:t>/</a:t>
            </a:r>
            <a:r>
              <a:rPr lang="en-GB" sz="3600" dirty="0" err="1" smtClean="0">
                <a:latin typeface="Lucida Sans" panose="020B0602030504020204" pitchFamily="34" charset="0"/>
              </a:rPr>
              <a:t>Trosglwyddadwy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 smtClean="0">
                <a:latin typeface="Lucida Sans" panose="020B0602030504020204" pitchFamily="34" charset="0"/>
              </a:rPr>
              <a:t>Trefnu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 smtClean="0">
                <a:latin typeface="Lucida Sans" panose="020B0602030504020204" pitchFamily="34" charset="0"/>
              </a:rPr>
              <a:t>Cynllunio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 smtClean="0">
                <a:latin typeface="Lucida Sans" panose="020B0602030504020204" pitchFamily="34" charset="0"/>
              </a:rPr>
              <a:t>Ymchwilio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 smtClean="0">
                <a:latin typeface="Lucida Sans" panose="020B0602030504020204" pitchFamily="34" charset="0"/>
              </a:rPr>
              <a:t>Darllen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 smtClean="0">
                <a:latin typeface="Lucida Sans" panose="020B0602030504020204" pitchFamily="34" charset="0"/>
              </a:rPr>
              <a:t>Nodi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a </a:t>
            </a:r>
            <a:r>
              <a:rPr lang="en-GB" dirty="0" err="1">
                <a:latin typeface="Lucida Sans" panose="020B0602030504020204" pitchFamily="34" charset="0"/>
              </a:rPr>
              <a:t>chofnodi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989040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  <a:endParaRPr lang="en-US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Research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Reading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Documenting </a:t>
            </a: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and recording</a:t>
            </a:r>
          </a:p>
        </p:txBody>
      </p:sp>
    </p:spTree>
    <p:extLst>
      <p:ext uri="{BB962C8B-B14F-4D97-AF65-F5344CB8AC3E}">
        <p14:creationId xmlns:p14="http://schemas.microsoft.com/office/powerpoint/2010/main" val="2113883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Rhaglen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Ymarferydd</a:t>
            </a:r>
            <a:r>
              <a:rPr lang="en-GB" sz="3200" b="1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Blynyddoedd</a:t>
            </a:r>
            <a:r>
              <a:rPr lang="en-GB" sz="3200" b="1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Cynnar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</a:t>
            </a:r>
            <a:r>
              <a:rPr lang="en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Meini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prawf</a:t>
            </a:r>
            <a:r>
              <a:rPr lang="en-GB" dirty="0" smtClean="0">
                <a:latin typeface="Lucida Sans" panose="020B0602030504020204" pitchFamily="34" charset="0"/>
              </a:rPr>
              <a:t> y NOS a </a:t>
            </a:r>
            <a:r>
              <a:rPr lang="en-GB" dirty="0" err="1" smtClean="0">
                <a:latin typeface="Lucida Sans" panose="020B0602030504020204" pitchFamily="34" charset="0"/>
              </a:rPr>
              <a:t>gyflawnwyd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</a:t>
            </a:r>
            <a:r>
              <a:rPr lang="en-GB" dirty="0" smtClean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ddarlith</a:t>
            </a:r>
            <a:r>
              <a:rPr lang="en-GB" dirty="0" smtClean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Craidd</a:t>
            </a:r>
            <a:r>
              <a:rPr lang="en-GB" dirty="0" smtClean="0">
                <a:latin typeface="Lucida Sans" panose="020B0602030504020204" pitchFamily="34" charset="0"/>
              </a:rPr>
              <a:t> – K43, K44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0408 – K65, P11, </a:t>
            </a:r>
            <a:r>
              <a:rPr lang="en-GB" dirty="0" smtClean="0">
                <a:latin typeface="Lucida Sans" panose="020B0602030504020204" pitchFamily="34" charset="0"/>
              </a:rPr>
              <a:t>P12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Core – K43, K44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0408 – K65, P11, P12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238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Cynllunio ar gyfer aseiniad  </a:t>
            </a:r>
            <a:r>
              <a:rPr lang="cy-GB" altLang="cy-GB" sz="1400" kern="0" dirty="0" smtClean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</a:t>
            </a:r>
            <a:r>
              <a:rPr lang="cy-GB" altLang="cy-GB" sz="1400" kern="0" dirty="0" err="1" smtClean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Cottrell</a:t>
            </a:r>
            <a:r>
              <a:rPr lang="cy-GB" altLang="cy-GB" sz="1400" kern="0" dirty="0" smtClean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, 2013: 282)</a:t>
            </a:r>
            <a: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Planning an assessment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AutoNum type="arabicPeriod"/>
              <a:defRPr/>
            </a:pPr>
            <a:r>
              <a:rPr lang="cy-GB" altLang="cy-GB" sz="2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Deall y dasg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Casglu a recordio’r wybodaeth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Trefnu a chynllunio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Cysylltu, adfyfyrio, gwerthuso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Ysgrifennu amlinelliad a’r drafft cyntaf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Gweithio ar y drafft cyntaf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drafft olaf</a:t>
            </a:r>
            <a:endParaRPr lang="cy-GB" altLang="cy-GB" sz="1500" kern="0" dirty="0" smtClean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Clarify the task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Collect and record information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Organise and plan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Engage, reflect, evaluate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Write an outline and first draft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Work on the first draft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Final draft</a:t>
            </a:r>
            <a:endParaRPr lang="en-GB" altLang="cy-GB" sz="22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cynllunio aseiniad?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plan an assignment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Dyddiadau cyflwyno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Ateb y gofynion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Nifer o eiriau?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Amseru?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Deadlines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Meeting the requirements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Word count?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Timing?</a:t>
            </a: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cynllunio? (2)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plan? (2)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b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Meddyliwch</a:t>
            </a:r>
            <a:r>
              <a:rPr lang="en-GB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!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Faint o amser fydd angen?</a:t>
            </a:r>
          </a:p>
          <a:p>
            <a:pPr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Pryd byddaf yn ei wneud?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b="1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Think!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long will it take?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When will I do it?</a:t>
            </a: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549275"/>
            <a:ext cx="8153400" cy="501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sz="2800" smtClean="0">
                <a:latin typeface="Lucida Sans" panose="020B0602030504020204" pitchFamily="34" charset="0"/>
              </a:rPr>
              <a:t>Ewch amdani!</a:t>
            </a:r>
            <a:r>
              <a:rPr lang="en-GB" altLang="en-US" sz="2800" smtClean="0">
                <a:latin typeface="Lucida Sans" panose="020B0602030504020204" pitchFamily="34" charset="0"/>
              </a:rPr>
              <a:t/>
            </a:r>
            <a:br>
              <a:rPr lang="en-GB" altLang="en-US" sz="2800" smtClean="0">
                <a:latin typeface="Lucida Sans" panose="020B0602030504020204" pitchFamily="34" charset="0"/>
              </a:rPr>
            </a:br>
            <a:r>
              <a:rPr lang="en-GB" altLang="en-US" sz="2800" smtClean="0">
                <a:solidFill>
                  <a:srgbClr val="0000FF"/>
                </a:solidFill>
                <a:latin typeface="Lucida Sans" panose="020B0602030504020204" pitchFamily="34" charset="0"/>
              </a:rPr>
              <a:t>Have a go!</a:t>
            </a:r>
            <a:endParaRPr lang="cy-GB" altLang="en-US" sz="28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7651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r>
              <a:rPr lang="cy-GB" altLang="en-US" sz="2000" smtClean="0">
                <a:latin typeface="Lucida Sans" panose="020B0602030504020204" pitchFamily="34" charset="0"/>
              </a:rPr>
              <a:t>Meddyliwch am un o’ch aseiniadau.</a:t>
            </a:r>
          </a:p>
          <a:p>
            <a:r>
              <a:rPr lang="cy-GB" altLang="en-US" sz="2000" smtClean="0">
                <a:latin typeface="Lucida Sans" panose="020B0602030504020204" pitchFamily="34" charset="0"/>
              </a:rPr>
              <a:t>Ystyriwch y strwythur (cyflwyniad, prif gorff, clo).</a:t>
            </a:r>
          </a:p>
          <a:p>
            <a:r>
              <a:rPr lang="cy-GB" altLang="en-US" sz="2000" smtClean="0">
                <a:latin typeface="Lucida Sans" panose="020B0602030504020204" pitchFamily="34" charset="0"/>
              </a:rPr>
              <a:t>Cynlluniwch y cynnwys.</a:t>
            </a:r>
          </a:p>
          <a:p>
            <a:r>
              <a:rPr lang="cy-GB" altLang="en-US" sz="2000" smtClean="0">
                <a:latin typeface="Lucida Sans" panose="020B0602030504020204" pitchFamily="34" charset="0"/>
              </a:rPr>
              <a:t>Oes angen ymchwil?</a:t>
            </a:r>
          </a:p>
          <a:p>
            <a:r>
              <a:rPr lang="cy-GB" altLang="en-US" sz="2000" smtClean="0">
                <a:latin typeface="Lucida Sans" panose="020B0602030504020204" pitchFamily="34" charset="0"/>
              </a:rPr>
              <a:t>O ble?</a:t>
            </a:r>
          </a:p>
          <a:p>
            <a:r>
              <a:rPr lang="cy-GB" altLang="en-US" sz="2000" smtClean="0">
                <a:latin typeface="Lucida Sans" panose="020B0602030504020204" pitchFamily="34" charset="0"/>
              </a:rPr>
              <a:t>Po fwyaf o wybodaeth y gorau.</a:t>
            </a:r>
          </a:p>
          <a:p>
            <a:r>
              <a:rPr lang="cy-GB" altLang="en-US" sz="2000" smtClean="0">
                <a:latin typeface="Lucida Sans" panose="020B0602030504020204" pitchFamily="34" charset="0"/>
              </a:rPr>
              <a:t>Dychwelwch gyda’ch drafft.</a:t>
            </a:r>
          </a:p>
        </p:txBody>
      </p:sp>
      <p:sp>
        <p:nvSpPr>
          <p:cNvPr id="27652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r>
              <a:rPr lang="en-GB" altLang="en-US" sz="2000" smtClean="0">
                <a:solidFill>
                  <a:srgbClr val="0000FF"/>
                </a:solidFill>
                <a:latin typeface="Lucida Sans" panose="020B0602030504020204" pitchFamily="34" charset="0"/>
              </a:rPr>
              <a:t>Think of one of your assessments.</a:t>
            </a:r>
          </a:p>
          <a:p>
            <a:r>
              <a:rPr lang="en-GB" altLang="en-US" sz="2000" smtClean="0">
                <a:solidFill>
                  <a:srgbClr val="0000FF"/>
                </a:solidFill>
                <a:latin typeface="Lucida Sans" panose="020B0602030504020204" pitchFamily="34" charset="0"/>
              </a:rPr>
              <a:t>Consider the structure (introduction, main body, conclusion).</a:t>
            </a:r>
          </a:p>
          <a:p>
            <a:r>
              <a:rPr lang="en-GB" altLang="en-US" sz="2000" smtClean="0">
                <a:solidFill>
                  <a:srgbClr val="0000FF"/>
                </a:solidFill>
                <a:latin typeface="Lucida Sans" panose="020B0602030504020204" pitchFamily="34" charset="0"/>
              </a:rPr>
              <a:t>Plan the content.</a:t>
            </a:r>
          </a:p>
          <a:p>
            <a:r>
              <a:rPr lang="en-GB" altLang="en-US" sz="2000" smtClean="0">
                <a:solidFill>
                  <a:srgbClr val="0000FF"/>
                </a:solidFill>
                <a:latin typeface="Lucida Sans" panose="020B0602030504020204" pitchFamily="34" charset="0"/>
              </a:rPr>
              <a:t>Research needed?</a:t>
            </a:r>
          </a:p>
          <a:p>
            <a:r>
              <a:rPr lang="en-GB" altLang="en-US" sz="2000" smtClean="0">
                <a:solidFill>
                  <a:srgbClr val="0000FF"/>
                </a:solidFill>
                <a:latin typeface="Lucida Sans" panose="020B0602030504020204" pitchFamily="34" charset="0"/>
              </a:rPr>
              <a:t>From where?</a:t>
            </a:r>
          </a:p>
          <a:p>
            <a:r>
              <a:rPr lang="en-GB" altLang="en-US" sz="2000" smtClean="0">
                <a:solidFill>
                  <a:srgbClr val="0000FF"/>
                </a:solidFill>
                <a:latin typeface="Lucida Sans" panose="020B0602030504020204" pitchFamily="34" charset="0"/>
              </a:rPr>
              <a:t>The more information the better.</a:t>
            </a:r>
          </a:p>
          <a:p>
            <a:r>
              <a:rPr lang="en-GB" altLang="en-US" sz="2000" smtClean="0">
                <a:solidFill>
                  <a:srgbClr val="0000FF"/>
                </a:solidFill>
                <a:latin typeface="Lucida Sans" panose="020B0602030504020204" pitchFamily="34" charset="0"/>
              </a:rPr>
              <a:t>Return with your draft.</a:t>
            </a:r>
            <a:endParaRPr lang="cy-GB" altLang="en-US" sz="20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Ysgrifennu academaidd - ailymweld</a:t>
            </a: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writing - recap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3ydd person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Iaith – ffurfiol, wrthrychol, gywir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Dim iaith emosiynol/bratiaith/tafodiaith</a:t>
            </a:r>
          </a:p>
          <a:p>
            <a:pPr>
              <a:buFontTx/>
              <a:buChar char="•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Osgoi gorddibynnu ar y thesawrws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!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3</a:t>
            </a:r>
            <a:r>
              <a:rPr lang="en-GB" altLang="cy-GB" kern="0" baseline="3000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rd</a:t>
            </a: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person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Language – formal, objective, correct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No emotive language/slang/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  colloquialism</a:t>
            </a:r>
          </a:p>
          <a:p>
            <a:pPr>
              <a:buFont typeface="Lucida Sans" panose="020B0602040502020204" pitchFamily="34" charset="0"/>
              <a:buChar char="•"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Avoid over relying on the </a:t>
            </a: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thesaurus!</a:t>
            </a: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74638"/>
            <a:ext cx="8686800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Ysgrifennu/cyflwyno i gynulleidfaoedd gwahanol</a:t>
            </a:r>
            <a:br>
              <a:rPr lang="cy-GB" alt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Writing/presenting for different audiences</a:t>
            </a:r>
            <a:endParaRPr lang="cy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Anffurfiol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Teulu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Ffrindiau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400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Anaddas mewn sefyllfaoedd academaidd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Ffurfiol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Asesiadau academaidd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Gohebiaeth gogyfer rhieni/cyflogwyr/eraill?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Informal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Family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Friends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b="1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Not appropriate in academic situations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Formal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Academic assessments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Correspondence to parents/employers/others</a:t>
            </a:r>
            <a:endParaRPr 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sz="3200" dirty="0"/>
          </a:p>
        </p:txBody>
      </p:sp>
      <p:sp>
        <p:nvSpPr>
          <p:cNvPr id="3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S. (2013) 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 (4</a:t>
            </a:r>
            <a:r>
              <a:rPr lang="en-GB" altLang="cy-GB" sz="2400" i="1" kern="0" baseline="3000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). 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4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Seely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J. (2005) 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Oxford guide to effective writing and speaking. 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Oxford: Oxford University Press.</a:t>
            </a:r>
            <a:endParaRPr lang="cy-GB" altLang="cy-GB" sz="24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1937</TotalTime>
  <Words>510</Words>
  <Application>Microsoft Office PowerPoint</Application>
  <PresentationFormat>On-screen Show (4:3)</PresentationFormat>
  <Paragraphs>133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MS PGothic</vt:lpstr>
      <vt:lpstr>MS PGothic</vt:lpstr>
      <vt:lpstr>Arial</vt:lpstr>
      <vt:lpstr>Lucida Sans</vt:lpstr>
      <vt:lpstr>Myriad Pro</vt:lpstr>
      <vt:lpstr>Times</vt:lpstr>
      <vt:lpstr>20140311PresentationUWTSDTemplate</vt:lpstr>
      <vt:lpstr>PowerPoint Presentation</vt:lpstr>
      <vt:lpstr>Cynnwys Contents</vt:lpstr>
      <vt:lpstr>Sgiliau Cyflogadwyedd/Trosglwyddadwy Employability/Transferable Skills</vt:lpstr>
      <vt:lpstr>Rhaglen Ymarferydd Blynyddoedd Cynnar Early Years Practitioner programme</vt:lpstr>
      <vt:lpstr>Cynllunio ar gyfer aseiniad  (Cottrell, 2013: 282) Planning an assessment</vt:lpstr>
      <vt:lpstr>Pam cynllunio aseiniad? Why plan an assignment</vt:lpstr>
      <vt:lpstr>Pam cynllunio? (2) Why plan? (2)</vt:lpstr>
      <vt:lpstr>PowerPoint Presentation</vt:lpstr>
      <vt:lpstr>Ewch amdani! Have a go!</vt:lpstr>
      <vt:lpstr>Ysgrifennu academaidd - ailymweld Academic writing - recap</vt:lpstr>
      <vt:lpstr>Ysgrifennu/cyflwyno i gynulleidfaoedd gwahanol Writing/presenting for different audiences</vt:lpstr>
      <vt:lpstr>Cyfeiriadau References</vt:lpstr>
    </vt:vector>
  </TitlesOfParts>
  <Company>Stills Design &amp; Advertising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Alison Rees-Edwards</cp:lastModifiedBy>
  <cp:revision>95</cp:revision>
  <dcterms:created xsi:type="dcterms:W3CDTF">2004-04-06T15:50:52Z</dcterms:created>
  <dcterms:modified xsi:type="dcterms:W3CDTF">2018-08-16T10:10:48Z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