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52"/>
    <p:restoredTop sz="94665"/>
  </p:normalViewPr>
  <p:slideViewPr>
    <p:cSldViewPr snapToGrid="0">
      <p:cViewPr varScale="1">
        <p:scale>
          <a:sx n="70" d="100"/>
          <a:sy n="70" d="100"/>
        </p:scale>
        <p:origin x="92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17AA061-5C78-3450-DB5D-681A62A5BE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x-none"/>
          </a:p>
        </p:txBody>
      </p:sp>
      <p:sp>
        <p:nvSpPr>
          <p:cNvPr id="3" name="Subtitle 2">
            <a:extLst>
              <a:ext uri="{FF2B5EF4-FFF2-40B4-BE49-F238E27FC236}">
                <a16:creationId xmlns="" xmlns:a16="http://schemas.microsoft.com/office/drawing/2014/main" id="{2A7FC313-A72B-306C-337E-7E311FFF2B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x-none"/>
          </a:p>
        </p:txBody>
      </p:sp>
      <p:sp>
        <p:nvSpPr>
          <p:cNvPr id="4" name="Date Placeholder 3">
            <a:extLst>
              <a:ext uri="{FF2B5EF4-FFF2-40B4-BE49-F238E27FC236}">
                <a16:creationId xmlns="" xmlns:a16="http://schemas.microsoft.com/office/drawing/2014/main" id="{C3BB0B92-6920-D132-0A26-C0F7B5EBE840}"/>
              </a:ext>
            </a:extLst>
          </p:cNvPr>
          <p:cNvSpPr>
            <a:spLocks noGrp="1"/>
          </p:cNvSpPr>
          <p:nvPr>
            <p:ph type="dt" sz="half" idx="10"/>
          </p:nvPr>
        </p:nvSpPr>
        <p:spPr/>
        <p:txBody>
          <a:bodyPr/>
          <a:lstStyle/>
          <a:p>
            <a:fld id="{B9C3FE65-C2A2-C14E-843F-7B1276D10942}" type="datetimeFigureOut">
              <a:rPr lang="x-none" smtClean="0"/>
              <a:t>26/01/2023</a:t>
            </a:fld>
            <a:endParaRPr lang="x-none"/>
          </a:p>
        </p:txBody>
      </p:sp>
      <p:sp>
        <p:nvSpPr>
          <p:cNvPr id="5" name="Footer Placeholder 4">
            <a:extLst>
              <a:ext uri="{FF2B5EF4-FFF2-40B4-BE49-F238E27FC236}">
                <a16:creationId xmlns="" xmlns:a16="http://schemas.microsoft.com/office/drawing/2014/main" id="{D351F3F0-94F4-0077-DFEA-D19F942E56F4}"/>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 xmlns:a16="http://schemas.microsoft.com/office/drawing/2014/main" id="{B68AB807-ACB7-0769-8230-312FC3C1ED4E}"/>
              </a:ext>
            </a:extLst>
          </p:cNvPr>
          <p:cNvSpPr>
            <a:spLocks noGrp="1"/>
          </p:cNvSpPr>
          <p:nvPr>
            <p:ph type="sldNum" sz="quarter" idx="12"/>
          </p:nvPr>
        </p:nvSpPr>
        <p:spPr/>
        <p:txBody>
          <a:bodyPr/>
          <a:lstStyle/>
          <a:p>
            <a:fld id="{9C0B998F-EB93-2649-8521-D16DF6FAC2F8}" type="slidenum">
              <a:rPr lang="x-none" smtClean="0"/>
              <a:t>‹#›</a:t>
            </a:fld>
            <a:endParaRPr lang="x-none"/>
          </a:p>
        </p:txBody>
      </p:sp>
    </p:spTree>
    <p:extLst>
      <p:ext uri="{BB962C8B-B14F-4D97-AF65-F5344CB8AC3E}">
        <p14:creationId xmlns:p14="http://schemas.microsoft.com/office/powerpoint/2010/main" val="667681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E6413E9-1C55-BE57-BCBA-943771818808}"/>
              </a:ext>
            </a:extLst>
          </p:cNvPr>
          <p:cNvSpPr>
            <a:spLocks noGrp="1"/>
          </p:cNvSpPr>
          <p:nvPr>
            <p:ph type="title"/>
          </p:nvPr>
        </p:nvSpPr>
        <p:spPr/>
        <p:txBody>
          <a:bodyPr/>
          <a:lstStyle/>
          <a:p>
            <a:r>
              <a:rPr lang="en-GB"/>
              <a:t>Click to edit Master title style</a:t>
            </a:r>
            <a:endParaRPr lang="x-none"/>
          </a:p>
        </p:txBody>
      </p:sp>
      <p:sp>
        <p:nvSpPr>
          <p:cNvPr id="3" name="Content Placeholder 2">
            <a:extLst>
              <a:ext uri="{FF2B5EF4-FFF2-40B4-BE49-F238E27FC236}">
                <a16:creationId xmlns="" xmlns:a16="http://schemas.microsoft.com/office/drawing/2014/main" id="{5208AB11-F00B-5CA2-E5AE-5142CAA848B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4" name="Date Placeholder 3">
            <a:extLst>
              <a:ext uri="{FF2B5EF4-FFF2-40B4-BE49-F238E27FC236}">
                <a16:creationId xmlns="" xmlns:a16="http://schemas.microsoft.com/office/drawing/2014/main" id="{DB7ADD96-B5CD-4EBE-45A1-765EE9C6EE90}"/>
              </a:ext>
            </a:extLst>
          </p:cNvPr>
          <p:cNvSpPr>
            <a:spLocks noGrp="1"/>
          </p:cNvSpPr>
          <p:nvPr>
            <p:ph type="dt" sz="half" idx="10"/>
          </p:nvPr>
        </p:nvSpPr>
        <p:spPr/>
        <p:txBody>
          <a:bodyPr/>
          <a:lstStyle/>
          <a:p>
            <a:fld id="{B9C3FE65-C2A2-C14E-843F-7B1276D10942}" type="datetimeFigureOut">
              <a:rPr lang="x-none" smtClean="0"/>
              <a:t>26/01/2023</a:t>
            </a:fld>
            <a:endParaRPr lang="x-none"/>
          </a:p>
        </p:txBody>
      </p:sp>
      <p:sp>
        <p:nvSpPr>
          <p:cNvPr id="5" name="Footer Placeholder 4">
            <a:extLst>
              <a:ext uri="{FF2B5EF4-FFF2-40B4-BE49-F238E27FC236}">
                <a16:creationId xmlns="" xmlns:a16="http://schemas.microsoft.com/office/drawing/2014/main" id="{76589F0A-F527-0AEA-C262-77AA794CB158}"/>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 xmlns:a16="http://schemas.microsoft.com/office/drawing/2014/main" id="{64B3A734-5E1E-5D3C-E719-F5F93960BFC0}"/>
              </a:ext>
            </a:extLst>
          </p:cNvPr>
          <p:cNvSpPr>
            <a:spLocks noGrp="1"/>
          </p:cNvSpPr>
          <p:nvPr>
            <p:ph type="sldNum" sz="quarter" idx="12"/>
          </p:nvPr>
        </p:nvSpPr>
        <p:spPr/>
        <p:txBody>
          <a:bodyPr/>
          <a:lstStyle/>
          <a:p>
            <a:fld id="{9C0B998F-EB93-2649-8521-D16DF6FAC2F8}" type="slidenum">
              <a:rPr lang="x-none" smtClean="0"/>
              <a:t>‹#›</a:t>
            </a:fld>
            <a:endParaRPr lang="x-none"/>
          </a:p>
        </p:txBody>
      </p:sp>
    </p:spTree>
    <p:extLst>
      <p:ext uri="{BB962C8B-B14F-4D97-AF65-F5344CB8AC3E}">
        <p14:creationId xmlns:p14="http://schemas.microsoft.com/office/powerpoint/2010/main" val="4206879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008C93B-2F07-25BE-5743-73732655528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x-none"/>
          </a:p>
        </p:txBody>
      </p:sp>
      <p:sp>
        <p:nvSpPr>
          <p:cNvPr id="3" name="Text Placeholder 2">
            <a:extLst>
              <a:ext uri="{FF2B5EF4-FFF2-40B4-BE49-F238E27FC236}">
                <a16:creationId xmlns="" xmlns:a16="http://schemas.microsoft.com/office/drawing/2014/main" id="{2F0BE070-AF5B-DCC8-EFAD-D28DB4D028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 xmlns:a16="http://schemas.microsoft.com/office/drawing/2014/main" id="{6EE53E1D-7F8D-7C3D-8989-45037D71BAEE}"/>
              </a:ext>
            </a:extLst>
          </p:cNvPr>
          <p:cNvSpPr>
            <a:spLocks noGrp="1"/>
          </p:cNvSpPr>
          <p:nvPr>
            <p:ph type="dt" sz="half" idx="10"/>
          </p:nvPr>
        </p:nvSpPr>
        <p:spPr/>
        <p:txBody>
          <a:bodyPr/>
          <a:lstStyle/>
          <a:p>
            <a:fld id="{B9C3FE65-C2A2-C14E-843F-7B1276D10942}" type="datetimeFigureOut">
              <a:rPr lang="x-none" smtClean="0"/>
              <a:t>26/01/2023</a:t>
            </a:fld>
            <a:endParaRPr lang="x-none"/>
          </a:p>
        </p:txBody>
      </p:sp>
      <p:sp>
        <p:nvSpPr>
          <p:cNvPr id="5" name="Footer Placeholder 4">
            <a:extLst>
              <a:ext uri="{FF2B5EF4-FFF2-40B4-BE49-F238E27FC236}">
                <a16:creationId xmlns="" xmlns:a16="http://schemas.microsoft.com/office/drawing/2014/main" id="{EF92BBBA-4D6E-5136-06CA-874A282995B6}"/>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 xmlns:a16="http://schemas.microsoft.com/office/drawing/2014/main" id="{7CF1C647-C0A7-FA14-CAEF-299B866CEA66}"/>
              </a:ext>
            </a:extLst>
          </p:cNvPr>
          <p:cNvSpPr>
            <a:spLocks noGrp="1"/>
          </p:cNvSpPr>
          <p:nvPr>
            <p:ph type="sldNum" sz="quarter" idx="12"/>
          </p:nvPr>
        </p:nvSpPr>
        <p:spPr/>
        <p:txBody>
          <a:bodyPr/>
          <a:lstStyle/>
          <a:p>
            <a:fld id="{9C0B998F-EB93-2649-8521-D16DF6FAC2F8}" type="slidenum">
              <a:rPr lang="x-none" smtClean="0"/>
              <a:t>‹#›</a:t>
            </a:fld>
            <a:endParaRPr lang="x-none"/>
          </a:p>
        </p:txBody>
      </p:sp>
    </p:spTree>
    <p:extLst>
      <p:ext uri="{BB962C8B-B14F-4D97-AF65-F5344CB8AC3E}">
        <p14:creationId xmlns:p14="http://schemas.microsoft.com/office/powerpoint/2010/main" val="2623345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95CB36F-D9F0-F10D-7113-C59FCEFD697B}"/>
              </a:ext>
            </a:extLst>
          </p:cNvPr>
          <p:cNvSpPr>
            <a:spLocks noGrp="1"/>
          </p:cNvSpPr>
          <p:nvPr>
            <p:ph type="title"/>
          </p:nvPr>
        </p:nvSpPr>
        <p:spPr/>
        <p:txBody>
          <a:bodyPr/>
          <a:lstStyle/>
          <a:p>
            <a:r>
              <a:rPr lang="en-GB"/>
              <a:t>Click to edit Master title style</a:t>
            </a:r>
            <a:endParaRPr lang="x-none"/>
          </a:p>
        </p:txBody>
      </p:sp>
      <p:sp>
        <p:nvSpPr>
          <p:cNvPr id="3" name="Content Placeholder 2">
            <a:extLst>
              <a:ext uri="{FF2B5EF4-FFF2-40B4-BE49-F238E27FC236}">
                <a16:creationId xmlns="" xmlns:a16="http://schemas.microsoft.com/office/drawing/2014/main" id="{9D13533F-ADE3-B0E2-775C-A94BFD3C71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4" name="Content Placeholder 3">
            <a:extLst>
              <a:ext uri="{FF2B5EF4-FFF2-40B4-BE49-F238E27FC236}">
                <a16:creationId xmlns="" xmlns:a16="http://schemas.microsoft.com/office/drawing/2014/main" id="{314B5638-29FD-82B2-8D13-F0AF1DB8047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5" name="Date Placeholder 4">
            <a:extLst>
              <a:ext uri="{FF2B5EF4-FFF2-40B4-BE49-F238E27FC236}">
                <a16:creationId xmlns="" xmlns:a16="http://schemas.microsoft.com/office/drawing/2014/main" id="{760F5F5E-76A9-220B-A914-FA4EF38E1970}"/>
              </a:ext>
            </a:extLst>
          </p:cNvPr>
          <p:cNvSpPr>
            <a:spLocks noGrp="1"/>
          </p:cNvSpPr>
          <p:nvPr>
            <p:ph type="dt" sz="half" idx="10"/>
          </p:nvPr>
        </p:nvSpPr>
        <p:spPr/>
        <p:txBody>
          <a:bodyPr/>
          <a:lstStyle/>
          <a:p>
            <a:fld id="{B9C3FE65-C2A2-C14E-843F-7B1276D10942}" type="datetimeFigureOut">
              <a:rPr lang="x-none" smtClean="0"/>
              <a:t>26/01/2023</a:t>
            </a:fld>
            <a:endParaRPr lang="x-none"/>
          </a:p>
        </p:txBody>
      </p:sp>
      <p:sp>
        <p:nvSpPr>
          <p:cNvPr id="6" name="Footer Placeholder 5">
            <a:extLst>
              <a:ext uri="{FF2B5EF4-FFF2-40B4-BE49-F238E27FC236}">
                <a16:creationId xmlns="" xmlns:a16="http://schemas.microsoft.com/office/drawing/2014/main" id="{A208A737-03FB-9135-8F5F-999BCC6363F0}"/>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 xmlns:a16="http://schemas.microsoft.com/office/drawing/2014/main" id="{945E15A0-870C-CCE7-9496-889DE7B0A6A0}"/>
              </a:ext>
            </a:extLst>
          </p:cNvPr>
          <p:cNvSpPr>
            <a:spLocks noGrp="1"/>
          </p:cNvSpPr>
          <p:nvPr>
            <p:ph type="sldNum" sz="quarter" idx="12"/>
          </p:nvPr>
        </p:nvSpPr>
        <p:spPr/>
        <p:txBody>
          <a:bodyPr/>
          <a:lstStyle/>
          <a:p>
            <a:fld id="{9C0B998F-EB93-2649-8521-D16DF6FAC2F8}" type="slidenum">
              <a:rPr lang="x-none" smtClean="0"/>
              <a:t>‹#›</a:t>
            </a:fld>
            <a:endParaRPr lang="x-none"/>
          </a:p>
        </p:txBody>
      </p:sp>
    </p:spTree>
    <p:extLst>
      <p:ext uri="{BB962C8B-B14F-4D97-AF65-F5344CB8AC3E}">
        <p14:creationId xmlns:p14="http://schemas.microsoft.com/office/powerpoint/2010/main" val="3234692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843F49C-1518-0960-5B5C-14925DBA804C}"/>
              </a:ext>
            </a:extLst>
          </p:cNvPr>
          <p:cNvSpPr>
            <a:spLocks noGrp="1"/>
          </p:cNvSpPr>
          <p:nvPr>
            <p:ph type="title"/>
          </p:nvPr>
        </p:nvSpPr>
        <p:spPr>
          <a:xfrm>
            <a:off x="839788" y="365125"/>
            <a:ext cx="10515600" cy="1325563"/>
          </a:xfrm>
        </p:spPr>
        <p:txBody>
          <a:bodyPr/>
          <a:lstStyle/>
          <a:p>
            <a:r>
              <a:rPr lang="en-GB"/>
              <a:t>Click to edit Master title style</a:t>
            </a:r>
            <a:endParaRPr lang="x-none"/>
          </a:p>
        </p:txBody>
      </p:sp>
      <p:sp>
        <p:nvSpPr>
          <p:cNvPr id="3" name="Text Placeholder 2">
            <a:extLst>
              <a:ext uri="{FF2B5EF4-FFF2-40B4-BE49-F238E27FC236}">
                <a16:creationId xmlns="" xmlns:a16="http://schemas.microsoft.com/office/drawing/2014/main" id="{11032894-A3D8-40F7-B01C-4424D3815F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 xmlns:a16="http://schemas.microsoft.com/office/drawing/2014/main" id="{9BDCB2F7-CC71-A8B3-D577-98AC2E822C8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5" name="Text Placeholder 4">
            <a:extLst>
              <a:ext uri="{FF2B5EF4-FFF2-40B4-BE49-F238E27FC236}">
                <a16:creationId xmlns="" xmlns:a16="http://schemas.microsoft.com/office/drawing/2014/main" id="{5583CA0E-6EC9-2174-BC3C-AC35BE4DDE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 xmlns:a16="http://schemas.microsoft.com/office/drawing/2014/main" id="{E225A1DC-1C31-937B-3EA7-369CFE26EF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7" name="Date Placeholder 6">
            <a:extLst>
              <a:ext uri="{FF2B5EF4-FFF2-40B4-BE49-F238E27FC236}">
                <a16:creationId xmlns="" xmlns:a16="http://schemas.microsoft.com/office/drawing/2014/main" id="{49CF804C-9AD1-DBD1-A62A-14E85F78CD02}"/>
              </a:ext>
            </a:extLst>
          </p:cNvPr>
          <p:cNvSpPr>
            <a:spLocks noGrp="1"/>
          </p:cNvSpPr>
          <p:nvPr>
            <p:ph type="dt" sz="half" idx="10"/>
          </p:nvPr>
        </p:nvSpPr>
        <p:spPr/>
        <p:txBody>
          <a:bodyPr/>
          <a:lstStyle/>
          <a:p>
            <a:fld id="{B9C3FE65-C2A2-C14E-843F-7B1276D10942}" type="datetimeFigureOut">
              <a:rPr lang="x-none" smtClean="0"/>
              <a:t>26/01/2023</a:t>
            </a:fld>
            <a:endParaRPr lang="x-none"/>
          </a:p>
        </p:txBody>
      </p:sp>
      <p:sp>
        <p:nvSpPr>
          <p:cNvPr id="8" name="Footer Placeholder 7">
            <a:extLst>
              <a:ext uri="{FF2B5EF4-FFF2-40B4-BE49-F238E27FC236}">
                <a16:creationId xmlns="" xmlns:a16="http://schemas.microsoft.com/office/drawing/2014/main" id="{FE2BD989-E7AF-2A74-13D2-2D9A1787B22F}"/>
              </a:ext>
            </a:extLst>
          </p:cNvPr>
          <p:cNvSpPr>
            <a:spLocks noGrp="1"/>
          </p:cNvSpPr>
          <p:nvPr>
            <p:ph type="ftr" sz="quarter" idx="11"/>
          </p:nvPr>
        </p:nvSpPr>
        <p:spPr/>
        <p:txBody>
          <a:bodyPr/>
          <a:lstStyle/>
          <a:p>
            <a:endParaRPr lang="x-none"/>
          </a:p>
        </p:txBody>
      </p:sp>
      <p:sp>
        <p:nvSpPr>
          <p:cNvPr id="9" name="Slide Number Placeholder 8">
            <a:extLst>
              <a:ext uri="{FF2B5EF4-FFF2-40B4-BE49-F238E27FC236}">
                <a16:creationId xmlns="" xmlns:a16="http://schemas.microsoft.com/office/drawing/2014/main" id="{8A284F24-D6D8-16B3-7A58-89ADC4FA3A4A}"/>
              </a:ext>
            </a:extLst>
          </p:cNvPr>
          <p:cNvSpPr>
            <a:spLocks noGrp="1"/>
          </p:cNvSpPr>
          <p:nvPr>
            <p:ph type="sldNum" sz="quarter" idx="12"/>
          </p:nvPr>
        </p:nvSpPr>
        <p:spPr/>
        <p:txBody>
          <a:bodyPr/>
          <a:lstStyle/>
          <a:p>
            <a:fld id="{9C0B998F-EB93-2649-8521-D16DF6FAC2F8}" type="slidenum">
              <a:rPr lang="x-none" smtClean="0"/>
              <a:t>‹#›</a:t>
            </a:fld>
            <a:endParaRPr lang="x-none"/>
          </a:p>
        </p:txBody>
      </p:sp>
    </p:spTree>
    <p:extLst>
      <p:ext uri="{BB962C8B-B14F-4D97-AF65-F5344CB8AC3E}">
        <p14:creationId xmlns:p14="http://schemas.microsoft.com/office/powerpoint/2010/main" val="979265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C82717E-904B-D506-9DCA-81DBCDB49F50}"/>
              </a:ext>
            </a:extLst>
          </p:cNvPr>
          <p:cNvSpPr>
            <a:spLocks noGrp="1"/>
          </p:cNvSpPr>
          <p:nvPr>
            <p:ph type="title"/>
          </p:nvPr>
        </p:nvSpPr>
        <p:spPr/>
        <p:txBody>
          <a:bodyPr/>
          <a:lstStyle/>
          <a:p>
            <a:r>
              <a:rPr lang="en-GB"/>
              <a:t>Click to edit Master title style</a:t>
            </a:r>
            <a:endParaRPr lang="x-none"/>
          </a:p>
        </p:txBody>
      </p:sp>
      <p:sp>
        <p:nvSpPr>
          <p:cNvPr id="3" name="Date Placeholder 2">
            <a:extLst>
              <a:ext uri="{FF2B5EF4-FFF2-40B4-BE49-F238E27FC236}">
                <a16:creationId xmlns="" xmlns:a16="http://schemas.microsoft.com/office/drawing/2014/main" id="{885A9DD6-CC76-9700-E92D-2B16219BBF72}"/>
              </a:ext>
            </a:extLst>
          </p:cNvPr>
          <p:cNvSpPr>
            <a:spLocks noGrp="1"/>
          </p:cNvSpPr>
          <p:nvPr>
            <p:ph type="dt" sz="half" idx="10"/>
          </p:nvPr>
        </p:nvSpPr>
        <p:spPr/>
        <p:txBody>
          <a:bodyPr/>
          <a:lstStyle/>
          <a:p>
            <a:fld id="{B9C3FE65-C2A2-C14E-843F-7B1276D10942}" type="datetimeFigureOut">
              <a:rPr lang="x-none" smtClean="0"/>
              <a:t>26/01/2023</a:t>
            </a:fld>
            <a:endParaRPr lang="x-none"/>
          </a:p>
        </p:txBody>
      </p:sp>
      <p:sp>
        <p:nvSpPr>
          <p:cNvPr id="4" name="Footer Placeholder 3">
            <a:extLst>
              <a:ext uri="{FF2B5EF4-FFF2-40B4-BE49-F238E27FC236}">
                <a16:creationId xmlns="" xmlns:a16="http://schemas.microsoft.com/office/drawing/2014/main" id="{109925B4-5375-701A-D8AE-1F2CD830086F}"/>
              </a:ext>
            </a:extLst>
          </p:cNvPr>
          <p:cNvSpPr>
            <a:spLocks noGrp="1"/>
          </p:cNvSpPr>
          <p:nvPr>
            <p:ph type="ftr" sz="quarter" idx="11"/>
          </p:nvPr>
        </p:nvSpPr>
        <p:spPr/>
        <p:txBody>
          <a:bodyPr/>
          <a:lstStyle/>
          <a:p>
            <a:endParaRPr lang="x-none"/>
          </a:p>
        </p:txBody>
      </p:sp>
      <p:sp>
        <p:nvSpPr>
          <p:cNvPr id="5" name="Slide Number Placeholder 4">
            <a:extLst>
              <a:ext uri="{FF2B5EF4-FFF2-40B4-BE49-F238E27FC236}">
                <a16:creationId xmlns="" xmlns:a16="http://schemas.microsoft.com/office/drawing/2014/main" id="{85A369B9-4938-9882-CE1D-E5870A325685}"/>
              </a:ext>
            </a:extLst>
          </p:cNvPr>
          <p:cNvSpPr>
            <a:spLocks noGrp="1"/>
          </p:cNvSpPr>
          <p:nvPr>
            <p:ph type="sldNum" sz="quarter" idx="12"/>
          </p:nvPr>
        </p:nvSpPr>
        <p:spPr/>
        <p:txBody>
          <a:bodyPr/>
          <a:lstStyle/>
          <a:p>
            <a:fld id="{9C0B998F-EB93-2649-8521-D16DF6FAC2F8}" type="slidenum">
              <a:rPr lang="x-none" smtClean="0"/>
              <a:t>‹#›</a:t>
            </a:fld>
            <a:endParaRPr lang="x-none"/>
          </a:p>
        </p:txBody>
      </p:sp>
    </p:spTree>
    <p:extLst>
      <p:ext uri="{BB962C8B-B14F-4D97-AF65-F5344CB8AC3E}">
        <p14:creationId xmlns:p14="http://schemas.microsoft.com/office/powerpoint/2010/main" val="1288225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36617F1-06D2-DB61-E05D-4BC0270BB133}"/>
              </a:ext>
            </a:extLst>
          </p:cNvPr>
          <p:cNvSpPr>
            <a:spLocks noGrp="1"/>
          </p:cNvSpPr>
          <p:nvPr>
            <p:ph type="dt" sz="half" idx="10"/>
          </p:nvPr>
        </p:nvSpPr>
        <p:spPr/>
        <p:txBody>
          <a:bodyPr/>
          <a:lstStyle/>
          <a:p>
            <a:fld id="{B9C3FE65-C2A2-C14E-843F-7B1276D10942}" type="datetimeFigureOut">
              <a:rPr lang="x-none" smtClean="0"/>
              <a:t>26/01/2023</a:t>
            </a:fld>
            <a:endParaRPr lang="x-none"/>
          </a:p>
        </p:txBody>
      </p:sp>
      <p:sp>
        <p:nvSpPr>
          <p:cNvPr id="3" name="Footer Placeholder 2">
            <a:extLst>
              <a:ext uri="{FF2B5EF4-FFF2-40B4-BE49-F238E27FC236}">
                <a16:creationId xmlns="" xmlns:a16="http://schemas.microsoft.com/office/drawing/2014/main" id="{D0B0B853-5585-5D9A-0A74-CB95513024CD}"/>
              </a:ext>
            </a:extLst>
          </p:cNvPr>
          <p:cNvSpPr>
            <a:spLocks noGrp="1"/>
          </p:cNvSpPr>
          <p:nvPr>
            <p:ph type="ftr" sz="quarter" idx="11"/>
          </p:nvPr>
        </p:nvSpPr>
        <p:spPr/>
        <p:txBody>
          <a:bodyPr/>
          <a:lstStyle/>
          <a:p>
            <a:endParaRPr lang="x-none"/>
          </a:p>
        </p:txBody>
      </p:sp>
      <p:sp>
        <p:nvSpPr>
          <p:cNvPr id="4" name="Slide Number Placeholder 3">
            <a:extLst>
              <a:ext uri="{FF2B5EF4-FFF2-40B4-BE49-F238E27FC236}">
                <a16:creationId xmlns="" xmlns:a16="http://schemas.microsoft.com/office/drawing/2014/main" id="{A7D63D9F-5DAB-9F7C-AAF6-1DBADE39E593}"/>
              </a:ext>
            </a:extLst>
          </p:cNvPr>
          <p:cNvSpPr>
            <a:spLocks noGrp="1"/>
          </p:cNvSpPr>
          <p:nvPr>
            <p:ph type="sldNum" sz="quarter" idx="12"/>
          </p:nvPr>
        </p:nvSpPr>
        <p:spPr/>
        <p:txBody>
          <a:bodyPr/>
          <a:lstStyle/>
          <a:p>
            <a:fld id="{9C0B998F-EB93-2649-8521-D16DF6FAC2F8}" type="slidenum">
              <a:rPr lang="x-none" smtClean="0"/>
              <a:t>‹#›</a:t>
            </a:fld>
            <a:endParaRPr lang="x-none"/>
          </a:p>
        </p:txBody>
      </p:sp>
    </p:spTree>
    <p:extLst>
      <p:ext uri="{BB962C8B-B14F-4D97-AF65-F5344CB8AC3E}">
        <p14:creationId xmlns:p14="http://schemas.microsoft.com/office/powerpoint/2010/main" val="106720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9280434-E043-6FAF-8A98-F55A6A8E6D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x-none"/>
          </a:p>
        </p:txBody>
      </p:sp>
      <p:sp>
        <p:nvSpPr>
          <p:cNvPr id="3" name="Content Placeholder 2">
            <a:extLst>
              <a:ext uri="{FF2B5EF4-FFF2-40B4-BE49-F238E27FC236}">
                <a16:creationId xmlns="" xmlns:a16="http://schemas.microsoft.com/office/drawing/2014/main" id="{EA3331FF-3895-FF48-45A9-1B1714B43E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4" name="Text Placeholder 3">
            <a:extLst>
              <a:ext uri="{FF2B5EF4-FFF2-40B4-BE49-F238E27FC236}">
                <a16:creationId xmlns="" xmlns:a16="http://schemas.microsoft.com/office/drawing/2014/main" id="{E872D476-9D44-AAF2-5F94-D6E4BBE603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674A0C00-51CF-989E-CBC0-307B4334EB2E}"/>
              </a:ext>
            </a:extLst>
          </p:cNvPr>
          <p:cNvSpPr>
            <a:spLocks noGrp="1"/>
          </p:cNvSpPr>
          <p:nvPr>
            <p:ph type="dt" sz="half" idx="10"/>
          </p:nvPr>
        </p:nvSpPr>
        <p:spPr/>
        <p:txBody>
          <a:bodyPr/>
          <a:lstStyle/>
          <a:p>
            <a:fld id="{B9C3FE65-C2A2-C14E-843F-7B1276D10942}" type="datetimeFigureOut">
              <a:rPr lang="x-none" smtClean="0"/>
              <a:t>26/01/2023</a:t>
            </a:fld>
            <a:endParaRPr lang="x-none"/>
          </a:p>
        </p:txBody>
      </p:sp>
      <p:sp>
        <p:nvSpPr>
          <p:cNvPr id="6" name="Footer Placeholder 5">
            <a:extLst>
              <a:ext uri="{FF2B5EF4-FFF2-40B4-BE49-F238E27FC236}">
                <a16:creationId xmlns="" xmlns:a16="http://schemas.microsoft.com/office/drawing/2014/main" id="{805805AB-5E17-AF2C-55B6-80D0A815DC35}"/>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 xmlns:a16="http://schemas.microsoft.com/office/drawing/2014/main" id="{786E27D0-A304-3D43-FD82-8E46082B1E7F}"/>
              </a:ext>
            </a:extLst>
          </p:cNvPr>
          <p:cNvSpPr>
            <a:spLocks noGrp="1"/>
          </p:cNvSpPr>
          <p:nvPr>
            <p:ph type="sldNum" sz="quarter" idx="12"/>
          </p:nvPr>
        </p:nvSpPr>
        <p:spPr/>
        <p:txBody>
          <a:bodyPr/>
          <a:lstStyle/>
          <a:p>
            <a:fld id="{9C0B998F-EB93-2649-8521-D16DF6FAC2F8}" type="slidenum">
              <a:rPr lang="x-none" smtClean="0"/>
              <a:t>‹#›</a:t>
            </a:fld>
            <a:endParaRPr lang="x-none"/>
          </a:p>
        </p:txBody>
      </p:sp>
    </p:spTree>
    <p:extLst>
      <p:ext uri="{BB962C8B-B14F-4D97-AF65-F5344CB8AC3E}">
        <p14:creationId xmlns:p14="http://schemas.microsoft.com/office/powerpoint/2010/main" val="1985999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2F774AC-3637-130B-15B5-F41321CEF4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x-none"/>
          </a:p>
        </p:txBody>
      </p:sp>
      <p:sp>
        <p:nvSpPr>
          <p:cNvPr id="3" name="Picture Placeholder 2">
            <a:extLst>
              <a:ext uri="{FF2B5EF4-FFF2-40B4-BE49-F238E27FC236}">
                <a16:creationId xmlns="" xmlns:a16="http://schemas.microsoft.com/office/drawing/2014/main" id="{1DC39B80-9418-040E-4658-97A01232CC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x-none"/>
          </a:p>
        </p:txBody>
      </p:sp>
      <p:sp>
        <p:nvSpPr>
          <p:cNvPr id="4" name="Text Placeholder 3">
            <a:extLst>
              <a:ext uri="{FF2B5EF4-FFF2-40B4-BE49-F238E27FC236}">
                <a16:creationId xmlns="" xmlns:a16="http://schemas.microsoft.com/office/drawing/2014/main" id="{7D7C8059-C689-B095-499D-9DCACE47B0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BE9A2D3C-BF53-7A00-4C08-E56A39F6584C}"/>
              </a:ext>
            </a:extLst>
          </p:cNvPr>
          <p:cNvSpPr>
            <a:spLocks noGrp="1"/>
          </p:cNvSpPr>
          <p:nvPr>
            <p:ph type="dt" sz="half" idx="10"/>
          </p:nvPr>
        </p:nvSpPr>
        <p:spPr/>
        <p:txBody>
          <a:bodyPr/>
          <a:lstStyle/>
          <a:p>
            <a:fld id="{B9C3FE65-C2A2-C14E-843F-7B1276D10942}" type="datetimeFigureOut">
              <a:rPr lang="x-none" smtClean="0"/>
              <a:t>26/01/2023</a:t>
            </a:fld>
            <a:endParaRPr lang="x-none"/>
          </a:p>
        </p:txBody>
      </p:sp>
      <p:sp>
        <p:nvSpPr>
          <p:cNvPr id="6" name="Footer Placeholder 5">
            <a:extLst>
              <a:ext uri="{FF2B5EF4-FFF2-40B4-BE49-F238E27FC236}">
                <a16:creationId xmlns="" xmlns:a16="http://schemas.microsoft.com/office/drawing/2014/main" id="{39A27FF8-7F00-E1F1-02BC-A50A2E5C5D85}"/>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 xmlns:a16="http://schemas.microsoft.com/office/drawing/2014/main" id="{EECDA309-3E2B-0013-0B77-9B9B5AD32110}"/>
              </a:ext>
            </a:extLst>
          </p:cNvPr>
          <p:cNvSpPr>
            <a:spLocks noGrp="1"/>
          </p:cNvSpPr>
          <p:nvPr>
            <p:ph type="sldNum" sz="quarter" idx="12"/>
          </p:nvPr>
        </p:nvSpPr>
        <p:spPr/>
        <p:txBody>
          <a:bodyPr/>
          <a:lstStyle/>
          <a:p>
            <a:fld id="{9C0B998F-EB93-2649-8521-D16DF6FAC2F8}" type="slidenum">
              <a:rPr lang="x-none" smtClean="0"/>
              <a:t>‹#›</a:t>
            </a:fld>
            <a:endParaRPr lang="x-none"/>
          </a:p>
        </p:txBody>
      </p:sp>
    </p:spTree>
    <p:extLst>
      <p:ext uri="{BB962C8B-B14F-4D97-AF65-F5344CB8AC3E}">
        <p14:creationId xmlns:p14="http://schemas.microsoft.com/office/powerpoint/2010/main" val="1303760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B792D87-1176-D5B9-3AFE-C75565D73894}"/>
              </a:ext>
            </a:extLst>
          </p:cNvPr>
          <p:cNvSpPr>
            <a:spLocks noGrp="1"/>
          </p:cNvSpPr>
          <p:nvPr>
            <p:ph type="title"/>
          </p:nvPr>
        </p:nvSpPr>
        <p:spPr/>
        <p:txBody>
          <a:bodyPr/>
          <a:lstStyle/>
          <a:p>
            <a:r>
              <a:rPr lang="en-GB"/>
              <a:t>Click to edit Master title style</a:t>
            </a:r>
            <a:endParaRPr lang="x-none"/>
          </a:p>
        </p:txBody>
      </p:sp>
      <p:sp>
        <p:nvSpPr>
          <p:cNvPr id="3" name="Vertical Text Placeholder 2">
            <a:extLst>
              <a:ext uri="{FF2B5EF4-FFF2-40B4-BE49-F238E27FC236}">
                <a16:creationId xmlns="" xmlns:a16="http://schemas.microsoft.com/office/drawing/2014/main" id="{BDE6329C-AD95-7029-74C5-D779CBFF17B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4" name="Date Placeholder 3">
            <a:extLst>
              <a:ext uri="{FF2B5EF4-FFF2-40B4-BE49-F238E27FC236}">
                <a16:creationId xmlns="" xmlns:a16="http://schemas.microsoft.com/office/drawing/2014/main" id="{74C92CC4-091B-DF2B-5BD5-F9011CFC883A}"/>
              </a:ext>
            </a:extLst>
          </p:cNvPr>
          <p:cNvSpPr>
            <a:spLocks noGrp="1"/>
          </p:cNvSpPr>
          <p:nvPr>
            <p:ph type="dt" sz="half" idx="10"/>
          </p:nvPr>
        </p:nvSpPr>
        <p:spPr/>
        <p:txBody>
          <a:bodyPr/>
          <a:lstStyle/>
          <a:p>
            <a:fld id="{B9C3FE65-C2A2-C14E-843F-7B1276D10942}" type="datetimeFigureOut">
              <a:rPr lang="x-none" smtClean="0"/>
              <a:t>26/01/2023</a:t>
            </a:fld>
            <a:endParaRPr lang="x-none"/>
          </a:p>
        </p:txBody>
      </p:sp>
      <p:sp>
        <p:nvSpPr>
          <p:cNvPr id="5" name="Footer Placeholder 4">
            <a:extLst>
              <a:ext uri="{FF2B5EF4-FFF2-40B4-BE49-F238E27FC236}">
                <a16:creationId xmlns="" xmlns:a16="http://schemas.microsoft.com/office/drawing/2014/main" id="{E790BAF8-4DDA-FE81-388A-2B7E85C0BAF2}"/>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 xmlns:a16="http://schemas.microsoft.com/office/drawing/2014/main" id="{895C0627-BC0D-0C58-2F4C-C92152C90DE3}"/>
              </a:ext>
            </a:extLst>
          </p:cNvPr>
          <p:cNvSpPr>
            <a:spLocks noGrp="1"/>
          </p:cNvSpPr>
          <p:nvPr>
            <p:ph type="sldNum" sz="quarter" idx="12"/>
          </p:nvPr>
        </p:nvSpPr>
        <p:spPr/>
        <p:txBody>
          <a:bodyPr/>
          <a:lstStyle/>
          <a:p>
            <a:fld id="{9C0B998F-EB93-2649-8521-D16DF6FAC2F8}" type="slidenum">
              <a:rPr lang="x-none" smtClean="0"/>
              <a:t>‹#›</a:t>
            </a:fld>
            <a:endParaRPr lang="x-none"/>
          </a:p>
        </p:txBody>
      </p:sp>
    </p:spTree>
    <p:extLst>
      <p:ext uri="{BB962C8B-B14F-4D97-AF65-F5344CB8AC3E}">
        <p14:creationId xmlns:p14="http://schemas.microsoft.com/office/powerpoint/2010/main" val="411165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C5D75B0E-32DF-35EA-6111-C354190FE8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x-none"/>
          </a:p>
        </p:txBody>
      </p:sp>
      <p:sp>
        <p:nvSpPr>
          <p:cNvPr id="3" name="Vertical Text Placeholder 2">
            <a:extLst>
              <a:ext uri="{FF2B5EF4-FFF2-40B4-BE49-F238E27FC236}">
                <a16:creationId xmlns="" xmlns:a16="http://schemas.microsoft.com/office/drawing/2014/main" id="{49472B63-2DB2-9EBB-955F-35EA3FAE57A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4" name="Date Placeholder 3">
            <a:extLst>
              <a:ext uri="{FF2B5EF4-FFF2-40B4-BE49-F238E27FC236}">
                <a16:creationId xmlns="" xmlns:a16="http://schemas.microsoft.com/office/drawing/2014/main" id="{3512D259-F9DF-2129-6310-EE0835D947CF}"/>
              </a:ext>
            </a:extLst>
          </p:cNvPr>
          <p:cNvSpPr>
            <a:spLocks noGrp="1"/>
          </p:cNvSpPr>
          <p:nvPr>
            <p:ph type="dt" sz="half" idx="10"/>
          </p:nvPr>
        </p:nvSpPr>
        <p:spPr/>
        <p:txBody>
          <a:bodyPr/>
          <a:lstStyle/>
          <a:p>
            <a:fld id="{B9C3FE65-C2A2-C14E-843F-7B1276D10942}" type="datetimeFigureOut">
              <a:rPr lang="x-none" smtClean="0"/>
              <a:t>26/01/2023</a:t>
            </a:fld>
            <a:endParaRPr lang="x-none"/>
          </a:p>
        </p:txBody>
      </p:sp>
      <p:sp>
        <p:nvSpPr>
          <p:cNvPr id="5" name="Footer Placeholder 4">
            <a:extLst>
              <a:ext uri="{FF2B5EF4-FFF2-40B4-BE49-F238E27FC236}">
                <a16:creationId xmlns="" xmlns:a16="http://schemas.microsoft.com/office/drawing/2014/main" id="{68DFFE82-07DF-DC6A-BD77-EF74F9B92C08}"/>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 xmlns:a16="http://schemas.microsoft.com/office/drawing/2014/main" id="{B46AC3DA-479C-2B50-ABF3-82E45F3FBEAA}"/>
              </a:ext>
            </a:extLst>
          </p:cNvPr>
          <p:cNvSpPr>
            <a:spLocks noGrp="1"/>
          </p:cNvSpPr>
          <p:nvPr>
            <p:ph type="sldNum" sz="quarter" idx="12"/>
          </p:nvPr>
        </p:nvSpPr>
        <p:spPr/>
        <p:txBody>
          <a:bodyPr/>
          <a:lstStyle/>
          <a:p>
            <a:fld id="{9C0B998F-EB93-2649-8521-D16DF6FAC2F8}" type="slidenum">
              <a:rPr lang="x-none" smtClean="0"/>
              <a:t>‹#›</a:t>
            </a:fld>
            <a:endParaRPr lang="x-none"/>
          </a:p>
        </p:txBody>
      </p:sp>
    </p:spTree>
    <p:extLst>
      <p:ext uri="{BB962C8B-B14F-4D97-AF65-F5344CB8AC3E}">
        <p14:creationId xmlns:p14="http://schemas.microsoft.com/office/powerpoint/2010/main" val="4076580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FD5ED802-F74A-0E79-C320-1DA9159BE0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x-none"/>
          </a:p>
        </p:txBody>
      </p:sp>
      <p:sp>
        <p:nvSpPr>
          <p:cNvPr id="3" name="Text Placeholder 2">
            <a:extLst>
              <a:ext uri="{FF2B5EF4-FFF2-40B4-BE49-F238E27FC236}">
                <a16:creationId xmlns="" xmlns:a16="http://schemas.microsoft.com/office/drawing/2014/main" id="{28143CB5-14EF-CAC4-2286-9C5132D94F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4" name="Date Placeholder 3">
            <a:extLst>
              <a:ext uri="{FF2B5EF4-FFF2-40B4-BE49-F238E27FC236}">
                <a16:creationId xmlns="" xmlns:a16="http://schemas.microsoft.com/office/drawing/2014/main" id="{0F3A2998-960D-C0C6-360B-46B748961B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C3FE65-C2A2-C14E-843F-7B1276D10942}" type="datetimeFigureOut">
              <a:rPr lang="x-none" smtClean="0"/>
              <a:t>26/01/2023</a:t>
            </a:fld>
            <a:endParaRPr lang="x-none"/>
          </a:p>
        </p:txBody>
      </p:sp>
      <p:sp>
        <p:nvSpPr>
          <p:cNvPr id="5" name="Footer Placeholder 4">
            <a:extLst>
              <a:ext uri="{FF2B5EF4-FFF2-40B4-BE49-F238E27FC236}">
                <a16:creationId xmlns="" xmlns:a16="http://schemas.microsoft.com/office/drawing/2014/main" id="{88F4CA49-3CE3-0CDB-0202-14A3018ADF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x-none"/>
          </a:p>
        </p:txBody>
      </p:sp>
      <p:sp>
        <p:nvSpPr>
          <p:cNvPr id="6" name="Slide Number Placeholder 5">
            <a:extLst>
              <a:ext uri="{FF2B5EF4-FFF2-40B4-BE49-F238E27FC236}">
                <a16:creationId xmlns="" xmlns:a16="http://schemas.microsoft.com/office/drawing/2014/main" id="{6D083E9A-AD4D-F151-C7D1-6D038DD492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0B998F-EB93-2649-8521-D16DF6FAC2F8}" type="slidenum">
              <a:rPr lang="x-none" smtClean="0"/>
              <a:t>‹#›</a:t>
            </a:fld>
            <a:endParaRPr lang="x-none"/>
          </a:p>
        </p:txBody>
      </p:sp>
    </p:spTree>
    <p:extLst>
      <p:ext uri="{BB962C8B-B14F-4D97-AF65-F5344CB8AC3E}">
        <p14:creationId xmlns:p14="http://schemas.microsoft.com/office/powerpoint/2010/main" val="16397686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 xmlns:a16="http://schemas.microsoft.com/office/drawing/2014/main" id="{E91DC736-0EF8-4F87-9146-EBF1D2EE4D3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 xmlns:a16="http://schemas.microsoft.com/office/drawing/2014/main" id="{4B56A5EE-BAD0-2183-4EE3-8C93060F60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 xmlns:a16="http://schemas.microsoft.com/office/drawing/2014/main" id="{097CD68E-23E3-4007-8847-CD0944C4F7B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3D41B596-498A-8BFD-E165-1D1CE3F8A6BC}"/>
              </a:ext>
            </a:extLst>
          </p:cNvPr>
          <p:cNvSpPr>
            <a:spLocks noGrp="1"/>
          </p:cNvSpPr>
          <p:nvPr>
            <p:ph type="ctrTitle"/>
          </p:nvPr>
        </p:nvSpPr>
        <p:spPr>
          <a:xfrm>
            <a:off x="477981" y="1122363"/>
            <a:ext cx="4023360" cy="3204134"/>
          </a:xfrm>
        </p:spPr>
        <p:txBody>
          <a:bodyPr anchor="b">
            <a:normAutofit/>
          </a:bodyPr>
          <a:lstStyle/>
          <a:p>
            <a:pPr algn="l"/>
            <a:r>
              <a:rPr lang="en-GB" sz="2800" dirty="0">
                <a:effectLst/>
                <a:latin typeface="Calibri" panose="020F0502020204030204" pitchFamily="34" charset="0"/>
                <a:ea typeface="Calibri" panose="020F0502020204030204" pitchFamily="34" charset="0"/>
                <a:cs typeface="Times New Roman" panose="02020603050405020304" pitchFamily="18" charset="0"/>
              </a:rPr>
              <a:t>The role and importance of quality service, hospitality and guest services in the hospitality industry based on Fairfield by Marriott.</a:t>
            </a:r>
            <a:r>
              <a:rPr lang="x-none" sz="2600" dirty="0">
                <a:effectLst/>
                <a:latin typeface="Calibri" panose="020F0502020204030204" pitchFamily="34" charset="0"/>
                <a:ea typeface="Calibri" panose="020F0502020204030204" pitchFamily="34" charset="0"/>
                <a:cs typeface="Times New Roman" panose="02020603050405020304" pitchFamily="18" charset="0"/>
              </a:rPr>
              <a:t/>
            </a:r>
            <a:br>
              <a:rPr lang="x-none" sz="2600" dirty="0">
                <a:effectLst/>
                <a:latin typeface="Calibri" panose="020F0502020204030204" pitchFamily="34" charset="0"/>
                <a:ea typeface="Calibri" panose="020F0502020204030204" pitchFamily="34" charset="0"/>
                <a:cs typeface="Times New Roman" panose="02020603050405020304" pitchFamily="18" charset="0"/>
              </a:rPr>
            </a:br>
            <a:endParaRPr lang="x-none" sz="2600" dirty="0"/>
          </a:p>
        </p:txBody>
      </p:sp>
      <p:sp>
        <p:nvSpPr>
          <p:cNvPr id="3" name="Subtitle 2">
            <a:extLst>
              <a:ext uri="{FF2B5EF4-FFF2-40B4-BE49-F238E27FC236}">
                <a16:creationId xmlns="" xmlns:a16="http://schemas.microsoft.com/office/drawing/2014/main" id="{367C8B18-9220-5FF1-6BBE-E72762BB5D52}"/>
              </a:ext>
            </a:extLst>
          </p:cNvPr>
          <p:cNvSpPr>
            <a:spLocks noGrp="1"/>
          </p:cNvSpPr>
          <p:nvPr>
            <p:ph type="subTitle" idx="1"/>
          </p:nvPr>
        </p:nvSpPr>
        <p:spPr>
          <a:xfrm>
            <a:off x="477980" y="4872922"/>
            <a:ext cx="4023359" cy="1208141"/>
          </a:xfrm>
        </p:spPr>
        <p:txBody>
          <a:bodyPr>
            <a:normAutofit/>
          </a:bodyPr>
          <a:lstStyle/>
          <a:p>
            <a:pPr algn="l"/>
            <a:r>
              <a:rPr lang="x-none" sz="2000" dirty="0"/>
              <a:t>Presented by</a:t>
            </a:r>
            <a:r>
              <a:rPr lang="x-none" sz="2000" dirty="0" smtClean="0"/>
              <a:t>:</a:t>
            </a:r>
            <a:r>
              <a:rPr lang="en-GB" sz="2000" dirty="0" smtClean="0"/>
              <a:t> </a:t>
            </a:r>
            <a:r>
              <a:rPr lang="en-GB" sz="2000" dirty="0" err="1" smtClean="0"/>
              <a:t>Yusirat</a:t>
            </a:r>
            <a:r>
              <a:rPr lang="en-GB" sz="2000" dirty="0" smtClean="0"/>
              <a:t> OROLEYE</a:t>
            </a:r>
          </a:p>
          <a:p>
            <a:pPr algn="l"/>
            <a:r>
              <a:rPr lang="en-GB" sz="2000" dirty="0" smtClean="0"/>
              <a:t>S/n: 2207280</a:t>
            </a:r>
            <a:endParaRPr lang="x-none" sz="2000" dirty="0"/>
          </a:p>
          <a:p>
            <a:pPr algn="l"/>
            <a:endParaRPr lang="x-none" sz="2000" dirty="0"/>
          </a:p>
        </p:txBody>
      </p:sp>
      <p:sp>
        <p:nvSpPr>
          <p:cNvPr id="1035" name="Rectangle 1034">
            <a:extLst>
              <a:ext uri="{FF2B5EF4-FFF2-40B4-BE49-F238E27FC236}">
                <a16:creationId xmlns="" xmlns:a16="http://schemas.microsoft.com/office/drawing/2014/main" id="{AF2F604E-43BE-4DC3-B983-E071523364F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 xmlns:a16="http://schemas.microsoft.com/office/drawing/2014/main" id="{08C9B587-E65E-4B52-B37C-ABEBB6E8792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0123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052" name="Picture 4" descr="Fairfield Inn &amp; Suites by Marriott Morristown in Morristown, TN, 2961 ...">
            <a:extLst>
              <a:ext uri="{FF2B5EF4-FFF2-40B4-BE49-F238E27FC236}">
                <a16:creationId xmlns="" xmlns:a16="http://schemas.microsoft.com/office/drawing/2014/main" id="{9760707F-66B4-0E82-81F7-7A3C7DC3BA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
          <a:stretch/>
        </p:blipFill>
        <p:spPr bwMode="auto">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061" name="Freeform: Shape 2056">
            <a:extLst>
              <a:ext uri="{FF2B5EF4-FFF2-40B4-BE49-F238E27FC236}">
                <a16:creationId xmlns="" xmlns:a16="http://schemas.microsoft.com/office/drawing/2014/main" id="{5FDF4720-5445-47BE-89FE-E40D1AE6F61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62" name="Freeform: Shape 2058">
            <a:extLst>
              <a:ext uri="{FF2B5EF4-FFF2-40B4-BE49-F238E27FC236}">
                <a16:creationId xmlns="" xmlns:a16="http://schemas.microsoft.com/office/drawing/2014/main" id="{AC8710B4-A815-4082-9E4F-F13A0007090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DBC830BD-6BC1-31F8-CCFC-22D255B5AA4B}"/>
              </a:ext>
            </a:extLst>
          </p:cNvPr>
          <p:cNvSpPr>
            <a:spLocks noGrp="1"/>
          </p:cNvSpPr>
          <p:nvPr>
            <p:ph type="title"/>
          </p:nvPr>
        </p:nvSpPr>
        <p:spPr>
          <a:xfrm>
            <a:off x="6801436" y="1396289"/>
            <a:ext cx="4819952" cy="1325563"/>
          </a:xfrm>
        </p:spPr>
        <p:txBody>
          <a:bodyPr>
            <a:normAutofit/>
          </a:bodyPr>
          <a:lstStyle/>
          <a:p>
            <a:r>
              <a:rPr lang="x-none"/>
              <a:t>History</a:t>
            </a:r>
            <a:endParaRPr lang="x-none" dirty="0"/>
          </a:p>
        </p:txBody>
      </p:sp>
      <p:sp>
        <p:nvSpPr>
          <p:cNvPr id="3" name="Content Placeholder 2">
            <a:extLst>
              <a:ext uri="{FF2B5EF4-FFF2-40B4-BE49-F238E27FC236}">
                <a16:creationId xmlns="" xmlns:a16="http://schemas.microsoft.com/office/drawing/2014/main" id="{5C85A245-71AF-5E0E-DE0D-AEF13BEC2DB8}"/>
              </a:ext>
            </a:extLst>
          </p:cNvPr>
          <p:cNvSpPr>
            <a:spLocks noGrp="1"/>
          </p:cNvSpPr>
          <p:nvPr>
            <p:ph idx="1"/>
          </p:nvPr>
        </p:nvSpPr>
        <p:spPr>
          <a:xfrm>
            <a:off x="6801435" y="2871982"/>
            <a:ext cx="4819951" cy="3181684"/>
          </a:xfrm>
        </p:spPr>
        <p:txBody>
          <a:bodyPr anchor="t">
            <a:normAutofit lnSpcReduction="10000"/>
          </a:bodyPr>
          <a:lstStyle/>
          <a:p>
            <a:pPr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first location for Fairfield by Marriott was opened in 1987 in Atlanta Georgia by John Willard and Alice Marriott. The success that was enjoyed by the brand saw expansionary plans launched in 2003 with the brand opening to new markets (Fairfield , 2023). By 2017, the brand has established over 900 hotels spread across Asia and South America and a large following of loyal consumers. In 2019, Fairfield opened its 1000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hotel which was a major milestone for the business. The brand has managed to develop its reputation on the promise of effortless consumer experience and assured satisfaction to consumers.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870639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8" name="Picture 6" descr="Marriott International unveils Fairfield by Marriott Belitung in ...">
            <a:extLst>
              <a:ext uri="{FF2B5EF4-FFF2-40B4-BE49-F238E27FC236}">
                <a16:creationId xmlns="" xmlns:a16="http://schemas.microsoft.com/office/drawing/2014/main" id="{D6EF60CF-F3B9-6027-6CBF-F1E837A747F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5">
            <a:extLst>
              <a:ext uri="{FF2B5EF4-FFF2-40B4-BE49-F238E27FC236}">
                <a16:creationId xmlns="" xmlns:a16="http://schemas.microsoft.com/office/drawing/2014/main" id="{3CD9DF72-87A3-404E-A828-84CBF11A83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 xmlns:a16="http://schemas.microsoft.com/office/drawing/2014/main" id="{5623FC31-0465-1E1B-7884-17C161AF08C8}"/>
              </a:ext>
            </a:extLst>
          </p:cNvPr>
          <p:cNvSpPr>
            <a:spLocks noGrp="1"/>
          </p:cNvSpPr>
          <p:nvPr>
            <p:ph type="title"/>
          </p:nvPr>
        </p:nvSpPr>
        <p:spPr>
          <a:xfrm>
            <a:off x="709448" y="1913950"/>
            <a:ext cx="4204137" cy="1342754"/>
          </a:xfrm>
        </p:spPr>
        <p:txBody>
          <a:bodyPr>
            <a:normAutofit/>
          </a:bodyPr>
          <a:lstStyle/>
          <a:p>
            <a:pPr algn="ctr"/>
            <a:r>
              <a:rPr lang="x-none" sz="3600"/>
              <a:t>The Hotel</a:t>
            </a:r>
          </a:p>
        </p:txBody>
      </p:sp>
      <p:cxnSp>
        <p:nvCxnSpPr>
          <p:cNvPr id="3085" name="Straight Connector 3084">
            <a:extLst>
              <a:ext uri="{FF2B5EF4-FFF2-40B4-BE49-F238E27FC236}">
                <a16:creationId xmlns="" xmlns:a16="http://schemas.microsoft.com/office/drawing/2014/main" id="{20E3A342-4D61-4E3F-AF90-1AB42AEB96C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ECC155A3-CB9D-2A20-8A8F-5080C021C79B}"/>
              </a:ext>
            </a:extLst>
          </p:cNvPr>
          <p:cNvSpPr>
            <a:spLocks noGrp="1"/>
          </p:cNvSpPr>
          <p:nvPr>
            <p:ph idx="1"/>
          </p:nvPr>
        </p:nvSpPr>
        <p:spPr>
          <a:xfrm>
            <a:off x="525516" y="3417573"/>
            <a:ext cx="4593021" cy="2619839"/>
          </a:xfrm>
        </p:spPr>
        <p:txBody>
          <a:bodyPr anchor="ctr">
            <a:normAutofit fontScale="85000" lnSpcReduction="20000"/>
          </a:bodyPr>
          <a:lstStyle/>
          <a:p>
            <a:pPr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different establishments under the brand have been inspired by the Scandinavian style of architecture which has brightly lit colours. Each hotel under the brand has a flexible social space where various travellers can interact and enjoy themselves. The design adds warmth that hotels and a sense of belonging with travellers feeling they are at home and not in a hotel setting (Fairfield , 2023). The brand has also embraced the use of natural materials in furnishing the spaces to add a sense of comfort with all amenities in the hotel carefully selected to improve the appeal of the rooms. This increases the overall utility guests get from the hotel and further improves the overall level of comfort.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x-none" sz="1400" dirty="0"/>
          </a:p>
        </p:txBody>
      </p:sp>
    </p:spTree>
    <p:extLst>
      <p:ext uri="{BB962C8B-B14F-4D97-AF65-F5344CB8AC3E}">
        <p14:creationId xmlns:p14="http://schemas.microsoft.com/office/powerpoint/2010/main" val="3296743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Fairfield Inn &amp; Suites by Marriott">
            <a:extLst>
              <a:ext uri="{FF2B5EF4-FFF2-40B4-BE49-F238E27FC236}">
                <a16:creationId xmlns="" xmlns:a16="http://schemas.microsoft.com/office/drawing/2014/main" id="{7C0DA355-A221-B051-B050-AF28B96BF4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3" name="Freeform 5">
            <a:extLst>
              <a:ext uri="{FF2B5EF4-FFF2-40B4-BE49-F238E27FC236}">
                <a16:creationId xmlns="" xmlns:a16="http://schemas.microsoft.com/office/drawing/2014/main" id="{3CD9DF72-87A3-404E-A828-84CBF11A83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 xmlns:a16="http://schemas.microsoft.com/office/drawing/2014/main" id="{E29DD9D5-EDC8-C853-E725-0915CF580062}"/>
              </a:ext>
            </a:extLst>
          </p:cNvPr>
          <p:cNvSpPr>
            <a:spLocks noGrp="1"/>
          </p:cNvSpPr>
          <p:nvPr>
            <p:ph type="title"/>
          </p:nvPr>
        </p:nvSpPr>
        <p:spPr>
          <a:xfrm>
            <a:off x="709448" y="1913950"/>
            <a:ext cx="4204137" cy="1342754"/>
          </a:xfrm>
        </p:spPr>
        <p:txBody>
          <a:bodyPr>
            <a:normAutofit/>
          </a:bodyPr>
          <a:lstStyle/>
          <a:p>
            <a:pPr algn="ctr"/>
            <a:r>
              <a:rPr lang="x-none" sz="3600"/>
              <a:t>The Offering</a:t>
            </a:r>
          </a:p>
        </p:txBody>
      </p:sp>
      <p:cxnSp>
        <p:nvCxnSpPr>
          <p:cNvPr id="4105" name="Straight Connector 4104">
            <a:extLst>
              <a:ext uri="{FF2B5EF4-FFF2-40B4-BE49-F238E27FC236}">
                <a16:creationId xmlns="" xmlns:a16="http://schemas.microsoft.com/office/drawing/2014/main" id="{20E3A342-4D61-4E3F-AF90-1AB42AEB96C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60DAB8F7-3360-1867-689E-3ED11F950758}"/>
              </a:ext>
            </a:extLst>
          </p:cNvPr>
          <p:cNvSpPr>
            <a:spLocks noGrp="1"/>
          </p:cNvSpPr>
          <p:nvPr>
            <p:ph idx="1"/>
          </p:nvPr>
        </p:nvSpPr>
        <p:spPr>
          <a:xfrm>
            <a:off x="525516" y="3417573"/>
            <a:ext cx="4593021" cy="2619839"/>
          </a:xfrm>
        </p:spPr>
        <p:txBody>
          <a:bodyPr anchor="ctr">
            <a:normAutofit lnSpcReduction="10000"/>
          </a:bodyPr>
          <a:lstStyle/>
          <a:p>
            <a:pPr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hotel brand has various properties that attract different classifications of customers. This can be seen in the style of rooms and developments the hotel has established. There are business customers who form a category of guests. The hotel also attracts tourists as customers for both short and long-term stays (Fairfield , 2023). The hotel also attracts customers who are nature lovers with some of the properties set on artistic views and landscapes.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x-none" sz="1800" dirty="0"/>
          </a:p>
        </p:txBody>
      </p:sp>
    </p:spTree>
    <p:extLst>
      <p:ext uri="{BB962C8B-B14F-4D97-AF65-F5344CB8AC3E}">
        <p14:creationId xmlns:p14="http://schemas.microsoft.com/office/powerpoint/2010/main" val="3874498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 xmlns:a16="http://schemas.microsoft.com/office/drawing/2014/main" id="{28FF88A3-8EBC-4142-8CC2-EBE257ED6C9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Business Hotels, Meeting Space and Ballroom in Bintulu | Fairfield by ...">
            <a:extLst>
              <a:ext uri="{FF2B5EF4-FFF2-40B4-BE49-F238E27FC236}">
                <a16:creationId xmlns="" xmlns:a16="http://schemas.microsoft.com/office/drawing/2014/main" id="{5044C5C6-6424-95B1-D1D0-8F5BD165CF4E}"/>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b="-1"/>
          <a:stretch/>
        </p:blipFill>
        <p:spPr bwMode="auto">
          <a:xfrm>
            <a:off x="3" y="10"/>
            <a:ext cx="1219199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 xmlns:a16="http://schemas.microsoft.com/office/drawing/2014/main" id="{1A7BF8F9-FF90-BF09-BBF4-D57ADC910279}"/>
              </a:ext>
            </a:extLst>
          </p:cNvPr>
          <p:cNvSpPr>
            <a:spLocks noGrp="1"/>
          </p:cNvSpPr>
          <p:nvPr>
            <p:ph type="title"/>
          </p:nvPr>
        </p:nvSpPr>
        <p:spPr>
          <a:xfrm>
            <a:off x="2210936" y="844486"/>
            <a:ext cx="9484225" cy="1461778"/>
          </a:xfrm>
        </p:spPr>
        <p:txBody>
          <a:bodyPr>
            <a:normAutofit/>
          </a:bodyPr>
          <a:lstStyle/>
          <a:p>
            <a:r>
              <a:rPr lang="x-none" sz="4000"/>
              <a:t>The Services</a:t>
            </a:r>
          </a:p>
        </p:txBody>
      </p:sp>
      <p:grpSp>
        <p:nvGrpSpPr>
          <p:cNvPr id="5129" name="Group 5128">
            <a:extLst>
              <a:ext uri="{FF2B5EF4-FFF2-40B4-BE49-F238E27FC236}">
                <a16:creationId xmlns="" xmlns:a16="http://schemas.microsoft.com/office/drawing/2014/main" id="{27D8A815-1B1F-4DB5-A03C-F4987CF0CB0F}"/>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flipV="1">
            <a:off x="327777" y="343106"/>
            <a:ext cx="1692092" cy="1852591"/>
            <a:chOff x="790870" y="911082"/>
            <a:chExt cx="2191635" cy="2442764"/>
          </a:xfrm>
        </p:grpSpPr>
        <p:sp>
          <p:nvSpPr>
            <p:cNvPr id="5130" name="Freeform 5">
              <a:extLst>
                <a:ext uri="{FF2B5EF4-FFF2-40B4-BE49-F238E27FC236}">
                  <a16:creationId xmlns="" xmlns:a16="http://schemas.microsoft.com/office/drawing/2014/main" id="{261388EF-B4CE-4326-979A-2F53CED606FE}"/>
                </a:ext>
                <a:ext uri="{C183D7F6-B498-43B3-948B-1728B52AA6E4}">
                  <adec:decorative xmlns="" xmlns:adec="http://schemas.microsoft.com/office/drawing/2017/decorative" val="1"/>
                </a:ext>
              </a:extLst>
            </p:cNvPr>
            <p:cNvSpPr>
              <a:spLocks noChangeAspect="1"/>
            </p:cNvSpPr>
            <p:nvPr>
              <p:extLst>
                <p:ext uri="{386F3935-93C4-4BCD-93E2-E3B085C9AB24}">
                  <p16:designElem xmlns=""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5131" name="Freeform 5">
              <a:extLst>
                <a:ext uri="{FF2B5EF4-FFF2-40B4-BE49-F238E27FC236}">
                  <a16:creationId xmlns="" xmlns:a16="http://schemas.microsoft.com/office/drawing/2014/main" id="{33A25547-9075-4BDB-8F46-BA09E76AA324}"/>
                </a:ext>
                <a:ext uri="{C183D7F6-B498-43B3-948B-1728B52AA6E4}">
                  <adec:decorative xmlns="" xmlns:adec="http://schemas.microsoft.com/office/drawing/2017/decorative" val="1"/>
                </a:ext>
              </a:extLst>
            </p:cNvPr>
            <p:cNvSpPr>
              <a:spLocks noChangeAspect="1"/>
            </p:cNvSpPr>
            <p:nvPr>
              <p:extLst>
                <p:ext uri="{386F3935-93C4-4BCD-93E2-E3B085C9AB24}">
                  <p16:designElem xmlns=""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5132" name="Freeform 5">
              <a:extLst>
                <a:ext uri="{FF2B5EF4-FFF2-40B4-BE49-F238E27FC236}">
                  <a16:creationId xmlns="" xmlns:a16="http://schemas.microsoft.com/office/drawing/2014/main" id="{1D917FAD-3240-4D3F-91A0-9571F75DC6DC}"/>
                </a:ext>
                <a:ext uri="{C183D7F6-B498-43B3-948B-1728B52AA6E4}">
                  <adec:decorative xmlns="" xmlns:adec="http://schemas.microsoft.com/office/drawing/2017/decorative" val="1"/>
                </a:ext>
              </a:extLst>
            </p:cNvPr>
            <p:cNvSpPr>
              <a:spLocks noChangeAspect="1"/>
            </p:cNvSpPr>
            <p:nvPr>
              <p:extLst>
                <p:ext uri="{386F3935-93C4-4BCD-93E2-E3B085C9AB24}">
                  <p16:designElem xmlns=""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3" name="Content Placeholder 2">
            <a:extLst>
              <a:ext uri="{FF2B5EF4-FFF2-40B4-BE49-F238E27FC236}">
                <a16:creationId xmlns="" xmlns:a16="http://schemas.microsoft.com/office/drawing/2014/main" id="{205413DF-05D2-FE57-2977-8237AE326A32}"/>
              </a:ext>
            </a:extLst>
          </p:cNvPr>
          <p:cNvSpPr>
            <a:spLocks noGrp="1"/>
          </p:cNvSpPr>
          <p:nvPr>
            <p:ph idx="1"/>
          </p:nvPr>
        </p:nvSpPr>
        <p:spPr>
          <a:xfrm>
            <a:off x="2210936" y="2470248"/>
            <a:ext cx="9484235" cy="3052726"/>
          </a:xfrm>
        </p:spPr>
        <p:txBody>
          <a:bodyPr>
            <a:normAutofit/>
          </a:bodyPr>
          <a:lstStyle/>
          <a:p>
            <a:pPr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main service offerings by the hotels is workspaces that have been designed into the lobby area and, in the rooms, to offer flexibility for business guests. They offer flexibility to work and further allow increased access to work areas that will ensure continuity (Red News, 2022). Key among the other services that are offered by the business is fitness centres which allow guests to stay fit during their travel. The hotel also offers a store where customers can purchase different merchandise to increase their comfort. Key among some of the other services that are offered are free breakfast with a variety of healthy options and free coffee for guests. These are however not available in Asia Pacific Fairfield hotels.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054558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146" name="Picture 2" descr="See the source image">
            <a:extLst>
              <a:ext uri="{FF2B5EF4-FFF2-40B4-BE49-F238E27FC236}">
                <a16:creationId xmlns="" xmlns:a16="http://schemas.microsoft.com/office/drawing/2014/main" id="{E69D2D61-A64A-9693-3650-A87DC20462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
          <a:stretch/>
        </p:blipFill>
        <p:spPr bwMode="auto">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6151" name="Freeform: Shape 6150">
            <a:extLst>
              <a:ext uri="{FF2B5EF4-FFF2-40B4-BE49-F238E27FC236}">
                <a16:creationId xmlns="" xmlns:a16="http://schemas.microsoft.com/office/drawing/2014/main" id="{5FDF4720-5445-47BE-89FE-E40D1AE6F61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153" name="Freeform: Shape 6152">
            <a:extLst>
              <a:ext uri="{FF2B5EF4-FFF2-40B4-BE49-F238E27FC236}">
                <a16:creationId xmlns="" xmlns:a16="http://schemas.microsoft.com/office/drawing/2014/main" id="{AC8710B4-A815-4082-9E4F-F13A0007090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B698AF1C-79BA-6A4F-9BB9-A37A5EA16E05}"/>
              </a:ext>
            </a:extLst>
          </p:cNvPr>
          <p:cNvSpPr>
            <a:spLocks noGrp="1"/>
          </p:cNvSpPr>
          <p:nvPr>
            <p:ph type="title"/>
          </p:nvPr>
        </p:nvSpPr>
        <p:spPr>
          <a:xfrm>
            <a:off x="6801436" y="1396289"/>
            <a:ext cx="4819952" cy="1325563"/>
          </a:xfrm>
        </p:spPr>
        <p:txBody>
          <a:bodyPr>
            <a:normAutofit/>
          </a:bodyPr>
          <a:lstStyle/>
          <a:p>
            <a:r>
              <a:rPr lang="x-none" dirty="0"/>
              <a:t>Service Delivery</a:t>
            </a:r>
          </a:p>
        </p:txBody>
      </p:sp>
      <p:sp>
        <p:nvSpPr>
          <p:cNvPr id="3" name="Content Placeholder 2">
            <a:extLst>
              <a:ext uri="{FF2B5EF4-FFF2-40B4-BE49-F238E27FC236}">
                <a16:creationId xmlns="" xmlns:a16="http://schemas.microsoft.com/office/drawing/2014/main" id="{33171DEF-588C-A734-990E-F8E8337C7991}"/>
              </a:ext>
            </a:extLst>
          </p:cNvPr>
          <p:cNvSpPr>
            <a:spLocks noGrp="1"/>
          </p:cNvSpPr>
          <p:nvPr>
            <p:ph idx="1"/>
          </p:nvPr>
        </p:nvSpPr>
        <p:spPr>
          <a:xfrm>
            <a:off x="6801435" y="2871982"/>
            <a:ext cx="4819951" cy="3181684"/>
          </a:xfrm>
        </p:spPr>
        <p:txBody>
          <a:bodyPr anchor="t">
            <a:normAutofit lnSpcReduction="10000"/>
          </a:bodyPr>
          <a:lstStyle/>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Within the hospitality industry, guest services ensure that the needs of guests are met and their experiences of guests are improved. This will be achieved through increasing information to guests and answering their queries of guests. Guest services will not only welcome guests but also anticipate their needs and make arrangements to cater for them needs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Mercan</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2020). Further, guest services will also manage complaints from the guests and ensure that compliance to set standards in service delivery is adhered to. Further, guest services ensure that feedback is collected and relayed to relevant authorities for action.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4051895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0" name="Rectangle 7176">
            <a:extLst>
              <a:ext uri="{FF2B5EF4-FFF2-40B4-BE49-F238E27FC236}">
                <a16:creationId xmlns="" xmlns:a16="http://schemas.microsoft.com/office/drawing/2014/main" id="{04812C46-200A-4DEB-A05E-3ED6C68C23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Five Reasons Why Everyone Should Experience Working In The Hospitality ...">
            <a:extLst>
              <a:ext uri="{FF2B5EF4-FFF2-40B4-BE49-F238E27FC236}">
                <a16:creationId xmlns="" xmlns:a16="http://schemas.microsoft.com/office/drawing/2014/main" id="{B8954327-B5B4-5127-C4AE-2F1AD768F5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9" name="Rectangle 7178">
            <a:extLst>
              <a:ext uri="{FF2B5EF4-FFF2-40B4-BE49-F238E27FC236}">
                <a16:creationId xmlns="" xmlns:a16="http://schemas.microsoft.com/office/drawing/2014/main" id="{D1EA859B-E555-4109-94F3-6700E046E0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706FAEC0-6F06-1A97-BA31-58474B5F85E1}"/>
              </a:ext>
            </a:extLst>
          </p:cNvPr>
          <p:cNvSpPr>
            <a:spLocks noGrp="1"/>
          </p:cNvSpPr>
          <p:nvPr>
            <p:ph type="title"/>
          </p:nvPr>
        </p:nvSpPr>
        <p:spPr>
          <a:xfrm>
            <a:off x="7531610" y="365125"/>
            <a:ext cx="3822189" cy="1899912"/>
          </a:xfrm>
        </p:spPr>
        <p:txBody>
          <a:bodyPr>
            <a:normAutofit/>
          </a:bodyPr>
          <a:lstStyle/>
          <a:p>
            <a:r>
              <a:rPr lang="x-none" sz="4000"/>
              <a:t>Importance of the Sector</a:t>
            </a:r>
          </a:p>
        </p:txBody>
      </p:sp>
      <p:sp>
        <p:nvSpPr>
          <p:cNvPr id="3" name="Content Placeholder 2">
            <a:extLst>
              <a:ext uri="{FF2B5EF4-FFF2-40B4-BE49-F238E27FC236}">
                <a16:creationId xmlns="" xmlns:a16="http://schemas.microsoft.com/office/drawing/2014/main" id="{14A61E98-9CB7-1E77-4266-791E036C07AC}"/>
              </a:ext>
            </a:extLst>
          </p:cNvPr>
          <p:cNvSpPr>
            <a:spLocks noGrp="1"/>
          </p:cNvSpPr>
          <p:nvPr>
            <p:ph idx="1"/>
          </p:nvPr>
        </p:nvSpPr>
        <p:spPr>
          <a:xfrm>
            <a:off x="7531610" y="2434201"/>
            <a:ext cx="3822189" cy="3742762"/>
          </a:xfrm>
        </p:spPr>
        <p:txBody>
          <a:bodyPr>
            <a:normAutofit/>
          </a:bodyPr>
          <a:lstStyle/>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hospitality industry not only contributes to increased growth and development in economies, but it creates employment. It accounts for over 10% of the employment rate and further is responsible for the growth and development of other sectors (Witts, 2015). The industry further gives different alternatives for consumers to enjoy various property developments which promote both local and international tourism.</a:t>
            </a:r>
            <a:r>
              <a:rPr lang="x-none" sz="1400" dirty="0">
                <a:effectLst/>
              </a:rPr>
              <a:t> </a:t>
            </a:r>
            <a:endParaRPr lang="x-none" sz="1900" dirty="0"/>
          </a:p>
        </p:txBody>
      </p:sp>
    </p:spTree>
    <p:extLst>
      <p:ext uri="{BB962C8B-B14F-4D97-AF65-F5344CB8AC3E}">
        <p14:creationId xmlns:p14="http://schemas.microsoft.com/office/powerpoint/2010/main" val="1810923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 xmlns:a16="http://schemas.microsoft.com/office/drawing/2014/main" id="{8181FC64-B306-4821-98E2-780662EFC48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8194" name="Picture 2" descr="Training and Development - Brentwood Diocese">
            <a:extLst>
              <a:ext uri="{FF2B5EF4-FFF2-40B4-BE49-F238E27FC236}">
                <a16:creationId xmlns="" xmlns:a16="http://schemas.microsoft.com/office/drawing/2014/main" id="{3B62B656-B787-45B9-286F-013D9F39A00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8201" name="Freeform: Shape 8200">
            <a:extLst>
              <a:ext uri="{FF2B5EF4-FFF2-40B4-BE49-F238E27FC236}">
                <a16:creationId xmlns="" xmlns:a16="http://schemas.microsoft.com/office/drawing/2014/main" id="{5871FC61-DD4E-47D4-81FD-8A7E7D12B37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8203" name="Freeform: Shape 8202">
            <a:extLst>
              <a:ext uri="{FF2B5EF4-FFF2-40B4-BE49-F238E27FC236}">
                <a16:creationId xmlns="" xmlns:a16="http://schemas.microsoft.com/office/drawing/2014/main" id="{F9EC3F91-A75C-4F74-867E-E4C28C13546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8205" name="Freeform: Shape 8204">
            <a:extLst>
              <a:ext uri="{FF2B5EF4-FFF2-40B4-BE49-F238E27FC236}">
                <a16:creationId xmlns="" xmlns:a16="http://schemas.microsoft.com/office/drawing/2014/main" id="{829A1E2C-5AC8-40FC-99E9-832069D3979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 xmlns:a16="http://schemas.microsoft.com/office/drawing/2014/main" id="{F100A032-DD7D-96D2-4EC7-8B30986AC7F9}"/>
              </a:ext>
            </a:extLst>
          </p:cNvPr>
          <p:cNvSpPr>
            <a:spLocks noGrp="1"/>
          </p:cNvSpPr>
          <p:nvPr>
            <p:ph type="title"/>
          </p:nvPr>
        </p:nvSpPr>
        <p:spPr>
          <a:xfrm>
            <a:off x="8046720" y="1045597"/>
            <a:ext cx="3633746" cy="1588422"/>
          </a:xfrm>
        </p:spPr>
        <p:txBody>
          <a:bodyPr anchor="b">
            <a:normAutofit/>
          </a:bodyPr>
          <a:lstStyle/>
          <a:p>
            <a:r>
              <a:rPr lang="x-none" sz="3600"/>
              <a:t>Expectations of Consumers</a:t>
            </a:r>
          </a:p>
        </p:txBody>
      </p:sp>
      <p:sp>
        <p:nvSpPr>
          <p:cNvPr id="3" name="Content Placeholder 2">
            <a:extLst>
              <a:ext uri="{FF2B5EF4-FFF2-40B4-BE49-F238E27FC236}">
                <a16:creationId xmlns="" xmlns:a16="http://schemas.microsoft.com/office/drawing/2014/main" id="{D36016E6-5D05-0E93-715C-802618157F3B}"/>
              </a:ext>
            </a:extLst>
          </p:cNvPr>
          <p:cNvSpPr>
            <a:spLocks noGrp="1"/>
          </p:cNvSpPr>
          <p:nvPr>
            <p:ph idx="1"/>
          </p:nvPr>
        </p:nvSpPr>
        <p:spPr>
          <a:xfrm>
            <a:off x="8046719" y="2722729"/>
            <a:ext cx="3633747" cy="2700062"/>
          </a:xfrm>
        </p:spPr>
        <p:txBody>
          <a:bodyPr>
            <a:normAutofit/>
          </a:bodyPr>
          <a:lstStyle/>
          <a:p>
            <a:pPr marL="0" indent="0">
              <a:buNone/>
            </a:pPr>
            <a:r>
              <a:rPr lang="en-GB" sz="1400">
                <a:effectLst/>
                <a:latin typeface="Calibri" panose="020F0502020204030204" pitchFamily="34" charset="0"/>
                <a:ea typeface="Calibri" panose="020F0502020204030204" pitchFamily="34" charset="0"/>
                <a:cs typeface="Times New Roman" panose="02020603050405020304" pitchFamily="18" charset="0"/>
              </a:rPr>
              <a:t>To meet the expectations of guests, hotels invest in different services that are inclined towards increasing productivity. One is by investing in the highest standards that will ensure guests get an unrivalled experience. The hotels also invest in training which will increase the overall efficiency of staffers. Further, through the adoption of regular feedback, the hotel can improve the quality of service and lead to increased productivity. </a:t>
            </a:r>
            <a:endParaRPr lang="x-none" sz="14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x-none" sz="14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17320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 xmlns:a16="http://schemas.microsoft.com/office/drawing/2014/main" id="{79BB35BC-D5C2-4C8B-A22A-A71E6191913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AF638263-BE7E-B7D6-A064-79E245FC569B}"/>
              </a:ext>
            </a:extLst>
          </p:cNvPr>
          <p:cNvSpPr>
            <a:spLocks noGrp="1"/>
          </p:cNvSpPr>
          <p:nvPr>
            <p:ph type="title"/>
          </p:nvPr>
        </p:nvSpPr>
        <p:spPr>
          <a:xfrm>
            <a:off x="6513788" y="365125"/>
            <a:ext cx="4840010" cy="1807305"/>
          </a:xfrm>
        </p:spPr>
        <p:txBody>
          <a:bodyPr>
            <a:normAutofit/>
          </a:bodyPr>
          <a:lstStyle/>
          <a:p>
            <a:r>
              <a:rPr lang="en-GB" dirty="0"/>
              <a:t>References</a:t>
            </a:r>
            <a:endParaRPr lang="x-none" dirty="0"/>
          </a:p>
        </p:txBody>
      </p:sp>
      <p:pic>
        <p:nvPicPr>
          <p:cNvPr id="1027" name="Picture 3" descr="References | Chevening">
            <a:extLst>
              <a:ext uri="{FF2B5EF4-FFF2-40B4-BE49-F238E27FC236}">
                <a16:creationId xmlns="" xmlns:a16="http://schemas.microsoft.com/office/drawing/2014/main" id="{748E8528-B739-7E1C-5288-F104D9A63A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73" r="42559"/>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 xmlns:a16="http://schemas.microsoft.com/office/drawing/2014/main" id="{F65E69A1-5CC5-0520-988A-840D875A2D52}"/>
              </a:ext>
            </a:extLst>
          </p:cNvPr>
          <p:cNvSpPr>
            <a:spLocks noGrp="1"/>
          </p:cNvSpPr>
          <p:nvPr>
            <p:ph idx="1"/>
          </p:nvPr>
        </p:nvSpPr>
        <p:spPr>
          <a:xfrm>
            <a:off x="6513788" y="1953735"/>
            <a:ext cx="4840010" cy="3843666"/>
          </a:xfrm>
        </p:spPr>
        <p:txBody>
          <a:bodyPr>
            <a:normAutofit/>
          </a:bodyPr>
          <a:lstStyle/>
          <a:p>
            <a:pPr marL="0" indent="0">
              <a:buNone/>
            </a:pPr>
            <a:endParaRPr lang="en-GB" sz="1100" dirty="0"/>
          </a:p>
          <a:p>
            <a:pPr marL="0" indent="0">
              <a:buNone/>
            </a:pPr>
            <a:r>
              <a:rPr lang="en-GB" sz="1100" dirty="0"/>
              <a:t>Fairfield . (2023, January 26). Where it all Began. Retrieved from Fairfield : https://</a:t>
            </a:r>
            <a:r>
              <a:rPr lang="en-GB" sz="1100" dirty="0" err="1"/>
              <a:t>fairfield.marriott.com</a:t>
            </a:r>
            <a:r>
              <a:rPr lang="en-GB" sz="1100" dirty="0"/>
              <a:t>/</a:t>
            </a:r>
            <a:r>
              <a:rPr lang="en-GB" sz="1100" dirty="0" err="1"/>
              <a:t>ourstory</a:t>
            </a:r>
            <a:r>
              <a:rPr lang="en-GB" sz="1100" dirty="0"/>
              <a:t>/</a:t>
            </a:r>
          </a:p>
          <a:p>
            <a:pPr marL="0" indent="0">
              <a:buNone/>
            </a:pPr>
            <a:endParaRPr lang="en-GB" sz="1100" dirty="0"/>
          </a:p>
          <a:p>
            <a:pPr marL="0" indent="0">
              <a:buNone/>
            </a:pPr>
            <a:r>
              <a:rPr lang="en-GB" sz="1100" dirty="0" err="1"/>
              <a:t>Mercan</a:t>
            </a:r>
            <a:r>
              <a:rPr lang="en-GB" sz="1100" dirty="0"/>
              <a:t>, S., Cain, L., </a:t>
            </a:r>
            <a:r>
              <a:rPr lang="en-GB" sz="1100" dirty="0" err="1"/>
              <a:t>Akkaya</a:t>
            </a:r>
            <a:r>
              <a:rPr lang="en-GB" sz="1100" dirty="0"/>
              <a:t>, K., </a:t>
            </a:r>
            <a:r>
              <a:rPr lang="en-GB" sz="1100" dirty="0" err="1"/>
              <a:t>Cebe</a:t>
            </a:r>
            <a:r>
              <a:rPr lang="en-GB" sz="1100" dirty="0"/>
              <a:t>, M., </a:t>
            </a:r>
            <a:r>
              <a:rPr lang="en-GB" sz="1100" dirty="0" err="1"/>
              <a:t>Uluagac</a:t>
            </a:r>
            <a:r>
              <a:rPr lang="en-GB" sz="1100" dirty="0"/>
              <a:t>, S., Alonso, M., &amp; </a:t>
            </a:r>
            <a:r>
              <a:rPr lang="en-GB" sz="1100" dirty="0" err="1"/>
              <a:t>Cobanoglu</a:t>
            </a:r>
            <a:r>
              <a:rPr lang="en-GB" sz="1100" dirty="0"/>
              <a:t>, C. (2020). Improving the service industry with hyper-connectivity: IoT in hospitality. International Journal of Contemporary Hospitality Management, 33(1), 243-262.</a:t>
            </a:r>
          </a:p>
          <a:p>
            <a:pPr marL="0" indent="0">
              <a:buNone/>
            </a:pPr>
            <a:endParaRPr lang="en-GB" sz="1100" dirty="0"/>
          </a:p>
          <a:p>
            <a:pPr marL="0" indent="0">
              <a:buNone/>
            </a:pPr>
            <a:r>
              <a:rPr lang="en-GB" sz="1100" dirty="0"/>
              <a:t>Red News. (2022, November 17). Working While Traveling? Marriott has a Space for You. Retrieved from Red News: https://</a:t>
            </a:r>
            <a:r>
              <a:rPr lang="en-GB" sz="1100" dirty="0" err="1"/>
              <a:t>rednews.com</a:t>
            </a:r>
            <a:r>
              <a:rPr lang="en-GB" sz="1100" dirty="0"/>
              <a:t>/2022/11/working-while-traveling-</a:t>
            </a:r>
            <a:r>
              <a:rPr lang="en-GB" sz="1100" dirty="0" err="1"/>
              <a:t>marriott</a:t>
            </a:r>
            <a:r>
              <a:rPr lang="en-GB" sz="1100" dirty="0"/>
              <a:t>-has-a-space-for-you/</a:t>
            </a:r>
          </a:p>
          <a:p>
            <a:pPr marL="0" indent="0">
              <a:buNone/>
            </a:pPr>
            <a:endParaRPr lang="en-GB" sz="1100" dirty="0"/>
          </a:p>
          <a:p>
            <a:pPr marL="0" indent="0">
              <a:buNone/>
            </a:pPr>
            <a:r>
              <a:rPr lang="en-GB" sz="1100" dirty="0"/>
              <a:t>Witts, S. (2015, September 15). One in 10 people work in hospitality and tourism. Retrieved from Big Hospitality: https://</a:t>
            </a:r>
            <a:r>
              <a:rPr lang="en-GB" sz="1100" dirty="0" err="1"/>
              <a:t>www.bighospitality.co.uk</a:t>
            </a:r>
            <a:r>
              <a:rPr lang="en-GB" sz="1100" dirty="0"/>
              <a:t>/Article/2015/09/16/One-in-10-people-work-in-hospitality-and-tourism</a:t>
            </a:r>
          </a:p>
          <a:p>
            <a:pPr marL="0" indent="0">
              <a:buNone/>
            </a:pPr>
            <a:endParaRPr lang="en-GB" sz="1100" dirty="0"/>
          </a:p>
          <a:p>
            <a:pPr marL="0" indent="0">
              <a:buNone/>
            </a:pPr>
            <a:endParaRPr lang="en-GB" sz="1100" dirty="0"/>
          </a:p>
          <a:p>
            <a:pPr marL="0" indent="0">
              <a:buNone/>
            </a:pPr>
            <a:endParaRPr lang="en-GB" sz="1100" dirty="0"/>
          </a:p>
          <a:p>
            <a:pPr marL="0" indent="0">
              <a:buNone/>
            </a:pPr>
            <a:endParaRPr lang="x-none" sz="1100" dirty="0"/>
          </a:p>
        </p:txBody>
      </p:sp>
    </p:spTree>
    <p:extLst>
      <p:ext uri="{BB962C8B-B14F-4D97-AF65-F5344CB8AC3E}">
        <p14:creationId xmlns:p14="http://schemas.microsoft.com/office/powerpoint/2010/main" val="23579311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873</Words>
  <Application>Microsoft Office PowerPoint</Application>
  <PresentationFormat>Widescreen</PresentationFormat>
  <Paragraphs>28</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Meiryo</vt:lpstr>
      <vt:lpstr>Times New Roman</vt:lpstr>
      <vt:lpstr>Office Theme</vt:lpstr>
      <vt:lpstr>The role and importance of quality service, hospitality and guest services in the hospitality industry based on Fairfield by Marriott. </vt:lpstr>
      <vt:lpstr>History</vt:lpstr>
      <vt:lpstr>The Hotel</vt:lpstr>
      <vt:lpstr>The Offering</vt:lpstr>
      <vt:lpstr>The Services</vt:lpstr>
      <vt:lpstr>Service Delivery</vt:lpstr>
      <vt:lpstr>Importance of the Sector</vt:lpstr>
      <vt:lpstr>Expectations of Consumers</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2023-01-26T06:28:37Z</dcterms:created>
  <dcterms:modified xsi:type="dcterms:W3CDTF">2023-01-26T15:35:25Z</dcterms:modified>
</cp:coreProperties>
</file>