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1"/>
  </p:notesMasterIdLst>
  <p:sldIdLst>
    <p:sldId id="256" r:id="rId2"/>
    <p:sldId id="258" r:id="rId3"/>
    <p:sldId id="257"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28"/>
    <p:restoredTop sz="81545"/>
  </p:normalViewPr>
  <p:slideViewPr>
    <p:cSldViewPr snapToGrid="0" snapToObjects="1">
      <p:cViewPr>
        <p:scale>
          <a:sx n="66" d="100"/>
          <a:sy n="66" d="100"/>
        </p:scale>
        <p:origin x="1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56B2E8-55AC-8D41-B4E5-914408725F79}" type="datetimeFigureOut">
              <a:rPr lang="en-GB" smtClean="0"/>
              <a:t>12/12/2019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73BC52-6C9D-E840-8DBC-5D1C1D13557D}" type="slidenum">
              <a:rPr lang="en-GB" smtClean="0"/>
              <a:t>‹#›</a:t>
            </a:fld>
            <a:endParaRPr lang="en-GB"/>
          </a:p>
        </p:txBody>
      </p:sp>
    </p:spTree>
    <p:extLst>
      <p:ext uri="{BB962C8B-B14F-4D97-AF65-F5344CB8AC3E}">
        <p14:creationId xmlns:p14="http://schemas.microsoft.com/office/powerpoint/2010/main" val="515494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I’m Rebecca and todays presentation will focus on discussing Aldi’s current business strategy for success. </a:t>
            </a:r>
          </a:p>
          <a:p>
            <a:r>
              <a:rPr lang="en-GB" dirty="0"/>
              <a:t>Using strategy management tools, I have analysed Aldi’s current strategy to determine how their business is currently operating and to determine what improvements can be made. </a:t>
            </a:r>
          </a:p>
          <a:p>
            <a:r>
              <a:rPr lang="en-GB" dirty="0"/>
              <a:t>I have included my recommendations for new strategic direction near the conclusion of this presentation.</a:t>
            </a:r>
          </a:p>
          <a:p>
            <a:r>
              <a:rPr lang="en-GB" dirty="0"/>
              <a:t>All relevant references are also included in the closing slide. </a:t>
            </a:r>
          </a:p>
        </p:txBody>
      </p:sp>
      <p:sp>
        <p:nvSpPr>
          <p:cNvPr id="4" name="Slide Number Placeholder 3"/>
          <p:cNvSpPr>
            <a:spLocks noGrp="1"/>
          </p:cNvSpPr>
          <p:nvPr>
            <p:ph type="sldNum" sz="quarter" idx="5"/>
          </p:nvPr>
        </p:nvSpPr>
        <p:spPr/>
        <p:txBody>
          <a:bodyPr/>
          <a:lstStyle/>
          <a:p>
            <a:fld id="{3473BC52-6C9D-E840-8DBC-5D1C1D13557D}" type="slidenum">
              <a:rPr lang="en-GB" smtClean="0"/>
              <a:t>1</a:t>
            </a:fld>
            <a:endParaRPr lang="en-GB"/>
          </a:p>
        </p:txBody>
      </p:sp>
    </p:spTree>
    <p:extLst>
      <p:ext uri="{BB962C8B-B14F-4D97-AF65-F5344CB8AC3E}">
        <p14:creationId xmlns:p14="http://schemas.microsoft.com/office/powerpoint/2010/main" val="3530103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identifying and analysing Aldi’s business strategy, a variety of different theorist’s definitions of what business strategy is were sourced. There is no one perfect definition so sourcing from many theorists allows for a more in depth understanding. </a:t>
            </a:r>
          </a:p>
        </p:txBody>
      </p:sp>
      <p:sp>
        <p:nvSpPr>
          <p:cNvPr id="4" name="Slide Number Placeholder 3"/>
          <p:cNvSpPr>
            <a:spLocks noGrp="1"/>
          </p:cNvSpPr>
          <p:nvPr>
            <p:ph type="sldNum" sz="quarter" idx="5"/>
          </p:nvPr>
        </p:nvSpPr>
        <p:spPr/>
        <p:txBody>
          <a:bodyPr/>
          <a:lstStyle/>
          <a:p>
            <a:fld id="{3473BC52-6C9D-E840-8DBC-5D1C1D13557D}" type="slidenum">
              <a:rPr lang="en-GB" smtClean="0"/>
              <a:t>2</a:t>
            </a:fld>
            <a:endParaRPr lang="en-GB"/>
          </a:p>
        </p:txBody>
      </p:sp>
    </p:spTree>
    <p:extLst>
      <p:ext uri="{BB962C8B-B14F-4D97-AF65-F5344CB8AC3E}">
        <p14:creationId xmlns:p14="http://schemas.microsoft.com/office/powerpoint/2010/main" val="18907790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Aldi is on of the most popular supermarkets in the UK currently and operate a very productive strategy to aim for the highest level of success. </a:t>
            </a:r>
          </a:p>
        </p:txBody>
      </p:sp>
      <p:sp>
        <p:nvSpPr>
          <p:cNvPr id="4" name="Slide Number Placeholder 3"/>
          <p:cNvSpPr>
            <a:spLocks noGrp="1"/>
          </p:cNvSpPr>
          <p:nvPr>
            <p:ph type="sldNum" sz="quarter" idx="5"/>
          </p:nvPr>
        </p:nvSpPr>
        <p:spPr/>
        <p:txBody>
          <a:bodyPr/>
          <a:lstStyle/>
          <a:p>
            <a:fld id="{3473BC52-6C9D-E840-8DBC-5D1C1D13557D}" type="slidenum">
              <a:rPr lang="en-GB" smtClean="0"/>
              <a:t>3</a:t>
            </a:fld>
            <a:endParaRPr lang="en-GB"/>
          </a:p>
        </p:txBody>
      </p:sp>
    </p:spTree>
    <p:extLst>
      <p:ext uri="{BB962C8B-B14F-4D97-AF65-F5344CB8AC3E}">
        <p14:creationId xmlns:p14="http://schemas.microsoft.com/office/powerpoint/2010/main" val="1291738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Limited Range- This allows them them to focus on selling large amounts of one product rather than spreading their focus on more smaller items.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 This allows shoppers who may not have been able to afford high ticket items before, get their hands on them with Aldi’s low prices.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Exclusive Branded Products-  By offering well known brands it allows them to attract all level of class shoppers as there is something for everyone. One in three of Aldi’s shoppers are now middle/high class.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Focus- They focus on their online and in-store presence and have no interest in expansion or development. This allows them to put full efforts in to their operations.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Price Change Policy- This policy allows them to retain customers very well and attract more non-frequent shoppers as the shopping experience is very consistent and customers can allows get the most for their money.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473BC52-6C9D-E840-8DBC-5D1C1D13557D}" type="slidenum">
              <a:rPr lang="en-GB" smtClean="0"/>
              <a:t>4</a:t>
            </a:fld>
            <a:endParaRPr lang="en-GB"/>
          </a:p>
        </p:txBody>
      </p:sp>
    </p:spTree>
    <p:extLst>
      <p:ext uri="{BB962C8B-B14F-4D97-AF65-F5344CB8AC3E}">
        <p14:creationId xmlns:p14="http://schemas.microsoft.com/office/powerpoint/2010/main" val="1259680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in analysing Aldi’s business strategy I have applied Porters Generic Strategies framework.</a:t>
            </a:r>
          </a:p>
          <a:p>
            <a:endParaRPr lang="en-GB" dirty="0"/>
          </a:p>
          <a:p>
            <a:r>
              <a:rPr lang="en-GB" dirty="0"/>
              <a:t>Aldi’s current strategy focus is for better words identical to that of the Porters Generic Strategy segment it finds itself in, their focus is narrow and is effective for their business outcomes. </a:t>
            </a:r>
          </a:p>
        </p:txBody>
      </p:sp>
      <p:sp>
        <p:nvSpPr>
          <p:cNvPr id="4" name="Slide Number Placeholder 3"/>
          <p:cNvSpPr>
            <a:spLocks noGrp="1"/>
          </p:cNvSpPr>
          <p:nvPr>
            <p:ph type="sldNum" sz="quarter" idx="5"/>
          </p:nvPr>
        </p:nvSpPr>
        <p:spPr/>
        <p:txBody>
          <a:bodyPr/>
          <a:lstStyle/>
          <a:p>
            <a:fld id="{3473BC52-6C9D-E840-8DBC-5D1C1D13557D}" type="slidenum">
              <a:rPr lang="en-GB" smtClean="0"/>
              <a:t>5</a:t>
            </a:fld>
            <a:endParaRPr lang="en-GB"/>
          </a:p>
        </p:txBody>
      </p:sp>
    </p:spTree>
    <p:extLst>
      <p:ext uri="{BB962C8B-B14F-4D97-AF65-F5344CB8AC3E}">
        <p14:creationId xmlns:p14="http://schemas.microsoft.com/office/powerpoint/2010/main" val="1472526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as Porters Generic Strategies understands internal strategy, </a:t>
            </a:r>
            <a:r>
              <a:rPr lang="en-GB" dirty="0" err="1"/>
              <a:t>Bowmans</a:t>
            </a:r>
            <a:r>
              <a:rPr lang="en-GB" dirty="0"/>
              <a:t> Strategic Clock will allow for identification of Aldi’s strategic position in their external environment and determine if it fits with their underlying strategy. </a:t>
            </a:r>
          </a:p>
          <a:p>
            <a:endParaRPr lang="en-GB" dirty="0"/>
          </a:p>
          <a:p>
            <a:r>
              <a:rPr lang="en-GB" dirty="0"/>
              <a:t>As Bowman’s Strategic Clock elaborates on Porters Generic Strategy, I have evaluative points for both. As effective as they both may be, they are very narrow and do not take in to account external uncontrollable factors which could impact  a business. This makes me question how impactful they make actually be in reality. </a:t>
            </a:r>
          </a:p>
          <a:p>
            <a:endParaRPr lang="en-GB" dirty="0"/>
          </a:p>
        </p:txBody>
      </p:sp>
      <p:sp>
        <p:nvSpPr>
          <p:cNvPr id="4" name="Slide Number Placeholder 3"/>
          <p:cNvSpPr>
            <a:spLocks noGrp="1"/>
          </p:cNvSpPr>
          <p:nvPr>
            <p:ph type="sldNum" sz="quarter" idx="5"/>
          </p:nvPr>
        </p:nvSpPr>
        <p:spPr/>
        <p:txBody>
          <a:bodyPr/>
          <a:lstStyle/>
          <a:p>
            <a:fld id="{3473BC52-6C9D-E840-8DBC-5D1C1D13557D}" type="slidenum">
              <a:rPr lang="en-GB" smtClean="0"/>
              <a:t>6</a:t>
            </a:fld>
            <a:endParaRPr lang="en-GB"/>
          </a:p>
        </p:txBody>
      </p:sp>
    </p:spTree>
    <p:extLst>
      <p:ext uri="{BB962C8B-B14F-4D97-AF65-F5344CB8AC3E}">
        <p14:creationId xmlns:p14="http://schemas.microsoft.com/office/powerpoint/2010/main" val="4188206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Stakeholder analysis allows for a deeper understanding of Aldi’s stakeholders and determine how impactful they are to the business. Without stakeholders a business would not be able to operate so it is fundamental to manage them correctly.</a:t>
            </a:r>
          </a:p>
          <a:p>
            <a:endParaRPr lang="en-GB" dirty="0"/>
          </a:p>
          <a:p>
            <a:r>
              <a:rPr lang="en-GB" dirty="0"/>
              <a:t>Stakeholder analysis however is a very lengthy process and unless it is kept up to date it renders itself as useless. Unforeseen circumstances and financial issues can ruin a businesses chance of maintaining a efficient stakeholder analysis.  </a:t>
            </a:r>
          </a:p>
        </p:txBody>
      </p:sp>
      <p:sp>
        <p:nvSpPr>
          <p:cNvPr id="4" name="Slide Number Placeholder 3"/>
          <p:cNvSpPr>
            <a:spLocks noGrp="1"/>
          </p:cNvSpPr>
          <p:nvPr>
            <p:ph type="sldNum" sz="quarter" idx="5"/>
          </p:nvPr>
        </p:nvSpPr>
        <p:spPr/>
        <p:txBody>
          <a:bodyPr/>
          <a:lstStyle/>
          <a:p>
            <a:fld id="{3473BC52-6C9D-E840-8DBC-5D1C1D13557D}" type="slidenum">
              <a:rPr lang="en-GB" smtClean="0"/>
              <a:t>7</a:t>
            </a:fld>
            <a:endParaRPr lang="en-GB"/>
          </a:p>
        </p:txBody>
      </p:sp>
    </p:spTree>
    <p:extLst>
      <p:ext uri="{BB962C8B-B14F-4D97-AF65-F5344CB8AC3E}">
        <p14:creationId xmlns:p14="http://schemas.microsoft.com/office/powerpoint/2010/main" val="779004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Drawing on understanding of Aldi’s business strategy and analysing their strategy with strategic management tools, I have developed thoughts for new strategic direction. </a:t>
            </a:r>
          </a:p>
          <a:p>
            <a:endParaRPr lang="en-GB" dirty="0"/>
          </a:p>
          <a:p>
            <a:r>
              <a:rPr lang="en-GB" dirty="0"/>
              <a:t>With the uncertainty of the UK’s economical and political state after many years of confusion over Brexit and now with leadership decisions being altered by the general election; importing goods, taxation and pricing are matters which are impacted by these factors and are very important factors in maintain a strong business. </a:t>
            </a:r>
          </a:p>
          <a:p>
            <a:endParaRPr lang="en-GB" dirty="0"/>
          </a:p>
          <a:p>
            <a:r>
              <a:rPr lang="en-GB" dirty="0"/>
              <a:t>My suggestion is for Aldi to cut larger quantity, lower value deals with suppliers and to in first instance keep their prices the same. If a competitor is then able to lower their prices, Aldi has the flexibility to lower their prices too which will allow them to maintain their customer flow.  </a:t>
            </a:r>
          </a:p>
        </p:txBody>
      </p:sp>
      <p:sp>
        <p:nvSpPr>
          <p:cNvPr id="4" name="Slide Number Placeholder 3"/>
          <p:cNvSpPr>
            <a:spLocks noGrp="1"/>
          </p:cNvSpPr>
          <p:nvPr>
            <p:ph type="sldNum" sz="quarter" idx="5"/>
          </p:nvPr>
        </p:nvSpPr>
        <p:spPr/>
        <p:txBody>
          <a:bodyPr/>
          <a:lstStyle/>
          <a:p>
            <a:fld id="{3473BC52-6C9D-E840-8DBC-5D1C1D13557D}" type="slidenum">
              <a:rPr lang="en-GB" smtClean="0"/>
              <a:t>8</a:t>
            </a:fld>
            <a:endParaRPr lang="en-GB"/>
          </a:p>
        </p:txBody>
      </p:sp>
    </p:spTree>
    <p:extLst>
      <p:ext uri="{BB962C8B-B14F-4D97-AF65-F5344CB8AC3E}">
        <p14:creationId xmlns:p14="http://schemas.microsoft.com/office/powerpoint/2010/main" val="266063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presentation has presented a thorough understanding of Aldi’s business strategy and strategic management tools which have then been applied. I have also included my own personal recommendation for new strategic direction for Aldi to aim for success for the business. </a:t>
            </a:r>
          </a:p>
          <a:p>
            <a:endParaRPr lang="en-GB" dirty="0"/>
          </a:p>
          <a:p>
            <a:r>
              <a:rPr lang="en-GB" dirty="0"/>
              <a:t>While the strategic management tools chosen are useful to analysing Aldi’s success, in evaluation I would have liked to include more i.e SWOT and PESTLE analysis to generate a more in depth understading. </a:t>
            </a:r>
          </a:p>
        </p:txBody>
      </p:sp>
      <p:sp>
        <p:nvSpPr>
          <p:cNvPr id="4" name="Slide Number Placeholder 3"/>
          <p:cNvSpPr>
            <a:spLocks noGrp="1"/>
          </p:cNvSpPr>
          <p:nvPr>
            <p:ph type="sldNum" sz="quarter" idx="5"/>
          </p:nvPr>
        </p:nvSpPr>
        <p:spPr/>
        <p:txBody>
          <a:bodyPr/>
          <a:lstStyle/>
          <a:p>
            <a:fld id="{3473BC52-6C9D-E840-8DBC-5D1C1D13557D}" type="slidenum">
              <a:rPr lang="en-GB" smtClean="0"/>
              <a:t>9</a:t>
            </a:fld>
            <a:endParaRPr lang="en-GB"/>
          </a:p>
        </p:txBody>
      </p:sp>
    </p:spTree>
    <p:extLst>
      <p:ext uri="{BB962C8B-B14F-4D97-AF65-F5344CB8AC3E}">
        <p14:creationId xmlns:p14="http://schemas.microsoft.com/office/powerpoint/2010/main" val="21730582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12/6/19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12/6/19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12/6/19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12/6/19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12/6/19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12/6/19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12/6/19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12/6/19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12/6/19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12/6/19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12/6/19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6.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220CA-126C-A940-A72E-72ABF15623F8}"/>
              </a:ext>
            </a:extLst>
          </p:cNvPr>
          <p:cNvSpPr>
            <a:spLocks noGrp="1"/>
          </p:cNvSpPr>
          <p:nvPr>
            <p:ph type="ctrTitle"/>
          </p:nvPr>
        </p:nvSpPr>
        <p:spPr/>
        <p:txBody>
          <a:bodyPr/>
          <a:lstStyle/>
          <a:p>
            <a:r>
              <a:rPr lang="en-GB" dirty="0"/>
              <a:t>Aldi: A strategy Analysis </a:t>
            </a:r>
          </a:p>
        </p:txBody>
      </p:sp>
      <p:sp>
        <p:nvSpPr>
          <p:cNvPr id="3" name="Subtitle 2">
            <a:extLst>
              <a:ext uri="{FF2B5EF4-FFF2-40B4-BE49-F238E27FC236}">
                <a16:creationId xmlns:a16="http://schemas.microsoft.com/office/drawing/2014/main" id="{463386C0-AB3F-8B44-9F95-59442B601083}"/>
              </a:ext>
            </a:extLst>
          </p:cNvPr>
          <p:cNvSpPr>
            <a:spLocks noGrp="1"/>
          </p:cNvSpPr>
          <p:nvPr>
            <p:ph type="subTitle" idx="1"/>
          </p:nvPr>
        </p:nvSpPr>
        <p:spPr>
          <a:xfrm>
            <a:off x="1562100" y="4682062"/>
            <a:ext cx="9070848" cy="784883"/>
          </a:xfrm>
        </p:spPr>
        <p:txBody>
          <a:bodyPr>
            <a:normAutofit fontScale="85000" lnSpcReduction="20000"/>
          </a:bodyPr>
          <a:lstStyle/>
          <a:p>
            <a:r>
              <a:rPr lang="en-GB" dirty="0"/>
              <a:t>Strategies for Resilience and Prosperity</a:t>
            </a:r>
          </a:p>
          <a:p>
            <a:r>
              <a:rPr lang="en-GB" dirty="0"/>
              <a:t>BMSP6006</a:t>
            </a:r>
          </a:p>
          <a:p>
            <a:r>
              <a:rPr lang="en-GB" dirty="0"/>
              <a:t>Rebecca Aston </a:t>
            </a:r>
          </a:p>
          <a:p>
            <a:r>
              <a:rPr lang="en-GB" dirty="0"/>
              <a:t>1802671</a:t>
            </a:r>
          </a:p>
        </p:txBody>
      </p:sp>
    </p:spTree>
    <p:extLst>
      <p:ext uri="{BB962C8B-B14F-4D97-AF65-F5344CB8AC3E}">
        <p14:creationId xmlns:p14="http://schemas.microsoft.com/office/powerpoint/2010/main" val="4220655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57B0C-A627-1D4B-BCB5-36C23E104BB2}"/>
              </a:ext>
            </a:extLst>
          </p:cNvPr>
          <p:cNvSpPr>
            <a:spLocks noGrp="1"/>
          </p:cNvSpPr>
          <p:nvPr>
            <p:ph type="title"/>
          </p:nvPr>
        </p:nvSpPr>
        <p:spPr/>
        <p:txBody>
          <a:bodyPr/>
          <a:lstStyle/>
          <a:p>
            <a:r>
              <a:rPr lang="en-GB" dirty="0"/>
              <a:t>Business Strategy Defined</a:t>
            </a:r>
          </a:p>
        </p:txBody>
      </p:sp>
      <p:sp>
        <p:nvSpPr>
          <p:cNvPr id="3" name="Content Placeholder 2">
            <a:extLst>
              <a:ext uri="{FF2B5EF4-FFF2-40B4-BE49-F238E27FC236}">
                <a16:creationId xmlns:a16="http://schemas.microsoft.com/office/drawing/2014/main" id="{9E3A85F4-6610-6343-B851-3F4A9B5174D0}"/>
              </a:ext>
            </a:extLst>
          </p:cNvPr>
          <p:cNvSpPr>
            <a:spLocks noGrp="1"/>
          </p:cNvSpPr>
          <p:nvPr>
            <p:ph idx="1"/>
          </p:nvPr>
        </p:nvSpPr>
        <p:spPr/>
        <p:txBody>
          <a:bodyPr>
            <a:normAutofit/>
          </a:bodyPr>
          <a:lstStyle/>
          <a:p>
            <a:r>
              <a:rPr lang="en-GB" sz="2000" dirty="0"/>
              <a:t>Business strategy will aim focus on satisfying customer needs and preferences in order to achieve their profitable returns to simultaneously achieve customer satisfaction at the same time as a successful stakeholder return </a:t>
            </a:r>
            <a:r>
              <a:rPr lang="en-US" sz="2000" dirty="0"/>
              <a:t>(Ireland, </a:t>
            </a:r>
            <a:r>
              <a:rPr lang="en-US" sz="2000" dirty="0" err="1"/>
              <a:t>Hoskisson</a:t>
            </a:r>
            <a:r>
              <a:rPr lang="en-US" sz="2000" dirty="0"/>
              <a:t>, &amp; </a:t>
            </a:r>
            <a:r>
              <a:rPr lang="en-US" sz="2000" dirty="0" err="1"/>
              <a:t>Hitt</a:t>
            </a:r>
            <a:r>
              <a:rPr lang="en-US" sz="2000" dirty="0"/>
              <a:t>, 2012)</a:t>
            </a:r>
            <a:r>
              <a:rPr lang="en-GB" sz="2000" dirty="0"/>
              <a:t>.</a:t>
            </a:r>
          </a:p>
          <a:p>
            <a:r>
              <a:rPr lang="en-GB" sz="2000" dirty="0"/>
              <a:t>There are four leading business strategies which allow for competitive advantage for a business and insight is gained to determine what a business focuses on for best chance of success. </a:t>
            </a:r>
            <a:r>
              <a:rPr lang="en-US" sz="2000" dirty="0"/>
              <a:t>(Porter M. E., 2008)</a:t>
            </a:r>
            <a:r>
              <a:rPr lang="en-GB" sz="2000" dirty="0"/>
              <a:t>. </a:t>
            </a:r>
          </a:p>
          <a:p>
            <a:r>
              <a:rPr lang="en-GB" sz="2000" dirty="0"/>
              <a:t>Business strategy cannot be single handily determined it must allow for different development points to be considered for the most effective and productive </a:t>
            </a:r>
            <a:r>
              <a:rPr lang="en-US" sz="2000" dirty="0"/>
              <a:t>(</a:t>
            </a:r>
            <a:r>
              <a:rPr lang="en-US" sz="2000" dirty="0" err="1"/>
              <a:t>Minzberg</a:t>
            </a:r>
            <a:r>
              <a:rPr lang="en-US" sz="2000" dirty="0"/>
              <a:t> &amp; Quinn, 1991)</a:t>
            </a:r>
            <a:r>
              <a:rPr lang="en-GB" sz="2000" dirty="0"/>
              <a:t>.</a:t>
            </a:r>
          </a:p>
          <a:p>
            <a:pPr marL="0" indent="0">
              <a:buNone/>
            </a:pPr>
            <a:endParaRPr lang="en-GB" dirty="0"/>
          </a:p>
        </p:txBody>
      </p:sp>
    </p:spTree>
    <p:extLst>
      <p:ext uri="{BB962C8B-B14F-4D97-AF65-F5344CB8AC3E}">
        <p14:creationId xmlns:p14="http://schemas.microsoft.com/office/powerpoint/2010/main" val="358965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dissolv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dissolv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39E19-D9FF-774A-B104-32375AB12805}"/>
              </a:ext>
            </a:extLst>
          </p:cNvPr>
          <p:cNvSpPr>
            <a:spLocks noGrp="1"/>
          </p:cNvSpPr>
          <p:nvPr>
            <p:ph type="title"/>
          </p:nvPr>
        </p:nvSpPr>
        <p:spPr/>
        <p:txBody>
          <a:bodyPr/>
          <a:lstStyle/>
          <a:p>
            <a:r>
              <a:rPr lang="en-GB" dirty="0"/>
              <a:t>Aldi: Overview</a:t>
            </a:r>
          </a:p>
        </p:txBody>
      </p:sp>
      <p:sp>
        <p:nvSpPr>
          <p:cNvPr id="3" name="Content Placeholder 2">
            <a:extLst>
              <a:ext uri="{FF2B5EF4-FFF2-40B4-BE49-F238E27FC236}">
                <a16:creationId xmlns:a16="http://schemas.microsoft.com/office/drawing/2014/main" id="{3AE82644-8AC4-9E4F-B16D-BF5E23BCFDDB}"/>
              </a:ext>
            </a:extLst>
          </p:cNvPr>
          <p:cNvSpPr>
            <a:spLocks noGrp="1"/>
          </p:cNvSpPr>
          <p:nvPr>
            <p:ph idx="1"/>
          </p:nvPr>
        </p:nvSpPr>
        <p:spPr/>
        <p:txBody>
          <a:bodyPr>
            <a:normAutofit/>
          </a:bodyPr>
          <a:lstStyle/>
          <a:p>
            <a:r>
              <a:rPr lang="en-GB" sz="2000" dirty="0"/>
              <a:t>Aldi is one of fastest growing supermarket chains in the UK in the last decade as well as having thousands of stores already operating in Western Europe. </a:t>
            </a:r>
            <a:r>
              <a:rPr lang="en-US" sz="2000" dirty="0"/>
              <a:t>(Aldi , 2019)</a:t>
            </a:r>
            <a:r>
              <a:rPr lang="en-GB" sz="2000" dirty="0"/>
              <a:t>.</a:t>
            </a:r>
          </a:p>
          <a:p>
            <a:r>
              <a:rPr lang="en-GB" sz="2000" dirty="0"/>
              <a:t> Aldi hold an 8% market share in their respected market, only 2.3% behind ‘BIG 4’ status  </a:t>
            </a:r>
            <a:r>
              <a:rPr lang="en-US" sz="2000" dirty="0"/>
              <a:t>(</a:t>
            </a:r>
            <a:r>
              <a:rPr lang="en-US" sz="2000" dirty="0" err="1"/>
              <a:t>Gazzete</a:t>
            </a:r>
            <a:r>
              <a:rPr lang="en-US" sz="2000" dirty="0"/>
              <a:t>, 2019)</a:t>
            </a:r>
            <a:r>
              <a:rPr lang="en-GB" sz="2000" dirty="0"/>
              <a:t>. </a:t>
            </a:r>
          </a:p>
          <a:p>
            <a:r>
              <a:rPr lang="en-GB" sz="2000" dirty="0"/>
              <a:t>Aldi pride themselves on delivering high quality stock at the lowest possible prices, allowing consumers with less disposable income to purchase the high quality goods they desire but would otherwise be out of reach. </a:t>
            </a:r>
            <a:r>
              <a:rPr lang="en-US" sz="2000" dirty="0"/>
              <a:t>(Aldi Corporate, 2019 )</a:t>
            </a:r>
            <a:r>
              <a:rPr lang="en-GB" sz="2000" dirty="0"/>
              <a:t>. </a:t>
            </a:r>
          </a:p>
          <a:p>
            <a:r>
              <a:rPr lang="en-GB" sz="2000" dirty="0"/>
              <a:t>Aldi rise in popularity during the 2008 recession when their ’low cost-high quality’ strategy gained popularity in the financially declining UK.</a:t>
            </a:r>
          </a:p>
          <a:p>
            <a:endParaRPr lang="en-GB" sz="2000" dirty="0"/>
          </a:p>
        </p:txBody>
      </p:sp>
      <p:pic>
        <p:nvPicPr>
          <p:cNvPr id="4" name="Picture 3">
            <a:extLst>
              <a:ext uri="{FF2B5EF4-FFF2-40B4-BE49-F238E27FC236}">
                <a16:creationId xmlns:a16="http://schemas.microsoft.com/office/drawing/2014/main" id="{A076DA7D-D213-6845-978D-40034E2C471D}"/>
              </a:ext>
            </a:extLst>
          </p:cNvPr>
          <p:cNvPicPr>
            <a:picLocks noChangeAspect="1"/>
          </p:cNvPicPr>
          <p:nvPr/>
        </p:nvPicPr>
        <p:blipFill>
          <a:blip r:embed="rId3"/>
          <a:stretch>
            <a:fillRect/>
          </a:stretch>
        </p:blipFill>
        <p:spPr>
          <a:xfrm>
            <a:off x="10532532" y="260010"/>
            <a:ext cx="1462617" cy="1754184"/>
          </a:xfrm>
          <a:prstGeom prst="rect">
            <a:avLst/>
          </a:prstGeom>
        </p:spPr>
      </p:pic>
    </p:spTree>
    <p:extLst>
      <p:ext uri="{BB962C8B-B14F-4D97-AF65-F5344CB8AC3E}">
        <p14:creationId xmlns:p14="http://schemas.microsoft.com/office/powerpoint/2010/main" val="238281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dissolv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dissolv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dissolve">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dissolve">
                                      <p:cBhvr>
                                        <p:cTn id="25" dur="500"/>
                                        <p:tgtEl>
                                          <p:spTgt spid="3">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dissolve">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B878E-819B-5A4B-865E-56447827AC52}"/>
              </a:ext>
            </a:extLst>
          </p:cNvPr>
          <p:cNvSpPr>
            <a:spLocks noGrp="1"/>
          </p:cNvSpPr>
          <p:nvPr>
            <p:ph type="title"/>
          </p:nvPr>
        </p:nvSpPr>
        <p:spPr/>
        <p:txBody>
          <a:bodyPr/>
          <a:lstStyle/>
          <a:p>
            <a:r>
              <a:rPr lang="en-GB" dirty="0"/>
              <a:t>Aldi: Current Strategy </a:t>
            </a:r>
          </a:p>
        </p:txBody>
      </p:sp>
      <p:sp>
        <p:nvSpPr>
          <p:cNvPr id="3" name="Content Placeholder 2">
            <a:extLst>
              <a:ext uri="{FF2B5EF4-FFF2-40B4-BE49-F238E27FC236}">
                <a16:creationId xmlns:a16="http://schemas.microsoft.com/office/drawing/2014/main" id="{66C9904D-266D-8041-AE34-FF3DC0D301CC}"/>
              </a:ext>
            </a:extLst>
          </p:cNvPr>
          <p:cNvSpPr>
            <a:spLocks noGrp="1"/>
          </p:cNvSpPr>
          <p:nvPr>
            <p:ph idx="1"/>
          </p:nvPr>
        </p:nvSpPr>
        <p:spPr>
          <a:xfrm>
            <a:off x="1066800" y="2103120"/>
            <a:ext cx="10058400" cy="4494870"/>
          </a:xfrm>
        </p:spPr>
        <p:txBody>
          <a:bodyPr>
            <a:normAutofit lnSpcReduction="10000"/>
          </a:bodyPr>
          <a:lstStyle/>
          <a:p>
            <a:pPr marL="0" indent="0">
              <a:buNone/>
            </a:pPr>
            <a:r>
              <a:rPr lang="en-GB" dirty="0"/>
              <a:t>Aldi’s current strategy has 4 main points: </a:t>
            </a:r>
          </a:p>
          <a:p>
            <a:pPr marL="0" indent="0">
              <a:buNone/>
            </a:pPr>
            <a:endParaRPr lang="en-GB" dirty="0"/>
          </a:p>
          <a:p>
            <a:pPr marL="342900" indent="-342900">
              <a:buAutoNum type="arabicPeriod"/>
            </a:pPr>
            <a:r>
              <a:rPr lang="en-GB" dirty="0"/>
              <a:t>Limited Range- Aldi offer market leader products for low prices. They take the choice away from the customer by mainly offering only one variation of every product. Aldi has their famous ‘middle aisle’ which offers high ticket items for the fraction of the price sold elsewhere at peak times of the year. </a:t>
            </a:r>
          </a:p>
          <a:p>
            <a:pPr marL="342900" indent="-342900">
              <a:buAutoNum type="arabicPeriod"/>
            </a:pPr>
            <a:r>
              <a:rPr lang="en-GB" dirty="0"/>
              <a:t>2. Exclusive Branded Products- In order to create and environment where any class shopper is welcome, Aldi offers specially selected branded products to attract the customers they may otherwise have lost to the ‘BIG 4’ supermarkets. </a:t>
            </a:r>
          </a:p>
          <a:p>
            <a:pPr marL="0" indent="0">
              <a:buNone/>
            </a:pPr>
            <a:r>
              <a:rPr lang="en-GB" dirty="0"/>
              <a:t>3. Focus- Aldi’s underlying sole focus is to deliver high quality products for low price. They focus on nothing other than that.</a:t>
            </a:r>
          </a:p>
          <a:p>
            <a:pPr marL="0" indent="0">
              <a:buNone/>
            </a:pPr>
            <a:r>
              <a:rPr lang="en-GB" dirty="0"/>
              <a:t>4. Price Change Policy- In order to maintain their ‘Britain’s Best Value supermarket 2019’ title </a:t>
            </a:r>
            <a:r>
              <a:rPr lang="en-US" dirty="0"/>
              <a:t>(Aldi UK, 2019)</a:t>
            </a:r>
            <a:r>
              <a:rPr lang="en-GB" dirty="0"/>
              <a:t>, Aldi promises to maintain their low prices even when other leading supermarkets are raising theirs.</a:t>
            </a:r>
          </a:p>
          <a:p>
            <a:pPr marL="0" indent="0">
              <a:buNone/>
            </a:pPr>
            <a:endParaRPr lang="en-GB" dirty="0"/>
          </a:p>
        </p:txBody>
      </p:sp>
      <p:pic>
        <p:nvPicPr>
          <p:cNvPr id="4" name="Picture 3">
            <a:extLst>
              <a:ext uri="{FF2B5EF4-FFF2-40B4-BE49-F238E27FC236}">
                <a16:creationId xmlns:a16="http://schemas.microsoft.com/office/drawing/2014/main" id="{758295FB-C903-2342-A6F4-AC2C767AAF08}"/>
              </a:ext>
            </a:extLst>
          </p:cNvPr>
          <p:cNvPicPr>
            <a:picLocks noChangeAspect="1"/>
          </p:cNvPicPr>
          <p:nvPr/>
        </p:nvPicPr>
        <p:blipFill>
          <a:blip r:embed="rId3"/>
          <a:stretch>
            <a:fillRect/>
          </a:stretch>
        </p:blipFill>
        <p:spPr>
          <a:xfrm>
            <a:off x="10532532" y="260010"/>
            <a:ext cx="1462617" cy="1754184"/>
          </a:xfrm>
          <a:prstGeom prst="rect">
            <a:avLst/>
          </a:prstGeom>
        </p:spPr>
      </p:pic>
    </p:spTree>
    <p:extLst>
      <p:ext uri="{BB962C8B-B14F-4D97-AF65-F5344CB8AC3E}">
        <p14:creationId xmlns:p14="http://schemas.microsoft.com/office/powerpoint/2010/main" val="909312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par>
                                <p:cTn id="8" presetID="9"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dissolv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dissolve">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dissolve">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dissolve">
                                      <p:cBhvr>
                                        <p:cTn id="25" dur="5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dissolv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dissolve">
                                      <p:cBhvr>
                                        <p:cTn id="3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28CB1-0A6F-9142-907B-066F1E435A7D}"/>
              </a:ext>
            </a:extLst>
          </p:cNvPr>
          <p:cNvSpPr>
            <a:spLocks noGrp="1"/>
          </p:cNvSpPr>
          <p:nvPr>
            <p:ph type="title"/>
          </p:nvPr>
        </p:nvSpPr>
        <p:spPr/>
        <p:txBody>
          <a:bodyPr/>
          <a:lstStyle/>
          <a:p>
            <a:r>
              <a:rPr lang="en-GB" dirty="0"/>
              <a:t>Aldi: Porter’s Generic Strategies </a:t>
            </a:r>
          </a:p>
        </p:txBody>
      </p:sp>
      <p:pic>
        <p:nvPicPr>
          <p:cNvPr id="5" name="Content Placeholder 4">
            <a:extLst>
              <a:ext uri="{FF2B5EF4-FFF2-40B4-BE49-F238E27FC236}">
                <a16:creationId xmlns:a16="http://schemas.microsoft.com/office/drawing/2014/main" id="{9EBC4361-7E5E-8E48-A505-84A61FF00A65}"/>
              </a:ext>
            </a:extLst>
          </p:cNvPr>
          <p:cNvPicPr>
            <a:picLocks noGrp="1" noChangeAspect="1"/>
          </p:cNvPicPr>
          <p:nvPr>
            <p:ph idx="1"/>
          </p:nvPr>
        </p:nvPicPr>
        <p:blipFill>
          <a:blip r:embed="rId3"/>
          <a:stretch>
            <a:fillRect/>
          </a:stretch>
        </p:blipFill>
        <p:spPr>
          <a:xfrm>
            <a:off x="3440561" y="1606285"/>
            <a:ext cx="5392153" cy="4969614"/>
          </a:xfrm>
          <a:prstGeom prst="rect">
            <a:avLst/>
          </a:prstGeom>
        </p:spPr>
      </p:pic>
      <p:pic>
        <p:nvPicPr>
          <p:cNvPr id="4" name="Picture 3">
            <a:extLst>
              <a:ext uri="{FF2B5EF4-FFF2-40B4-BE49-F238E27FC236}">
                <a16:creationId xmlns:a16="http://schemas.microsoft.com/office/drawing/2014/main" id="{144ACD07-3CF6-E94C-BABB-A53EF3C01C0E}"/>
              </a:ext>
            </a:extLst>
          </p:cNvPr>
          <p:cNvPicPr>
            <a:picLocks noChangeAspect="1"/>
          </p:cNvPicPr>
          <p:nvPr/>
        </p:nvPicPr>
        <p:blipFill>
          <a:blip r:embed="rId4"/>
          <a:stretch>
            <a:fillRect/>
          </a:stretch>
        </p:blipFill>
        <p:spPr>
          <a:xfrm>
            <a:off x="10532532" y="260010"/>
            <a:ext cx="1462617" cy="1754184"/>
          </a:xfrm>
          <a:prstGeom prst="rect">
            <a:avLst/>
          </a:prstGeom>
        </p:spPr>
      </p:pic>
      <p:sp>
        <p:nvSpPr>
          <p:cNvPr id="6" name="TextBox 5">
            <a:extLst>
              <a:ext uri="{FF2B5EF4-FFF2-40B4-BE49-F238E27FC236}">
                <a16:creationId xmlns:a16="http://schemas.microsoft.com/office/drawing/2014/main" id="{A42C6B6B-0799-4046-8546-2A2A7F27D4F3}"/>
              </a:ext>
            </a:extLst>
          </p:cNvPr>
          <p:cNvSpPr txBox="1"/>
          <p:nvPr/>
        </p:nvSpPr>
        <p:spPr>
          <a:xfrm>
            <a:off x="4961106" y="4007796"/>
            <a:ext cx="1134894" cy="369332"/>
          </a:xfrm>
          <a:prstGeom prst="rect">
            <a:avLst/>
          </a:prstGeom>
          <a:noFill/>
        </p:spPr>
        <p:txBody>
          <a:bodyPr wrap="square" rtlCol="0">
            <a:spAutoFit/>
          </a:bodyPr>
          <a:lstStyle/>
          <a:p>
            <a:pPr algn="ctr"/>
            <a:r>
              <a:rPr lang="en-GB" dirty="0">
                <a:solidFill>
                  <a:srgbClr val="FFC000"/>
                </a:solidFill>
              </a:rPr>
              <a:t>Aldi</a:t>
            </a:r>
          </a:p>
        </p:txBody>
      </p:sp>
      <p:sp>
        <p:nvSpPr>
          <p:cNvPr id="7" name="TextBox 6">
            <a:extLst>
              <a:ext uri="{FF2B5EF4-FFF2-40B4-BE49-F238E27FC236}">
                <a16:creationId xmlns:a16="http://schemas.microsoft.com/office/drawing/2014/main" id="{0955A8EB-4491-BE42-AE38-2D23DC7EBA87}"/>
              </a:ext>
            </a:extLst>
          </p:cNvPr>
          <p:cNvSpPr txBox="1"/>
          <p:nvPr/>
        </p:nvSpPr>
        <p:spPr>
          <a:xfrm>
            <a:off x="505838" y="2529190"/>
            <a:ext cx="2587558" cy="3939540"/>
          </a:xfrm>
          <a:prstGeom prst="rect">
            <a:avLst/>
          </a:prstGeom>
          <a:noFill/>
        </p:spPr>
        <p:txBody>
          <a:bodyPr wrap="square" rtlCol="0">
            <a:spAutoFit/>
          </a:bodyPr>
          <a:lstStyle/>
          <a:p>
            <a:r>
              <a:rPr lang="en-GB" dirty="0"/>
              <a:t>Aldi’s business strategy falls in line with the cost focus definition of Porters Generic Strategies framework: A business will provide products similar to brand leaders but for a lower price gaining advantage in a concentrated market environment </a:t>
            </a:r>
            <a:r>
              <a:rPr lang="en-US" dirty="0"/>
              <a:t>(</a:t>
            </a:r>
            <a:r>
              <a:rPr lang="en-US" dirty="0" err="1"/>
              <a:t>Tanwar</a:t>
            </a:r>
            <a:r>
              <a:rPr lang="en-US" dirty="0"/>
              <a:t>, 2013)</a:t>
            </a:r>
            <a:r>
              <a:rPr lang="en-GB" dirty="0"/>
              <a:t>. </a:t>
            </a:r>
          </a:p>
        </p:txBody>
      </p:sp>
      <p:sp>
        <p:nvSpPr>
          <p:cNvPr id="8" name="TextBox 7">
            <a:extLst>
              <a:ext uri="{FF2B5EF4-FFF2-40B4-BE49-F238E27FC236}">
                <a16:creationId xmlns:a16="http://schemas.microsoft.com/office/drawing/2014/main" id="{6A9E62BF-BAD1-CB4D-8879-552C3CE66450}"/>
              </a:ext>
            </a:extLst>
          </p:cNvPr>
          <p:cNvSpPr txBox="1"/>
          <p:nvPr/>
        </p:nvSpPr>
        <p:spPr>
          <a:xfrm>
            <a:off x="8832714" y="6284064"/>
            <a:ext cx="2684835" cy="369332"/>
          </a:xfrm>
          <a:prstGeom prst="rect">
            <a:avLst/>
          </a:prstGeom>
          <a:noFill/>
        </p:spPr>
        <p:txBody>
          <a:bodyPr wrap="square" rtlCol="0">
            <a:spAutoFit/>
          </a:bodyPr>
          <a:lstStyle/>
          <a:p>
            <a:r>
              <a:rPr lang="en-GB" dirty="0"/>
              <a:t>Mindtools.com,2019</a:t>
            </a:r>
          </a:p>
        </p:txBody>
      </p:sp>
      <p:sp>
        <p:nvSpPr>
          <p:cNvPr id="9" name="TextBox 8">
            <a:extLst>
              <a:ext uri="{FF2B5EF4-FFF2-40B4-BE49-F238E27FC236}">
                <a16:creationId xmlns:a16="http://schemas.microsoft.com/office/drawing/2014/main" id="{C889640F-E72B-684B-AE1F-FEA86378987B}"/>
              </a:ext>
            </a:extLst>
          </p:cNvPr>
          <p:cNvSpPr txBox="1"/>
          <p:nvPr/>
        </p:nvSpPr>
        <p:spPr>
          <a:xfrm>
            <a:off x="10532532" y="2027446"/>
            <a:ext cx="1462617" cy="369332"/>
          </a:xfrm>
          <a:prstGeom prst="rect">
            <a:avLst/>
          </a:prstGeom>
          <a:noFill/>
        </p:spPr>
        <p:txBody>
          <a:bodyPr wrap="square" rtlCol="0">
            <a:spAutoFit/>
          </a:bodyPr>
          <a:lstStyle/>
          <a:p>
            <a:r>
              <a:rPr lang="en-GB" dirty="0"/>
              <a:t>Aldi, 2019</a:t>
            </a:r>
          </a:p>
        </p:txBody>
      </p:sp>
    </p:spTree>
    <p:extLst>
      <p:ext uri="{BB962C8B-B14F-4D97-AF65-F5344CB8AC3E}">
        <p14:creationId xmlns:p14="http://schemas.microsoft.com/office/powerpoint/2010/main" val="866981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par>
                                <p:cTn id="8" presetID="9"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dissolv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dissolv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dissolv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dissolve">
                                      <p:cBhvr>
                                        <p:cTn id="2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32D3B-677E-764A-8400-A4018B605AF3}"/>
              </a:ext>
            </a:extLst>
          </p:cNvPr>
          <p:cNvSpPr>
            <a:spLocks noGrp="1"/>
          </p:cNvSpPr>
          <p:nvPr>
            <p:ph type="title"/>
          </p:nvPr>
        </p:nvSpPr>
        <p:spPr/>
        <p:txBody>
          <a:bodyPr/>
          <a:lstStyle/>
          <a:p>
            <a:r>
              <a:rPr lang="en-GB" dirty="0"/>
              <a:t>Aldi: Bowman’s Strategic Clock </a:t>
            </a:r>
          </a:p>
        </p:txBody>
      </p:sp>
      <p:pic>
        <p:nvPicPr>
          <p:cNvPr id="4" name="Picture 3">
            <a:extLst>
              <a:ext uri="{FF2B5EF4-FFF2-40B4-BE49-F238E27FC236}">
                <a16:creationId xmlns:a16="http://schemas.microsoft.com/office/drawing/2014/main" id="{CDC76DEC-D318-DE40-997B-5044F8A42B27}"/>
              </a:ext>
            </a:extLst>
          </p:cNvPr>
          <p:cNvPicPr>
            <a:picLocks noChangeAspect="1"/>
          </p:cNvPicPr>
          <p:nvPr/>
        </p:nvPicPr>
        <p:blipFill>
          <a:blip r:embed="rId3"/>
          <a:stretch>
            <a:fillRect/>
          </a:stretch>
        </p:blipFill>
        <p:spPr>
          <a:xfrm>
            <a:off x="10555011" y="204912"/>
            <a:ext cx="1462617" cy="1754184"/>
          </a:xfrm>
          <a:prstGeom prst="rect">
            <a:avLst/>
          </a:prstGeom>
        </p:spPr>
      </p:pic>
      <p:pic>
        <p:nvPicPr>
          <p:cNvPr id="5" name="Content Placeholder 4" descr="See the source image">
            <a:extLst>
              <a:ext uri="{FF2B5EF4-FFF2-40B4-BE49-F238E27FC236}">
                <a16:creationId xmlns:a16="http://schemas.microsoft.com/office/drawing/2014/main" id="{34C74CF0-6A83-594E-B41E-9A232027066E}"/>
              </a:ext>
            </a:extLst>
          </p:cNvPr>
          <p:cNvPicPr>
            <a:picLocks noGrp="1"/>
          </p:cNvPicPr>
          <p:nvPr>
            <p:ph idx="1"/>
          </p:nvPr>
        </p:nvPicPr>
        <p:blipFill rotWithShape="1">
          <a:blip r:embed="rId4">
            <a:extLst>
              <a:ext uri="{28A0092B-C50C-407E-A947-70E740481C1C}">
                <a14:useLocalDpi xmlns:a14="http://schemas.microsoft.com/office/drawing/2010/main" val="0"/>
              </a:ext>
            </a:extLst>
          </a:blip>
          <a:srcRect r="9860" b="6744"/>
          <a:stretch/>
        </p:blipFill>
        <p:spPr bwMode="auto">
          <a:xfrm>
            <a:off x="2412460" y="1840223"/>
            <a:ext cx="6440892" cy="4375183"/>
          </a:xfrm>
          <a:prstGeom prst="rect">
            <a:avLst/>
          </a:prstGeom>
          <a:noFill/>
          <a:ln>
            <a:noFill/>
          </a:ln>
          <a:extLst>
            <a:ext uri="{53640926-AAD7-44D8-BBD7-CCE9431645EC}">
              <a14:shadowObscured xmlns:a14="http://schemas.microsoft.com/office/drawing/2010/main"/>
            </a:ext>
          </a:extLst>
        </p:spPr>
      </p:pic>
      <p:sp>
        <p:nvSpPr>
          <p:cNvPr id="6" name="Rectangle 5">
            <a:extLst>
              <a:ext uri="{FF2B5EF4-FFF2-40B4-BE49-F238E27FC236}">
                <a16:creationId xmlns:a16="http://schemas.microsoft.com/office/drawing/2014/main" id="{5F41340B-0506-A340-A42F-856575CDB615}"/>
              </a:ext>
            </a:extLst>
          </p:cNvPr>
          <p:cNvSpPr/>
          <p:nvPr/>
        </p:nvSpPr>
        <p:spPr>
          <a:xfrm>
            <a:off x="7548222" y="6215406"/>
            <a:ext cx="1627369" cy="369332"/>
          </a:xfrm>
          <a:prstGeom prst="rect">
            <a:avLst/>
          </a:prstGeom>
        </p:spPr>
        <p:txBody>
          <a:bodyPr wrap="none">
            <a:spAutoFit/>
          </a:bodyPr>
          <a:lstStyle/>
          <a:p>
            <a:r>
              <a:rPr lang="en-GB" dirty="0">
                <a:latin typeface="Times New Roman" panose="02020603050405020304" pitchFamily="18" charset="0"/>
                <a:ea typeface="Times New Roman" panose="02020603050405020304" pitchFamily="18" charset="0"/>
              </a:rPr>
              <a:t>(tutor2u, 2019)</a:t>
            </a:r>
            <a:r>
              <a:rPr lang="en-GB" sz="1400" dirty="0">
                <a:latin typeface="Times New Roman" panose="02020603050405020304" pitchFamily="18" charset="0"/>
                <a:ea typeface="Times New Roman" panose="02020603050405020304" pitchFamily="18" charset="0"/>
              </a:rPr>
              <a:t> </a:t>
            </a:r>
            <a:endParaRPr lang="en-GB" dirty="0"/>
          </a:p>
        </p:txBody>
      </p:sp>
      <p:grpSp>
        <p:nvGrpSpPr>
          <p:cNvPr id="7" name="Group 6">
            <a:extLst>
              <a:ext uri="{FF2B5EF4-FFF2-40B4-BE49-F238E27FC236}">
                <a16:creationId xmlns:a16="http://schemas.microsoft.com/office/drawing/2014/main" id="{8F44533B-3783-0F42-A13B-9AD9E33C2272}"/>
              </a:ext>
            </a:extLst>
          </p:cNvPr>
          <p:cNvGrpSpPr/>
          <p:nvPr/>
        </p:nvGrpSpPr>
        <p:grpSpPr>
          <a:xfrm>
            <a:off x="4438926" y="3790977"/>
            <a:ext cx="201295" cy="147320"/>
            <a:chOff x="0" y="0"/>
            <a:chExt cx="201706" cy="147918"/>
          </a:xfrm>
        </p:grpSpPr>
        <p:cxnSp>
          <p:nvCxnSpPr>
            <p:cNvPr id="8" name="Straight Connector 7">
              <a:extLst>
                <a:ext uri="{FF2B5EF4-FFF2-40B4-BE49-F238E27FC236}">
                  <a16:creationId xmlns:a16="http://schemas.microsoft.com/office/drawing/2014/main" id="{AFFEDDAD-AD72-CD49-BB21-4F09BEE7C5C8}"/>
                </a:ext>
              </a:extLst>
            </p:cNvPr>
            <p:cNvCxnSpPr/>
            <p:nvPr/>
          </p:nvCxnSpPr>
          <p:spPr>
            <a:xfrm>
              <a:off x="0" y="0"/>
              <a:ext cx="201706" cy="14791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372ADC4-2DFE-2B44-940A-3E94AECF3247}"/>
                </a:ext>
              </a:extLst>
            </p:cNvPr>
            <p:cNvCxnSpPr/>
            <p:nvPr/>
          </p:nvCxnSpPr>
          <p:spPr>
            <a:xfrm flipH="1">
              <a:off x="0" y="0"/>
              <a:ext cx="201295" cy="147320"/>
            </a:xfrm>
            <a:prstGeom prst="line">
              <a:avLst/>
            </a:prstGeom>
          </p:spPr>
          <p:style>
            <a:lnRef idx="1">
              <a:schemeClr val="accent1"/>
            </a:lnRef>
            <a:fillRef idx="0">
              <a:schemeClr val="accent1"/>
            </a:fillRef>
            <a:effectRef idx="0">
              <a:schemeClr val="accent1"/>
            </a:effectRef>
            <a:fontRef idx="minor">
              <a:schemeClr val="tx1"/>
            </a:fontRef>
          </p:style>
        </p:cxnSp>
      </p:grpSp>
      <p:sp>
        <p:nvSpPr>
          <p:cNvPr id="10" name="TextBox 9">
            <a:extLst>
              <a:ext uri="{FF2B5EF4-FFF2-40B4-BE49-F238E27FC236}">
                <a16:creationId xmlns:a16="http://schemas.microsoft.com/office/drawing/2014/main" id="{916085B1-B3C5-6947-B8CA-56E1471947D4}"/>
              </a:ext>
            </a:extLst>
          </p:cNvPr>
          <p:cNvSpPr txBox="1"/>
          <p:nvPr/>
        </p:nvSpPr>
        <p:spPr>
          <a:xfrm>
            <a:off x="9175591" y="2036529"/>
            <a:ext cx="2692154" cy="4524315"/>
          </a:xfrm>
          <a:prstGeom prst="rect">
            <a:avLst/>
          </a:prstGeom>
          <a:noFill/>
        </p:spPr>
        <p:txBody>
          <a:bodyPr wrap="square" rtlCol="0">
            <a:spAutoFit/>
          </a:bodyPr>
          <a:lstStyle/>
          <a:p>
            <a:r>
              <a:rPr lang="en-GB" dirty="0"/>
              <a:t>Being positioned at the ‘low price’ point on Bowman's clock is the most appropriate for Aldi as low price is one of their main goals. </a:t>
            </a:r>
          </a:p>
          <a:p>
            <a:r>
              <a:rPr lang="en-GB" dirty="0"/>
              <a:t>Aldi can position a product in their market environment factoring in two dimensions: perception of value for money and price </a:t>
            </a:r>
            <a:r>
              <a:rPr lang="en-US" dirty="0"/>
              <a:t>(Johnson, Scholes, &amp; Whittington, 2007)</a:t>
            </a:r>
            <a:r>
              <a:rPr lang="en-GB" dirty="0"/>
              <a:t>. In </a:t>
            </a:r>
          </a:p>
        </p:txBody>
      </p:sp>
    </p:spTree>
    <p:extLst>
      <p:ext uri="{BB962C8B-B14F-4D97-AF65-F5344CB8AC3E}">
        <p14:creationId xmlns:p14="http://schemas.microsoft.com/office/powerpoint/2010/main" val="1218300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par>
                                <p:cTn id="13" presetID="9"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dissolv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dissolv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dissolv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D7AD4-8E1C-6248-A5A2-E6980E6ED020}"/>
              </a:ext>
            </a:extLst>
          </p:cNvPr>
          <p:cNvSpPr>
            <a:spLocks noGrp="1"/>
          </p:cNvSpPr>
          <p:nvPr>
            <p:ph type="title"/>
          </p:nvPr>
        </p:nvSpPr>
        <p:spPr/>
        <p:txBody>
          <a:bodyPr/>
          <a:lstStyle/>
          <a:p>
            <a:r>
              <a:rPr lang="en-GB" dirty="0"/>
              <a:t>Aldi: Stakeholder Analysis</a:t>
            </a:r>
          </a:p>
        </p:txBody>
      </p:sp>
      <p:pic>
        <p:nvPicPr>
          <p:cNvPr id="4" name="Picture 3">
            <a:extLst>
              <a:ext uri="{FF2B5EF4-FFF2-40B4-BE49-F238E27FC236}">
                <a16:creationId xmlns:a16="http://schemas.microsoft.com/office/drawing/2014/main" id="{DCFA774F-4B44-AE4B-B9D7-A0C4000BD6E0}"/>
              </a:ext>
            </a:extLst>
          </p:cNvPr>
          <p:cNvPicPr>
            <a:picLocks noChangeAspect="1"/>
          </p:cNvPicPr>
          <p:nvPr/>
        </p:nvPicPr>
        <p:blipFill>
          <a:blip r:embed="rId3"/>
          <a:stretch>
            <a:fillRect/>
          </a:stretch>
        </p:blipFill>
        <p:spPr>
          <a:xfrm>
            <a:off x="10532532" y="260010"/>
            <a:ext cx="1462617" cy="1754184"/>
          </a:xfrm>
          <a:prstGeom prst="rect">
            <a:avLst/>
          </a:prstGeom>
        </p:spPr>
      </p:pic>
      <p:grpSp>
        <p:nvGrpSpPr>
          <p:cNvPr id="7" name="Group 6">
            <a:extLst>
              <a:ext uri="{FF2B5EF4-FFF2-40B4-BE49-F238E27FC236}">
                <a16:creationId xmlns:a16="http://schemas.microsoft.com/office/drawing/2014/main" id="{05D7E5A3-8628-A94D-A6EE-506ECDCAC1BD}"/>
              </a:ext>
            </a:extLst>
          </p:cNvPr>
          <p:cNvGrpSpPr/>
          <p:nvPr/>
        </p:nvGrpSpPr>
        <p:grpSpPr>
          <a:xfrm>
            <a:off x="4388075" y="2575797"/>
            <a:ext cx="3662680" cy="2713990"/>
            <a:chOff x="0" y="0"/>
            <a:chExt cx="3662830" cy="2713990"/>
          </a:xfrm>
        </p:grpSpPr>
        <p:sp>
          <p:nvSpPr>
            <p:cNvPr id="8" name="Text Box 26">
              <a:extLst>
                <a:ext uri="{FF2B5EF4-FFF2-40B4-BE49-F238E27FC236}">
                  <a16:creationId xmlns:a16="http://schemas.microsoft.com/office/drawing/2014/main" id="{EB90FB7E-5C47-A649-BAA1-E3019A56CC64}"/>
                </a:ext>
              </a:extLst>
            </p:cNvPr>
            <p:cNvSpPr txBox="1"/>
            <p:nvPr/>
          </p:nvSpPr>
          <p:spPr>
            <a:xfrm>
              <a:off x="2425700" y="1409700"/>
              <a:ext cx="1237130" cy="38996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solidFill>
                    <a:srgbClr val="C00000"/>
                  </a:solidFill>
                  <a:effectLst/>
                  <a:latin typeface="Times New Roman" panose="02020603050405020304" pitchFamily="18" charset="0"/>
                  <a:ea typeface="Times New Roman" panose="02020603050405020304" pitchFamily="18" charset="0"/>
                </a:rPr>
                <a:t>2. Employees</a:t>
              </a:r>
              <a:endParaRPr lang="en-GB" sz="1200">
                <a:effectLst/>
                <a:latin typeface="Times New Roman" panose="02020603050405020304" pitchFamily="18" charset="0"/>
                <a:ea typeface="Times New Roman" panose="02020603050405020304" pitchFamily="18" charset="0"/>
              </a:endParaRPr>
            </a:p>
          </p:txBody>
        </p:sp>
        <p:sp>
          <p:nvSpPr>
            <p:cNvPr id="9" name="Text Box 27">
              <a:extLst>
                <a:ext uri="{FF2B5EF4-FFF2-40B4-BE49-F238E27FC236}">
                  <a16:creationId xmlns:a16="http://schemas.microsoft.com/office/drawing/2014/main" id="{C9185D25-A27A-704A-9A05-0B9D43FFA0F5}"/>
                </a:ext>
              </a:extLst>
            </p:cNvPr>
            <p:cNvSpPr txBox="1"/>
            <p:nvPr/>
          </p:nvSpPr>
          <p:spPr>
            <a:xfrm>
              <a:off x="1714500" y="0"/>
              <a:ext cx="1371451" cy="38996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457200" indent="-228600">
                <a:spcAft>
                  <a:spcPts val="0"/>
                </a:spcAft>
              </a:pPr>
              <a:r>
                <a:rPr lang="en-GB" sz="1200" dirty="0">
                  <a:solidFill>
                    <a:srgbClr val="C00000"/>
                  </a:solidFill>
                  <a:effectLst/>
                  <a:latin typeface="Calibri" panose="020F0502020204030204" pitchFamily="34" charset="0"/>
                  <a:ea typeface="Calibri" panose="020F0502020204030204" pitchFamily="34" charset="0"/>
                  <a:cs typeface="Times New Roman" panose="02020603050405020304" pitchFamily="18" charset="0"/>
                </a:rPr>
                <a:t>Customers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 Box 28">
              <a:extLst>
                <a:ext uri="{FF2B5EF4-FFF2-40B4-BE49-F238E27FC236}">
                  <a16:creationId xmlns:a16="http://schemas.microsoft.com/office/drawing/2014/main" id="{DEF798E6-0136-7C43-B46F-743920AA99E3}"/>
                </a:ext>
              </a:extLst>
            </p:cNvPr>
            <p:cNvSpPr txBox="1"/>
            <p:nvPr/>
          </p:nvSpPr>
          <p:spPr>
            <a:xfrm>
              <a:off x="228600" y="76200"/>
              <a:ext cx="1237130" cy="38996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solidFill>
                    <a:srgbClr val="C00000"/>
                  </a:solidFill>
                  <a:effectLst/>
                  <a:latin typeface="Times New Roman" panose="02020603050405020304" pitchFamily="18" charset="0"/>
                  <a:ea typeface="Times New Roman" panose="02020603050405020304" pitchFamily="18" charset="0"/>
                </a:rPr>
                <a:t>3. Suppliers </a:t>
              </a:r>
              <a:endParaRPr lang="en-GB" sz="1200">
                <a:effectLst/>
                <a:latin typeface="Times New Roman" panose="02020603050405020304" pitchFamily="18" charset="0"/>
                <a:ea typeface="Times New Roman" panose="02020603050405020304" pitchFamily="18" charset="0"/>
              </a:endParaRPr>
            </a:p>
          </p:txBody>
        </p:sp>
        <p:sp>
          <p:nvSpPr>
            <p:cNvPr id="11" name="Text Box 29">
              <a:extLst>
                <a:ext uri="{FF2B5EF4-FFF2-40B4-BE49-F238E27FC236}">
                  <a16:creationId xmlns:a16="http://schemas.microsoft.com/office/drawing/2014/main" id="{BD81E2DF-60F2-7E4E-A76A-50F38744E625}"/>
                </a:ext>
              </a:extLst>
            </p:cNvPr>
            <p:cNvSpPr txBox="1"/>
            <p:nvPr/>
          </p:nvSpPr>
          <p:spPr>
            <a:xfrm>
              <a:off x="635000" y="1028700"/>
              <a:ext cx="1237130" cy="389964"/>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solidFill>
                    <a:srgbClr val="C00000"/>
                  </a:solidFill>
                  <a:effectLst/>
                  <a:latin typeface="Times New Roman" panose="02020603050405020304" pitchFamily="18" charset="0"/>
                  <a:ea typeface="Times New Roman" panose="02020603050405020304" pitchFamily="18" charset="0"/>
                </a:rPr>
                <a:t>7. Unions</a:t>
              </a:r>
              <a:endParaRPr lang="en-GB" sz="1200">
                <a:effectLst/>
                <a:latin typeface="Times New Roman" panose="02020603050405020304" pitchFamily="18" charset="0"/>
                <a:ea typeface="Times New Roman" panose="02020603050405020304" pitchFamily="18" charset="0"/>
              </a:endParaRPr>
            </a:p>
          </p:txBody>
        </p:sp>
        <p:sp>
          <p:nvSpPr>
            <p:cNvPr id="12" name="Text Box 30">
              <a:extLst>
                <a:ext uri="{FF2B5EF4-FFF2-40B4-BE49-F238E27FC236}">
                  <a16:creationId xmlns:a16="http://schemas.microsoft.com/office/drawing/2014/main" id="{96B2B7AB-7533-FB4F-B0DF-9A254EA8E354}"/>
                </a:ext>
              </a:extLst>
            </p:cNvPr>
            <p:cNvSpPr txBox="1"/>
            <p:nvPr/>
          </p:nvSpPr>
          <p:spPr>
            <a:xfrm>
              <a:off x="228600" y="850900"/>
              <a:ext cx="1236980" cy="3898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dirty="0">
                  <a:solidFill>
                    <a:srgbClr val="C00000"/>
                  </a:solidFill>
                  <a:effectLst/>
                  <a:latin typeface="Times New Roman" panose="02020603050405020304" pitchFamily="18" charset="0"/>
                  <a:ea typeface="Times New Roman" panose="02020603050405020304" pitchFamily="18" charset="0"/>
                </a:rPr>
                <a:t>5. Communities </a:t>
              </a:r>
              <a:endParaRPr lang="en-GB" sz="1200" dirty="0">
                <a:effectLst/>
                <a:latin typeface="Times New Roman" panose="02020603050405020304" pitchFamily="18" charset="0"/>
                <a:ea typeface="Times New Roman" panose="02020603050405020304" pitchFamily="18" charset="0"/>
              </a:endParaRPr>
            </a:p>
          </p:txBody>
        </p:sp>
        <p:sp>
          <p:nvSpPr>
            <p:cNvPr id="13" name="Text Box 31">
              <a:extLst>
                <a:ext uri="{FF2B5EF4-FFF2-40B4-BE49-F238E27FC236}">
                  <a16:creationId xmlns:a16="http://schemas.microsoft.com/office/drawing/2014/main" id="{CBB31788-DD5F-5345-A137-1A1F07B0C85F}"/>
                </a:ext>
              </a:extLst>
            </p:cNvPr>
            <p:cNvSpPr txBox="1"/>
            <p:nvPr/>
          </p:nvSpPr>
          <p:spPr>
            <a:xfrm>
              <a:off x="2336800" y="2324100"/>
              <a:ext cx="1236980" cy="38989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solidFill>
                    <a:srgbClr val="C00000"/>
                  </a:solidFill>
                  <a:effectLst/>
                  <a:latin typeface="Times New Roman" panose="02020603050405020304" pitchFamily="18" charset="0"/>
                  <a:ea typeface="Times New Roman" panose="02020603050405020304" pitchFamily="18" charset="0"/>
                </a:rPr>
                <a:t>6. Creditors </a:t>
              </a:r>
              <a:endParaRPr lang="en-GB" sz="1200">
                <a:effectLst/>
                <a:latin typeface="Times New Roman" panose="02020603050405020304" pitchFamily="18" charset="0"/>
                <a:ea typeface="Times New Roman" panose="02020603050405020304" pitchFamily="18" charset="0"/>
              </a:endParaRPr>
            </a:p>
          </p:txBody>
        </p:sp>
        <p:sp>
          <p:nvSpPr>
            <p:cNvPr id="14" name="Text Box 32">
              <a:extLst>
                <a:ext uri="{FF2B5EF4-FFF2-40B4-BE49-F238E27FC236}">
                  <a16:creationId xmlns:a16="http://schemas.microsoft.com/office/drawing/2014/main" id="{687D2AB9-E3EA-7E4D-ACF2-EBC6302C5416}"/>
                </a:ext>
              </a:extLst>
            </p:cNvPr>
            <p:cNvSpPr txBox="1"/>
            <p:nvPr/>
          </p:nvSpPr>
          <p:spPr>
            <a:xfrm>
              <a:off x="0" y="1409700"/>
              <a:ext cx="1721224" cy="457200"/>
            </a:xfrm>
            <a:prstGeom prst="rect">
              <a:avLst/>
            </a:prstGeom>
            <a:noFill/>
            <a:ln w="6350">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solidFill>
                    <a:srgbClr val="C00000"/>
                  </a:solidFill>
                  <a:effectLst/>
                  <a:latin typeface="Times New Roman" panose="02020603050405020304" pitchFamily="18" charset="0"/>
                  <a:ea typeface="Times New Roman" panose="02020603050405020304" pitchFamily="18" charset="0"/>
                </a:rPr>
                <a:t>4. Competing businesses </a:t>
              </a:r>
              <a:endParaRPr lang="en-GB" sz="1200">
                <a:effectLst/>
                <a:latin typeface="Times New Roman" panose="02020603050405020304" pitchFamily="18" charset="0"/>
                <a:ea typeface="Times New Roman" panose="02020603050405020304" pitchFamily="18" charset="0"/>
              </a:endParaRPr>
            </a:p>
          </p:txBody>
        </p:sp>
      </p:grpSp>
      <p:pic>
        <p:nvPicPr>
          <p:cNvPr id="15" name="Content Placeholder 14" descr="a quadrant/matrix mapping power vs. interest of stakeholders. In the lower left box is the text &quot;monitor&quot;, the lower right box says &quot;keep informed.&quot; In the upper left box it says &quot;keep satisfied&quot; and in the upper right it says &quot;manage closely&quot; The horizontal axis represents &quot;interest&quot; and the vertical represents &quot;power.&quot;">
            <a:extLst>
              <a:ext uri="{FF2B5EF4-FFF2-40B4-BE49-F238E27FC236}">
                <a16:creationId xmlns:a16="http://schemas.microsoft.com/office/drawing/2014/main" id="{61EEE16C-C676-6D49-BF4E-0F37CF66896B}"/>
              </a:ext>
            </a:extLst>
          </p:cNvPr>
          <p:cNvPicPr>
            <a:picLocks noGr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3591027" y="1420238"/>
            <a:ext cx="5105501" cy="4656937"/>
          </a:xfrm>
          <a:prstGeom prst="rect">
            <a:avLst/>
          </a:prstGeom>
          <a:noFill/>
          <a:ln>
            <a:noFill/>
          </a:ln>
        </p:spPr>
      </p:pic>
      <p:sp>
        <p:nvSpPr>
          <p:cNvPr id="16" name="TextBox 15">
            <a:extLst>
              <a:ext uri="{FF2B5EF4-FFF2-40B4-BE49-F238E27FC236}">
                <a16:creationId xmlns:a16="http://schemas.microsoft.com/office/drawing/2014/main" id="{2710D5BB-9217-6349-816E-4D04E1AC3B22}"/>
              </a:ext>
            </a:extLst>
          </p:cNvPr>
          <p:cNvSpPr txBox="1"/>
          <p:nvPr/>
        </p:nvSpPr>
        <p:spPr>
          <a:xfrm>
            <a:off x="9102911" y="2073675"/>
            <a:ext cx="2610617" cy="4524315"/>
          </a:xfrm>
          <a:prstGeom prst="rect">
            <a:avLst/>
          </a:prstGeom>
          <a:noFill/>
        </p:spPr>
        <p:txBody>
          <a:bodyPr wrap="square" rtlCol="0">
            <a:spAutoFit/>
          </a:bodyPr>
          <a:lstStyle/>
          <a:p>
            <a:r>
              <a:rPr lang="en-GB" dirty="0"/>
              <a:t>Aldi’s stakeholders have been ranked by their importance and their impact on the business. </a:t>
            </a:r>
          </a:p>
          <a:p>
            <a:r>
              <a:rPr lang="en-GB" dirty="0"/>
              <a:t>Stakeholder analysis is a very important strategic management tool as it allows identification of stakeholders and how strategic decisions </a:t>
            </a:r>
            <a:r>
              <a:rPr lang="en-GB" dirty="0" err="1"/>
              <a:t>imact</a:t>
            </a:r>
            <a:r>
              <a:rPr lang="en-GB" dirty="0"/>
              <a:t> them and could potentially impact Aldi’s chances for success. </a:t>
            </a:r>
          </a:p>
        </p:txBody>
      </p:sp>
    </p:spTree>
    <p:extLst>
      <p:ext uri="{BB962C8B-B14F-4D97-AF65-F5344CB8AC3E}">
        <p14:creationId xmlns:p14="http://schemas.microsoft.com/office/powerpoint/2010/main" val="1733200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par>
                                <p:cTn id="13" presetID="9"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15"/>
                                        </p:tgtEl>
                                        <p:attrNameLst>
                                          <p:attrName>style.visibility</p:attrName>
                                        </p:attrNameLst>
                                      </p:cBhvr>
                                      <p:to>
                                        <p:strVal val="visible"/>
                                      </p:to>
                                    </p:set>
                                    <p:animEffect transition="in" filter="dissolve">
                                      <p:cBhvr>
                                        <p:cTn id="20" dur="500"/>
                                        <p:tgtEl>
                                          <p:spTgt spid="15"/>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dissolv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grpId="0"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dissolve">
                                      <p:cBhvr>
                                        <p:cTn id="3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FEEB4-5DB0-C942-B5E2-1DF9AC34284F}"/>
              </a:ext>
            </a:extLst>
          </p:cNvPr>
          <p:cNvSpPr>
            <a:spLocks noGrp="1"/>
          </p:cNvSpPr>
          <p:nvPr>
            <p:ph type="title"/>
          </p:nvPr>
        </p:nvSpPr>
        <p:spPr/>
        <p:txBody>
          <a:bodyPr/>
          <a:lstStyle/>
          <a:p>
            <a:r>
              <a:rPr lang="en-GB" dirty="0"/>
              <a:t>Aldi: New Strategic Direction</a:t>
            </a:r>
          </a:p>
        </p:txBody>
      </p:sp>
      <p:sp>
        <p:nvSpPr>
          <p:cNvPr id="3" name="Content Placeholder 2">
            <a:extLst>
              <a:ext uri="{FF2B5EF4-FFF2-40B4-BE49-F238E27FC236}">
                <a16:creationId xmlns:a16="http://schemas.microsoft.com/office/drawing/2014/main" id="{B86DD25F-B9E6-994A-A8B8-D279B49383F9}"/>
              </a:ext>
            </a:extLst>
          </p:cNvPr>
          <p:cNvSpPr>
            <a:spLocks noGrp="1"/>
          </p:cNvSpPr>
          <p:nvPr>
            <p:ph idx="1"/>
          </p:nvPr>
        </p:nvSpPr>
        <p:spPr/>
        <p:txBody>
          <a:bodyPr>
            <a:normAutofit/>
          </a:bodyPr>
          <a:lstStyle/>
          <a:p>
            <a:pPr marL="0" indent="0">
              <a:buNone/>
            </a:pPr>
            <a:r>
              <a:rPr lang="en-GB" sz="2400" b="1" dirty="0">
                <a:solidFill>
                  <a:schemeClr val="tx2">
                    <a:lumMod val="75000"/>
                  </a:schemeClr>
                </a:solidFill>
              </a:rPr>
              <a:t>Develop a pricing strategy allowing for prices to remain consistently lower than competition. </a:t>
            </a:r>
            <a:endParaRPr lang="en-GB" sz="2000" b="1" dirty="0">
              <a:solidFill>
                <a:srgbClr val="FFC000"/>
              </a:solidFill>
            </a:endParaRPr>
          </a:p>
          <a:p>
            <a:pPr marL="0" indent="0">
              <a:buNone/>
            </a:pPr>
            <a:r>
              <a:rPr lang="en-GB" sz="2000" dirty="0">
                <a:solidFill>
                  <a:schemeClr val="accent2">
                    <a:lumMod val="60000"/>
                    <a:lumOff val="40000"/>
                  </a:schemeClr>
                </a:solidFill>
              </a:rPr>
              <a:t>With uncertainties of economical and political state of the UK, import and production prices as well as taxation rates are rising which will impact how Aldi can deliver their goods for the lowest price possible. </a:t>
            </a:r>
          </a:p>
          <a:p>
            <a:pPr marL="0" indent="0">
              <a:buNone/>
            </a:pPr>
            <a:r>
              <a:rPr lang="en-GB" sz="2000" dirty="0">
                <a:solidFill>
                  <a:schemeClr val="accent2">
                    <a:lumMod val="60000"/>
                    <a:lumOff val="40000"/>
                  </a:schemeClr>
                </a:solidFill>
              </a:rPr>
              <a:t>I suggest:</a:t>
            </a:r>
          </a:p>
          <a:p>
            <a:pPr marL="0" indent="0">
              <a:buNone/>
            </a:pPr>
            <a:r>
              <a:rPr lang="en-GB" sz="2000" dirty="0">
                <a:solidFill>
                  <a:schemeClr val="accent2">
                    <a:lumMod val="60000"/>
                    <a:lumOff val="40000"/>
                  </a:schemeClr>
                </a:solidFill>
              </a:rPr>
              <a:t>Developing a strategy where Aldi are able to lower their prices to consistently be lower than competition. Many larger organisations are partnering with discount retailers so their prices will inevitably become lower so in order to  maintain low prices promised Aldi will need to consistently beat their competition. </a:t>
            </a:r>
            <a:endParaRPr lang="en-GB" sz="2400" dirty="0">
              <a:solidFill>
                <a:schemeClr val="accent2">
                  <a:lumMod val="60000"/>
                  <a:lumOff val="40000"/>
                </a:schemeClr>
              </a:solidFill>
            </a:endParaRPr>
          </a:p>
        </p:txBody>
      </p:sp>
      <p:pic>
        <p:nvPicPr>
          <p:cNvPr id="4" name="Picture 3">
            <a:extLst>
              <a:ext uri="{FF2B5EF4-FFF2-40B4-BE49-F238E27FC236}">
                <a16:creationId xmlns:a16="http://schemas.microsoft.com/office/drawing/2014/main" id="{07CBDA45-D959-0F4E-9EC2-B50F565A4581}"/>
              </a:ext>
            </a:extLst>
          </p:cNvPr>
          <p:cNvPicPr>
            <a:picLocks noChangeAspect="1"/>
          </p:cNvPicPr>
          <p:nvPr/>
        </p:nvPicPr>
        <p:blipFill>
          <a:blip r:embed="rId3"/>
          <a:stretch>
            <a:fillRect/>
          </a:stretch>
        </p:blipFill>
        <p:spPr>
          <a:xfrm>
            <a:off x="10532532" y="260010"/>
            <a:ext cx="1462617" cy="1754184"/>
          </a:xfrm>
          <a:prstGeom prst="rect">
            <a:avLst/>
          </a:prstGeom>
        </p:spPr>
      </p:pic>
    </p:spTree>
    <p:extLst>
      <p:ext uri="{BB962C8B-B14F-4D97-AF65-F5344CB8AC3E}">
        <p14:creationId xmlns:p14="http://schemas.microsoft.com/office/powerpoint/2010/main" val="334014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par>
                                <p:cTn id="13" presetID="9"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dissolve">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dissolve">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dissolve">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9" presetClass="entr" presetSubtype="0" fill="hold"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dissolve">
                                      <p:cBhvr>
                                        <p:cTn id="30" dur="500"/>
                                        <p:tgtEl>
                                          <p:spTgt spid="3">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9"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dissolve">
                                      <p:cBhvr>
                                        <p:cTn id="3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A36FC-056C-CE48-96FD-01D84A2834A3}"/>
              </a:ext>
            </a:extLst>
          </p:cNvPr>
          <p:cNvSpPr>
            <a:spLocks noGrp="1"/>
          </p:cNvSpPr>
          <p:nvPr>
            <p:ph type="title"/>
          </p:nvPr>
        </p:nvSpPr>
        <p:spPr/>
        <p:txBody>
          <a:bodyPr/>
          <a:lstStyle/>
          <a:p>
            <a:r>
              <a:rPr lang="en-GB" dirty="0"/>
              <a:t>References</a:t>
            </a:r>
          </a:p>
        </p:txBody>
      </p:sp>
      <p:sp>
        <p:nvSpPr>
          <p:cNvPr id="4" name="Rectangle 1">
            <a:extLst>
              <a:ext uri="{FF2B5EF4-FFF2-40B4-BE49-F238E27FC236}">
                <a16:creationId xmlns:a16="http://schemas.microsoft.com/office/drawing/2014/main" id="{05F9C225-1D9A-7147-8364-B8BB4DF84C69}"/>
              </a:ext>
            </a:extLst>
          </p:cNvPr>
          <p:cNvSpPr>
            <a:spLocks noGrp="1" noChangeArrowheads="1"/>
          </p:cNvSpPr>
          <p:nvPr>
            <p:ph idx="1"/>
          </p:nvPr>
        </p:nvSpPr>
        <p:spPr bwMode="auto">
          <a:xfrm>
            <a:off x="622571" y="1368869"/>
            <a:ext cx="10864174" cy="46782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 (2019, November 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Let's Introduce Ourselves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Aldi Recruitment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www.aldirecruitment.co.uk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/about-us/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(2019,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Novemebr</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16).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Awards and Recognition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Aldi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www.aldi.co.uk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/awards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Corporate. (2019 , November 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About us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Corporate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corporate.aldi.us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-history/</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UK. (2019, November 14).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Prices are rising, ours are staying low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Aldi UK: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www.aldi.co.uk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/price-drops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Becquart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C. (2017 ).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 gin from Aldi has been named the best in the world by experts – and it costs less than £10</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Cornwall Live: http://</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www.cornwalllive.com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/a-gin-from-aldi-has-been-named-the-best-in-the-world-by-experts-and-it-costs-less-than-10/story-30462673-detail/</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story.html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Brugha</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&amp;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Varvasovzky</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Z. (2000). Stakeholder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anlyis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 review .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Health Policy and Planning</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239-246 .</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Butler, S. (2016).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and Lidl hike milk and banana prices as pound’s fall bites.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Guardian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www.theguardian.com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/business/2016/</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nov</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/22/</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lidl</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-hike-milk-banana-prices-pound</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Centre, Business and Human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RIghts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Resource. (2019, November 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UK: Supermarket Aldi wage increases meet 'living wage' threshold</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Business and Human Rights Resource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centre</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www.business-humanrights.org</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-supermarket-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-wage-increases-meet-living-wage-threshold</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Cox, J. (2017).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creates 4000 UK jobs in nationwide expansion.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Guardian: http://</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www.independent.co.uk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/news/business/news/aldi-new-jobs-uk-branches-budget-supermarket-expansion-employees-a7834971.html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Daily Record. (2019, May 3).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selling bargain garden furniture set £150 cheaper than high street rivals.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Daily Record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www.dailyrecord.co.uk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/lifestyle/food-drink/aldi-selling-bargain-garden-furniture-16195049</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Drucker, P. (2006).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Classic Drucker: Essential Wisdom of Peter Drucker from the Pages of Harvard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Massachusets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 Harvard Business review.</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Dunford, R., Palmer, I., &amp;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Benveniste</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J. (2019). STRATEGY FOR SUCCESSFUL ENTRY INTO A CONCENTRATED AND HIGHLY COMPETITIVE MARKET.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Macquarie University Business Policy &amp; Strategy</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Gazzete</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(2019, November 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Aldi inches closer to Big 4 status with double-digit market share growth</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Retail Gazette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www.retailgazette.co.uk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/blog/2019/04/aldi-inches-closer-to-big-4-status-with-double-digit-market-share-growth/</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Ireland, R. D.,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Hoskisson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E., &amp;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Hitt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 A. (2012).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Understanding Business Strategy Concepts Plus.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Mason: Cengage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Learnign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Products.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Johnson, G., Scholes, K., &amp; Whittington, R. (2007).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Exploring Corporate Strategy.</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Harlow: Prentice Hall/Financial Times .</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Kossowski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 (2003).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Strategic Management: Porter's Model of Generic Competitive Strategies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Germany : GRIN VERLAG.</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Makortoff</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K. (2019, August 20).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Lidl attains its biggest UK grocery market share at 5.9%</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Guardian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www.theguardian.com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/business/2019/</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aug</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/20/</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lidl</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-attains-biggest-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-market-share</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Matinelli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J., &amp; Milosevic, D. Z. (2016).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Porject</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Management Toolbox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New Jersey : Wiley .</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Mintzberg, H., &amp; Walters , J. A. (2009). Of Strategies, Deliberate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adn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Emergent .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Strategic Management Journal</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257-272.</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Minzberg</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H., &amp; Quinn, J. B. (1991).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Strategy Process.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Prentice Hall.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Perera</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(2017).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Pestle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Anlaysis</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Nerdynaut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Porter , M. E. (2008).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Competitive Strategy: Techniques for Analyzing Industries and Competitors.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The Free Press.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Porter, M. E. (2008).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Competitive Advantage: Creating and Sustaining Superior Performance.</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Free press .</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Seth, C. (2015).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SWOT Analysis: A key tool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fro</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developing your business strategy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50minutes.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Tanwar</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 (2013). Porters Generic Competitive Strategies .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IOSR Journal of Business and Management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11-17.</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Entrepreneurs Guide. (2019, November 14).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 Models/Brand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FeedDough</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www.feedough.com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-business-model-</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-cheap/</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Guardian. (2019, March 5).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Aldi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effect:how</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one discount supermarket transformed the way Britain shops.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Guardian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www.theguardian.com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/business/2019/mar/05/long-read-</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-discount-supermarket-changed-</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britain</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-shopping</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Independant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(2019, November 12).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Lidl and Aldi sales soar amid economic downturn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Independant</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www.independent.co.uk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/news/business/news/lidl-and-aldi-see-sales-soar-amid-economic-downturn-853614.html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Telegraph . (2008, September 10).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Rise of Lidl Britain .</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THe</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Telegraph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www.telegraph.co.uk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/news/features/3637902/The-rise-of-Lidl-Britain-during-the-credit-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crunch.html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The Telegraph. (2015, March 15).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One in three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and Lidl shoppers are now upper or middle class.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Telegraph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www.telegraph.co.uk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/news/shopping-and-consumer-news/11473701/One-in-three-Aldi-and-Lidl-shoppers-is-upper-or-middle-class.html</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Thomson, N., &amp; Baden-Fuller, C. (2010).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Basic Strategy in Context: European text and cases.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West Sussex: Wiley .</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Topham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G. (2017, July 23). </a:t>
            </a:r>
            <a:r>
              <a:rPr kumimoji="0" lang="en-US" altLang="en-US" sz="700" b="0" i="1"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Asda</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considers bid for B&amp;M that would give it access to local stores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Guardian: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www.theguardian.com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/business/2017/</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jul</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/23/asda-considers-bid-for-bm-that-would-give-it-access-to-local-stores</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tutor2u. (2019, November 15).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Bowman's Strategic Clock</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Tutor2u: https://www.tutor2u.net/business/reference/strategic-positioning-</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bowmans</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-strategy-clock</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Weiss, J. (2009).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 Ethics: A Stakeholder and Issues Management Approach.</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Mason: South-Western Cengage Learning.</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Wood, Z. (2018 , September 15). </a:t>
            </a:r>
            <a:r>
              <a:rPr kumimoji="0" lang="en-US" altLang="en-US" sz="700" b="0" i="1"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Low prices and no frills: can Tesco’s secret plan defeat Lidl and Aldi?</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Retrieved from The Observer : https://</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www.theguardian.com</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/business/2018/</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sep</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/15/low-prices-no-frills-can-</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tesco</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-defeat-</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lidl</a:t>
            </a:r>
            <a:r>
              <a:rPr kumimoji="0" lang="en-US" altLang="en-US" sz="7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-and-</a:t>
            </a:r>
            <a:r>
              <a:rPr kumimoji="0" lang="en-US" altLang="en-US" sz="7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rPr>
              <a:t>aldi</a:t>
            </a:r>
            <a:endParaRPr kumimoji="0" lang="en-US" altLang="en-US" sz="7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068877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8696</TotalTime>
  <Words>2639</Words>
  <Application>Microsoft Macintosh PowerPoint</Application>
  <PresentationFormat>Widescreen</PresentationFormat>
  <Paragraphs>122</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Garamond</vt:lpstr>
      <vt:lpstr>Times New Roman</vt:lpstr>
      <vt:lpstr>Savon</vt:lpstr>
      <vt:lpstr>Aldi: A strategy Analysis </vt:lpstr>
      <vt:lpstr>Business Strategy Defined</vt:lpstr>
      <vt:lpstr>Aldi: Overview</vt:lpstr>
      <vt:lpstr>Aldi: Current Strategy </vt:lpstr>
      <vt:lpstr>Aldi: Porter’s Generic Strategies </vt:lpstr>
      <vt:lpstr>Aldi: Bowman’s Strategic Clock </vt:lpstr>
      <vt:lpstr>Aldi: Stakeholder Analysis</vt:lpstr>
      <vt:lpstr>Aldi: New Strategic Direction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dc:title>
  <dc:creator>Rebecca Aston (1802671)</dc:creator>
  <cp:lastModifiedBy>Rebecca Aston (1802671)</cp:lastModifiedBy>
  <cp:revision>27</cp:revision>
  <dcterms:created xsi:type="dcterms:W3CDTF">2019-12-06T09:14:55Z</dcterms:created>
  <dcterms:modified xsi:type="dcterms:W3CDTF">2019-12-12T10:11:10Z</dcterms:modified>
</cp:coreProperties>
</file>