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1"/>
  </p:notesMasterIdLst>
  <p:sldIdLst>
    <p:sldId id="256" r:id="rId5"/>
    <p:sldId id="257" r:id="rId6"/>
    <p:sldId id="263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AAC04"/>
    <a:srgbClr val="F41427"/>
    <a:srgbClr val="231571"/>
    <a:srgbClr val="FC035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89"/>
  </p:normalViewPr>
  <p:slideViewPr>
    <p:cSldViewPr snapToGrid="0" snapToObjects="1">
      <p:cViewPr varScale="1">
        <p:scale>
          <a:sx n="68" d="100"/>
          <a:sy n="68" d="100"/>
        </p:scale>
        <p:origin x="1446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3BA752-11D7-F948-B8D3-308FEFB9D21F}" type="datetimeFigureOut">
              <a:rPr lang="en-US" smtClean="0"/>
              <a:t>9/22/2021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EC2477-61D7-F946-B35A-3E65E0D777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39705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097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9/22/2021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2055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9/22/2021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Graphical user interface&#10;&#10;Description automatically generated">
            <a:extLst>
              <a:ext uri="{FF2B5EF4-FFF2-40B4-BE49-F238E27FC236}">
                <a16:creationId xmlns:a16="http://schemas.microsoft.com/office/drawing/2014/main" id="{7C6B2FED-4482-4741-9570-880BCAD31E6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229501" cy="695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31175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9/22/2021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7581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9/22/2021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86710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9/22/2021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74747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9/22/2021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98127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9/22/2021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31358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9/22/2021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8897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9/22/2021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234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9/22/2021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70211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9/22/2021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88531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DED699-838B-094B-9974-7EAD773EA11E}" type="datetimeFigureOut">
              <a:rPr lang="en-US" smtClean="0"/>
              <a:t>9/22/2021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 descr="Graphical user interface&#10;&#10;Description automatically generated">
            <a:extLst>
              <a:ext uri="{FF2B5EF4-FFF2-40B4-BE49-F238E27FC236}">
                <a16:creationId xmlns:a16="http://schemas.microsoft.com/office/drawing/2014/main" id="{26933C6E-B659-AE4F-B387-E6FF2EBE1604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229501" cy="695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04941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67B14C2-4C5C-844A-B563-62FF49017299}"/>
              </a:ext>
            </a:extLst>
          </p:cNvPr>
          <p:cNvSpPr/>
          <p:nvPr/>
        </p:nvSpPr>
        <p:spPr>
          <a:xfrm>
            <a:off x="0" y="0"/>
            <a:ext cx="9249104" cy="69368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hape&#10;&#10;Description automatically generated">
            <a:extLst>
              <a:ext uri="{FF2B5EF4-FFF2-40B4-BE49-F238E27FC236}">
                <a16:creationId xmlns:a16="http://schemas.microsoft.com/office/drawing/2014/main" id="{8F17B5EE-92C0-E340-9254-43FA035AD3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99174" cy="693682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82DA0BC-5186-0244-90EB-CAAA6FB9F5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4626" y="5351542"/>
            <a:ext cx="5189689" cy="1051226"/>
          </a:xfrm>
        </p:spPr>
        <p:txBody>
          <a:bodyPr>
            <a:normAutofit fontScale="90000"/>
          </a:bodyPr>
          <a:lstStyle/>
          <a:p>
            <a:pPr algn="l"/>
            <a:br>
              <a:rPr lang="cy-GB" dirty="0">
                <a:solidFill>
                  <a:srgbClr val="FFFFFF"/>
                </a:solidFill>
              </a:rPr>
            </a:br>
            <a:r>
              <a:rPr lang="cy-GB" dirty="0">
                <a:solidFill>
                  <a:srgbClr val="FFFFFF"/>
                </a:solidFill>
              </a:rPr>
              <a:t>Arfer Cynhwysol yn yr Ystafell Ddosbarth</a:t>
            </a:r>
            <a:br>
              <a:rPr lang="cy-GB" dirty="0">
                <a:effectLst/>
                <a:latin typeface="Segoe UI Web (West European)"/>
              </a:rPr>
            </a:br>
            <a:br>
              <a:rPr lang="cy-GB" dirty="0">
                <a:solidFill>
                  <a:srgbClr val="FFFFFF"/>
                </a:solidFill>
              </a:rPr>
            </a:br>
            <a:r>
              <a:rPr lang="cy-GB" sz="3100" dirty="0">
                <a:solidFill>
                  <a:schemeClr val="bg1"/>
                </a:solidFill>
              </a:rPr>
              <a:t>Sesiwn 4</a:t>
            </a:r>
            <a:br>
              <a:rPr lang="cy-GB" sz="3100" dirty="0">
                <a:solidFill>
                  <a:schemeClr val="bg1"/>
                </a:solidFill>
              </a:rPr>
            </a:br>
            <a:r>
              <a:rPr lang="cy-GB" sz="3100" dirty="0">
                <a:solidFill>
                  <a:schemeClr val="bg1"/>
                </a:solidFill>
              </a:rPr>
              <a:t>Cryfderau a Gwendidau Polisi ADY</a:t>
            </a:r>
            <a:endParaRPr lang="cy-GB" sz="3100" dirty="0">
              <a:solidFill>
                <a:schemeClr val="bg1"/>
              </a:solidFill>
              <a:latin typeface="Helvetica" pitchFamily="2" charset="0"/>
            </a:endParaRPr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88A6AFA-07E5-B44A-A580-BC2055CC3EF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54316" y="367205"/>
            <a:ext cx="2938091" cy="1966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83744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BCBFF9-4D1E-4443-9296-E0257FD75C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418" y="136606"/>
            <a:ext cx="7886700" cy="944979"/>
          </a:xfrm>
        </p:spPr>
        <p:txBody>
          <a:bodyPr>
            <a:normAutofit/>
          </a:bodyPr>
          <a:lstStyle/>
          <a:p>
            <a:r>
              <a:rPr lang="cy-GB" sz="2400" b="1" dirty="0"/>
              <a:t>Arfer Cynhwysol yn yr Ystafell Ddosbarth</a:t>
            </a:r>
            <a:br>
              <a:rPr lang="cy-GB" sz="2400" b="1" dirty="0"/>
            </a:br>
            <a:r>
              <a:rPr lang="cy-GB" sz="2400" b="1" dirty="0"/>
              <a:t>Sesiwn 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98EFF-3A2D-0D4A-B0FC-6E663EE25E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7418" y="1081585"/>
            <a:ext cx="7886700" cy="488073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y-GB" sz="2000" b="1" dirty="0"/>
              <a:t>Cymharu Codau ADY / Anghenion Addysgol Arbennig ac Anabledd</a:t>
            </a:r>
          </a:p>
          <a:p>
            <a:pPr marL="0" indent="0">
              <a:buNone/>
            </a:pPr>
            <a:r>
              <a:rPr lang="cy-GB" sz="1400" b="1" dirty="0"/>
              <a:t>Dogfennau allweddol: </a:t>
            </a:r>
          </a:p>
          <a:p>
            <a:r>
              <a:rPr lang="cy-GB" sz="1400" i="1" dirty="0"/>
              <a:t>Llywodraeth Cymru (2021) Cod Anghenion Dysgu Ychwanegol Cymru</a:t>
            </a:r>
          </a:p>
          <a:p>
            <a:r>
              <a:rPr lang="cy-GB" sz="1400" i="1" dirty="0"/>
              <a:t>Llywodraeth Cymru (2020) Rhaglen Trawsnewid y System Anghenion Dysgu Ychwanegol: Cwestiynau Cyffredin</a:t>
            </a:r>
          </a:p>
          <a:p>
            <a:r>
              <a:rPr lang="cy-GB" sz="1400" i="1" dirty="0"/>
              <a:t>Llywodraeth y DU (2014) SEND </a:t>
            </a:r>
            <a:r>
              <a:rPr lang="cy-GB" sz="1400" i="1" dirty="0" err="1"/>
              <a:t>Code</a:t>
            </a:r>
            <a:r>
              <a:rPr lang="cy-GB" sz="1400" i="1" dirty="0"/>
              <a:t> of </a:t>
            </a:r>
            <a:r>
              <a:rPr lang="cy-GB" sz="1400" i="1" dirty="0" err="1"/>
              <a:t>Practice</a:t>
            </a:r>
            <a:r>
              <a:rPr lang="cy-GB" sz="1400" i="1" dirty="0"/>
              <a:t>: 0 to 25 </a:t>
            </a:r>
            <a:r>
              <a:rPr lang="cy-GB" sz="1400" i="1" dirty="0" err="1"/>
              <a:t>Years</a:t>
            </a:r>
            <a:endParaRPr lang="cy-GB" sz="1400" i="1" dirty="0"/>
          </a:p>
          <a:p>
            <a:pPr marL="0" indent="0">
              <a:buNone/>
            </a:pPr>
            <a:r>
              <a:rPr lang="cy-GB" sz="1800" b="1" dirty="0"/>
              <a:t>Trafodaeth (15 munud)</a:t>
            </a:r>
          </a:p>
          <a:p>
            <a:pPr marL="0" indent="0">
              <a:buNone/>
            </a:pPr>
            <a:r>
              <a:rPr lang="cy-GB" sz="1400" b="1" dirty="0"/>
              <a:t>Edrychwch ar yr adrannau perthnasol yn eich llyfrau gwaith/ </a:t>
            </a:r>
            <a:r>
              <a:rPr lang="cy-GB" sz="1400" b="1" dirty="0" err="1"/>
              <a:t>Pebblepads</a:t>
            </a:r>
            <a:r>
              <a:rPr lang="cy-GB" sz="1400" b="1" dirty="0"/>
              <a:t>, sy’n ymwneud â’r canlynol.</a:t>
            </a:r>
          </a:p>
          <a:p>
            <a:pPr marL="0" indent="0">
              <a:buNone/>
            </a:pPr>
            <a:r>
              <a:rPr lang="cy-GB" sz="1400" b="1" dirty="0"/>
              <a:t>Gweithgaredd 1: </a:t>
            </a:r>
            <a:r>
              <a:rPr lang="cy-GB" sz="1400" dirty="0"/>
              <a:t>Trafodwch eich diffiniadau o’r canlynol:</a:t>
            </a:r>
          </a:p>
          <a:p>
            <a:pPr marL="0" indent="0">
              <a:buNone/>
            </a:pPr>
            <a:endParaRPr lang="cy-GB" sz="1400" dirty="0"/>
          </a:p>
          <a:p>
            <a:pPr marL="0" indent="0">
              <a:buNone/>
            </a:pPr>
            <a:endParaRPr lang="cy-GB" sz="2900" dirty="0"/>
          </a:p>
          <a:p>
            <a:pPr marL="0" indent="0">
              <a:buNone/>
            </a:pPr>
            <a:endParaRPr lang="cy-GB" sz="2900" dirty="0"/>
          </a:p>
          <a:p>
            <a:pPr marL="0" indent="0">
              <a:buNone/>
            </a:pPr>
            <a:endParaRPr lang="cy-GB" sz="2900" dirty="0"/>
          </a:p>
          <a:p>
            <a:pPr marL="0" indent="0">
              <a:buNone/>
            </a:pPr>
            <a:endParaRPr lang="cy-GB" sz="2900" dirty="0"/>
          </a:p>
          <a:p>
            <a:pPr marL="0" indent="0">
              <a:buNone/>
            </a:pPr>
            <a:endParaRPr lang="cy-GB" sz="2900" i="1" dirty="0"/>
          </a:p>
          <a:p>
            <a:pPr marL="0" indent="0">
              <a:buNone/>
            </a:pPr>
            <a:endParaRPr lang="cy-GB" sz="2900" dirty="0"/>
          </a:p>
          <a:p>
            <a:pPr marL="0" indent="0">
              <a:buNone/>
            </a:pPr>
            <a:endParaRPr lang="cy-GB" sz="2900" dirty="0"/>
          </a:p>
          <a:p>
            <a:pPr marL="0" indent="0">
              <a:buNone/>
            </a:pPr>
            <a:endParaRPr lang="cy-GB" sz="2900" dirty="0"/>
          </a:p>
          <a:p>
            <a:pPr marL="0" indent="0">
              <a:buNone/>
            </a:pPr>
            <a:endParaRPr lang="cy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4701508"/>
              </p:ext>
            </p:extLst>
          </p:nvPr>
        </p:nvGraphicFramePr>
        <p:xfrm>
          <a:off x="1412805" y="3937689"/>
          <a:ext cx="6327447" cy="184628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0914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0914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0914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65942">
                <a:tc>
                  <a:txBody>
                    <a:bodyPr/>
                    <a:lstStyle/>
                    <a:p>
                      <a:r>
                        <a:rPr lang="cy-GB" noProof="0"/>
                        <a:t> ADY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/>
                        <a:t>SEND (Anghenion Addysgol Arbennig ac Anabledd)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65942">
                <a:tc>
                  <a:txBody>
                    <a:bodyPr/>
                    <a:lstStyle/>
                    <a:p>
                      <a:r>
                        <a:rPr lang="cy-GB" noProof="0"/>
                        <a:t>CADY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/>
                        <a:t>CAAA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65942">
                <a:tc>
                  <a:txBody>
                    <a:bodyPr/>
                    <a:lstStyle/>
                    <a:p>
                      <a:r>
                        <a:rPr lang="cy-GB" noProof="0"/>
                        <a:t>CDU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/>
                        <a:t>CAU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800" b="0" i="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CAIG</a:t>
                      </a:r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201408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13263"/>
            <a:ext cx="7886700" cy="835973"/>
          </a:xfrm>
        </p:spPr>
        <p:txBody>
          <a:bodyPr>
            <a:normAutofit/>
          </a:bodyPr>
          <a:lstStyle/>
          <a:p>
            <a:r>
              <a:rPr lang="cy-GB" sz="2400" b="1" dirty="0"/>
              <a:t>Arfer Cynhwysol yn yr Ystafell Ddosbarth</a:t>
            </a:r>
            <a:br>
              <a:rPr lang="cy-GB" sz="2400" b="1" dirty="0"/>
            </a:br>
            <a:r>
              <a:rPr lang="cy-GB" sz="2400" b="1" dirty="0"/>
              <a:t>Sesiwn 4</a:t>
            </a:r>
            <a:endParaRPr lang="en-US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228711"/>
            <a:ext cx="7364369" cy="49482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2000" b="1" dirty="0"/>
              <a:t>Gweithgaredd 2 (15 munud)</a:t>
            </a:r>
          </a:p>
          <a:p>
            <a:pPr marL="0" indent="0">
              <a:buNone/>
            </a:pPr>
            <a:r>
              <a:rPr lang="cy-GB" sz="2000" dirty="0"/>
              <a:t>Archwilio a chymharu darpariaeth ar gyfer dysgwyr yng Nghymru a Lloegr, yn ôl systemau ADY / SEND.</a:t>
            </a:r>
          </a:p>
          <a:p>
            <a:pPr marL="0" indent="0">
              <a:buNone/>
            </a:pPr>
            <a:endParaRPr lang="cy-GB" sz="2000" dirty="0"/>
          </a:p>
          <a:p>
            <a:pPr marL="0" indent="0">
              <a:buNone/>
            </a:pPr>
            <a:r>
              <a:rPr lang="cy-GB" sz="2000" dirty="0"/>
              <a:t>Defnyddiwch eich atebion i’r </a:t>
            </a:r>
            <a:r>
              <a:rPr lang="cy-GB" sz="2000" i="1" dirty="0"/>
              <a:t>Gwaith paratoi ar gyfer y Gynhadledd Genedlaethol Diwrnod 1 (Sesiwn 4) Gweithgaredd 2</a:t>
            </a:r>
            <a:r>
              <a:rPr lang="cy-GB" sz="2000" dirty="0"/>
              <a:t> yn eich llyfrau gwaith i drafod ac egluro'r canlynol:</a:t>
            </a:r>
          </a:p>
          <a:p>
            <a:pPr marL="0" indent="0">
              <a:buNone/>
            </a:pPr>
            <a:endParaRPr lang="cy-GB" sz="2000" dirty="0"/>
          </a:p>
          <a:p>
            <a:r>
              <a:rPr lang="cy-GB" sz="2000" dirty="0"/>
              <a:t>Beth yw'r prif </a:t>
            </a:r>
            <a:r>
              <a:rPr lang="cy-GB" sz="2000" i="1" dirty="0"/>
              <a:t>elfennau tebyg</a:t>
            </a:r>
            <a:r>
              <a:rPr lang="cy-GB" sz="2000" dirty="0"/>
              <a:t> rhwng Cod ADY Cymru (2021) a’r Cod Ymarfer SEND (2015)?</a:t>
            </a:r>
          </a:p>
          <a:p>
            <a:r>
              <a:rPr lang="cy-GB" sz="2000" dirty="0"/>
              <a:t>Beth yw'r prif </a:t>
            </a:r>
            <a:r>
              <a:rPr lang="cy-GB" sz="2000" i="1" dirty="0"/>
              <a:t>elfennau gwahanol</a:t>
            </a:r>
            <a:r>
              <a:rPr lang="cy-GB" sz="2000" dirty="0"/>
              <a:t> rhwng Cod ADY Cymru (2021) a’r Cod Ymarfer SEND (2015)?</a:t>
            </a:r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605175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94556"/>
          </a:xfrm>
        </p:spPr>
        <p:txBody>
          <a:bodyPr>
            <a:normAutofit/>
          </a:bodyPr>
          <a:lstStyle/>
          <a:p>
            <a:r>
              <a:rPr lang="cy-GB" sz="2400" b="1" dirty="0"/>
              <a:t>Arfer Cynhwysol yn yr Ystafell Ddosbarth</a:t>
            </a:r>
            <a:br>
              <a:rPr lang="cy-GB" sz="2400" b="1" dirty="0"/>
            </a:br>
            <a:r>
              <a:rPr lang="cy-GB" sz="2400" b="1" dirty="0"/>
              <a:t>Sesiwn 4</a:t>
            </a:r>
            <a:endParaRPr lang="en-US" sz="24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339157"/>
            <a:ext cx="7336759" cy="483780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2400" i="1" dirty="0"/>
              <a:t>Bydd angen copïau o drefniadau a Pholisïau / Cod Ymarfer ADY/SEND ar y myfyrwyr o'u lleoliadau eu hunain ar gyfer y sesiwn hon. </a:t>
            </a:r>
          </a:p>
          <a:p>
            <a:pPr marL="0" indent="0">
              <a:buNone/>
            </a:pPr>
            <a:endParaRPr lang="cy-GB" sz="2400" i="1" dirty="0"/>
          </a:p>
          <a:p>
            <a:pPr marL="0" indent="0">
              <a:buNone/>
            </a:pPr>
            <a:r>
              <a:rPr lang="cy-GB" sz="2400" b="1" u="sng" dirty="0"/>
              <a:t>Trosolwg o’r gweithgaredd</a:t>
            </a:r>
            <a:r>
              <a:rPr lang="cy-GB" sz="2400" dirty="0"/>
              <a:t>:</a:t>
            </a:r>
          </a:p>
          <a:p>
            <a:pPr marL="0" indent="0">
              <a:buNone/>
            </a:pPr>
            <a:r>
              <a:rPr lang="cy-GB" sz="2400" dirty="0"/>
              <a:t>Dylai myfyrwyr archwilio elfennau o'r polisïau ADY neu'r Cod Ymarfer o'u lleoliad eu hunain (ysgol neu leoliad addysgol arall), a defnyddio'r rhain fel sail ar gyfer trafod a chymharu (</a:t>
            </a:r>
            <a:r>
              <a:rPr lang="cy-GB" sz="2400" i="1" dirty="0"/>
              <a:t>gweler y sleid nesaf</a:t>
            </a:r>
            <a:r>
              <a:rPr lang="cy-GB" sz="2400" dirty="0"/>
              <a:t>) yn eu hystafelloedd trafod.</a:t>
            </a:r>
          </a:p>
        </p:txBody>
      </p:sp>
    </p:spTree>
    <p:extLst>
      <p:ext uri="{BB962C8B-B14F-4D97-AF65-F5344CB8AC3E}">
        <p14:creationId xmlns:p14="http://schemas.microsoft.com/office/powerpoint/2010/main" val="13432910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8025" y="220892"/>
            <a:ext cx="7886700" cy="800733"/>
          </a:xfrm>
        </p:spPr>
        <p:txBody>
          <a:bodyPr>
            <a:normAutofit/>
          </a:bodyPr>
          <a:lstStyle/>
          <a:p>
            <a:r>
              <a:rPr lang="cy-GB" sz="2400" b="1" dirty="0"/>
              <a:t>Arfer Cynhwysol yn yr Ystafell Ddosbarth</a:t>
            </a:r>
            <a:br>
              <a:rPr lang="cy-GB" sz="2400" b="1" dirty="0"/>
            </a:br>
            <a:r>
              <a:rPr lang="cy-GB" sz="2400" b="1" dirty="0"/>
              <a:t>Sesiwn 4</a:t>
            </a:r>
            <a:endParaRPr lang="en-US" sz="24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8025" y="1119274"/>
            <a:ext cx="7663580" cy="497006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y-GB" sz="1400" b="1" dirty="0"/>
              <a:t>Trafodaeth 1 : Adnabod ADY (15 munud)</a:t>
            </a:r>
            <a:endParaRPr lang="cy-GB" sz="1400" dirty="0"/>
          </a:p>
          <a:p>
            <a:pPr marL="0" indent="0">
              <a:buNone/>
            </a:pPr>
            <a:r>
              <a:rPr lang="cy-GB" sz="1400" dirty="0"/>
              <a:t>Defnyddiwch Bolisi Cymorth ADY / Cod Ymarfer (neu ddogfen debyg) eich ysgol i drafod y canlynol:</a:t>
            </a:r>
          </a:p>
          <a:p>
            <a:r>
              <a:rPr lang="cy-GB" sz="1400" dirty="0"/>
              <a:t>Sut mae eich ysgol yn adnabod dysgwyr ag ADY? </a:t>
            </a:r>
          </a:p>
          <a:p>
            <a:r>
              <a:rPr lang="cy-GB" sz="1400" dirty="0"/>
              <a:t>Beth yw swyddogaeth y CADY yn y gweithdrefnau hyn? </a:t>
            </a:r>
          </a:p>
          <a:p>
            <a:r>
              <a:rPr lang="cy-GB" sz="1400" dirty="0"/>
              <a:t>Beth yw swyddogaeth yr athro dosbarth yn y gweithdrefnau hyn?</a:t>
            </a:r>
          </a:p>
          <a:p>
            <a:pPr marL="0" indent="0">
              <a:buNone/>
            </a:pPr>
            <a:r>
              <a:rPr lang="cy-GB" sz="1400" dirty="0"/>
              <a:t>Trafodwch yr arferion hyn gyda'ch cymheiriaid, gan lunio cymariaethau a chyferbyniadau posibl rhwng arfer a gweithdrefnau yn y gwahanol leoliadau addysgol.</a:t>
            </a:r>
          </a:p>
          <a:p>
            <a:pPr marL="0" indent="0">
              <a:buNone/>
            </a:pPr>
            <a:endParaRPr lang="cy-GB" sz="1400" dirty="0"/>
          </a:p>
          <a:p>
            <a:pPr marL="0" indent="0">
              <a:buNone/>
            </a:pPr>
            <a:r>
              <a:rPr lang="cy-GB" sz="1400" b="1" dirty="0"/>
              <a:t>Trafodaeth 2 :  Darpariaeth Dysgu Ychwanegol (15 munud)</a:t>
            </a:r>
          </a:p>
          <a:p>
            <a:pPr marL="0" indent="0">
              <a:buNone/>
            </a:pPr>
            <a:r>
              <a:rPr lang="cy-GB" sz="1400" dirty="0"/>
              <a:t>Defnyddiwch Bolisi Cymorth ADY / Cod Ymarfer (neu ddogfen debyg) eich ysgol i drafod y canlynol:</a:t>
            </a:r>
          </a:p>
          <a:p>
            <a:r>
              <a:rPr lang="cy-GB" sz="1400" dirty="0"/>
              <a:t>Sut mae eich ysgol yn penderfynu ar Ddarpariaeth Dysgu Ychwanegol? </a:t>
            </a:r>
          </a:p>
          <a:p>
            <a:r>
              <a:rPr lang="cy-GB" sz="1400" dirty="0"/>
              <a:t>Beth yw swyddogaeth y CADY yn y gweithdrefnau hyn? </a:t>
            </a:r>
          </a:p>
          <a:p>
            <a:r>
              <a:rPr lang="cy-GB" sz="1400" dirty="0"/>
              <a:t>Beth yw swyddogaeth yr athro dosbarth yn y gweithdrefnau hyn?</a:t>
            </a:r>
          </a:p>
          <a:p>
            <a:pPr marL="0" indent="0">
              <a:buNone/>
            </a:pPr>
            <a:r>
              <a:rPr lang="cy-GB" sz="1400" dirty="0"/>
              <a:t>Trafodwch yr arferion hyn gyda’ch partneriaid, gan lunio cymariaethau a chyferbyniadau posibl rhwng arferion.</a:t>
            </a:r>
          </a:p>
        </p:txBody>
      </p:sp>
    </p:spTree>
    <p:extLst>
      <p:ext uri="{BB962C8B-B14F-4D97-AF65-F5344CB8AC3E}">
        <p14:creationId xmlns:p14="http://schemas.microsoft.com/office/powerpoint/2010/main" val="26224605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380574"/>
            <a:ext cx="6881199" cy="479638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2400" b="1" dirty="0"/>
              <a:t>Crynhoi a Sesiwn Lawn (10 munud)</a:t>
            </a:r>
          </a:p>
          <a:p>
            <a:pPr marL="0" indent="0">
              <a:buNone/>
            </a:pPr>
            <a:endParaRPr lang="cy-GB" sz="2400" dirty="0"/>
          </a:p>
          <a:p>
            <a:pPr marL="0" indent="0">
              <a:buNone/>
            </a:pPr>
            <a:r>
              <a:rPr lang="cy-GB" sz="2400" dirty="0"/>
              <a:t>Dychwelyd o’r grwpiau trafod</a:t>
            </a:r>
          </a:p>
          <a:p>
            <a:pPr marL="0" indent="0">
              <a:buNone/>
            </a:pPr>
            <a:endParaRPr lang="cy-GB" sz="2400" dirty="0"/>
          </a:p>
          <a:p>
            <a:pPr marL="0" indent="0">
              <a:buNone/>
            </a:pPr>
            <a:r>
              <a:rPr lang="cy-GB" sz="2400" dirty="0"/>
              <a:t>Pob grŵp i adrodd ar unrhyw elfennau tebyg a/neu wahanol sylweddol mewn dulliau ac arferion rhwng ysgolion (neu leoliadau addysgol eraill) wrth adnabod dysgwyr ag ADY ac wrth drefnu darpariaeth a chymorth i ddysgwyr ag ADY.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628650" y="220892"/>
            <a:ext cx="7886700" cy="800733"/>
          </a:xfrm>
        </p:spPr>
        <p:txBody>
          <a:bodyPr>
            <a:normAutofit/>
          </a:bodyPr>
          <a:lstStyle/>
          <a:p>
            <a:r>
              <a:rPr lang="cy-GB" sz="2400" b="1" dirty="0"/>
              <a:t>Arfer Cynhwysol yn yr Ystafell Ddosbarth</a:t>
            </a:r>
            <a:br>
              <a:rPr lang="cy-GB" sz="2400" b="1" dirty="0"/>
            </a:br>
            <a:r>
              <a:rPr lang="cy-GB" sz="2400" b="1" dirty="0"/>
              <a:t>Sesiwn 4</a:t>
            </a:r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22867107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F99C6E756E3D84E8B1A0D94836D794A" ma:contentTypeVersion="10" ma:contentTypeDescription="Create a new document." ma:contentTypeScope="" ma:versionID="825988adf8553a6f8d9df5cb6927edbd">
  <xsd:schema xmlns:xsd="http://www.w3.org/2001/XMLSchema" xmlns:xs="http://www.w3.org/2001/XMLSchema" xmlns:p="http://schemas.microsoft.com/office/2006/metadata/properties" xmlns:ns2="c697bc9e-ecf6-4086-8cbb-eb9131efbefa" targetNamespace="http://schemas.microsoft.com/office/2006/metadata/properties" ma:root="true" ma:fieldsID="369d9c94a53587ef0b707512cf425391" ns2:_="">
    <xsd:import namespace="c697bc9e-ecf6-4086-8cbb-eb9131efbefa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697bc9e-ecf6-4086-8cbb-eb9131efbef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BF5750D-2062-4871-8224-F210677FD750}"/>
</file>

<file path=customXml/itemProps2.xml><?xml version="1.0" encoding="utf-8"?>
<ds:datastoreItem xmlns:ds="http://schemas.openxmlformats.org/officeDocument/2006/customXml" ds:itemID="{D0276D73-970E-4A56-A708-6A725F7E3619}">
  <ds:schemaRefs>
    <ds:schemaRef ds:uri="http://purl.org/dc/dcmitype/"/>
    <ds:schemaRef ds:uri="http://schemas.microsoft.com/office/2006/documentManagement/types"/>
    <ds:schemaRef ds:uri="http://purl.org/dc/elements/1.1/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c697bc9e-ecf6-4086-8cbb-eb9131efbefa"/>
    <ds:schemaRef ds:uri="http://schemas.microsoft.com/office/2006/metadata/properties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6EE536C0-CB8F-4E4C-8BC1-62089C6B7AF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3081</TotalTime>
  <Words>537</Words>
  <Application>Microsoft Office PowerPoint</Application>
  <PresentationFormat>On-screen Show (4:3)</PresentationFormat>
  <Paragraphs>59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Arial</vt:lpstr>
      <vt:lpstr>Calibri</vt:lpstr>
      <vt:lpstr>Calibri Light</vt:lpstr>
      <vt:lpstr>Helvetica</vt:lpstr>
      <vt:lpstr>Segoe UI Web (West European)</vt:lpstr>
      <vt:lpstr>Office Theme</vt:lpstr>
      <vt:lpstr> Arfer Cynhwysol yn yr Ystafell Ddosbarth  Sesiwn 4 Cryfderau a Gwendidau Polisi ADY</vt:lpstr>
      <vt:lpstr>Arfer Cynhwysol yn yr Ystafell Ddosbarth Sesiwn 4</vt:lpstr>
      <vt:lpstr>Arfer Cynhwysol yn yr Ystafell Ddosbarth Sesiwn 4</vt:lpstr>
      <vt:lpstr>Arfer Cynhwysol yn yr Ystafell Ddosbarth Sesiwn 4</vt:lpstr>
      <vt:lpstr>Arfer Cynhwysol yn yr Ystafell Ddosbarth Sesiwn 4</vt:lpstr>
      <vt:lpstr>Arfer Cynhwysol yn yr Ystafell Ddosbarth Sesiwn 4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Waters Creative</dc:creator>
  <cp:lastModifiedBy>David Parry</cp:lastModifiedBy>
  <cp:revision>21</cp:revision>
  <dcterms:created xsi:type="dcterms:W3CDTF">2021-06-18T14:15:35Z</dcterms:created>
  <dcterms:modified xsi:type="dcterms:W3CDTF">2021-09-22T22:15:18Z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0x010100FF99C6E756E3D84E8B1A0D94836D794A</vt:lpwstr>
  </property>
</Properties>
</file>