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25"/>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Franklin Gothic Book" pitchFamily="34" charset="0"/>
        <a:ea typeface="+mn-ea"/>
        <a:cs typeface="Arial" charset="0"/>
      </a:defRPr>
    </a:lvl1pPr>
    <a:lvl2pPr marL="457200" algn="l" rtl="0" fontAlgn="base">
      <a:spcBef>
        <a:spcPct val="0"/>
      </a:spcBef>
      <a:spcAft>
        <a:spcPct val="0"/>
      </a:spcAft>
      <a:defRPr kern="1200">
        <a:solidFill>
          <a:schemeClr val="tx1"/>
        </a:solidFill>
        <a:latin typeface="Franklin Gothic Book" pitchFamily="34" charset="0"/>
        <a:ea typeface="+mn-ea"/>
        <a:cs typeface="Arial" charset="0"/>
      </a:defRPr>
    </a:lvl2pPr>
    <a:lvl3pPr marL="914400" algn="l" rtl="0" fontAlgn="base">
      <a:spcBef>
        <a:spcPct val="0"/>
      </a:spcBef>
      <a:spcAft>
        <a:spcPct val="0"/>
      </a:spcAft>
      <a:defRPr kern="1200">
        <a:solidFill>
          <a:schemeClr val="tx1"/>
        </a:solidFill>
        <a:latin typeface="Franklin Gothic Book" pitchFamily="34" charset="0"/>
        <a:ea typeface="+mn-ea"/>
        <a:cs typeface="Arial" charset="0"/>
      </a:defRPr>
    </a:lvl3pPr>
    <a:lvl4pPr marL="1371600" algn="l" rtl="0" fontAlgn="base">
      <a:spcBef>
        <a:spcPct val="0"/>
      </a:spcBef>
      <a:spcAft>
        <a:spcPct val="0"/>
      </a:spcAft>
      <a:defRPr kern="1200">
        <a:solidFill>
          <a:schemeClr val="tx1"/>
        </a:solidFill>
        <a:latin typeface="Franklin Gothic Book" pitchFamily="34" charset="0"/>
        <a:ea typeface="+mn-ea"/>
        <a:cs typeface="Arial" charset="0"/>
      </a:defRPr>
    </a:lvl4pPr>
    <a:lvl5pPr marL="1828800" algn="l" rtl="0" fontAlgn="base">
      <a:spcBef>
        <a:spcPct val="0"/>
      </a:spcBef>
      <a:spcAft>
        <a:spcPct val="0"/>
      </a:spcAft>
      <a:defRPr kern="1200">
        <a:solidFill>
          <a:schemeClr val="tx1"/>
        </a:solidFill>
        <a:latin typeface="Franklin Gothic Book" pitchFamily="34" charset="0"/>
        <a:ea typeface="+mn-ea"/>
        <a:cs typeface="Arial" charset="0"/>
      </a:defRPr>
    </a:lvl5pPr>
    <a:lvl6pPr marL="2286000" algn="l" defTabSz="914400" rtl="0" eaLnBrk="1" latinLnBrk="0" hangingPunct="1">
      <a:defRPr kern="1200">
        <a:solidFill>
          <a:schemeClr val="tx1"/>
        </a:solidFill>
        <a:latin typeface="Franklin Gothic Book" pitchFamily="34" charset="0"/>
        <a:ea typeface="+mn-ea"/>
        <a:cs typeface="Arial" charset="0"/>
      </a:defRPr>
    </a:lvl6pPr>
    <a:lvl7pPr marL="2743200" algn="l" defTabSz="914400" rtl="0" eaLnBrk="1" latinLnBrk="0" hangingPunct="1">
      <a:defRPr kern="1200">
        <a:solidFill>
          <a:schemeClr val="tx1"/>
        </a:solidFill>
        <a:latin typeface="Franklin Gothic Book" pitchFamily="34" charset="0"/>
        <a:ea typeface="+mn-ea"/>
        <a:cs typeface="Arial" charset="0"/>
      </a:defRPr>
    </a:lvl7pPr>
    <a:lvl8pPr marL="3200400" algn="l" defTabSz="914400" rtl="0" eaLnBrk="1" latinLnBrk="0" hangingPunct="1">
      <a:defRPr kern="1200">
        <a:solidFill>
          <a:schemeClr val="tx1"/>
        </a:solidFill>
        <a:latin typeface="Franklin Gothic Book" pitchFamily="34" charset="0"/>
        <a:ea typeface="+mn-ea"/>
        <a:cs typeface="Arial" charset="0"/>
      </a:defRPr>
    </a:lvl8pPr>
    <a:lvl9pPr marL="3657600" algn="l" defTabSz="914400" rtl="0" eaLnBrk="1" latinLnBrk="0" hangingPunct="1">
      <a:defRPr kern="1200">
        <a:solidFill>
          <a:schemeClr val="tx1"/>
        </a:solidFill>
        <a:latin typeface="Franklin Gothic Book"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144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8D250EA0-72F2-4C59-9A66-F5B89133123C}" type="datetimeFigureOut">
              <a:rPr lang="en-GB"/>
              <a:pPr>
                <a:defRPr/>
              </a:pPr>
              <a:t>13/10/2015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8691B82D-FC08-4D8F-A17F-9A6298E2AB1F}" type="slidenum">
              <a:rPr lang="en-GB"/>
              <a:pPr>
                <a:defRPr/>
              </a:pPr>
              <a:t>‹#›</a:t>
            </a:fld>
            <a:endParaRPr lang="en-GB"/>
          </a:p>
        </p:txBody>
      </p:sp>
    </p:spTree>
    <p:extLst>
      <p:ext uri="{BB962C8B-B14F-4D97-AF65-F5344CB8AC3E}">
        <p14:creationId xmlns:p14="http://schemas.microsoft.com/office/powerpoint/2010/main" val="334828170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4"/>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lvl1pPr>
          </a:lstStyle>
          <a:p>
            <a:pPr>
              <a:defRPr/>
            </a:pPr>
            <a:fld id="{FF9BCE1A-F98D-44B8-950A-2CBB83FA190A}" type="datetimeFigureOut">
              <a:rPr lang="en-GB"/>
              <a:pPr>
                <a:defRPr/>
              </a:pPr>
              <a:t>13/10/2015</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8D02D16-323D-4B75-B0F7-BFF473EE93D9}" type="slidenum">
              <a:rPr lang="en-GB"/>
              <a:pPr>
                <a:defRPr/>
              </a:pPr>
              <a:t>‹#›</a:t>
            </a:fld>
            <a:endParaRPr lang="en-GB"/>
          </a:p>
        </p:txBody>
      </p:sp>
    </p:spTree>
    <p:extLst>
      <p:ext uri="{BB962C8B-B14F-4D97-AF65-F5344CB8AC3E}">
        <p14:creationId xmlns:p14="http://schemas.microsoft.com/office/powerpoint/2010/main" val="68295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5949950"/>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5949950"/>
            <a:ext cx="21875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4"/>
          <p:cNvSpPr>
            <a:spLocks noGrp="1"/>
          </p:cNvSpPr>
          <p:nvPr>
            <p:ph type="ftr" sz="quarter" idx="10"/>
          </p:nvPr>
        </p:nvSpPr>
        <p:spPr>
          <a:xfrm>
            <a:off x="468313" y="5949950"/>
            <a:ext cx="7848600" cy="609600"/>
          </a:xfrm>
        </p:spPr>
        <p:txBody>
          <a:bodyPr/>
          <a:lstStyle>
            <a:lvl1pPr>
              <a:defRPr dirty="0"/>
            </a:lvl1pPr>
          </a:lstStyle>
          <a:p>
            <a:pPr>
              <a:defRPr/>
            </a:pPr>
            <a:endParaRPr lang="en-GB"/>
          </a:p>
        </p:txBody>
      </p:sp>
      <p:sp>
        <p:nvSpPr>
          <p:cNvPr id="7" name="Slide Number Placeholder 5"/>
          <p:cNvSpPr>
            <a:spLocks noGrp="1"/>
          </p:cNvSpPr>
          <p:nvPr>
            <p:ph type="sldNum" sz="quarter" idx="11"/>
          </p:nvPr>
        </p:nvSpPr>
        <p:spPr/>
        <p:txBody>
          <a:bodyPr/>
          <a:lstStyle>
            <a:lvl1pPr>
              <a:defRPr/>
            </a:lvl1pPr>
          </a:lstStyle>
          <a:p>
            <a:pPr>
              <a:defRPr/>
            </a:pPr>
            <a:fld id="{740D370A-5AC3-4B77-8C60-3B939A3778F3}" type="slidenum">
              <a:rPr lang="en-GB"/>
              <a:pPr>
                <a:defRPr/>
              </a:pPr>
              <a:t>‹#›</a:t>
            </a:fld>
            <a:endParaRPr lang="en-GB"/>
          </a:p>
        </p:txBody>
      </p:sp>
    </p:spTree>
    <p:extLst>
      <p:ext uri="{BB962C8B-B14F-4D97-AF65-F5344CB8AC3E}">
        <p14:creationId xmlns:p14="http://schemas.microsoft.com/office/powerpoint/2010/main" val="894317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Freeform 3"/>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ight Triangle 4"/>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lvl="0"/>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EC3BFBF7-A280-4E24-9014-FF364DA1B50D}" type="datetimeFigureOut">
              <a:rPr lang="en-GB"/>
              <a:pPr>
                <a:defRPr/>
              </a:pPr>
              <a:t>13/10/2015</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CEF77006-B79F-46CF-ACA4-624ED151392D}" type="slidenum">
              <a:rPr lang="en-GB"/>
              <a:pPr>
                <a:defRPr/>
              </a:pPr>
              <a:t>‹#›</a:t>
            </a:fld>
            <a:endParaRPr lang="en-GB"/>
          </a:p>
        </p:txBody>
      </p:sp>
    </p:spTree>
    <p:extLst>
      <p:ext uri="{BB962C8B-B14F-4D97-AF65-F5344CB8AC3E}">
        <p14:creationId xmlns:p14="http://schemas.microsoft.com/office/powerpoint/2010/main" val="3053782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
        <p:nvSpPr>
          <p:cNvPr id="5" name="Date Placeholder 3"/>
          <p:cNvSpPr>
            <a:spLocks noGrp="1"/>
          </p:cNvSpPr>
          <p:nvPr>
            <p:ph type="dt" sz="half" idx="10"/>
          </p:nvPr>
        </p:nvSpPr>
        <p:spPr/>
        <p:txBody>
          <a:bodyPr/>
          <a:lstStyle>
            <a:lvl1pPr>
              <a:defRPr/>
            </a:lvl1pPr>
          </a:lstStyle>
          <a:p>
            <a:pPr>
              <a:defRPr/>
            </a:pPr>
            <a:fld id="{C9B166B4-E5BB-4548-A935-9D9A0339004C}" type="datetimeFigureOut">
              <a:rPr lang="en-GB"/>
              <a:pPr>
                <a:defRPr/>
              </a:pPr>
              <a:t>13/10/2015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ln/>
        </p:spPr>
        <p:txBody>
          <a:bodyPr/>
          <a:lstStyle>
            <a:lvl1pPr>
              <a:defRPr/>
            </a:lvl1pPr>
          </a:lstStyle>
          <a:p>
            <a:pPr>
              <a:defRPr/>
            </a:pPr>
            <a:fld id="{07FF969B-8C42-43BD-B214-68B5CC80D6AE}" type="slidenum">
              <a:rPr lang="en-GB"/>
              <a:pPr>
                <a:defRPr/>
              </a:pPr>
              <a:t>‹#›</a:t>
            </a:fld>
            <a:endParaRPr lang="en-GB"/>
          </a:p>
        </p:txBody>
      </p:sp>
    </p:spTree>
    <p:extLst>
      <p:ext uri="{BB962C8B-B14F-4D97-AF65-F5344CB8AC3E}">
        <p14:creationId xmlns:p14="http://schemas.microsoft.com/office/powerpoint/2010/main" val="123257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F8C0C4A6-AA62-4014-904F-12A430246529}" type="datetimeFigureOut">
              <a:rPr lang="en-GB"/>
              <a:pPr>
                <a:defRPr/>
              </a:pPr>
              <a:t>13/10/2015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a:ln/>
        </p:spPr>
        <p:txBody>
          <a:bodyPr/>
          <a:lstStyle>
            <a:lvl1pPr>
              <a:defRPr/>
            </a:lvl1pPr>
          </a:lstStyle>
          <a:p>
            <a:pPr>
              <a:defRPr/>
            </a:pPr>
            <a:fld id="{83C04F91-5C7C-4B55-8271-E04E83EE12DA}" type="slidenum">
              <a:rPr lang="en-GB"/>
              <a:pPr>
                <a:defRPr/>
              </a:pPr>
              <a:t>‹#›</a:t>
            </a:fld>
            <a:endParaRPr lang="en-GB"/>
          </a:p>
        </p:txBody>
      </p:sp>
    </p:spTree>
    <p:extLst>
      <p:ext uri="{BB962C8B-B14F-4D97-AF65-F5344CB8AC3E}">
        <p14:creationId xmlns:p14="http://schemas.microsoft.com/office/powerpoint/2010/main" val="3197191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FFDF5D7C-BB92-4C1D-8A53-E118D3D0E635}" type="datetimeFigureOut">
              <a:rPr lang="en-GB"/>
              <a:pPr>
                <a:defRPr/>
              </a:pPr>
              <a:t>13/10/2015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a:ln/>
        </p:spPr>
        <p:txBody>
          <a:bodyPr/>
          <a:lstStyle>
            <a:lvl1pPr>
              <a:defRPr/>
            </a:lvl1pPr>
          </a:lstStyle>
          <a:p>
            <a:pPr>
              <a:defRPr/>
            </a:pPr>
            <a:fld id="{8B2EF072-1851-4DA6-B680-81AC5C3765FE}" type="slidenum">
              <a:rPr lang="en-GB"/>
              <a:pPr>
                <a:defRPr/>
              </a:pPr>
              <a:t>‹#›</a:t>
            </a:fld>
            <a:endParaRPr lang="en-GB"/>
          </a:p>
        </p:txBody>
      </p:sp>
    </p:spTree>
    <p:extLst>
      <p:ext uri="{BB962C8B-B14F-4D97-AF65-F5344CB8AC3E}">
        <p14:creationId xmlns:p14="http://schemas.microsoft.com/office/powerpoint/2010/main" val="2240046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774535A-F1E3-42ED-ADB4-653E6D4ECD36}" type="datetimeFigureOut">
              <a:rPr lang="en-GB"/>
              <a:pPr>
                <a:defRPr/>
              </a:pPr>
              <a:t>13/10/2015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a:ln/>
        </p:spPr>
        <p:txBody>
          <a:bodyPr/>
          <a:lstStyle>
            <a:lvl1pPr>
              <a:defRPr/>
            </a:lvl1pPr>
          </a:lstStyle>
          <a:p>
            <a:pPr>
              <a:defRPr/>
            </a:pPr>
            <a:fld id="{0593ED47-0F09-4AD9-A540-43B2EEE45FDD}" type="slidenum">
              <a:rPr lang="en-GB"/>
              <a:pPr>
                <a:defRPr/>
              </a:pPr>
              <a:t>‹#›</a:t>
            </a:fld>
            <a:endParaRPr lang="en-GB"/>
          </a:p>
        </p:txBody>
      </p:sp>
    </p:spTree>
    <p:extLst>
      <p:ext uri="{BB962C8B-B14F-4D97-AF65-F5344CB8AC3E}">
        <p14:creationId xmlns:p14="http://schemas.microsoft.com/office/powerpoint/2010/main" val="2141836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5"/>
          <p:cNvSpPr/>
          <p:nvPr/>
        </p:nvSpPr>
        <p:spPr>
          <a:xfrm rot="5400000">
            <a:off x="433388" y="-433388"/>
            <a:ext cx="6858000" cy="7724775"/>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lvl="0"/>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AC2C6DDE-F241-4B8E-BEDC-BFA50DA67318}" type="datetimeFigureOut">
              <a:rPr lang="en-GB"/>
              <a:pPr>
                <a:defRPr/>
              </a:pPr>
              <a:t>13/10/2015</a:t>
            </a:fld>
            <a:endParaRPr lang="en-GB"/>
          </a:p>
        </p:txBody>
      </p:sp>
      <p:sp>
        <p:nvSpPr>
          <p:cNvPr id="8" name="Footer Placeholder 5"/>
          <p:cNvSpPr>
            <a:spLocks noGrp="1"/>
          </p:cNvSpPr>
          <p:nvPr>
            <p:ph type="ftr" sz="quarter" idx="11"/>
          </p:nvPr>
        </p:nvSpPr>
        <p:spPr/>
        <p:txBody>
          <a:bodyPr/>
          <a:lstStyle>
            <a:lvl1pPr>
              <a:defRPr>
                <a:solidFill>
                  <a:schemeClr val="tx2"/>
                </a:solidFill>
              </a:defRPr>
            </a:lvl1pPr>
          </a:lstStyle>
          <a:p>
            <a:pPr>
              <a:defRPr/>
            </a:pPr>
            <a:endParaRPr lang="en-GB"/>
          </a:p>
        </p:txBody>
      </p:sp>
      <p:sp>
        <p:nvSpPr>
          <p:cNvPr id="9" name="Slide Number Placeholder 6"/>
          <p:cNvSpPr>
            <a:spLocks noGrp="1"/>
          </p:cNvSpPr>
          <p:nvPr>
            <p:ph type="sldNum" sz="quarter" idx="12"/>
          </p:nvPr>
        </p:nvSpPr>
        <p:spPr>
          <a:ln>
            <a:solidFill>
              <a:schemeClr val="tx2"/>
            </a:solidFill>
          </a:ln>
        </p:spPr>
        <p:txBody>
          <a:bodyPr/>
          <a:lstStyle>
            <a:lvl1pPr>
              <a:defRPr smtClean="0">
                <a:solidFill>
                  <a:schemeClr val="tx2"/>
                </a:solidFill>
              </a:defRPr>
            </a:lvl1pPr>
          </a:lstStyle>
          <a:p>
            <a:pPr>
              <a:defRPr/>
            </a:pPr>
            <a:fld id="{82FC1075-5CF5-4E78-B0E3-60AC8EF4F17F}" type="slidenum">
              <a:rPr lang="en-GB"/>
              <a:pPr>
                <a:defRPr/>
              </a:pPr>
              <a:t>‹#›</a:t>
            </a:fld>
            <a:endParaRPr lang="en-GB"/>
          </a:p>
        </p:txBody>
      </p:sp>
    </p:spTree>
    <p:extLst>
      <p:ext uri="{BB962C8B-B14F-4D97-AF65-F5344CB8AC3E}">
        <p14:creationId xmlns:p14="http://schemas.microsoft.com/office/powerpoint/2010/main" val="2999179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Freeform 5"/>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rtlCol="0" anchor="ctr">
            <a:normAutofit/>
          </a:bodyPr>
          <a:lstStyle>
            <a:lvl1pPr algn="r">
              <a:defRPr/>
            </a:lvl1pPr>
          </a:lstStyle>
          <a:p>
            <a:pPr lvl="0"/>
            <a:r>
              <a:rPr lang="en-US" noProof="0" smtClean="0"/>
              <a:t>Click icon to add picture</a:t>
            </a:r>
            <a:endParaRPr lang="en-US" noProof="0" dirty="0"/>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5"/>
          </p:nvPr>
        </p:nvSpPr>
        <p:spPr/>
        <p:txBody>
          <a:bodyPr/>
          <a:lstStyle>
            <a:lvl1pPr>
              <a:defRPr/>
            </a:lvl1pPr>
          </a:lstStyle>
          <a:p>
            <a:pPr>
              <a:defRPr/>
            </a:pPr>
            <a:fld id="{F4EA3F7C-DB49-478E-91AB-93B95984FE6E}" type="datetimeFigureOut">
              <a:rPr lang="en-GB"/>
              <a:pPr>
                <a:defRPr/>
              </a:pPr>
              <a:t>13/10/2015</a:t>
            </a:fld>
            <a:endParaRPr lang="en-GB"/>
          </a:p>
        </p:txBody>
      </p:sp>
      <p:sp>
        <p:nvSpPr>
          <p:cNvPr id="8" name="Footer Placeholder 5"/>
          <p:cNvSpPr>
            <a:spLocks noGrp="1"/>
          </p:cNvSpPr>
          <p:nvPr>
            <p:ph type="ftr" sz="quarter" idx="16"/>
          </p:nvPr>
        </p:nvSpPr>
        <p:spPr/>
        <p:txBody>
          <a:bodyPr/>
          <a:lstStyle>
            <a:lvl1pPr>
              <a:defRPr/>
            </a:lvl1pPr>
          </a:lstStyle>
          <a:p>
            <a:pPr>
              <a:defRPr/>
            </a:pPr>
            <a:endParaRPr lang="en-GB"/>
          </a:p>
        </p:txBody>
      </p:sp>
      <p:sp>
        <p:nvSpPr>
          <p:cNvPr id="9" name="Slide Number Placeholder 6"/>
          <p:cNvSpPr>
            <a:spLocks noGrp="1"/>
          </p:cNvSpPr>
          <p:nvPr>
            <p:ph type="sldNum" sz="quarter" idx="17"/>
          </p:nvPr>
        </p:nvSpPr>
        <p:spPr/>
        <p:txBody>
          <a:bodyPr/>
          <a:lstStyle>
            <a:lvl1pPr>
              <a:defRPr/>
            </a:lvl1pPr>
          </a:lstStyle>
          <a:p>
            <a:pPr>
              <a:defRPr/>
            </a:pPr>
            <a:fld id="{F9D592BB-273A-42B6-83E4-5F549EB0D7C1}" type="slidenum">
              <a:rPr lang="en-GB"/>
              <a:pPr>
                <a:defRPr/>
              </a:pPr>
              <a:t>‹#›</a:t>
            </a:fld>
            <a:endParaRPr lang="en-GB"/>
          </a:p>
        </p:txBody>
      </p:sp>
    </p:spTree>
    <p:extLst>
      <p:ext uri="{BB962C8B-B14F-4D97-AF65-F5344CB8AC3E}">
        <p14:creationId xmlns:p14="http://schemas.microsoft.com/office/powerpoint/2010/main" val="2637733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F955B5C7-9170-4885-87B9-289205B2D95B}" type="datetimeFigureOut">
              <a:rPr lang="en-GB"/>
              <a:pPr>
                <a:defRPr/>
              </a:pPr>
              <a:t>13/10/2015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7471BF3B-FE70-4911-99DC-1941AA6FC7B1}" type="slidenum">
              <a:rPr lang="en-GB"/>
              <a:pPr>
                <a:defRPr/>
              </a:pPr>
              <a:t>‹#›</a:t>
            </a:fld>
            <a:endParaRPr lang="en-GB"/>
          </a:p>
        </p:txBody>
      </p:sp>
    </p:spTree>
    <p:extLst>
      <p:ext uri="{BB962C8B-B14F-4D97-AF65-F5344CB8AC3E}">
        <p14:creationId xmlns:p14="http://schemas.microsoft.com/office/powerpoint/2010/main" val="4111429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03C1087D-DA67-48F1-BA1A-DC7E4FD814C5}" type="datetimeFigureOut">
              <a:rPr lang="en-GB"/>
              <a:pPr>
                <a:defRPr/>
              </a:pPr>
              <a:t>13/10/2015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22846CC7-CEC8-4E61-9F32-B82A87F7DA87}" type="slidenum">
              <a:rPr lang="en-GB"/>
              <a:pPr>
                <a:defRPr/>
              </a:pPr>
              <a:t>‹#›</a:t>
            </a:fld>
            <a:endParaRPr lang="en-GB"/>
          </a:p>
        </p:txBody>
      </p:sp>
    </p:spTree>
    <p:extLst>
      <p:ext uri="{BB962C8B-B14F-4D97-AF65-F5344CB8AC3E}">
        <p14:creationId xmlns:p14="http://schemas.microsoft.com/office/powerpoint/2010/main" val="1619762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266700"/>
            <a:ext cx="7772400" cy="11049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035050" y="1676400"/>
            <a:ext cx="378777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975225" y="1676400"/>
            <a:ext cx="378777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a:xfrm>
            <a:off x="6858000" y="6172200"/>
            <a:ext cx="1905000" cy="457200"/>
          </a:xfrm>
        </p:spPr>
        <p:txBody>
          <a:bodyPr/>
          <a:lstStyle>
            <a:lvl1pPr>
              <a:defRPr/>
            </a:lvl1pPr>
          </a:lstStyle>
          <a:p>
            <a:pPr>
              <a:defRPr/>
            </a:pPr>
            <a:fld id="{4A2A8054-0DA9-4BB7-8213-20C075A1C50E}" type="slidenum">
              <a:rPr lang="en-GB"/>
              <a:pPr>
                <a:defRPr/>
              </a:pPr>
              <a:t>‹#›</a:t>
            </a:fld>
            <a:endParaRPr lang="en-GB"/>
          </a:p>
        </p:txBody>
      </p:sp>
    </p:spTree>
    <p:extLst>
      <p:ext uri="{BB962C8B-B14F-4D97-AF65-F5344CB8AC3E}">
        <p14:creationId xmlns:p14="http://schemas.microsoft.com/office/powerpoint/2010/main" val="14728899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82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600200" y="914400"/>
            <a:ext cx="7086600" cy="5211763"/>
          </a:xfrm>
        </p:spPr>
        <p:txBody>
          <a:bodyPr>
            <a:normAutofit/>
          </a:bodyPr>
          <a:lstStyle/>
          <a:p>
            <a:pPr lvl="0"/>
            <a:endParaRPr lang="en-GB" noProof="0" smtClean="0"/>
          </a:p>
        </p:txBody>
      </p:sp>
      <p:sp>
        <p:nvSpPr>
          <p:cNvPr id="4" name="Rectangle 4"/>
          <p:cNvSpPr>
            <a:spLocks noGrp="1" noChangeArrowheads="1"/>
          </p:cNvSpPr>
          <p:nvPr>
            <p:ph type="dt" sz="half" idx="10"/>
          </p:nvPr>
        </p:nvSpPr>
        <p:spPr/>
        <p:txBody>
          <a:bodyPr/>
          <a:lstStyle>
            <a:lvl1pPr>
              <a:defRPr/>
            </a:lvl1pPr>
          </a:lstStyle>
          <a:p>
            <a:pPr>
              <a:defRPr/>
            </a:pPr>
            <a:endParaRPr lang="en-GB"/>
          </a:p>
        </p:txBody>
      </p:sp>
      <p:sp>
        <p:nvSpPr>
          <p:cNvPr id="5" name="Rectangle 5"/>
          <p:cNvSpPr>
            <a:spLocks noGrp="1" noChangeArrowheads="1"/>
          </p:cNvSpPr>
          <p:nvPr>
            <p:ph type="ftr" sz="quarter" idx="11"/>
          </p:nvPr>
        </p:nvSpPr>
        <p:spPr/>
        <p:txBody>
          <a:bodyPr/>
          <a:lstStyle>
            <a:lvl1pPr>
              <a:defRPr/>
            </a:lvl1pPr>
          </a:lstStyle>
          <a:p>
            <a:pPr>
              <a:defRPr/>
            </a:pPr>
            <a:endParaRPr lang="en-GB"/>
          </a:p>
        </p:txBody>
      </p:sp>
      <p:sp>
        <p:nvSpPr>
          <p:cNvPr id="6" name="Rectangle 6"/>
          <p:cNvSpPr>
            <a:spLocks noGrp="1" noChangeArrowheads="1"/>
          </p:cNvSpPr>
          <p:nvPr>
            <p:ph type="sldNum" sz="quarter" idx="12"/>
          </p:nvPr>
        </p:nvSpPr>
        <p:spPr/>
        <p:txBody>
          <a:bodyPr/>
          <a:lstStyle>
            <a:lvl1pPr>
              <a:defRPr/>
            </a:lvl1pPr>
          </a:lstStyle>
          <a:p>
            <a:pPr>
              <a:defRPr/>
            </a:pPr>
            <a:fld id="{CF9898C3-7E7E-489F-B1CC-EB195C14DA55}" type="slidenum">
              <a:rPr lang="en-GB"/>
              <a:pPr>
                <a:defRPr/>
              </a:pPr>
              <a:t>‹#›</a:t>
            </a:fld>
            <a:endParaRPr lang="en-GB"/>
          </a:p>
        </p:txBody>
      </p:sp>
    </p:spTree>
    <p:extLst>
      <p:ext uri="{BB962C8B-B14F-4D97-AF65-F5344CB8AC3E}">
        <p14:creationId xmlns:p14="http://schemas.microsoft.com/office/powerpoint/2010/main" val="3723392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p:cNvSpPr/>
          <p:nvPr/>
        </p:nvSpPr>
        <p:spPr>
          <a:xfrm>
            <a:off x="-3175" y="5051425"/>
            <a:ext cx="3575050" cy="1806575"/>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Freeform 7"/>
          <p:cNvSpPr/>
          <p:nvPr/>
        </p:nvSpPr>
        <p:spPr>
          <a:xfrm>
            <a:off x="-1588" y="5051425"/>
            <a:ext cx="9145588" cy="180657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822325" y="365125"/>
            <a:ext cx="7521575" cy="5492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9" name="Text Placeholder 2"/>
          <p:cNvSpPr>
            <a:spLocks noGrp="1"/>
          </p:cNvSpPr>
          <p:nvPr>
            <p:ph type="body" idx="1"/>
          </p:nvPr>
        </p:nvSpPr>
        <p:spPr bwMode="auto">
          <a:xfrm>
            <a:off x="822325" y="1100138"/>
            <a:ext cx="7521575" cy="357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rot="19140000">
            <a:off x="201613" y="5870575"/>
            <a:ext cx="2176462" cy="201613"/>
          </a:xfrm>
          <a:prstGeom prst="rect">
            <a:avLst/>
          </a:prstGeom>
        </p:spPr>
        <p:txBody>
          <a:bodyPr vert="horz" lIns="91440" tIns="45720" rIns="91440" bIns="45720" rtlCol="0" anchor="ctr"/>
          <a:lstStyle>
            <a:lvl1pPr algn="l" fontAlgn="auto">
              <a:spcBef>
                <a:spcPts val="0"/>
              </a:spcBef>
              <a:spcAft>
                <a:spcPts val="0"/>
              </a:spcAft>
              <a:defRPr sz="1200" smtClean="0">
                <a:solidFill>
                  <a:srgbClr val="FFFFFF"/>
                </a:solidFill>
                <a:latin typeface="+mn-lt"/>
                <a:cs typeface="+mn-cs"/>
              </a:defRPr>
            </a:lvl1pPr>
          </a:lstStyle>
          <a:p>
            <a:pPr>
              <a:defRPr/>
            </a:pPr>
            <a:fld id="{0B415930-D980-41EE-9C1C-59E903108AAA}" type="datetimeFigureOut">
              <a:rPr lang="en-GB"/>
              <a:pPr>
                <a:defRPr/>
              </a:pPr>
              <a:t>13/10/2015</a:t>
            </a:fld>
            <a:endParaRPr lang="en-GB"/>
          </a:p>
        </p:txBody>
      </p:sp>
      <p:sp>
        <p:nvSpPr>
          <p:cNvPr id="5" name="Footer Placeholder 4"/>
          <p:cNvSpPr>
            <a:spLocks noGrp="1"/>
          </p:cNvSpPr>
          <p:nvPr>
            <p:ph type="ftr" sz="quarter" idx="3"/>
          </p:nvPr>
        </p:nvSpPr>
        <p:spPr>
          <a:xfrm>
            <a:off x="3517900" y="6284913"/>
            <a:ext cx="4724400" cy="274637"/>
          </a:xfrm>
          <a:prstGeom prst="rect">
            <a:avLst/>
          </a:prstGeom>
        </p:spPr>
        <p:txBody>
          <a:bodyPr vert="horz" lIns="91440" tIns="45720" rIns="91440" bIns="45720" rtlCol="0" anchor="ctr"/>
          <a:lstStyle>
            <a:lvl1pPr algn="r" fontAlgn="auto">
              <a:spcBef>
                <a:spcPts val="0"/>
              </a:spcBef>
              <a:spcAft>
                <a:spcPts val="0"/>
              </a:spcAft>
              <a:defRPr sz="1000" cap="all" spc="200" baseline="0">
                <a:solidFill>
                  <a:srgbClr val="FFFFFF"/>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401050" y="6170613"/>
            <a:ext cx="503238" cy="503237"/>
          </a:xfrm>
          <a:prstGeom prst="ellipse">
            <a:avLst/>
          </a:prstGeom>
          <a:ln w="19050">
            <a:solidFill>
              <a:srgbClr val="FFFFFF"/>
            </a:solidFill>
          </a:ln>
        </p:spPr>
        <p:txBody>
          <a:bodyPr vert="horz" lIns="9144" tIns="9144" rIns="9144" bIns="9144" rtlCol="0" anchor="ctr">
            <a:normAutofit/>
          </a:bodyPr>
          <a:lstStyle>
            <a:lvl1pPr algn="ctr" fontAlgn="auto">
              <a:spcBef>
                <a:spcPts val="0"/>
              </a:spcBef>
              <a:spcAft>
                <a:spcPts val="0"/>
              </a:spcAft>
              <a:defRPr sz="1650" smtClean="0">
                <a:solidFill>
                  <a:srgbClr val="FFFFFF"/>
                </a:solidFill>
                <a:latin typeface="+mn-lt"/>
                <a:cs typeface="+mn-cs"/>
              </a:defRPr>
            </a:lvl1pPr>
          </a:lstStyle>
          <a:p>
            <a:pPr>
              <a:defRPr/>
            </a:pPr>
            <a:fld id="{BD91D158-D9F4-4CCA-B363-BF59B38CF42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45" r:id="rId4"/>
    <p:sldLayoutId id="2147483846" r:id="rId5"/>
    <p:sldLayoutId id="2147483847" r:id="rId6"/>
    <p:sldLayoutId id="2147483848" r:id="rId7"/>
    <p:sldLayoutId id="2147483854" r:id="rId8"/>
    <p:sldLayoutId id="2147483855" r:id="rId9"/>
    <p:sldLayoutId id="2147483849" r:id="rId10"/>
    <p:sldLayoutId id="2147483850" r:id="rId11"/>
    <p:sldLayoutId id="2147483856" r:id="rId12"/>
    <p:sldLayoutId id="2147483857" r:id="rId13"/>
  </p:sldLayoutIdLst>
  <p:txStyles>
    <p:titleStyle>
      <a:lvl1pPr algn="l" rtl="0" eaLnBrk="1" fontAlgn="base" hangingPunct="1">
        <a:spcBef>
          <a:spcPct val="0"/>
        </a:spcBef>
        <a:spcAft>
          <a:spcPct val="0"/>
        </a:spcAft>
        <a:defRPr sz="2800" kern="1200" cap="all">
          <a:solidFill>
            <a:schemeClr val="tx1"/>
          </a:solidFill>
          <a:latin typeface="+mj-lt"/>
          <a:ea typeface="+mj-ea"/>
          <a:cs typeface="+mj-cs"/>
        </a:defRPr>
      </a:lvl1pPr>
      <a:lvl2pPr algn="l" rtl="0" eaLnBrk="1" fontAlgn="base" hangingPunct="1">
        <a:spcBef>
          <a:spcPct val="0"/>
        </a:spcBef>
        <a:spcAft>
          <a:spcPct val="0"/>
        </a:spcAft>
        <a:defRPr sz="2800">
          <a:solidFill>
            <a:schemeClr val="tx1"/>
          </a:solidFill>
          <a:latin typeface="Franklin Gothic Medium" pitchFamily="34" charset="0"/>
        </a:defRPr>
      </a:lvl2pPr>
      <a:lvl3pPr algn="l" rtl="0" eaLnBrk="1" fontAlgn="base" hangingPunct="1">
        <a:spcBef>
          <a:spcPct val="0"/>
        </a:spcBef>
        <a:spcAft>
          <a:spcPct val="0"/>
        </a:spcAft>
        <a:defRPr sz="2800">
          <a:solidFill>
            <a:schemeClr val="tx1"/>
          </a:solidFill>
          <a:latin typeface="Franklin Gothic Medium" pitchFamily="34" charset="0"/>
        </a:defRPr>
      </a:lvl3pPr>
      <a:lvl4pPr algn="l" rtl="0" eaLnBrk="1" fontAlgn="base" hangingPunct="1">
        <a:spcBef>
          <a:spcPct val="0"/>
        </a:spcBef>
        <a:spcAft>
          <a:spcPct val="0"/>
        </a:spcAft>
        <a:defRPr sz="2800">
          <a:solidFill>
            <a:schemeClr val="tx1"/>
          </a:solidFill>
          <a:latin typeface="Franklin Gothic Medium" pitchFamily="34" charset="0"/>
        </a:defRPr>
      </a:lvl4pPr>
      <a:lvl5pPr algn="l" rtl="0" eaLnBrk="1" fontAlgn="base" hangingPunct="1">
        <a:spcBef>
          <a:spcPct val="0"/>
        </a:spcBef>
        <a:spcAft>
          <a:spcPct val="0"/>
        </a:spcAft>
        <a:defRPr sz="2800">
          <a:solidFill>
            <a:schemeClr val="tx1"/>
          </a:solidFill>
          <a:latin typeface="Franklin Gothic Medium" pitchFamily="34" charset="0"/>
        </a:defRPr>
      </a:lvl5pPr>
      <a:lvl6pPr marL="457200" algn="l" rtl="0" eaLnBrk="1" fontAlgn="base" hangingPunct="1">
        <a:spcBef>
          <a:spcPct val="0"/>
        </a:spcBef>
        <a:spcAft>
          <a:spcPct val="0"/>
        </a:spcAft>
        <a:defRPr sz="2800">
          <a:solidFill>
            <a:schemeClr val="tx1"/>
          </a:solidFill>
          <a:latin typeface="Franklin Gothic Medium" pitchFamily="34" charset="0"/>
        </a:defRPr>
      </a:lvl6pPr>
      <a:lvl7pPr marL="914400" algn="l" rtl="0" eaLnBrk="1" fontAlgn="base" hangingPunct="1">
        <a:spcBef>
          <a:spcPct val="0"/>
        </a:spcBef>
        <a:spcAft>
          <a:spcPct val="0"/>
        </a:spcAft>
        <a:defRPr sz="2800">
          <a:solidFill>
            <a:schemeClr val="tx1"/>
          </a:solidFill>
          <a:latin typeface="Franklin Gothic Medium" pitchFamily="34" charset="0"/>
        </a:defRPr>
      </a:lvl7pPr>
      <a:lvl8pPr marL="1371600" algn="l" rtl="0" eaLnBrk="1" fontAlgn="base" hangingPunct="1">
        <a:spcBef>
          <a:spcPct val="0"/>
        </a:spcBef>
        <a:spcAft>
          <a:spcPct val="0"/>
        </a:spcAft>
        <a:defRPr sz="2800">
          <a:solidFill>
            <a:schemeClr val="tx1"/>
          </a:solidFill>
          <a:latin typeface="Franklin Gothic Medium" pitchFamily="34" charset="0"/>
        </a:defRPr>
      </a:lvl8pPr>
      <a:lvl9pPr marL="1828800" algn="l" rtl="0" eaLnBrk="1" fontAlgn="base" hangingPunct="1">
        <a:spcBef>
          <a:spcPct val="0"/>
        </a:spcBef>
        <a:spcAft>
          <a:spcPct val="0"/>
        </a:spcAft>
        <a:defRPr sz="2800">
          <a:solidFill>
            <a:schemeClr val="tx1"/>
          </a:solidFill>
          <a:latin typeface="Franklin Gothic Medium" pitchFamily="34" charset="0"/>
        </a:defRPr>
      </a:lvl9pPr>
    </p:titleStyle>
    <p:bodyStyle>
      <a:lvl1pPr marL="342900" indent="-342900" algn="l" rtl="0" eaLnBrk="1" fontAlgn="base" hangingPunct="1">
        <a:spcBef>
          <a:spcPts val="800"/>
        </a:spcBef>
        <a:spcAft>
          <a:spcPct val="0"/>
        </a:spcAft>
        <a:buFont typeface="Arial" charset="0"/>
        <a:defRPr sz="1600" b="1" kern="1200">
          <a:solidFill>
            <a:schemeClr val="tx1"/>
          </a:solidFill>
          <a:latin typeface="+mn-lt"/>
          <a:ea typeface="+mn-ea"/>
          <a:cs typeface="+mn-cs"/>
        </a:defRPr>
      </a:lvl1pPr>
      <a:lvl2pPr marL="173038" indent="-173038"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2pPr>
      <a:lvl3pPr marL="401638" indent="-163513"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3pPr>
      <a:lvl4pPr marL="630238" indent="-163513"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4pPr>
      <a:lvl5pPr marL="858838" indent="-173038" algn="l" rtl="0" eaLnBrk="1" fontAlgn="base" hangingPunct="1">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lstStyle/>
          <a:p>
            <a:pPr fontAlgn="auto">
              <a:spcAft>
                <a:spcPts val="0"/>
              </a:spcAft>
              <a:defRPr/>
            </a:pPr>
            <a:r>
              <a:rPr lang="en-GB" smtClean="0"/>
              <a:t>Data Management</a:t>
            </a:r>
            <a:endParaRPr lang="en-GB"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buFont typeface="Arial" pitchFamily="34" charset="0"/>
              <a:buNone/>
              <a:defRPr/>
            </a:pPr>
            <a:r>
              <a:rPr lang="en-GB" sz="2800" dirty="0" smtClean="0"/>
              <a:t>Normalisation</a:t>
            </a:r>
          </a:p>
          <a:p>
            <a:pPr algn="ctr" fontAlgn="auto">
              <a:spcAft>
                <a:spcPts val="0"/>
              </a:spcAft>
              <a:buFont typeface="Arial" pitchFamily="34" charset="0"/>
              <a:buNone/>
              <a:defRPr/>
            </a:pPr>
            <a:r>
              <a:rPr lang="en-GB" sz="2800" dirty="0" smtClean="0"/>
              <a:t>B Holland</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smtClean="0"/>
              <a:t>What is it?</a:t>
            </a:r>
          </a:p>
        </p:txBody>
      </p:sp>
      <p:sp>
        <p:nvSpPr>
          <p:cNvPr id="10243" name="Rectangle 3"/>
          <p:cNvSpPr>
            <a:spLocks noGrp="1" noChangeArrowheads="1"/>
          </p:cNvSpPr>
          <p:nvPr>
            <p:ph idx="1"/>
          </p:nvPr>
        </p:nvSpPr>
        <p:spPr>
          <a:xfrm>
            <a:off x="539552" y="980728"/>
            <a:ext cx="8115300" cy="4857750"/>
          </a:xfrm>
        </p:spPr>
        <p:txBody>
          <a:bodyPr/>
          <a:lstStyle/>
          <a:p>
            <a:pPr algn="just">
              <a:lnSpc>
                <a:spcPct val="80000"/>
              </a:lnSpc>
            </a:pPr>
            <a:r>
              <a:rPr lang="en-GB" altLang="en-US" sz="1400" dirty="0" smtClean="0"/>
              <a:t>Normalisation is a database design technique, which begins to examine the relationships (called functional dependencies) between attributes)</a:t>
            </a:r>
          </a:p>
          <a:p>
            <a:pPr algn="just">
              <a:lnSpc>
                <a:spcPct val="80000"/>
              </a:lnSpc>
            </a:pPr>
            <a:endParaRPr lang="en-GB" altLang="en-US" sz="1400" dirty="0" smtClean="0"/>
          </a:p>
          <a:p>
            <a:pPr algn="just">
              <a:lnSpc>
                <a:spcPct val="80000"/>
              </a:lnSpc>
            </a:pPr>
            <a:r>
              <a:rPr lang="en-GB" altLang="en-US" sz="1400" dirty="0" smtClean="0"/>
              <a:t>Normalisation is a formal process based on mathematics which defines a set of rules for creating structures that are arranged in the best way to enable the storage and retrieval of data.</a:t>
            </a:r>
          </a:p>
          <a:p>
            <a:pPr algn="just">
              <a:lnSpc>
                <a:spcPct val="80000"/>
              </a:lnSpc>
            </a:pPr>
            <a:endParaRPr lang="en-GB" altLang="en-US" sz="1400" dirty="0" smtClean="0"/>
          </a:p>
          <a:p>
            <a:pPr algn="just">
              <a:lnSpc>
                <a:spcPct val="80000"/>
              </a:lnSpc>
            </a:pPr>
            <a:r>
              <a:rPr lang="en-GB" altLang="en-US" sz="1400" dirty="0" smtClean="0"/>
              <a:t>The normal forms are based on the requirement to model data in two dimensional structures consisting of a variable number of rows and a variable number of columns</a:t>
            </a:r>
          </a:p>
          <a:p>
            <a:pPr algn="just">
              <a:lnSpc>
                <a:spcPct val="80000"/>
              </a:lnSpc>
            </a:pPr>
            <a:endParaRPr lang="en-GB" altLang="en-US" sz="1400" dirty="0" smtClean="0"/>
          </a:p>
          <a:p>
            <a:pPr algn="just">
              <a:lnSpc>
                <a:spcPct val="80000"/>
              </a:lnSpc>
            </a:pPr>
            <a:r>
              <a:rPr lang="en-GB" altLang="en-US" sz="1400" dirty="0" smtClean="0"/>
              <a:t>The process was defined by DR E.F. </a:t>
            </a:r>
            <a:r>
              <a:rPr lang="en-GB" altLang="en-US" sz="1400" dirty="0" err="1" smtClean="0"/>
              <a:t>Codd</a:t>
            </a:r>
            <a:r>
              <a:rPr lang="en-GB" altLang="en-US" sz="1400" dirty="0" smtClean="0"/>
              <a:t> in the early 70’s</a:t>
            </a:r>
          </a:p>
          <a:p>
            <a:pPr algn="just">
              <a:lnSpc>
                <a:spcPct val="80000"/>
              </a:lnSpc>
            </a:pPr>
            <a:endParaRPr lang="en-GB" altLang="en-US" sz="1400" dirty="0" smtClean="0"/>
          </a:p>
          <a:p>
            <a:pPr algn="just">
              <a:lnSpc>
                <a:spcPct val="80000"/>
              </a:lnSpc>
            </a:pPr>
            <a:r>
              <a:rPr lang="en-GB" altLang="en-US" sz="1400" dirty="0" smtClean="0"/>
              <a:t>Attributes describe some aspect of the data or of the relationships between the data that is important to the organisation.</a:t>
            </a:r>
          </a:p>
          <a:p>
            <a:pPr algn="just">
              <a:lnSpc>
                <a:spcPct val="80000"/>
              </a:lnSpc>
            </a:pPr>
            <a:endParaRPr lang="en-GB" altLang="en-US" sz="1400" dirty="0" smtClean="0"/>
          </a:p>
          <a:p>
            <a:pPr algn="just">
              <a:lnSpc>
                <a:spcPct val="80000"/>
              </a:lnSpc>
            </a:pPr>
            <a:r>
              <a:rPr lang="en-GB" altLang="en-US" sz="1400" dirty="0" smtClean="0"/>
              <a:t>Normalisation uses a series of tests (described as normal forms to help identify a set of suitable relationships that best supports the data requirements of the organisation</a:t>
            </a:r>
          </a:p>
        </p:txBody>
      </p:sp>
    </p:spTree>
    <p:extLst>
      <p:ext uri="{BB962C8B-B14F-4D97-AF65-F5344CB8AC3E}">
        <p14:creationId xmlns:p14="http://schemas.microsoft.com/office/powerpoint/2010/main" val="519948282"/>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smtClean="0"/>
              <a:t>The Process and the Purpose of :</a:t>
            </a:r>
            <a:endParaRPr lang="en-GB" dirty="0"/>
          </a:p>
        </p:txBody>
      </p:sp>
      <p:sp>
        <p:nvSpPr>
          <p:cNvPr id="3" name="Content Placeholder 2"/>
          <p:cNvSpPr>
            <a:spLocks noGrp="1"/>
          </p:cNvSpPr>
          <p:nvPr>
            <p:ph idx="1"/>
          </p:nvPr>
        </p:nvSpPr>
        <p:spPr>
          <a:xfrm>
            <a:off x="827584" y="1556792"/>
            <a:ext cx="7521575" cy="3579812"/>
          </a:xfrm>
        </p:spPr>
        <p:txBody>
          <a:bodyPr>
            <a:normAutofit/>
          </a:bodyPr>
          <a:lstStyle/>
          <a:p>
            <a:pPr marL="420624" indent="-384048" fontAlgn="auto">
              <a:spcAft>
                <a:spcPts val="0"/>
              </a:spcAft>
              <a:buFont typeface="Wingdings 2"/>
              <a:buChar char=""/>
              <a:defRPr/>
            </a:pPr>
            <a:r>
              <a:rPr lang="en-GB" sz="2000" dirty="0" smtClean="0"/>
              <a:t>To put data into a form that conforms to relational principles. </a:t>
            </a:r>
            <a:r>
              <a:rPr lang="en-GB" sz="2000" dirty="0" err="1" smtClean="0"/>
              <a:t>E.g</a:t>
            </a:r>
            <a:r>
              <a:rPr lang="en-GB" sz="2000" dirty="0" smtClean="0"/>
              <a:t> single valued columns each relation representing one entity.</a:t>
            </a:r>
          </a:p>
          <a:p>
            <a:pPr marL="420624" indent="-384048" fontAlgn="auto">
              <a:spcAft>
                <a:spcPts val="0"/>
              </a:spcAft>
              <a:buFont typeface="Wingdings 2"/>
              <a:buChar char=""/>
              <a:defRPr/>
            </a:pPr>
            <a:r>
              <a:rPr lang="en-GB" sz="2000" dirty="0" smtClean="0"/>
              <a:t>To avoid redundancy by storing each fact within the database only once.</a:t>
            </a:r>
          </a:p>
          <a:p>
            <a:pPr marL="420624" indent="-384048" fontAlgn="auto">
              <a:spcAft>
                <a:spcPts val="0"/>
              </a:spcAft>
              <a:buFont typeface="Wingdings 2"/>
              <a:buChar char=""/>
              <a:defRPr/>
            </a:pPr>
            <a:r>
              <a:rPr lang="en-GB" sz="2000" dirty="0" smtClean="0"/>
              <a:t>To put data into a form that is more able to accommodate change.</a:t>
            </a:r>
          </a:p>
          <a:p>
            <a:pPr marL="420624" indent="-384048" fontAlgn="auto">
              <a:spcAft>
                <a:spcPts val="0"/>
              </a:spcAft>
              <a:buFont typeface="Wingdings 2"/>
              <a:buChar char=""/>
              <a:defRPr/>
            </a:pPr>
            <a:r>
              <a:rPr lang="en-GB" sz="2000" dirty="0" smtClean="0"/>
              <a:t>To avoid certain difficulties in updating</a:t>
            </a:r>
          </a:p>
          <a:p>
            <a:pPr marL="420624" indent="-384048" fontAlgn="auto">
              <a:spcAft>
                <a:spcPts val="0"/>
              </a:spcAft>
              <a:buFont typeface="Wingdings 2"/>
              <a:buChar char=""/>
              <a:defRPr/>
            </a:pPr>
            <a:r>
              <a:rPr lang="en-GB" sz="2000" dirty="0" smtClean="0"/>
              <a:t>To facilitate the enforcement of constrains on the data.</a:t>
            </a:r>
            <a:endParaRPr lang="en-GB" sz="2000" dirty="0"/>
          </a:p>
        </p:txBody>
      </p:sp>
    </p:spTree>
    <p:extLst>
      <p:ext uri="{BB962C8B-B14F-4D97-AF65-F5344CB8AC3E}">
        <p14:creationId xmlns:p14="http://schemas.microsoft.com/office/powerpoint/2010/main" val="2989485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sz="3200" dirty="0" smtClean="0"/>
              <a:t>Normalisation and E-R modelling</a:t>
            </a:r>
          </a:p>
        </p:txBody>
      </p:sp>
      <p:sp>
        <p:nvSpPr>
          <p:cNvPr id="12291" name="Rectangle 3"/>
          <p:cNvSpPr>
            <a:spLocks noGrp="1" noChangeArrowheads="1"/>
          </p:cNvSpPr>
          <p:nvPr>
            <p:ph idx="1"/>
          </p:nvPr>
        </p:nvSpPr>
        <p:spPr/>
        <p:txBody>
          <a:bodyPr/>
          <a:lstStyle/>
          <a:p>
            <a:pPr marL="0" indent="0">
              <a:lnSpc>
                <a:spcPct val="90000"/>
              </a:lnSpc>
            </a:pPr>
            <a:r>
              <a:rPr lang="en-GB" altLang="en-US" sz="2400" dirty="0" smtClean="0"/>
              <a:t>The two techniques can be used together to produce a more correct model of the data.</a:t>
            </a:r>
          </a:p>
          <a:p>
            <a:pPr marL="0" indent="0">
              <a:lnSpc>
                <a:spcPct val="90000"/>
              </a:lnSpc>
            </a:pPr>
            <a:r>
              <a:rPr lang="en-GB" altLang="en-US" sz="2400" dirty="0" smtClean="0"/>
              <a:t>You need to have a fairly complete list of all the data items that need to be held in the database before you can begin to normalise.</a:t>
            </a:r>
          </a:p>
          <a:p>
            <a:pPr marL="0" indent="0">
              <a:lnSpc>
                <a:spcPct val="90000"/>
              </a:lnSpc>
            </a:pPr>
            <a:r>
              <a:rPr lang="en-GB" altLang="en-US" sz="2400" dirty="0" smtClean="0"/>
              <a:t>In a large system this could prove quite complicated and it would be better to organise the data into preliminary groups  - i.e. entities.</a:t>
            </a:r>
          </a:p>
          <a:p>
            <a:pPr marL="0" indent="0">
              <a:lnSpc>
                <a:spcPct val="90000"/>
              </a:lnSpc>
            </a:pPr>
            <a:r>
              <a:rPr lang="en-GB" altLang="en-US" sz="2400" dirty="0" smtClean="0"/>
              <a:t>At  the end of normalisation you may need to revise your E-R model to show the normalised entities.</a:t>
            </a:r>
          </a:p>
        </p:txBody>
      </p:sp>
    </p:spTree>
    <p:extLst>
      <p:ext uri="{BB962C8B-B14F-4D97-AF65-F5344CB8AC3E}">
        <p14:creationId xmlns:p14="http://schemas.microsoft.com/office/powerpoint/2010/main" val="10226859"/>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sz="4800" smtClean="0"/>
              <a:t>Data redundancy</a:t>
            </a:r>
            <a:endParaRPr lang="en-GB" altLang="en-US" smtClean="0"/>
          </a:p>
        </p:txBody>
      </p:sp>
      <p:sp>
        <p:nvSpPr>
          <p:cNvPr id="13315" name="Content Placeholder 2"/>
          <p:cNvSpPr>
            <a:spLocks noGrp="1"/>
          </p:cNvSpPr>
          <p:nvPr>
            <p:ph idx="1"/>
          </p:nvPr>
        </p:nvSpPr>
        <p:spPr/>
        <p:txBody>
          <a:bodyPr/>
          <a:lstStyle/>
          <a:p>
            <a:r>
              <a:rPr lang="en-GB" altLang="en-US" sz="2000" smtClean="0"/>
              <a:t>Transforming data from a problem into relations while ensuring data integrity and eliminating data redundancy.</a:t>
            </a:r>
          </a:p>
          <a:p>
            <a:pPr lvl="1"/>
            <a:r>
              <a:rPr lang="en-GB" altLang="en-US" sz="2000" smtClean="0"/>
              <a:t>Data integrity : consistent and satisfies data constraint rules</a:t>
            </a:r>
          </a:p>
          <a:p>
            <a:pPr lvl="1"/>
            <a:r>
              <a:rPr lang="en-GB" altLang="en-US" sz="2000" smtClean="0"/>
              <a:t>Data redundancy: if data can be found in two places in a single database (direct redundancy) or calculated using data from different parts of the database (indirect redundancy) then redundancy exists.</a:t>
            </a:r>
          </a:p>
          <a:p>
            <a:r>
              <a:rPr lang="en-GB" altLang="en-US" sz="2000" smtClean="0"/>
              <a:t>Normalisation should remove redundancy, but not at the expense of data integrity.</a:t>
            </a:r>
          </a:p>
          <a:p>
            <a:endParaRPr lang="en-GB" altLang="en-US" smtClean="0"/>
          </a:p>
        </p:txBody>
      </p:sp>
    </p:spTree>
    <p:extLst>
      <p:ext uri="{BB962C8B-B14F-4D97-AF65-F5344CB8AC3E}">
        <p14:creationId xmlns:p14="http://schemas.microsoft.com/office/powerpoint/2010/main" val="2789863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smtClean="0"/>
              <a:t>Problems of redundancy</a:t>
            </a:r>
          </a:p>
        </p:txBody>
      </p:sp>
      <p:sp>
        <p:nvSpPr>
          <p:cNvPr id="14339" name="Content Placeholder 2"/>
          <p:cNvSpPr>
            <a:spLocks noGrp="1"/>
          </p:cNvSpPr>
          <p:nvPr>
            <p:ph idx="1"/>
          </p:nvPr>
        </p:nvSpPr>
        <p:spPr/>
        <p:txBody>
          <a:bodyPr/>
          <a:lstStyle/>
          <a:p>
            <a:r>
              <a:rPr lang="en-GB" altLang="en-US" smtClean="0"/>
              <a:t>If redundancy exists then this can cause problems during normal database operations:</a:t>
            </a:r>
          </a:p>
          <a:p>
            <a:pPr lvl="1"/>
            <a:r>
              <a:rPr lang="en-GB" altLang="en-US" smtClean="0"/>
              <a:t>When data is inserted the database the data must be duplicated where ever redundant versions of that data exists.</a:t>
            </a:r>
          </a:p>
          <a:p>
            <a:pPr lvl="1"/>
            <a:r>
              <a:rPr lang="en-GB" altLang="en-US" smtClean="0"/>
              <a:t>When data is updated, all redundant data must be simultaneously updated to reflect that change.</a:t>
            </a:r>
          </a:p>
          <a:p>
            <a:endParaRPr lang="en-GB" altLang="en-US" smtClean="0"/>
          </a:p>
        </p:txBody>
      </p:sp>
    </p:spTree>
    <p:extLst>
      <p:ext uri="{BB962C8B-B14F-4D97-AF65-F5344CB8AC3E}">
        <p14:creationId xmlns:p14="http://schemas.microsoft.com/office/powerpoint/2010/main" val="3149450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a:xfrm>
            <a:off x="381000" y="266700"/>
            <a:ext cx="7977188" cy="590550"/>
          </a:xfrm>
        </p:spPr>
        <p:txBody>
          <a:bodyPr lIns="90488" tIns="44450" rIns="90488" bIns="44450">
            <a:normAutofit/>
          </a:bodyPr>
          <a:lstStyle/>
          <a:p>
            <a:pPr fontAlgn="auto">
              <a:spcAft>
                <a:spcPts val="0"/>
              </a:spcAft>
              <a:defRPr/>
            </a:pPr>
            <a:r>
              <a:rPr lang="en-GB" b="1" smtClean="0"/>
              <a:t>The Process of Normalisation</a:t>
            </a:r>
          </a:p>
        </p:txBody>
      </p:sp>
      <p:sp>
        <p:nvSpPr>
          <p:cNvPr id="15363" name="Rectangle 3"/>
          <p:cNvSpPr>
            <a:spLocks noGrp="1" noChangeArrowheads="1"/>
          </p:cNvSpPr>
          <p:nvPr>
            <p:ph type="body" sz="half" idx="1"/>
          </p:nvPr>
        </p:nvSpPr>
        <p:spPr>
          <a:noFill/>
        </p:spPr>
        <p:txBody>
          <a:bodyPr lIns="90488" tIns="44450" rIns="90488" bIns="44450"/>
          <a:lstStyle/>
          <a:p>
            <a:endParaRPr lang="en-GB" altLang="en-US" sz="2400" smtClean="0"/>
          </a:p>
          <a:p>
            <a:endParaRPr lang="en-GB" altLang="en-US" sz="2400" smtClean="0"/>
          </a:p>
          <a:p>
            <a:endParaRPr lang="en-GB" altLang="en-US" sz="2400" smtClean="0"/>
          </a:p>
        </p:txBody>
      </p:sp>
      <p:pic>
        <p:nvPicPr>
          <p:cNvPr id="15364" name="Picture 7" descr="C13NF08"/>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r="377" b="15108"/>
          <a:stretch>
            <a:fillRect/>
          </a:stretch>
        </p:blipFill>
        <p:spPr>
          <a:xfrm>
            <a:off x="1042988" y="1000125"/>
            <a:ext cx="6650037" cy="5486400"/>
          </a:xfrm>
          <a:noFill/>
        </p:spPr>
      </p:pic>
    </p:spTree>
    <p:extLst>
      <p:ext uri="{BB962C8B-B14F-4D97-AF65-F5344CB8AC3E}">
        <p14:creationId xmlns:p14="http://schemas.microsoft.com/office/powerpoint/2010/main" val="3210541504"/>
      </p:ext>
    </p:extLst>
  </p:cSld>
  <p:clrMapOvr>
    <a:masterClrMapping/>
  </p:clrMapOvr>
  <p:transition>
    <p:wipe di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4000" smtClean="0"/>
              <a:t>First Normal Form </a:t>
            </a:r>
          </a:p>
        </p:txBody>
      </p:sp>
      <p:sp>
        <p:nvSpPr>
          <p:cNvPr id="16387" name="Rectangle 3"/>
          <p:cNvSpPr>
            <a:spLocks noGrp="1" noChangeArrowheads="1"/>
          </p:cNvSpPr>
          <p:nvPr>
            <p:ph idx="1"/>
          </p:nvPr>
        </p:nvSpPr>
        <p:spPr>
          <a:xfrm>
            <a:off x="683568" y="1052736"/>
            <a:ext cx="7758112" cy="4929188"/>
          </a:xfrm>
        </p:spPr>
        <p:txBody>
          <a:bodyPr/>
          <a:lstStyle/>
          <a:p>
            <a:pPr marL="0" indent="0"/>
            <a:r>
              <a:rPr lang="en-GB" altLang="en-US" sz="1800" dirty="0" smtClean="0"/>
              <a:t>Un-normalised form (UNF) describes a table that contains one or more repeating groups.</a:t>
            </a:r>
          </a:p>
          <a:p>
            <a:endParaRPr lang="en-GB" altLang="en-US" sz="1800" dirty="0" smtClean="0"/>
          </a:p>
          <a:p>
            <a:pPr marL="0" indent="0"/>
            <a:r>
              <a:rPr lang="en-GB" altLang="en-US" sz="1800" dirty="0" smtClean="0"/>
              <a:t>An entity is said to be in First Normal Form if all the attribute values are atomic. (A relationship in which the intersections of each row and column contains one and only one value)</a:t>
            </a:r>
          </a:p>
          <a:p>
            <a:endParaRPr lang="en-GB" altLang="en-US" sz="1800" dirty="0" smtClean="0"/>
          </a:p>
          <a:p>
            <a:pPr marL="0" indent="0"/>
            <a:r>
              <a:rPr lang="en-GB" altLang="en-US" sz="1800" dirty="0" smtClean="0"/>
              <a:t>Each column of the table should contain only one values not multiples as in a list.</a:t>
            </a:r>
          </a:p>
          <a:p>
            <a:endParaRPr lang="en-GB" altLang="en-US" sz="1800" dirty="0" smtClean="0"/>
          </a:p>
          <a:p>
            <a:pPr marL="0" indent="0"/>
            <a:r>
              <a:rPr lang="en-GB" altLang="en-US" sz="1800" dirty="0" smtClean="0"/>
              <a:t>1NF – the aim is to remove all of the repeated occurrences of attributes in the logical design, and therefore ensure that the final physical database will be free of redundant data. </a:t>
            </a:r>
          </a:p>
        </p:txBody>
      </p:sp>
    </p:spTree>
    <p:extLst>
      <p:ext uri="{BB962C8B-B14F-4D97-AF65-F5344CB8AC3E}">
        <p14:creationId xmlns:p14="http://schemas.microsoft.com/office/powerpoint/2010/main" val="1506477081"/>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26"/>
          <p:cNvSpPr>
            <a:spLocks noGrp="1" noChangeArrowheads="1"/>
          </p:cNvSpPr>
          <p:nvPr>
            <p:ph type="title"/>
          </p:nvPr>
        </p:nvSpPr>
        <p:spPr>
          <a:noFill/>
        </p:spPr>
        <p:txBody>
          <a:bodyPr lIns="90488" tIns="44450" rIns="90488" bIns="44450"/>
          <a:lstStyle/>
          <a:p>
            <a:r>
              <a:rPr lang="en-GB" altLang="en-US" b="1" smtClean="0"/>
              <a:t>UNF to 1NF</a:t>
            </a:r>
          </a:p>
        </p:txBody>
      </p:sp>
      <p:sp>
        <p:nvSpPr>
          <p:cNvPr id="17411" name="Rectangle 1027"/>
          <p:cNvSpPr>
            <a:spLocks noGrp="1" noChangeArrowheads="1"/>
          </p:cNvSpPr>
          <p:nvPr>
            <p:ph idx="1"/>
          </p:nvPr>
        </p:nvSpPr>
        <p:spPr/>
        <p:txBody>
          <a:bodyPr lIns="90488" tIns="44450" rIns="90488" bIns="44450"/>
          <a:lstStyle/>
          <a:p>
            <a:pPr marL="0" indent="0"/>
            <a:r>
              <a:rPr lang="en-GB" altLang="en-US" sz="2000" dirty="0" smtClean="0"/>
              <a:t>Nominate an attribute or group of attributes to act as the key for the un-normalised table.</a:t>
            </a:r>
          </a:p>
          <a:p>
            <a:endParaRPr lang="en-GB" altLang="en-US" sz="2000" dirty="0" smtClean="0"/>
          </a:p>
          <a:p>
            <a:pPr marL="0" indent="0"/>
            <a:r>
              <a:rPr lang="en-GB" altLang="en-US" sz="2000" dirty="0" smtClean="0"/>
              <a:t>Identify the repeating group(s) in the un normalised table which repeats for the key attribute(s).</a:t>
            </a:r>
          </a:p>
        </p:txBody>
      </p:sp>
    </p:spTree>
    <p:extLst>
      <p:ext uri="{BB962C8B-B14F-4D97-AF65-F5344CB8AC3E}">
        <p14:creationId xmlns:p14="http://schemas.microsoft.com/office/powerpoint/2010/main" val="3570026593"/>
      </p:ext>
    </p:extLst>
  </p:cSld>
  <p:clrMapOvr>
    <a:masterClrMapping/>
  </p:clrMapOvr>
  <p:transition>
    <p:wipe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noFill/>
        </p:spPr>
        <p:txBody>
          <a:bodyPr lIns="90488" tIns="44450" rIns="90488" bIns="44450"/>
          <a:lstStyle/>
          <a:p>
            <a:r>
              <a:rPr lang="en-GB" altLang="en-US" b="1" smtClean="0"/>
              <a:t>UNF to 1NF</a:t>
            </a:r>
          </a:p>
        </p:txBody>
      </p:sp>
      <p:sp>
        <p:nvSpPr>
          <p:cNvPr id="18435" name="Rectangle 3"/>
          <p:cNvSpPr>
            <a:spLocks noGrp="1" noChangeArrowheads="1"/>
          </p:cNvSpPr>
          <p:nvPr>
            <p:ph idx="1"/>
          </p:nvPr>
        </p:nvSpPr>
        <p:spPr/>
        <p:txBody>
          <a:bodyPr lIns="90488" tIns="44450" rIns="90488" bIns="44450"/>
          <a:lstStyle/>
          <a:p>
            <a:r>
              <a:rPr lang="en-GB" altLang="en-US" sz="2000" smtClean="0"/>
              <a:t>Remove the repeating group by</a:t>
            </a:r>
          </a:p>
          <a:p>
            <a:pPr lvl="1"/>
            <a:r>
              <a:rPr lang="en-GB" altLang="en-US" sz="2000" smtClean="0"/>
              <a:t>Entering appropriate data into the empty columns of rows containing the repeating data (‘flattening’ the table).</a:t>
            </a:r>
          </a:p>
          <a:p>
            <a:pPr lvl="1"/>
            <a:r>
              <a:rPr lang="en-GB" altLang="en-US" sz="2000" smtClean="0"/>
              <a:t>Or by</a:t>
            </a:r>
            <a:endParaRPr lang="en-GB" altLang="en-US" sz="2000" i="1" smtClean="0"/>
          </a:p>
          <a:p>
            <a:pPr lvl="1"/>
            <a:r>
              <a:rPr lang="en-GB" altLang="en-US" sz="2000" smtClean="0"/>
              <a:t>Placing the repeating data along with a copy of the original key attribute(s) into a separate relation.</a:t>
            </a:r>
          </a:p>
        </p:txBody>
      </p:sp>
      <p:sp>
        <p:nvSpPr>
          <p:cNvPr id="10242" name="Slide Number Placeholder 3"/>
          <p:cNvSpPr>
            <a:spLocks noGrp="1"/>
          </p:cNvSpPr>
          <p:nvPr>
            <p:ph type="sldNum" sz="quarter" idx="4294967295"/>
          </p:nvPr>
        </p:nvSpPr>
        <p:spPr>
          <a:xfrm>
            <a:off x="457200" y="6534150"/>
            <a:ext cx="2133600" cy="476250"/>
          </a:xfrm>
          <a:prstGeom prst="rect">
            <a:avLst/>
          </a:prstGeom>
        </p:spPr>
        <p:txBody>
          <a:bodyPr/>
          <a:lstStyle/>
          <a:p>
            <a:pPr algn="l">
              <a:defRPr/>
            </a:pPr>
            <a:fld id="{3C69DCB0-F362-4F13-BF50-E18D08D1C8AB}" type="slidenum">
              <a:rPr lang="en-GB"/>
              <a:pPr algn="l">
                <a:defRPr/>
              </a:pPr>
              <a:t>10</a:t>
            </a:fld>
            <a:endParaRPr lang="en-GB"/>
          </a:p>
        </p:txBody>
      </p:sp>
    </p:spTree>
    <p:extLst>
      <p:ext uri="{BB962C8B-B14F-4D97-AF65-F5344CB8AC3E}">
        <p14:creationId xmlns:p14="http://schemas.microsoft.com/office/powerpoint/2010/main" val="3018353853"/>
      </p:ext>
    </p:extLst>
  </p:cSld>
  <p:clrMapOvr>
    <a:masterClrMapping/>
  </p:clrMapOvr>
  <p:transition>
    <p:wipe di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smtClean="0"/>
              <a:t>Convert to 1NF</a:t>
            </a:r>
          </a:p>
        </p:txBody>
      </p:sp>
      <p:graphicFrame>
        <p:nvGraphicFramePr>
          <p:cNvPr id="46190" name="Group 110"/>
          <p:cNvGraphicFramePr>
            <a:graphicFrameLocks noGrp="1"/>
          </p:cNvGraphicFramePr>
          <p:nvPr>
            <p:ph type="tbl" idx="1"/>
            <p:extLst>
              <p:ext uri="{D42A27DB-BD31-4B8C-83A1-F6EECF244321}">
                <p14:modId xmlns:p14="http://schemas.microsoft.com/office/powerpoint/2010/main" val="1968742239"/>
              </p:ext>
            </p:extLst>
          </p:nvPr>
        </p:nvGraphicFramePr>
        <p:xfrm>
          <a:off x="323528" y="1268760"/>
          <a:ext cx="8332788" cy="3733800"/>
        </p:xfrm>
        <a:graphic>
          <a:graphicData uri="http://schemas.openxmlformats.org/drawingml/2006/table">
            <a:tbl>
              <a:tblPr/>
              <a:tblGrid>
                <a:gridCol w="1246212"/>
                <a:gridCol w="1039797"/>
                <a:gridCol w="954351"/>
                <a:gridCol w="760155"/>
                <a:gridCol w="827085"/>
                <a:gridCol w="887421"/>
                <a:gridCol w="941373"/>
                <a:gridCol w="914397"/>
                <a:gridCol w="761997"/>
              </a:tblGrid>
              <a:tr h="6223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Student_</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number</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Student name </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Student address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Course-id</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Course type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Course _title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Course duration</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Course mode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Grade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223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001</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 Bell</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London</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A01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HND</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smtClean="0">
                          <a:ln>
                            <a:noFill/>
                          </a:ln>
                          <a:solidFill>
                            <a:schemeClr val="tx1"/>
                          </a:solidFill>
                          <a:effectLst/>
                          <a:latin typeface="Century Gothic" pitchFamily="34" charset="0"/>
                        </a:rPr>
                        <a:t>Computing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120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Full Time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MERIT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223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001</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 Bell</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London</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400" b="1" i="0" u="none" strike="noStrike" cap="none" normalizeH="0" baseline="0" smtClean="0">
                        <a:ln>
                          <a:noFill/>
                        </a:ln>
                        <a:solidFill>
                          <a:schemeClr val="tx1"/>
                        </a:solidFill>
                        <a:effectLst/>
                        <a:latin typeface="Century Gothic" pitchFamily="34" charset="0"/>
                      </a:endParaRP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B02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RSA</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smtClean="0">
                          <a:ln>
                            <a:noFill/>
                          </a:ln>
                          <a:solidFill>
                            <a:schemeClr val="tx1"/>
                          </a:solidFill>
                          <a:effectLst/>
                          <a:latin typeface="Century Gothic" pitchFamily="34" charset="0"/>
                        </a:rPr>
                        <a:t>French</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Part time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PASS</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223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002</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 Careful</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Croydon</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C01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HNC</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smtClean="0">
                          <a:ln>
                            <a:noFill/>
                          </a:ln>
                          <a:solidFill>
                            <a:schemeClr val="tx1"/>
                          </a:solidFill>
                          <a:effectLst/>
                          <a:latin typeface="Century Gothic" pitchFamily="34" charset="0"/>
                        </a:rPr>
                        <a:t>Business studies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80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Part time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DISTIC-TION</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223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002</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 Careful</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Croydon</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B01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RSA</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smtClean="0">
                          <a:ln>
                            <a:noFill/>
                          </a:ln>
                          <a:solidFill>
                            <a:schemeClr val="tx1"/>
                          </a:solidFill>
                          <a:effectLst/>
                          <a:latin typeface="Century Gothic" pitchFamily="34" charset="0"/>
                        </a:rPr>
                        <a:t>Italian</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Part time </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MERIT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223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003</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G upshot</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Ealing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A02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HND</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smtClean="0">
                          <a:ln>
                            <a:noFill/>
                          </a:ln>
                          <a:solidFill>
                            <a:schemeClr val="tx1"/>
                          </a:solidFill>
                          <a:effectLst/>
                          <a:latin typeface="Century Gothic" pitchFamily="34" charset="0"/>
                        </a:rPr>
                        <a:t>Business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120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Full time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PASS</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2611805526"/>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smtClean="0"/>
              <a:t>INF</a:t>
            </a:r>
          </a:p>
        </p:txBody>
      </p:sp>
      <p:sp>
        <p:nvSpPr>
          <p:cNvPr id="20483" name="Rectangle 3"/>
          <p:cNvSpPr>
            <a:spLocks noGrp="1" noChangeArrowheads="1"/>
          </p:cNvSpPr>
          <p:nvPr>
            <p:ph idx="1"/>
          </p:nvPr>
        </p:nvSpPr>
        <p:spPr/>
        <p:txBody>
          <a:bodyPr/>
          <a:lstStyle/>
          <a:p>
            <a:pPr marL="0" indent="0"/>
            <a:r>
              <a:rPr lang="en-GB" altLang="en-US" sz="2800" dirty="0" smtClean="0"/>
              <a:t>Examination of the data in the above table reveals that attributes Student number, Student name and Students Address are repeated unnecessarily. </a:t>
            </a:r>
          </a:p>
          <a:p>
            <a:pPr marL="0" indent="0"/>
            <a:r>
              <a:rPr lang="en-GB" altLang="en-US" sz="2800" dirty="0" smtClean="0"/>
              <a:t>To achieve 1NF, these attributes should be placed in a separate table called student table. The remaining attributes will be placed in a course table </a:t>
            </a:r>
          </a:p>
        </p:txBody>
      </p:sp>
    </p:spTree>
    <p:extLst>
      <p:ext uri="{BB962C8B-B14F-4D97-AF65-F5344CB8AC3E}">
        <p14:creationId xmlns:p14="http://schemas.microsoft.com/office/powerpoint/2010/main" val="3162677825"/>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7470775" cy="1143000"/>
          </a:xfrm>
        </p:spPr>
        <p:txBody>
          <a:bodyPr/>
          <a:lstStyle/>
          <a:p>
            <a:r>
              <a:rPr lang="en-GB" altLang="en-US" smtClean="0"/>
              <a:t>1NF</a:t>
            </a:r>
          </a:p>
        </p:txBody>
      </p:sp>
      <p:graphicFrame>
        <p:nvGraphicFramePr>
          <p:cNvPr id="48269" name="Group 141"/>
          <p:cNvGraphicFramePr>
            <a:graphicFrameLocks noGrp="1"/>
          </p:cNvGraphicFramePr>
          <p:nvPr>
            <p:extLst>
              <p:ext uri="{D42A27DB-BD31-4B8C-83A1-F6EECF244321}">
                <p14:modId xmlns:p14="http://schemas.microsoft.com/office/powerpoint/2010/main" val="2676143472"/>
              </p:ext>
            </p:extLst>
          </p:nvPr>
        </p:nvGraphicFramePr>
        <p:xfrm>
          <a:off x="500063" y="1500188"/>
          <a:ext cx="3286125" cy="2020888"/>
        </p:xfrm>
        <a:graphic>
          <a:graphicData uri="http://schemas.openxmlformats.org/drawingml/2006/table">
            <a:tbl>
              <a:tblPr/>
              <a:tblGrid>
                <a:gridCol w="1143000"/>
                <a:gridCol w="1000125"/>
                <a:gridCol w="1143000"/>
              </a:tblGrid>
              <a:tr h="6096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dirty="0" smtClean="0">
                          <a:ln>
                            <a:noFill/>
                          </a:ln>
                          <a:solidFill>
                            <a:schemeClr val="tx1"/>
                          </a:solidFill>
                          <a:effectLst/>
                          <a:latin typeface="Century Gothic" pitchFamily="34" charset="0"/>
                        </a:rPr>
                        <a:t>Student number</a:t>
                      </a:r>
                    </a:p>
                  </a:txBody>
                  <a:tcPr marL="91439" marR="91439"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dirty="0" smtClean="0">
                          <a:ln>
                            <a:noFill/>
                          </a:ln>
                          <a:solidFill>
                            <a:schemeClr val="tx1"/>
                          </a:solidFill>
                          <a:effectLst/>
                          <a:latin typeface="Century Gothic" pitchFamily="34" charset="0"/>
                        </a:rPr>
                        <a:t>Student name </a:t>
                      </a:r>
                    </a:p>
                  </a:txBody>
                  <a:tcPr marL="91439" marR="91439"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smtClean="0">
                          <a:ln>
                            <a:noFill/>
                          </a:ln>
                          <a:solidFill>
                            <a:schemeClr val="tx1"/>
                          </a:solidFill>
                          <a:effectLst/>
                          <a:latin typeface="Century Gothic" pitchFamily="34" charset="0"/>
                        </a:rPr>
                        <a:t>Student address</a:t>
                      </a:r>
                    </a:p>
                  </a:txBody>
                  <a:tcPr marL="91439" marR="91439"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4921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smtClean="0">
                          <a:ln>
                            <a:noFill/>
                          </a:ln>
                          <a:solidFill>
                            <a:schemeClr val="tx1"/>
                          </a:solidFill>
                          <a:effectLst/>
                          <a:latin typeface="Century Gothic" pitchFamily="34" charset="0"/>
                        </a:rPr>
                        <a:t>001</a:t>
                      </a:r>
                    </a:p>
                  </a:txBody>
                  <a:tcPr marL="91439" marR="91439"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smtClean="0">
                          <a:ln>
                            <a:noFill/>
                          </a:ln>
                          <a:solidFill>
                            <a:schemeClr val="tx1"/>
                          </a:solidFill>
                          <a:effectLst/>
                          <a:latin typeface="Century Gothic" pitchFamily="34" charset="0"/>
                        </a:rPr>
                        <a:t>A Bell</a:t>
                      </a:r>
                    </a:p>
                  </a:txBody>
                  <a:tcPr marL="91439" marR="91439"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Century Gothic" pitchFamily="34" charset="0"/>
                        </a:rPr>
                        <a:t>London</a:t>
                      </a:r>
                    </a:p>
                  </a:txBody>
                  <a:tcPr marL="91439" marR="91439"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4937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Century Gothic" pitchFamily="34" charset="0"/>
                        </a:rPr>
                        <a:t>002</a:t>
                      </a:r>
                    </a:p>
                  </a:txBody>
                  <a:tcPr marL="91439" marR="91439"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smtClean="0">
                          <a:ln>
                            <a:noFill/>
                          </a:ln>
                          <a:solidFill>
                            <a:schemeClr val="tx1"/>
                          </a:solidFill>
                          <a:effectLst/>
                          <a:latin typeface="Century Gothic" pitchFamily="34" charset="0"/>
                        </a:rPr>
                        <a:t>B Careful</a:t>
                      </a:r>
                    </a:p>
                  </a:txBody>
                  <a:tcPr marL="91439" marR="91439"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smtClean="0">
                          <a:ln>
                            <a:noFill/>
                          </a:ln>
                          <a:solidFill>
                            <a:schemeClr val="tx1"/>
                          </a:solidFill>
                          <a:effectLst/>
                          <a:latin typeface="Century Gothic" pitchFamily="34" charset="0"/>
                        </a:rPr>
                        <a:t>Croydon</a:t>
                      </a:r>
                    </a:p>
                  </a:txBody>
                  <a:tcPr marL="91439" marR="91439"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4254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smtClean="0">
                          <a:ln>
                            <a:noFill/>
                          </a:ln>
                          <a:solidFill>
                            <a:schemeClr val="tx1"/>
                          </a:solidFill>
                          <a:effectLst/>
                          <a:latin typeface="Century Gothic" pitchFamily="34" charset="0"/>
                        </a:rPr>
                        <a:t>003</a:t>
                      </a:r>
                    </a:p>
                  </a:txBody>
                  <a:tcPr marL="91439" marR="91439"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smtClean="0">
                          <a:ln>
                            <a:noFill/>
                          </a:ln>
                          <a:solidFill>
                            <a:schemeClr val="tx1"/>
                          </a:solidFill>
                          <a:effectLst/>
                          <a:latin typeface="Century Gothic" pitchFamily="34" charset="0"/>
                        </a:rPr>
                        <a:t>G Upshot</a:t>
                      </a:r>
                    </a:p>
                  </a:txBody>
                  <a:tcPr marL="91439" marR="91439"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smtClean="0">
                          <a:ln>
                            <a:noFill/>
                          </a:ln>
                          <a:solidFill>
                            <a:schemeClr val="tx1"/>
                          </a:solidFill>
                          <a:effectLst/>
                          <a:latin typeface="Century Gothic" pitchFamily="34" charset="0"/>
                        </a:rPr>
                        <a:t>Ealing</a:t>
                      </a:r>
                    </a:p>
                  </a:txBody>
                  <a:tcPr marL="91439" marR="91439"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graphicFrame>
        <p:nvGraphicFramePr>
          <p:cNvPr id="48271" name="Group 143"/>
          <p:cNvGraphicFramePr>
            <a:graphicFrameLocks noGrp="1"/>
          </p:cNvGraphicFramePr>
          <p:nvPr>
            <p:extLst>
              <p:ext uri="{D42A27DB-BD31-4B8C-83A1-F6EECF244321}">
                <p14:modId xmlns:p14="http://schemas.microsoft.com/office/powerpoint/2010/main" val="2551446728"/>
              </p:ext>
            </p:extLst>
          </p:nvPr>
        </p:nvGraphicFramePr>
        <p:xfrm>
          <a:off x="4143375" y="2500313"/>
          <a:ext cx="4800600" cy="3497312"/>
        </p:xfrm>
        <a:graphic>
          <a:graphicData uri="http://schemas.openxmlformats.org/drawingml/2006/table">
            <a:tbl>
              <a:tblPr/>
              <a:tblGrid>
                <a:gridCol w="973138"/>
                <a:gridCol w="751631"/>
                <a:gridCol w="864096"/>
                <a:gridCol w="689323"/>
                <a:gridCol w="720725"/>
                <a:gridCol w="801687"/>
              </a:tblGrid>
              <a:tr h="64002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smtClean="0">
                          <a:ln>
                            <a:noFill/>
                          </a:ln>
                          <a:solidFill>
                            <a:schemeClr val="tx1"/>
                          </a:solidFill>
                          <a:effectLst/>
                          <a:latin typeface="Century Gothic" pitchFamily="34" charset="0"/>
                        </a:rPr>
                        <a:t>Course_id</a:t>
                      </a:r>
                    </a:p>
                  </a:txBody>
                  <a:tcPr marT="45716" marB="45716"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smtClean="0">
                          <a:ln>
                            <a:noFill/>
                          </a:ln>
                          <a:solidFill>
                            <a:schemeClr val="tx1"/>
                          </a:solidFill>
                          <a:effectLst/>
                          <a:latin typeface="Century Gothic" pitchFamily="34" charset="0"/>
                        </a:rPr>
                        <a:t>Course_type</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smtClean="0">
                          <a:ln>
                            <a:noFill/>
                          </a:ln>
                          <a:solidFill>
                            <a:schemeClr val="tx1"/>
                          </a:solidFill>
                          <a:effectLst/>
                          <a:latin typeface="Century Gothic" pitchFamily="34" charset="0"/>
                        </a:rPr>
                        <a:t>Course _title</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smtClean="0">
                          <a:ln>
                            <a:noFill/>
                          </a:ln>
                          <a:solidFill>
                            <a:schemeClr val="tx1"/>
                          </a:solidFill>
                          <a:effectLst/>
                          <a:latin typeface="Century Gothic" pitchFamily="34" charset="0"/>
                        </a:rPr>
                        <a:t>Course_duration</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smtClean="0">
                          <a:ln>
                            <a:noFill/>
                          </a:ln>
                          <a:solidFill>
                            <a:schemeClr val="tx1"/>
                          </a:solidFill>
                          <a:effectLst/>
                          <a:latin typeface="Century Gothic" pitchFamily="34" charset="0"/>
                        </a:rPr>
                        <a:t>Course_mode</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smtClean="0">
                          <a:ln>
                            <a:noFill/>
                          </a:ln>
                          <a:solidFill>
                            <a:schemeClr val="tx1"/>
                          </a:solidFill>
                          <a:effectLst/>
                          <a:latin typeface="Century Gothic" pitchFamily="34" charset="0"/>
                        </a:rPr>
                        <a:t>Grade</a:t>
                      </a:r>
                    </a:p>
                  </a:txBody>
                  <a:tcPr marT="45716" marB="45716"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4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A01</a:t>
                      </a:r>
                    </a:p>
                  </a:txBody>
                  <a:tcPr marT="45716" marB="45716"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HND</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Century Gothic" pitchFamily="34" charset="0"/>
                        </a:rPr>
                        <a:t>Comput</a:t>
                      </a:r>
                      <a:endParaRPr kumimoji="0" lang="en-GB" sz="1200" b="0" i="0" u="none" strike="noStrike" cap="none" normalizeH="0" baseline="0" dirty="0" smtClean="0">
                        <a:ln>
                          <a:noFill/>
                        </a:ln>
                        <a:solidFill>
                          <a:schemeClr val="tx1"/>
                        </a:solidFill>
                        <a:effectLst/>
                        <a:latin typeface="Century Gothic"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Century Gothic" pitchFamily="34" charset="0"/>
                        </a:rPr>
                        <a:t>ing</a:t>
                      </a:r>
                      <a:endParaRPr kumimoji="0" lang="en-GB" sz="1200" b="0" i="0" u="none" strike="noStrike" cap="none" normalizeH="0" baseline="0" dirty="0" smtClean="0">
                        <a:ln>
                          <a:noFill/>
                        </a:ln>
                        <a:solidFill>
                          <a:schemeClr val="tx1"/>
                        </a:solidFill>
                        <a:effectLst/>
                        <a:latin typeface="Century Gothic" pitchFamily="34" charset="0"/>
                      </a:endParaRP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120</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Full Time</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MERIT</a:t>
                      </a:r>
                    </a:p>
                  </a:txBody>
                  <a:tcPr marT="45716" marB="45716"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4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B02</a:t>
                      </a:r>
                    </a:p>
                  </a:txBody>
                  <a:tcPr marT="45716" marB="45716"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RSA</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French</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20</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Part time</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PASS</a:t>
                      </a:r>
                    </a:p>
                  </a:txBody>
                  <a:tcPr marT="45716" marB="45716"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4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C01</a:t>
                      </a:r>
                    </a:p>
                  </a:txBody>
                  <a:tcPr marT="45716" marB="45716"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HNC</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Business studies</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80</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Part time</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DISTIC-TION</a:t>
                      </a:r>
                    </a:p>
                  </a:txBody>
                  <a:tcPr marT="45716" marB="45716"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4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B01</a:t>
                      </a:r>
                    </a:p>
                  </a:txBody>
                  <a:tcPr marT="45716" marB="45716"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RSA</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Italian</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20</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Part time </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MERIT</a:t>
                      </a:r>
                    </a:p>
                  </a:txBody>
                  <a:tcPr marT="45716" marB="45716"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44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A02</a:t>
                      </a:r>
                    </a:p>
                  </a:txBody>
                  <a:tcPr marT="45716" marB="45716"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HND</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Business</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120</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smtClean="0">
                          <a:ln>
                            <a:noFill/>
                          </a:ln>
                          <a:solidFill>
                            <a:schemeClr val="tx1"/>
                          </a:solidFill>
                          <a:effectLst/>
                          <a:latin typeface="Century Gothic" pitchFamily="34" charset="0"/>
                        </a:rPr>
                        <a:t>Full time</a:t>
                      </a:r>
                    </a:p>
                  </a:txBody>
                  <a:tcPr marT="45716" marB="45716"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Century Gothic" pitchFamily="34" charset="0"/>
                        </a:rPr>
                        <a:t>PASS</a:t>
                      </a:r>
                    </a:p>
                  </a:txBody>
                  <a:tcPr marT="45716" marB="45716"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
        <p:nvSpPr>
          <p:cNvPr id="21580" name="Text Box 114"/>
          <p:cNvSpPr txBox="1">
            <a:spLocks noChangeArrowheads="1"/>
          </p:cNvSpPr>
          <p:nvPr/>
        </p:nvSpPr>
        <p:spPr bwMode="auto">
          <a:xfrm>
            <a:off x="5572125" y="1928813"/>
            <a:ext cx="18161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entury Gothic" pitchFamily="34" charset="0"/>
              </a:defRPr>
            </a:lvl1pPr>
            <a:lvl2pPr marL="742950" indent="-285750" eaLnBrk="0" hangingPunct="0">
              <a:defRPr>
                <a:solidFill>
                  <a:schemeClr val="tx1"/>
                </a:solidFill>
                <a:latin typeface="Century Gothic" pitchFamily="34" charset="0"/>
              </a:defRPr>
            </a:lvl2pPr>
            <a:lvl3pPr marL="1143000" indent="-228600" eaLnBrk="0" hangingPunct="0">
              <a:defRPr>
                <a:solidFill>
                  <a:schemeClr val="tx1"/>
                </a:solidFill>
                <a:latin typeface="Century Gothic" pitchFamily="34" charset="0"/>
              </a:defRPr>
            </a:lvl3pPr>
            <a:lvl4pPr marL="1600200" indent="-228600" eaLnBrk="0" hangingPunct="0">
              <a:defRPr>
                <a:solidFill>
                  <a:schemeClr val="tx1"/>
                </a:solidFill>
                <a:latin typeface="Century Gothic" pitchFamily="34" charset="0"/>
              </a:defRPr>
            </a:lvl4pPr>
            <a:lvl5pPr marL="2057400" indent="-228600" eaLnBrk="0" hangingPunct="0">
              <a:defRPr>
                <a:solidFill>
                  <a:schemeClr val="tx1"/>
                </a:solidFill>
                <a:latin typeface="Century Gothic" pitchFamily="34" charset="0"/>
              </a:defRPr>
            </a:lvl5pPr>
            <a:lvl6pPr marL="2514600" indent="-228600" eaLnBrk="0" fontAlgn="base" hangingPunct="0">
              <a:spcBef>
                <a:spcPct val="0"/>
              </a:spcBef>
              <a:spcAft>
                <a:spcPct val="0"/>
              </a:spcAft>
              <a:defRPr>
                <a:solidFill>
                  <a:schemeClr val="tx1"/>
                </a:solidFill>
                <a:latin typeface="Century Gothic" pitchFamily="34" charset="0"/>
              </a:defRPr>
            </a:lvl6pPr>
            <a:lvl7pPr marL="2971800" indent="-228600" eaLnBrk="0" fontAlgn="base" hangingPunct="0">
              <a:spcBef>
                <a:spcPct val="0"/>
              </a:spcBef>
              <a:spcAft>
                <a:spcPct val="0"/>
              </a:spcAft>
              <a:defRPr>
                <a:solidFill>
                  <a:schemeClr val="tx1"/>
                </a:solidFill>
                <a:latin typeface="Century Gothic" pitchFamily="34" charset="0"/>
              </a:defRPr>
            </a:lvl7pPr>
            <a:lvl8pPr marL="3429000" indent="-228600" eaLnBrk="0" fontAlgn="base" hangingPunct="0">
              <a:spcBef>
                <a:spcPct val="0"/>
              </a:spcBef>
              <a:spcAft>
                <a:spcPct val="0"/>
              </a:spcAft>
              <a:defRPr>
                <a:solidFill>
                  <a:schemeClr val="tx1"/>
                </a:solidFill>
                <a:latin typeface="Century Gothic" pitchFamily="34" charset="0"/>
              </a:defRPr>
            </a:lvl8pPr>
            <a:lvl9pPr marL="3886200" indent="-228600" eaLnBrk="0" fontAlgn="base" hangingPunct="0">
              <a:spcBef>
                <a:spcPct val="0"/>
              </a:spcBef>
              <a:spcAft>
                <a:spcPct val="0"/>
              </a:spcAft>
              <a:defRPr>
                <a:solidFill>
                  <a:schemeClr val="tx1"/>
                </a:solidFill>
                <a:latin typeface="Century Gothic" pitchFamily="34" charset="0"/>
              </a:defRPr>
            </a:lvl9pPr>
          </a:lstStyle>
          <a:p>
            <a:pPr eaLnBrk="1" hangingPunct="1"/>
            <a:r>
              <a:rPr lang="en-GB" altLang="en-US" sz="2400">
                <a:latin typeface="Times New Roman" pitchFamily="18" charset="0"/>
              </a:rPr>
              <a:t>Course Table</a:t>
            </a:r>
          </a:p>
        </p:txBody>
      </p:sp>
      <p:sp>
        <p:nvSpPr>
          <p:cNvPr id="21581" name="Text Box 115"/>
          <p:cNvSpPr txBox="1">
            <a:spLocks noChangeArrowheads="1"/>
          </p:cNvSpPr>
          <p:nvPr/>
        </p:nvSpPr>
        <p:spPr bwMode="auto">
          <a:xfrm>
            <a:off x="857250" y="928688"/>
            <a:ext cx="18827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entury Gothic" pitchFamily="34" charset="0"/>
              </a:defRPr>
            </a:lvl1pPr>
            <a:lvl2pPr marL="742950" indent="-285750" eaLnBrk="0" hangingPunct="0">
              <a:defRPr>
                <a:solidFill>
                  <a:schemeClr val="tx1"/>
                </a:solidFill>
                <a:latin typeface="Century Gothic" pitchFamily="34" charset="0"/>
              </a:defRPr>
            </a:lvl2pPr>
            <a:lvl3pPr marL="1143000" indent="-228600" eaLnBrk="0" hangingPunct="0">
              <a:defRPr>
                <a:solidFill>
                  <a:schemeClr val="tx1"/>
                </a:solidFill>
                <a:latin typeface="Century Gothic" pitchFamily="34" charset="0"/>
              </a:defRPr>
            </a:lvl3pPr>
            <a:lvl4pPr marL="1600200" indent="-228600" eaLnBrk="0" hangingPunct="0">
              <a:defRPr>
                <a:solidFill>
                  <a:schemeClr val="tx1"/>
                </a:solidFill>
                <a:latin typeface="Century Gothic" pitchFamily="34" charset="0"/>
              </a:defRPr>
            </a:lvl4pPr>
            <a:lvl5pPr marL="2057400" indent="-228600" eaLnBrk="0" hangingPunct="0">
              <a:defRPr>
                <a:solidFill>
                  <a:schemeClr val="tx1"/>
                </a:solidFill>
                <a:latin typeface="Century Gothic" pitchFamily="34" charset="0"/>
              </a:defRPr>
            </a:lvl5pPr>
            <a:lvl6pPr marL="2514600" indent="-228600" eaLnBrk="0" fontAlgn="base" hangingPunct="0">
              <a:spcBef>
                <a:spcPct val="0"/>
              </a:spcBef>
              <a:spcAft>
                <a:spcPct val="0"/>
              </a:spcAft>
              <a:defRPr>
                <a:solidFill>
                  <a:schemeClr val="tx1"/>
                </a:solidFill>
                <a:latin typeface="Century Gothic" pitchFamily="34" charset="0"/>
              </a:defRPr>
            </a:lvl6pPr>
            <a:lvl7pPr marL="2971800" indent="-228600" eaLnBrk="0" fontAlgn="base" hangingPunct="0">
              <a:spcBef>
                <a:spcPct val="0"/>
              </a:spcBef>
              <a:spcAft>
                <a:spcPct val="0"/>
              </a:spcAft>
              <a:defRPr>
                <a:solidFill>
                  <a:schemeClr val="tx1"/>
                </a:solidFill>
                <a:latin typeface="Century Gothic" pitchFamily="34" charset="0"/>
              </a:defRPr>
            </a:lvl7pPr>
            <a:lvl8pPr marL="3429000" indent="-228600" eaLnBrk="0" fontAlgn="base" hangingPunct="0">
              <a:spcBef>
                <a:spcPct val="0"/>
              </a:spcBef>
              <a:spcAft>
                <a:spcPct val="0"/>
              </a:spcAft>
              <a:defRPr>
                <a:solidFill>
                  <a:schemeClr val="tx1"/>
                </a:solidFill>
                <a:latin typeface="Century Gothic" pitchFamily="34" charset="0"/>
              </a:defRPr>
            </a:lvl8pPr>
            <a:lvl9pPr marL="3886200" indent="-228600" eaLnBrk="0" fontAlgn="base" hangingPunct="0">
              <a:spcBef>
                <a:spcPct val="0"/>
              </a:spcBef>
              <a:spcAft>
                <a:spcPct val="0"/>
              </a:spcAft>
              <a:defRPr>
                <a:solidFill>
                  <a:schemeClr val="tx1"/>
                </a:solidFill>
                <a:latin typeface="Century Gothic" pitchFamily="34" charset="0"/>
              </a:defRPr>
            </a:lvl9pPr>
          </a:lstStyle>
          <a:p>
            <a:pPr eaLnBrk="1" hangingPunct="1"/>
            <a:r>
              <a:rPr lang="en-GB" altLang="en-US" sz="2400">
                <a:latin typeface="Times New Roman" pitchFamily="18" charset="0"/>
              </a:rPr>
              <a:t>Student Table</a:t>
            </a:r>
          </a:p>
        </p:txBody>
      </p:sp>
    </p:spTree>
    <p:extLst>
      <p:ext uri="{BB962C8B-B14F-4D97-AF65-F5344CB8AC3E}">
        <p14:creationId xmlns:p14="http://schemas.microsoft.com/office/powerpoint/2010/main" val="2304386541"/>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smtClean="0"/>
              <a:t>Second Normal Form</a:t>
            </a:r>
          </a:p>
        </p:txBody>
      </p:sp>
      <p:sp>
        <p:nvSpPr>
          <p:cNvPr id="22531" name="Rectangle 3"/>
          <p:cNvSpPr>
            <a:spLocks noGrp="1" noChangeArrowheads="1"/>
          </p:cNvSpPr>
          <p:nvPr>
            <p:ph idx="1"/>
          </p:nvPr>
        </p:nvSpPr>
        <p:spPr>
          <a:xfrm>
            <a:off x="611560" y="908720"/>
            <a:ext cx="7920037" cy="5211762"/>
          </a:xfrm>
        </p:spPr>
        <p:txBody>
          <a:bodyPr/>
          <a:lstStyle/>
          <a:p>
            <a:pPr marL="0" indent="0">
              <a:lnSpc>
                <a:spcPct val="90000"/>
              </a:lnSpc>
            </a:pPr>
            <a:r>
              <a:rPr lang="en-GB" altLang="en-US" sz="2400" dirty="0" smtClean="0"/>
              <a:t>An entity is in Second Normal Form if it is in First Normal Form and if every non-key attribute is functionally dependent on a unique identifier.</a:t>
            </a:r>
          </a:p>
          <a:p>
            <a:pPr>
              <a:lnSpc>
                <a:spcPct val="90000"/>
              </a:lnSpc>
            </a:pPr>
            <a:endParaRPr lang="en-GB" altLang="en-US" sz="2400" dirty="0" smtClean="0"/>
          </a:p>
          <a:p>
            <a:pPr marL="0" indent="0">
              <a:lnSpc>
                <a:spcPct val="90000"/>
              </a:lnSpc>
            </a:pPr>
            <a:r>
              <a:rPr lang="en-GB" altLang="en-US" sz="2400" dirty="0" smtClean="0"/>
              <a:t>To demonstrate – consider the student table. Each student will have one student number, but it is possible for more than one student to have the same name and, possibly the same address.</a:t>
            </a:r>
          </a:p>
          <a:p>
            <a:pPr>
              <a:lnSpc>
                <a:spcPct val="90000"/>
              </a:lnSpc>
            </a:pPr>
            <a:endParaRPr lang="en-GB" altLang="en-US" sz="2400" dirty="0" smtClean="0"/>
          </a:p>
          <a:p>
            <a:pPr marL="0" indent="0">
              <a:lnSpc>
                <a:spcPct val="90000"/>
              </a:lnSpc>
            </a:pPr>
            <a:r>
              <a:rPr lang="en-GB" altLang="en-US" sz="2400" dirty="0" smtClean="0"/>
              <a:t>Therefore the attribute student number can be used to identify the name and address they are dependent on student number.</a:t>
            </a:r>
          </a:p>
          <a:p>
            <a:pPr>
              <a:lnSpc>
                <a:spcPct val="90000"/>
              </a:lnSpc>
            </a:pPr>
            <a:endParaRPr lang="en-GB" altLang="en-US" sz="2400" dirty="0" smtClean="0"/>
          </a:p>
        </p:txBody>
      </p:sp>
    </p:spTree>
    <p:extLst>
      <p:ext uri="{BB962C8B-B14F-4D97-AF65-F5344CB8AC3E}">
        <p14:creationId xmlns:p14="http://schemas.microsoft.com/office/powerpoint/2010/main" val="3381292798"/>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noFill/>
        </p:spPr>
        <p:txBody>
          <a:bodyPr lIns="90488" tIns="44450" rIns="90488" bIns="44450"/>
          <a:lstStyle/>
          <a:p>
            <a:r>
              <a:rPr lang="en-GB" altLang="en-US" b="1" smtClean="0"/>
              <a:t>Second Normal Form (2NF)</a:t>
            </a:r>
          </a:p>
        </p:txBody>
      </p:sp>
      <p:sp>
        <p:nvSpPr>
          <p:cNvPr id="23555" name="Rectangle 3"/>
          <p:cNvSpPr>
            <a:spLocks noGrp="1" noChangeArrowheads="1"/>
          </p:cNvSpPr>
          <p:nvPr>
            <p:ph idx="1"/>
          </p:nvPr>
        </p:nvSpPr>
        <p:spPr/>
        <p:txBody>
          <a:bodyPr lIns="90488" tIns="44450" rIns="90488" bIns="44450"/>
          <a:lstStyle/>
          <a:p>
            <a:r>
              <a:rPr lang="en-GB" altLang="en-US" sz="2000" dirty="0" smtClean="0"/>
              <a:t>Based on the concept of full functional dependency.</a:t>
            </a:r>
          </a:p>
          <a:p>
            <a:endParaRPr lang="en-GB" altLang="en-US" sz="2000" dirty="0" smtClean="0"/>
          </a:p>
          <a:p>
            <a:r>
              <a:rPr lang="en-GB" altLang="en-US" sz="2000" dirty="0" smtClean="0"/>
              <a:t>Full functional dependency indicates that if </a:t>
            </a:r>
          </a:p>
          <a:p>
            <a:pPr lvl="1"/>
            <a:r>
              <a:rPr lang="en-GB" altLang="en-US" sz="2000" dirty="0" smtClean="0"/>
              <a:t>A and B are attributes of a relation, </a:t>
            </a:r>
          </a:p>
          <a:p>
            <a:pPr lvl="1"/>
            <a:r>
              <a:rPr lang="en-GB" altLang="en-US" sz="2000" dirty="0" smtClean="0"/>
              <a:t>B is fully dependent on A if B is functionally dependent on A but not on any proper subset of A.</a:t>
            </a:r>
          </a:p>
        </p:txBody>
      </p:sp>
    </p:spTree>
    <p:extLst>
      <p:ext uri="{BB962C8B-B14F-4D97-AF65-F5344CB8AC3E}">
        <p14:creationId xmlns:p14="http://schemas.microsoft.com/office/powerpoint/2010/main" val="193922645"/>
      </p:ext>
    </p:extLst>
  </p:cSld>
  <p:clrMapOvr>
    <a:masterClrMapping/>
  </p:clrMapOvr>
  <p:transition>
    <p:wipe di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mtClean="0"/>
              <a:t>2NF</a:t>
            </a:r>
          </a:p>
        </p:txBody>
      </p:sp>
      <p:sp>
        <p:nvSpPr>
          <p:cNvPr id="24579" name="Rectangle 3"/>
          <p:cNvSpPr>
            <a:spLocks noGrp="1" noChangeArrowheads="1"/>
          </p:cNvSpPr>
          <p:nvPr>
            <p:ph idx="1"/>
          </p:nvPr>
        </p:nvSpPr>
        <p:spPr>
          <a:xfrm>
            <a:off x="1042988" y="1125538"/>
            <a:ext cx="7686675" cy="5211762"/>
          </a:xfrm>
        </p:spPr>
        <p:txBody>
          <a:bodyPr/>
          <a:lstStyle/>
          <a:p>
            <a:r>
              <a:rPr lang="en-GB" altLang="en-US" sz="2400" smtClean="0"/>
              <a:t>In order to convert to 2NF, any attribute which is not dependent on a key attribute must be removed from the table and placed in another table with the key attribute on which it is dependent.</a:t>
            </a:r>
          </a:p>
          <a:p>
            <a:endParaRPr lang="en-GB" altLang="en-US" sz="2400" smtClean="0"/>
          </a:p>
          <a:p>
            <a:r>
              <a:rPr lang="en-GB" altLang="en-US" sz="2400" smtClean="0"/>
              <a:t>The student table is already in 2NF</a:t>
            </a:r>
          </a:p>
          <a:p>
            <a:endParaRPr lang="en-GB" altLang="en-US" sz="2400" smtClean="0"/>
          </a:p>
          <a:p>
            <a:r>
              <a:rPr lang="en-GB" altLang="en-US" sz="2400" smtClean="0"/>
              <a:t>In the course table the key attribute is Course_id . Each non-key attribute is then checked to determine if it  is dependent upon Course_id. This process reveals the following attributes as dependent</a:t>
            </a:r>
          </a:p>
          <a:p>
            <a:pPr lvl="1"/>
            <a:endParaRPr lang="en-GB" altLang="en-US" sz="2000" smtClean="0"/>
          </a:p>
        </p:txBody>
      </p:sp>
    </p:spTree>
    <p:extLst>
      <p:ext uri="{BB962C8B-B14F-4D97-AF65-F5344CB8AC3E}">
        <p14:creationId xmlns:p14="http://schemas.microsoft.com/office/powerpoint/2010/main" val="1720036314"/>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smtClean="0"/>
              <a:t>2NF</a:t>
            </a:r>
          </a:p>
        </p:txBody>
      </p:sp>
      <p:sp>
        <p:nvSpPr>
          <p:cNvPr id="17411" name="Rectangle 3"/>
          <p:cNvSpPr>
            <a:spLocks noGrp="1" noChangeArrowheads="1"/>
          </p:cNvSpPr>
          <p:nvPr>
            <p:ph idx="1"/>
          </p:nvPr>
        </p:nvSpPr>
        <p:spPr>
          <a:xfrm>
            <a:off x="827088" y="1412875"/>
            <a:ext cx="8007350" cy="4191000"/>
          </a:xfrm>
        </p:spPr>
        <p:txBody>
          <a:bodyPr>
            <a:normAutofit lnSpcReduction="10000"/>
          </a:bodyPr>
          <a:lstStyle/>
          <a:p>
            <a:pPr marL="420624" indent="-384048" fontAlgn="auto">
              <a:lnSpc>
                <a:spcPct val="90000"/>
              </a:lnSpc>
              <a:spcAft>
                <a:spcPts val="0"/>
              </a:spcAft>
              <a:buFont typeface="Wingdings 2"/>
              <a:buChar char=""/>
              <a:defRPr/>
            </a:pPr>
            <a:r>
              <a:rPr lang="en-GB" sz="2400" i="1" dirty="0" smtClean="0"/>
              <a:t>Course-Type</a:t>
            </a:r>
            <a:r>
              <a:rPr lang="en-GB" sz="2400" dirty="0" smtClean="0"/>
              <a:t> because each course can only be of one type, but there may be many courses of that type. For example, there are many different HND courses.</a:t>
            </a:r>
          </a:p>
          <a:p>
            <a:pPr marL="420624" indent="-384048" fontAlgn="auto">
              <a:lnSpc>
                <a:spcPct val="90000"/>
              </a:lnSpc>
              <a:spcAft>
                <a:spcPts val="0"/>
              </a:spcAft>
              <a:buFont typeface="Wingdings 2"/>
              <a:buChar char=""/>
              <a:defRPr/>
            </a:pPr>
            <a:r>
              <a:rPr lang="en-GB" sz="2400" i="1" dirty="0" err="1" smtClean="0"/>
              <a:t>Course_title</a:t>
            </a:r>
            <a:r>
              <a:rPr lang="en-GB" sz="2400" dirty="0" smtClean="0"/>
              <a:t> because each course can only have one title, but there may be many curses with the same title. For example there may be many courses with the title Business studies</a:t>
            </a:r>
          </a:p>
          <a:p>
            <a:pPr marL="420624" indent="-384048" fontAlgn="auto">
              <a:lnSpc>
                <a:spcPct val="90000"/>
              </a:lnSpc>
              <a:spcAft>
                <a:spcPts val="0"/>
              </a:spcAft>
              <a:buFont typeface="Wingdings 2"/>
              <a:buChar char=""/>
              <a:defRPr/>
            </a:pPr>
            <a:r>
              <a:rPr lang="en-GB" sz="2400" i="1" dirty="0" err="1" smtClean="0"/>
              <a:t>Course_duration</a:t>
            </a:r>
            <a:r>
              <a:rPr lang="en-GB" sz="2400" dirty="0" smtClean="0"/>
              <a:t> because each course has only one duration but there may be courses which last two years, such as HND and A level.</a:t>
            </a:r>
          </a:p>
          <a:p>
            <a:pPr marL="420624" indent="-384048" fontAlgn="auto">
              <a:lnSpc>
                <a:spcPct val="90000"/>
              </a:lnSpc>
              <a:spcAft>
                <a:spcPts val="0"/>
              </a:spcAft>
              <a:buFont typeface="Wingdings 2"/>
              <a:buChar char=""/>
              <a:defRPr/>
            </a:pPr>
            <a:r>
              <a:rPr lang="en-GB" sz="2400" dirty="0" smtClean="0"/>
              <a:t>Grade is not dependent on </a:t>
            </a:r>
            <a:r>
              <a:rPr lang="en-GB" sz="2400" dirty="0" err="1" smtClean="0"/>
              <a:t>course_id</a:t>
            </a:r>
            <a:r>
              <a:rPr lang="en-GB" sz="2400" dirty="0" smtClean="0"/>
              <a:t> as a grade is awarded to a student.</a:t>
            </a:r>
          </a:p>
        </p:txBody>
      </p:sp>
    </p:spTree>
    <p:extLst>
      <p:ext uri="{BB962C8B-B14F-4D97-AF65-F5344CB8AC3E}">
        <p14:creationId xmlns:p14="http://schemas.microsoft.com/office/powerpoint/2010/main" val="165618876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274638"/>
            <a:ext cx="7470775" cy="1143000"/>
          </a:xfrm>
        </p:spPr>
        <p:txBody>
          <a:bodyPr/>
          <a:lstStyle/>
          <a:p>
            <a:r>
              <a:rPr lang="en-GB" altLang="en-US" smtClean="0"/>
              <a:t>Normalisation into 2NF</a:t>
            </a:r>
          </a:p>
        </p:txBody>
      </p:sp>
      <p:graphicFrame>
        <p:nvGraphicFramePr>
          <p:cNvPr id="52389" name="Group 165"/>
          <p:cNvGraphicFramePr>
            <a:graphicFrameLocks noGrp="1"/>
          </p:cNvGraphicFramePr>
          <p:nvPr>
            <p:extLst>
              <p:ext uri="{D42A27DB-BD31-4B8C-83A1-F6EECF244321}">
                <p14:modId xmlns:p14="http://schemas.microsoft.com/office/powerpoint/2010/main" val="3043909048"/>
              </p:ext>
            </p:extLst>
          </p:nvPr>
        </p:nvGraphicFramePr>
        <p:xfrm>
          <a:off x="251520" y="1616075"/>
          <a:ext cx="4594225" cy="3680460"/>
        </p:xfrm>
        <a:graphic>
          <a:graphicData uri="http://schemas.openxmlformats.org/drawingml/2006/table">
            <a:tbl>
              <a:tblPr/>
              <a:tblGrid>
                <a:gridCol w="936104"/>
                <a:gridCol w="776809"/>
                <a:gridCol w="936625"/>
                <a:gridCol w="1008062"/>
                <a:gridCol w="936625"/>
              </a:tblGrid>
              <a:tr h="584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err="1" smtClean="0">
                          <a:ln>
                            <a:noFill/>
                          </a:ln>
                          <a:solidFill>
                            <a:schemeClr val="tx1"/>
                          </a:solidFill>
                          <a:effectLst/>
                          <a:latin typeface="Century Gothic" pitchFamily="34" charset="0"/>
                        </a:rPr>
                        <a:t>Course_id</a:t>
                      </a:r>
                      <a:endParaRPr kumimoji="0" lang="en-GB" sz="1600" b="1" i="0" u="none" strike="noStrike" cap="none" normalizeH="0" baseline="0" dirty="0" smtClean="0">
                        <a:ln>
                          <a:noFill/>
                        </a:ln>
                        <a:solidFill>
                          <a:schemeClr val="tx1"/>
                        </a:solidFill>
                        <a:effectLst/>
                        <a:latin typeface="Century Gothic" pitchFamily="34" charset="0"/>
                      </a:endParaRP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Course_type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Course _title</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Course_duration</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Course_mode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A01</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HND</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none" strike="noStrike" cap="none" normalizeH="0" baseline="0" smtClean="0">
                          <a:ln>
                            <a:noFill/>
                          </a:ln>
                          <a:solidFill>
                            <a:schemeClr val="tx1"/>
                          </a:solidFill>
                          <a:effectLst/>
                          <a:latin typeface="Century Gothic" pitchFamily="34" charset="0"/>
                        </a:rPr>
                        <a:t>Computing</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120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Full Time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B02</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RSA</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none" strike="noStrike" cap="none" normalizeH="0" baseline="0" smtClean="0">
                          <a:ln>
                            <a:noFill/>
                          </a:ln>
                          <a:solidFill>
                            <a:schemeClr val="tx1"/>
                          </a:solidFill>
                          <a:effectLst/>
                          <a:latin typeface="Century Gothic" pitchFamily="34" charset="0"/>
                        </a:rPr>
                        <a:t>French</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Part time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C01</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HNC</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none" strike="noStrike" cap="none" normalizeH="0" baseline="0" smtClean="0">
                          <a:ln>
                            <a:noFill/>
                          </a:ln>
                          <a:solidFill>
                            <a:schemeClr val="tx1"/>
                          </a:solidFill>
                          <a:effectLst/>
                          <a:latin typeface="Century Gothic" pitchFamily="34" charset="0"/>
                        </a:rPr>
                        <a:t>Business studies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80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Part time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B01</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RSA</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none" strike="noStrike" cap="none" normalizeH="0" baseline="0" smtClean="0">
                          <a:ln>
                            <a:noFill/>
                          </a:ln>
                          <a:solidFill>
                            <a:schemeClr val="tx1"/>
                          </a:solidFill>
                          <a:effectLst/>
                          <a:latin typeface="Century Gothic" pitchFamily="34" charset="0"/>
                        </a:rPr>
                        <a:t>Italian</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Part time </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A02</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HND</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none" strike="noStrike" cap="none" normalizeH="0" baseline="0" smtClean="0">
                          <a:ln>
                            <a:noFill/>
                          </a:ln>
                          <a:solidFill>
                            <a:schemeClr val="tx1"/>
                          </a:solidFill>
                          <a:effectLst/>
                          <a:latin typeface="Century Gothic" pitchFamily="34" charset="0"/>
                        </a:rPr>
                        <a:t>Business</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120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Full time</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graphicFrame>
        <p:nvGraphicFramePr>
          <p:cNvPr id="52387" name="Group 163"/>
          <p:cNvGraphicFramePr>
            <a:graphicFrameLocks noGrp="1"/>
          </p:cNvGraphicFramePr>
          <p:nvPr>
            <p:extLst>
              <p:ext uri="{D42A27DB-BD31-4B8C-83A1-F6EECF244321}">
                <p14:modId xmlns:p14="http://schemas.microsoft.com/office/powerpoint/2010/main" val="818268837"/>
              </p:ext>
            </p:extLst>
          </p:nvPr>
        </p:nvGraphicFramePr>
        <p:xfrm>
          <a:off x="5832513" y="2073275"/>
          <a:ext cx="3025775" cy="2964065"/>
        </p:xfrm>
        <a:graphic>
          <a:graphicData uri="http://schemas.openxmlformats.org/drawingml/2006/table">
            <a:tbl>
              <a:tblPr/>
              <a:tblGrid>
                <a:gridCol w="990600"/>
                <a:gridCol w="1169988"/>
                <a:gridCol w="865187"/>
              </a:tblGrid>
              <a:tr h="6094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Course_id</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smtClean="0">
                          <a:ln>
                            <a:noFill/>
                          </a:ln>
                          <a:solidFill>
                            <a:schemeClr val="tx1"/>
                          </a:solidFill>
                          <a:effectLst/>
                          <a:latin typeface="Century Gothic" pitchFamily="34" charset="0"/>
                        </a:rPr>
                        <a:t>Student_number</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Grade</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49202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A01</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001</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MERIT</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49360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B02</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001</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PASS</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1804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C01</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002</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DISTIC-TION</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42535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B01</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002</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MERIT</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42535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A02</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003</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PASS</a:t>
                      </a:r>
                    </a:p>
                  </a:txBody>
                  <a:tcPr marT="45710" marB="45710"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
        <p:nvSpPr>
          <p:cNvPr id="26701" name="Text Box 136"/>
          <p:cNvSpPr txBox="1">
            <a:spLocks noChangeArrowheads="1"/>
          </p:cNvSpPr>
          <p:nvPr/>
        </p:nvSpPr>
        <p:spPr bwMode="auto">
          <a:xfrm>
            <a:off x="1403648" y="1158875"/>
            <a:ext cx="1816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entury Gothic" pitchFamily="34" charset="0"/>
              </a:defRPr>
            </a:lvl1pPr>
            <a:lvl2pPr marL="742950" indent="-285750" eaLnBrk="0" hangingPunct="0">
              <a:defRPr>
                <a:solidFill>
                  <a:schemeClr val="tx1"/>
                </a:solidFill>
                <a:latin typeface="Century Gothic" pitchFamily="34" charset="0"/>
              </a:defRPr>
            </a:lvl2pPr>
            <a:lvl3pPr marL="1143000" indent="-228600" eaLnBrk="0" hangingPunct="0">
              <a:defRPr>
                <a:solidFill>
                  <a:schemeClr val="tx1"/>
                </a:solidFill>
                <a:latin typeface="Century Gothic" pitchFamily="34" charset="0"/>
              </a:defRPr>
            </a:lvl3pPr>
            <a:lvl4pPr marL="1600200" indent="-228600" eaLnBrk="0" hangingPunct="0">
              <a:defRPr>
                <a:solidFill>
                  <a:schemeClr val="tx1"/>
                </a:solidFill>
                <a:latin typeface="Century Gothic" pitchFamily="34" charset="0"/>
              </a:defRPr>
            </a:lvl4pPr>
            <a:lvl5pPr marL="2057400" indent="-228600" eaLnBrk="0" hangingPunct="0">
              <a:defRPr>
                <a:solidFill>
                  <a:schemeClr val="tx1"/>
                </a:solidFill>
                <a:latin typeface="Century Gothic" pitchFamily="34" charset="0"/>
              </a:defRPr>
            </a:lvl5pPr>
            <a:lvl6pPr marL="2514600" indent="-228600" eaLnBrk="0" fontAlgn="base" hangingPunct="0">
              <a:spcBef>
                <a:spcPct val="0"/>
              </a:spcBef>
              <a:spcAft>
                <a:spcPct val="0"/>
              </a:spcAft>
              <a:defRPr>
                <a:solidFill>
                  <a:schemeClr val="tx1"/>
                </a:solidFill>
                <a:latin typeface="Century Gothic" pitchFamily="34" charset="0"/>
              </a:defRPr>
            </a:lvl6pPr>
            <a:lvl7pPr marL="2971800" indent="-228600" eaLnBrk="0" fontAlgn="base" hangingPunct="0">
              <a:spcBef>
                <a:spcPct val="0"/>
              </a:spcBef>
              <a:spcAft>
                <a:spcPct val="0"/>
              </a:spcAft>
              <a:defRPr>
                <a:solidFill>
                  <a:schemeClr val="tx1"/>
                </a:solidFill>
                <a:latin typeface="Century Gothic" pitchFamily="34" charset="0"/>
              </a:defRPr>
            </a:lvl7pPr>
            <a:lvl8pPr marL="3429000" indent="-228600" eaLnBrk="0" fontAlgn="base" hangingPunct="0">
              <a:spcBef>
                <a:spcPct val="0"/>
              </a:spcBef>
              <a:spcAft>
                <a:spcPct val="0"/>
              </a:spcAft>
              <a:defRPr>
                <a:solidFill>
                  <a:schemeClr val="tx1"/>
                </a:solidFill>
                <a:latin typeface="Century Gothic" pitchFamily="34" charset="0"/>
              </a:defRPr>
            </a:lvl8pPr>
            <a:lvl9pPr marL="3886200" indent="-228600" eaLnBrk="0" fontAlgn="base" hangingPunct="0">
              <a:spcBef>
                <a:spcPct val="0"/>
              </a:spcBef>
              <a:spcAft>
                <a:spcPct val="0"/>
              </a:spcAft>
              <a:defRPr>
                <a:solidFill>
                  <a:schemeClr val="tx1"/>
                </a:solidFill>
                <a:latin typeface="Century Gothic" pitchFamily="34" charset="0"/>
              </a:defRPr>
            </a:lvl9pPr>
          </a:lstStyle>
          <a:p>
            <a:pPr eaLnBrk="1" hangingPunct="1"/>
            <a:r>
              <a:rPr lang="en-GB" altLang="en-US" sz="2400" dirty="0">
                <a:latin typeface="Times New Roman" pitchFamily="18" charset="0"/>
              </a:rPr>
              <a:t>Course Table</a:t>
            </a:r>
          </a:p>
        </p:txBody>
      </p:sp>
      <p:sp>
        <p:nvSpPr>
          <p:cNvPr id="26702" name="Text Box 137"/>
          <p:cNvSpPr txBox="1">
            <a:spLocks noChangeArrowheads="1"/>
          </p:cNvSpPr>
          <p:nvPr/>
        </p:nvSpPr>
        <p:spPr bwMode="auto">
          <a:xfrm>
            <a:off x="6538951" y="1616075"/>
            <a:ext cx="1612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entury Gothic" pitchFamily="34" charset="0"/>
              </a:defRPr>
            </a:lvl1pPr>
            <a:lvl2pPr marL="742950" indent="-285750" eaLnBrk="0" hangingPunct="0">
              <a:defRPr>
                <a:solidFill>
                  <a:schemeClr val="tx1"/>
                </a:solidFill>
                <a:latin typeface="Century Gothic" pitchFamily="34" charset="0"/>
              </a:defRPr>
            </a:lvl2pPr>
            <a:lvl3pPr marL="1143000" indent="-228600" eaLnBrk="0" hangingPunct="0">
              <a:defRPr>
                <a:solidFill>
                  <a:schemeClr val="tx1"/>
                </a:solidFill>
                <a:latin typeface="Century Gothic" pitchFamily="34" charset="0"/>
              </a:defRPr>
            </a:lvl3pPr>
            <a:lvl4pPr marL="1600200" indent="-228600" eaLnBrk="0" hangingPunct="0">
              <a:defRPr>
                <a:solidFill>
                  <a:schemeClr val="tx1"/>
                </a:solidFill>
                <a:latin typeface="Century Gothic" pitchFamily="34" charset="0"/>
              </a:defRPr>
            </a:lvl4pPr>
            <a:lvl5pPr marL="2057400" indent="-228600" eaLnBrk="0" hangingPunct="0">
              <a:defRPr>
                <a:solidFill>
                  <a:schemeClr val="tx1"/>
                </a:solidFill>
                <a:latin typeface="Century Gothic" pitchFamily="34" charset="0"/>
              </a:defRPr>
            </a:lvl5pPr>
            <a:lvl6pPr marL="2514600" indent="-228600" eaLnBrk="0" fontAlgn="base" hangingPunct="0">
              <a:spcBef>
                <a:spcPct val="0"/>
              </a:spcBef>
              <a:spcAft>
                <a:spcPct val="0"/>
              </a:spcAft>
              <a:defRPr>
                <a:solidFill>
                  <a:schemeClr val="tx1"/>
                </a:solidFill>
                <a:latin typeface="Century Gothic" pitchFamily="34" charset="0"/>
              </a:defRPr>
            </a:lvl6pPr>
            <a:lvl7pPr marL="2971800" indent="-228600" eaLnBrk="0" fontAlgn="base" hangingPunct="0">
              <a:spcBef>
                <a:spcPct val="0"/>
              </a:spcBef>
              <a:spcAft>
                <a:spcPct val="0"/>
              </a:spcAft>
              <a:defRPr>
                <a:solidFill>
                  <a:schemeClr val="tx1"/>
                </a:solidFill>
                <a:latin typeface="Century Gothic" pitchFamily="34" charset="0"/>
              </a:defRPr>
            </a:lvl7pPr>
            <a:lvl8pPr marL="3429000" indent="-228600" eaLnBrk="0" fontAlgn="base" hangingPunct="0">
              <a:spcBef>
                <a:spcPct val="0"/>
              </a:spcBef>
              <a:spcAft>
                <a:spcPct val="0"/>
              </a:spcAft>
              <a:defRPr>
                <a:solidFill>
                  <a:schemeClr val="tx1"/>
                </a:solidFill>
                <a:latin typeface="Century Gothic" pitchFamily="34" charset="0"/>
              </a:defRPr>
            </a:lvl8pPr>
            <a:lvl9pPr marL="3886200" indent="-228600" eaLnBrk="0" fontAlgn="base" hangingPunct="0">
              <a:spcBef>
                <a:spcPct val="0"/>
              </a:spcBef>
              <a:spcAft>
                <a:spcPct val="0"/>
              </a:spcAft>
              <a:defRPr>
                <a:solidFill>
                  <a:schemeClr val="tx1"/>
                </a:solidFill>
                <a:latin typeface="Century Gothic" pitchFamily="34" charset="0"/>
              </a:defRPr>
            </a:lvl9pPr>
          </a:lstStyle>
          <a:p>
            <a:pPr eaLnBrk="1" hangingPunct="1"/>
            <a:r>
              <a:rPr lang="en-GB" altLang="en-US" sz="2400" dirty="0">
                <a:latin typeface="Times New Roman" pitchFamily="18" charset="0"/>
              </a:rPr>
              <a:t>Class Table</a:t>
            </a:r>
          </a:p>
        </p:txBody>
      </p:sp>
    </p:spTree>
    <p:extLst>
      <p:ext uri="{BB962C8B-B14F-4D97-AF65-F5344CB8AC3E}">
        <p14:creationId xmlns:p14="http://schemas.microsoft.com/office/powerpoint/2010/main" val="262404924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smtClean="0"/>
              <a:t>Third Normal Form</a:t>
            </a:r>
          </a:p>
        </p:txBody>
      </p:sp>
      <p:sp>
        <p:nvSpPr>
          <p:cNvPr id="27651" name="Rectangle 3"/>
          <p:cNvSpPr>
            <a:spLocks noGrp="1" noChangeArrowheads="1"/>
          </p:cNvSpPr>
          <p:nvPr>
            <p:ph idx="1"/>
          </p:nvPr>
        </p:nvSpPr>
        <p:spPr>
          <a:xfrm>
            <a:off x="571500" y="1071563"/>
            <a:ext cx="8335963" cy="4603750"/>
          </a:xfrm>
        </p:spPr>
        <p:txBody>
          <a:bodyPr/>
          <a:lstStyle/>
          <a:p>
            <a:pPr marL="0" indent="0">
              <a:lnSpc>
                <a:spcPct val="90000"/>
              </a:lnSpc>
            </a:pPr>
            <a:r>
              <a:rPr lang="en-GB" altLang="en-US" sz="2000" dirty="0" smtClean="0"/>
              <a:t>An entity is said to be in Third Normal Form if it is in 2NF, and if all non-key attributes are mutually independent.</a:t>
            </a:r>
          </a:p>
          <a:p>
            <a:pPr>
              <a:lnSpc>
                <a:spcPct val="90000"/>
              </a:lnSpc>
            </a:pPr>
            <a:endParaRPr lang="en-GB" altLang="en-US" sz="2000" dirty="0" smtClean="0"/>
          </a:p>
          <a:p>
            <a:pPr marL="0" indent="0">
              <a:lnSpc>
                <a:spcPct val="90000"/>
              </a:lnSpc>
            </a:pPr>
            <a:r>
              <a:rPr lang="en-GB" altLang="en-US" sz="2000" dirty="0" smtClean="0"/>
              <a:t>Any non key attributes which is dependent on any other non key attribute should be removed and  put into a new table.</a:t>
            </a:r>
          </a:p>
          <a:p>
            <a:pPr>
              <a:lnSpc>
                <a:spcPct val="90000"/>
              </a:lnSpc>
            </a:pPr>
            <a:endParaRPr lang="en-GB" altLang="en-US" sz="2000" dirty="0" smtClean="0"/>
          </a:p>
          <a:p>
            <a:pPr>
              <a:lnSpc>
                <a:spcPct val="90000"/>
              </a:lnSpc>
            </a:pPr>
            <a:r>
              <a:rPr lang="en-GB" altLang="en-US" sz="2000" dirty="0" smtClean="0"/>
              <a:t>We only need to consider the course table</a:t>
            </a:r>
          </a:p>
          <a:p>
            <a:pPr>
              <a:lnSpc>
                <a:spcPct val="90000"/>
              </a:lnSpc>
            </a:pPr>
            <a:endParaRPr lang="en-GB" altLang="en-US" sz="2000" dirty="0" smtClean="0"/>
          </a:p>
          <a:p>
            <a:pPr marL="0" indent="0">
              <a:lnSpc>
                <a:spcPct val="90000"/>
              </a:lnSpc>
            </a:pPr>
            <a:r>
              <a:rPr lang="en-GB" altLang="en-US" sz="2000" dirty="0" smtClean="0"/>
              <a:t>In the course table, the attributes </a:t>
            </a:r>
            <a:r>
              <a:rPr lang="en-GB" altLang="en-US" sz="2000" dirty="0" err="1" smtClean="0"/>
              <a:t>Course_duration</a:t>
            </a:r>
            <a:r>
              <a:rPr lang="en-GB" altLang="en-US" sz="2000" dirty="0" smtClean="0"/>
              <a:t> and </a:t>
            </a:r>
            <a:r>
              <a:rPr lang="en-GB" altLang="en-US" sz="2000" dirty="0" err="1" smtClean="0"/>
              <a:t>Course_mode</a:t>
            </a:r>
            <a:r>
              <a:rPr lang="en-GB" altLang="en-US" sz="2000" dirty="0" smtClean="0"/>
              <a:t> are dependent upon non- key attribute Course type. This is because all HND courses are full-time and 120 hours all HNC courses are part time and 80 hours etc.</a:t>
            </a:r>
          </a:p>
        </p:txBody>
      </p:sp>
    </p:spTree>
    <p:extLst>
      <p:ext uri="{BB962C8B-B14F-4D97-AF65-F5344CB8AC3E}">
        <p14:creationId xmlns:p14="http://schemas.microsoft.com/office/powerpoint/2010/main" val="521510080"/>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noFill/>
        </p:spPr>
        <p:txBody>
          <a:bodyPr lIns="90488" tIns="44450" rIns="90488" bIns="44450"/>
          <a:lstStyle/>
          <a:p>
            <a:r>
              <a:rPr lang="en-GB" altLang="en-US" b="1" smtClean="0"/>
              <a:t>2NF to 3NF</a:t>
            </a:r>
          </a:p>
        </p:txBody>
      </p:sp>
      <p:sp>
        <p:nvSpPr>
          <p:cNvPr id="28675" name="Rectangle 3"/>
          <p:cNvSpPr>
            <a:spLocks noGrp="1" noChangeArrowheads="1"/>
          </p:cNvSpPr>
          <p:nvPr>
            <p:ph idx="1"/>
          </p:nvPr>
        </p:nvSpPr>
        <p:spPr>
          <a:xfrm>
            <a:off x="683568" y="1340768"/>
            <a:ext cx="7758112" cy="3306688"/>
          </a:xfrm>
        </p:spPr>
        <p:txBody>
          <a:bodyPr lIns="90488" tIns="44450" rIns="90488" bIns="44450"/>
          <a:lstStyle/>
          <a:p>
            <a:r>
              <a:rPr lang="en-GB" altLang="en-US" sz="1800" dirty="0" smtClean="0"/>
              <a:t>Identify the primary key in the 2NF relation.</a:t>
            </a:r>
          </a:p>
          <a:p>
            <a:endParaRPr lang="en-GB" altLang="en-US" sz="1800" dirty="0" smtClean="0"/>
          </a:p>
          <a:p>
            <a:r>
              <a:rPr lang="en-GB" altLang="en-US" sz="1800" dirty="0" smtClean="0"/>
              <a:t>Identify functional dependencies in the relation.</a:t>
            </a:r>
          </a:p>
          <a:p>
            <a:endParaRPr lang="en-GB" altLang="en-US" sz="1800" dirty="0" smtClean="0"/>
          </a:p>
          <a:p>
            <a:pPr marL="0" indent="0"/>
            <a:r>
              <a:rPr lang="en-GB" altLang="en-US" sz="1800" dirty="0" smtClean="0"/>
              <a:t>If transitive dependencies exist on the primary key remove them by placing them in a new relation along with a copy of their dominant.</a:t>
            </a:r>
          </a:p>
        </p:txBody>
      </p:sp>
    </p:spTree>
    <p:extLst>
      <p:ext uri="{BB962C8B-B14F-4D97-AF65-F5344CB8AC3E}">
        <p14:creationId xmlns:p14="http://schemas.microsoft.com/office/powerpoint/2010/main" val="3223946150"/>
      </p:ext>
    </p:extLst>
  </p:cSld>
  <p:clrMapOvr>
    <a:masterClrMapping/>
  </p:clrMapOvr>
  <p:transition>
    <p:wipe di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en-US" sz="3200" b="1" dirty="0" smtClean="0">
                <a:cs typeface="Times New Roman" pitchFamily="18" charset="0"/>
              </a:rPr>
              <a:t>General Definitions of 2NF and 3NF</a:t>
            </a:r>
            <a:r>
              <a:rPr lang="en-GB" altLang="en-US" sz="3200" dirty="0" smtClean="0"/>
              <a:t> </a:t>
            </a:r>
          </a:p>
        </p:txBody>
      </p:sp>
      <p:sp>
        <p:nvSpPr>
          <p:cNvPr id="29699" name="Rectangle 3"/>
          <p:cNvSpPr>
            <a:spLocks noGrp="1" noChangeArrowheads="1"/>
          </p:cNvSpPr>
          <p:nvPr>
            <p:ph idx="1"/>
          </p:nvPr>
        </p:nvSpPr>
        <p:spPr>
          <a:xfrm>
            <a:off x="755576" y="1124745"/>
            <a:ext cx="7400925" cy="4104456"/>
          </a:xfrm>
        </p:spPr>
        <p:txBody>
          <a:bodyPr/>
          <a:lstStyle/>
          <a:p>
            <a:pPr>
              <a:lnSpc>
                <a:spcPct val="90000"/>
              </a:lnSpc>
            </a:pPr>
            <a:r>
              <a:rPr lang="en-US" altLang="en-US" sz="2000" dirty="0" smtClean="0">
                <a:cs typeface="Times New Roman" pitchFamily="18" charset="0"/>
              </a:rPr>
              <a:t>Second normal form (2NF)</a:t>
            </a:r>
            <a:endParaRPr lang="en-GB" altLang="en-US" sz="2000" dirty="0" smtClean="0"/>
          </a:p>
          <a:p>
            <a:pPr lvl="1">
              <a:lnSpc>
                <a:spcPct val="90000"/>
              </a:lnSpc>
            </a:pPr>
            <a:r>
              <a:rPr lang="en-US" altLang="en-US" sz="2000" dirty="0" smtClean="0">
                <a:cs typeface="Times New Roman" pitchFamily="18" charset="0"/>
              </a:rPr>
              <a:t>A relation that is in first normal form and every non-primary-key attribute is fully functionally dependent on </a:t>
            </a:r>
            <a:r>
              <a:rPr lang="en-US" altLang="en-US" sz="2000" i="1" dirty="0" smtClean="0">
                <a:cs typeface="Times New Roman" pitchFamily="18" charset="0"/>
              </a:rPr>
              <a:t>any</a:t>
            </a:r>
            <a:r>
              <a:rPr lang="en-US" altLang="en-US" sz="2000" dirty="0" smtClean="0">
                <a:cs typeface="Times New Roman" pitchFamily="18" charset="0"/>
              </a:rPr>
              <a:t> </a:t>
            </a:r>
            <a:r>
              <a:rPr lang="en-US" altLang="en-US" sz="2000" i="1" dirty="0" smtClean="0">
                <a:cs typeface="Times New Roman" pitchFamily="18" charset="0"/>
              </a:rPr>
              <a:t>candidate key</a:t>
            </a:r>
            <a:r>
              <a:rPr lang="en-US" altLang="en-US" sz="2000" dirty="0" smtClean="0">
                <a:cs typeface="Times New Roman" pitchFamily="18" charset="0"/>
              </a:rPr>
              <a:t>.</a:t>
            </a:r>
          </a:p>
          <a:p>
            <a:pPr lvl="1">
              <a:lnSpc>
                <a:spcPct val="90000"/>
              </a:lnSpc>
            </a:pPr>
            <a:endParaRPr lang="en-GB" altLang="en-US" sz="2000" dirty="0" smtClean="0"/>
          </a:p>
          <a:p>
            <a:pPr>
              <a:lnSpc>
                <a:spcPct val="90000"/>
              </a:lnSpc>
            </a:pPr>
            <a:r>
              <a:rPr lang="en-US" altLang="en-US" sz="2000" dirty="0" smtClean="0">
                <a:cs typeface="Times New Roman" pitchFamily="18" charset="0"/>
              </a:rPr>
              <a:t>Third normal form (3NF)</a:t>
            </a:r>
          </a:p>
          <a:p>
            <a:pPr lvl="1">
              <a:lnSpc>
                <a:spcPct val="90000"/>
              </a:lnSpc>
            </a:pPr>
            <a:r>
              <a:rPr lang="en-US" altLang="en-US" sz="2000" dirty="0" smtClean="0">
                <a:cs typeface="Times New Roman" pitchFamily="18" charset="0"/>
              </a:rPr>
              <a:t>A relation that is in first and second normal form and in which no non-primary-key attribute is transitively dependent on </a:t>
            </a:r>
            <a:r>
              <a:rPr lang="en-US" altLang="en-US" sz="2000" i="1" dirty="0" smtClean="0">
                <a:cs typeface="Times New Roman" pitchFamily="18" charset="0"/>
              </a:rPr>
              <a:t>any candidate key</a:t>
            </a:r>
            <a:r>
              <a:rPr lang="en-US" altLang="en-US" sz="2000" dirty="0" smtClean="0">
                <a:cs typeface="Times New Roman" pitchFamily="18" charset="0"/>
              </a:rPr>
              <a:t>.</a:t>
            </a:r>
          </a:p>
        </p:txBody>
      </p:sp>
    </p:spTree>
    <p:extLst>
      <p:ext uri="{BB962C8B-B14F-4D97-AF65-F5344CB8AC3E}">
        <p14:creationId xmlns:p14="http://schemas.microsoft.com/office/powerpoint/2010/main" val="2548727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274638"/>
            <a:ext cx="7470775" cy="1143000"/>
          </a:xfrm>
        </p:spPr>
        <p:txBody>
          <a:bodyPr/>
          <a:lstStyle/>
          <a:p>
            <a:r>
              <a:rPr lang="en-GB" altLang="en-US" smtClean="0"/>
              <a:t>3NF</a:t>
            </a:r>
          </a:p>
        </p:txBody>
      </p:sp>
      <p:graphicFrame>
        <p:nvGraphicFramePr>
          <p:cNvPr id="54376" name="Group 104"/>
          <p:cNvGraphicFramePr>
            <a:graphicFrameLocks noGrp="1"/>
          </p:cNvGraphicFramePr>
          <p:nvPr>
            <p:extLst>
              <p:ext uri="{D42A27DB-BD31-4B8C-83A1-F6EECF244321}">
                <p14:modId xmlns:p14="http://schemas.microsoft.com/office/powerpoint/2010/main" val="4059647246"/>
              </p:ext>
            </p:extLst>
          </p:nvPr>
        </p:nvGraphicFramePr>
        <p:xfrm>
          <a:off x="1163206" y="1916832"/>
          <a:ext cx="1920875" cy="3436939"/>
        </p:xfrm>
        <a:graphic>
          <a:graphicData uri="http://schemas.openxmlformats.org/drawingml/2006/table">
            <a:tbl>
              <a:tblPr/>
              <a:tblGrid>
                <a:gridCol w="912813"/>
                <a:gridCol w="1008062"/>
              </a:tblGrid>
              <a:tr h="57917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err="1" smtClean="0">
                          <a:ln>
                            <a:noFill/>
                          </a:ln>
                          <a:solidFill>
                            <a:schemeClr val="tx1"/>
                          </a:solidFill>
                          <a:effectLst/>
                          <a:latin typeface="Century Gothic" pitchFamily="34" charset="0"/>
                        </a:rPr>
                        <a:t>Course_id</a:t>
                      </a:r>
                      <a:endParaRPr kumimoji="0" lang="en-GB" sz="1600" b="1" i="0" u="none" strike="noStrike" cap="none" normalizeH="0" baseline="0" dirty="0" smtClean="0">
                        <a:ln>
                          <a:noFill/>
                        </a:ln>
                        <a:solidFill>
                          <a:schemeClr val="tx1"/>
                        </a:solidFill>
                        <a:effectLst/>
                        <a:latin typeface="Century Gothic" pitchFamily="34" charset="0"/>
                      </a:endParaRPr>
                    </a:p>
                  </a:txBody>
                  <a:tcPr marT="45724" marB="4572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dirty="0" err="1" smtClean="0">
                          <a:ln>
                            <a:noFill/>
                          </a:ln>
                          <a:solidFill>
                            <a:schemeClr val="tx1"/>
                          </a:solidFill>
                          <a:effectLst/>
                          <a:latin typeface="Century Gothic" pitchFamily="34" charset="0"/>
                        </a:rPr>
                        <a:t>Course_type</a:t>
                      </a:r>
                      <a:endParaRPr kumimoji="0" lang="en-GB" sz="1600" b="1" i="0" u="none" strike="noStrike" cap="none" normalizeH="0" baseline="0" dirty="0" smtClean="0">
                        <a:ln>
                          <a:noFill/>
                        </a:ln>
                        <a:solidFill>
                          <a:schemeClr val="tx1"/>
                        </a:solidFill>
                        <a:effectLst/>
                        <a:latin typeface="Century Gothic" pitchFamily="34" charset="0"/>
                      </a:endParaRPr>
                    </a:p>
                  </a:txBody>
                  <a:tcPr marT="45724" marB="4572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A01</a:t>
                      </a:r>
                    </a:p>
                  </a:txBody>
                  <a:tcPr marT="45724" marB="4572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HND</a:t>
                      </a:r>
                    </a:p>
                  </a:txBody>
                  <a:tcPr marT="45724" marB="4572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B02</a:t>
                      </a:r>
                    </a:p>
                  </a:txBody>
                  <a:tcPr marT="45724" marB="4572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RSA</a:t>
                      </a:r>
                    </a:p>
                  </a:txBody>
                  <a:tcPr marT="45724" marB="4572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C01</a:t>
                      </a:r>
                    </a:p>
                  </a:txBody>
                  <a:tcPr marT="45724" marB="4572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HNC</a:t>
                      </a:r>
                    </a:p>
                  </a:txBody>
                  <a:tcPr marT="45724" marB="4572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B01</a:t>
                      </a:r>
                    </a:p>
                  </a:txBody>
                  <a:tcPr marT="45724" marB="4572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RSA</a:t>
                      </a:r>
                    </a:p>
                  </a:txBody>
                  <a:tcPr marT="45724" marB="4572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A02</a:t>
                      </a:r>
                    </a:p>
                  </a:txBody>
                  <a:tcPr marT="45724" marB="45724"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HND</a:t>
                      </a:r>
                    </a:p>
                  </a:txBody>
                  <a:tcPr marT="45724" marB="45724"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graphicFrame>
        <p:nvGraphicFramePr>
          <p:cNvPr id="54374" name="Group 102"/>
          <p:cNvGraphicFramePr>
            <a:graphicFrameLocks noGrp="1"/>
          </p:cNvGraphicFramePr>
          <p:nvPr>
            <p:extLst>
              <p:ext uri="{D42A27DB-BD31-4B8C-83A1-F6EECF244321}">
                <p14:modId xmlns:p14="http://schemas.microsoft.com/office/powerpoint/2010/main" val="3117224615"/>
              </p:ext>
            </p:extLst>
          </p:nvPr>
        </p:nvGraphicFramePr>
        <p:xfrm>
          <a:off x="5148064" y="2271332"/>
          <a:ext cx="3036888" cy="2293937"/>
        </p:xfrm>
        <a:graphic>
          <a:graphicData uri="http://schemas.openxmlformats.org/drawingml/2006/table">
            <a:tbl>
              <a:tblPr/>
              <a:tblGrid>
                <a:gridCol w="949325"/>
                <a:gridCol w="1079500"/>
                <a:gridCol w="1008063"/>
              </a:tblGrid>
              <a:tr h="579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Course_type</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Course_duration</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Century Gothic" pitchFamily="34" charset="0"/>
                        </a:rPr>
                        <a:t>Course_mode</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HND</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120</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Full Time</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RSA</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20</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Part time</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57157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HNC</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smtClean="0">
                          <a:ln>
                            <a:noFill/>
                          </a:ln>
                          <a:solidFill>
                            <a:schemeClr val="tx1"/>
                          </a:solidFill>
                          <a:effectLst/>
                          <a:latin typeface="Century Gothic" pitchFamily="34" charset="0"/>
                        </a:rPr>
                        <a:t>80</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smtClean="0">
                          <a:ln>
                            <a:noFill/>
                          </a:ln>
                          <a:solidFill>
                            <a:schemeClr val="tx1"/>
                          </a:solidFill>
                          <a:effectLst/>
                          <a:latin typeface="Century Gothic" pitchFamily="34" charset="0"/>
                        </a:rPr>
                        <a:t>Part time</a:t>
                      </a:r>
                    </a:p>
                  </a:txBody>
                  <a:tcPr marT="45726" marB="45726" horzOverflow="overflow">
                    <a:lnL w="28575"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
        <p:nvSpPr>
          <p:cNvPr id="30768" name="Rectangle 81"/>
          <p:cNvSpPr>
            <a:spLocks noChangeArrowheads="1"/>
          </p:cNvSpPr>
          <p:nvPr/>
        </p:nvSpPr>
        <p:spPr bwMode="auto">
          <a:xfrm>
            <a:off x="1100571" y="1340768"/>
            <a:ext cx="1816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entury Gothic" pitchFamily="34" charset="0"/>
              </a:defRPr>
            </a:lvl1pPr>
            <a:lvl2pPr marL="742950" indent="-285750" eaLnBrk="0" hangingPunct="0">
              <a:defRPr>
                <a:solidFill>
                  <a:schemeClr val="tx1"/>
                </a:solidFill>
                <a:latin typeface="Century Gothic" pitchFamily="34" charset="0"/>
              </a:defRPr>
            </a:lvl2pPr>
            <a:lvl3pPr marL="1143000" indent="-228600" eaLnBrk="0" hangingPunct="0">
              <a:defRPr>
                <a:solidFill>
                  <a:schemeClr val="tx1"/>
                </a:solidFill>
                <a:latin typeface="Century Gothic" pitchFamily="34" charset="0"/>
              </a:defRPr>
            </a:lvl3pPr>
            <a:lvl4pPr marL="1600200" indent="-228600" eaLnBrk="0" hangingPunct="0">
              <a:defRPr>
                <a:solidFill>
                  <a:schemeClr val="tx1"/>
                </a:solidFill>
                <a:latin typeface="Century Gothic" pitchFamily="34" charset="0"/>
              </a:defRPr>
            </a:lvl4pPr>
            <a:lvl5pPr marL="2057400" indent="-228600" eaLnBrk="0" hangingPunct="0">
              <a:defRPr>
                <a:solidFill>
                  <a:schemeClr val="tx1"/>
                </a:solidFill>
                <a:latin typeface="Century Gothic" pitchFamily="34" charset="0"/>
              </a:defRPr>
            </a:lvl5pPr>
            <a:lvl6pPr marL="2514600" indent="-228600" eaLnBrk="0" fontAlgn="base" hangingPunct="0">
              <a:spcBef>
                <a:spcPct val="0"/>
              </a:spcBef>
              <a:spcAft>
                <a:spcPct val="0"/>
              </a:spcAft>
              <a:defRPr>
                <a:solidFill>
                  <a:schemeClr val="tx1"/>
                </a:solidFill>
                <a:latin typeface="Century Gothic" pitchFamily="34" charset="0"/>
              </a:defRPr>
            </a:lvl6pPr>
            <a:lvl7pPr marL="2971800" indent="-228600" eaLnBrk="0" fontAlgn="base" hangingPunct="0">
              <a:spcBef>
                <a:spcPct val="0"/>
              </a:spcBef>
              <a:spcAft>
                <a:spcPct val="0"/>
              </a:spcAft>
              <a:defRPr>
                <a:solidFill>
                  <a:schemeClr val="tx1"/>
                </a:solidFill>
                <a:latin typeface="Century Gothic" pitchFamily="34" charset="0"/>
              </a:defRPr>
            </a:lvl7pPr>
            <a:lvl8pPr marL="3429000" indent="-228600" eaLnBrk="0" fontAlgn="base" hangingPunct="0">
              <a:spcBef>
                <a:spcPct val="0"/>
              </a:spcBef>
              <a:spcAft>
                <a:spcPct val="0"/>
              </a:spcAft>
              <a:defRPr>
                <a:solidFill>
                  <a:schemeClr val="tx1"/>
                </a:solidFill>
                <a:latin typeface="Century Gothic" pitchFamily="34" charset="0"/>
              </a:defRPr>
            </a:lvl8pPr>
            <a:lvl9pPr marL="3886200" indent="-228600" eaLnBrk="0" fontAlgn="base" hangingPunct="0">
              <a:spcBef>
                <a:spcPct val="0"/>
              </a:spcBef>
              <a:spcAft>
                <a:spcPct val="0"/>
              </a:spcAft>
              <a:defRPr>
                <a:solidFill>
                  <a:schemeClr val="tx1"/>
                </a:solidFill>
                <a:latin typeface="Century Gothic" pitchFamily="34" charset="0"/>
              </a:defRPr>
            </a:lvl9pPr>
          </a:lstStyle>
          <a:p>
            <a:pPr eaLnBrk="1" hangingPunct="1"/>
            <a:r>
              <a:rPr lang="en-GB" altLang="en-US" sz="2400" dirty="0">
                <a:latin typeface="Times New Roman" pitchFamily="18" charset="0"/>
              </a:rPr>
              <a:t>Course Table</a:t>
            </a:r>
          </a:p>
        </p:txBody>
      </p:sp>
      <p:sp>
        <p:nvSpPr>
          <p:cNvPr id="30769" name="Text Box 82"/>
          <p:cNvSpPr txBox="1">
            <a:spLocks noChangeArrowheads="1"/>
          </p:cNvSpPr>
          <p:nvPr/>
        </p:nvSpPr>
        <p:spPr bwMode="auto">
          <a:xfrm>
            <a:off x="4932040" y="1814132"/>
            <a:ext cx="3143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Century Gothic" pitchFamily="34" charset="0"/>
              </a:defRPr>
            </a:lvl1pPr>
            <a:lvl2pPr marL="742950" indent="-285750" eaLnBrk="0" hangingPunct="0">
              <a:defRPr>
                <a:solidFill>
                  <a:schemeClr val="tx1"/>
                </a:solidFill>
                <a:latin typeface="Century Gothic" pitchFamily="34" charset="0"/>
              </a:defRPr>
            </a:lvl2pPr>
            <a:lvl3pPr marL="1143000" indent="-228600" eaLnBrk="0" hangingPunct="0">
              <a:defRPr>
                <a:solidFill>
                  <a:schemeClr val="tx1"/>
                </a:solidFill>
                <a:latin typeface="Century Gothic" pitchFamily="34" charset="0"/>
              </a:defRPr>
            </a:lvl3pPr>
            <a:lvl4pPr marL="1600200" indent="-228600" eaLnBrk="0" hangingPunct="0">
              <a:defRPr>
                <a:solidFill>
                  <a:schemeClr val="tx1"/>
                </a:solidFill>
                <a:latin typeface="Century Gothic" pitchFamily="34" charset="0"/>
              </a:defRPr>
            </a:lvl4pPr>
            <a:lvl5pPr marL="2057400" indent="-228600" eaLnBrk="0" hangingPunct="0">
              <a:defRPr>
                <a:solidFill>
                  <a:schemeClr val="tx1"/>
                </a:solidFill>
                <a:latin typeface="Century Gothic" pitchFamily="34" charset="0"/>
              </a:defRPr>
            </a:lvl5pPr>
            <a:lvl6pPr marL="2514600" indent="-228600" eaLnBrk="0" fontAlgn="base" hangingPunct="0">
              <a:spcBef>
                <a:spcPct val="0"/>
              </a:spcBef>
              <a:spcAft>
                <a:spcPct val="0"/>
              </a:spcAft>
              <a:defRPr>
                <a:solidFill>
                  <a:schemeClr val="tx1"/>
                </a:solidFill>
                <a:latin typeface="Century Gothic" pitchFamily="34" charset="0"/>
              </a:defRPr>
            </a:lvl6pPr>
            <a:lvl7pPr marL="2971800" indent="-228600" eaLnBrk="0" fontAlgn="base" hangingPunct="0">
              <a:spcBef>
                <a:spcPct val="0"/>
              </a:spcBef>
              <a:spcAft>
                <a:spcPct val="0"/>
              </a:spcAft>
              <a:defRPr>
                <a:solidFill>
                  <a:schemeClr val="tx1"/>
                </a:solidFill>
                <a:latin typeface="Century Gothic" pitchFamily="34" charset="0"/>
              </a:defRPr>
            </a:lvl7pPr>
            <a:lvl8pPr marL="3429000" indent="-228600" eaLnBrk="0" fontAlgn="base" hangingPunct="0">
              <a:spcBef>
                <a:spcPct val="0"/>
              </a:spcBef>
              <a:spcAft>
                <a:spcPct val="0"/>
              </a:spcAft>
              <a:defRPr>
                <a:solidFill>
                  <a:schemeClr val="tx1"/>
                </a:solidFill>
                <a:latin typeface="Century Gothic" pitchFamily="34" charset="0"/>
              </a:defRPr>
            </a:lvl8pPr>
            <a:lvl9pPr marL="3886200" indent="-228600" eaLnBrk="0" fontAlgn="base" hangingPunct="0">
              <a:spcBef>
                <a:spcPct val="0"/>
              </a:spcBef>
              <a:spcAft>
                <a:spcPct val="0"/>
              </a:spcAft>
              <a:defRPr>
                <a:solidFill>
                  <a:schemeClr val="tx1"/>
                </a:solidFill>
                <a:latin typeface="Century Gothic" pitchFamily="34" charset="0"/>
              </a:defRPr>
            </a:lvl9pPr>
          </a:lstStyle>
          <a:p>
            <a:pPr eaLnBrk="1" hangingPunct="1"/>
            <a:r>
              <a:rPr lang="en-GB" altLang="en-US" sz="2400" dirty="0">
                <a:latin typeface="Times New Roman" pitchFamily="18" charset="0"/>
              </a:rPr>
              <a:t>Course Definition Table</a:t>
            </a:r>
          </a:p>
        </p:txBody>
      </p:sp>
    </p:spTree>
    <p:extLst>
      <p:ext uri="{BB962C8B-B14F-4D97-AF65-F5344CB8AC3E}">
        <p14:creationId xmlns:p14="http://schemas.microsoft.com/office/powerpoint/2010/main" val="882334553"/>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a:xfrm>
            <a:off x="827584" y="1124744"/>
            <a:ext cx="7521575" cy="3579812"/>
          </a:xfrm>
        </p:spPr>
        <p:txBody>
          <a:bodyPr/>
          <a:lstStyle/>
          <a:p>
            <a:pPr marL="0" indent="0"/>
            <a:r>
              <a:rPr lang="en-GB" altLang="en-US" sz="2800" dirty="0" smtClean="0"/>
              <a:t>Once each stage of the normalisation process is completed, the tables are said to  be fully normalised.</a:t>
            </a:r>
          </a:p>
          <a:p>
            <a:endParaRPr lang="en-GB" altLang="en-US" sz="2800" dirty="0" smtClean="0"/>
          </a:p>
        </p:txBody>
      </p:sp>
    </p:spTree>
    <p:extLst>
      <p:ext uri="{BB962C8B-B14F-4D97-AF65-F5344CB8AC3E}">
        <p14:creationId xmlns:p14="http://schemas.microsoft.com/office/powerpoint/2010/main" val="3181964968"/>
      </p:ext>
    </p:extLst>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formation engineering">
  <a:themeElements>
    <a:clrScheme name="BlackTie">
      <a:dk1>
        <a:srgbClr val="000000"/>
      </a:dk1>
      <a:lt1>
        <a:srgbClr val="FFFFFF"/>
      </a:lt1>
      <a:dk2>
        <a:srgbClr val="46464A"/>
      </a:dk2>
      <a:lt2>
        <a:srgbClr val="E3DCCF"/>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Information engineering</Template>
  <TotalTime>9</TotalTime>
  <Words>1489</Words>
  <Application>Microsoft Office PowerPoint</Application>
  <PresentationFormat>On-screen Show (4:3)</PresentationFormat>
  <Paragraphs>288</Paragraphs>
  <Slides>23</Slides>
  <Notes>5</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Information engineering</vt:lpstr>
      <vt:lpstr>Data Management</vt:lpstr>
      <vt:lpstr>What is it?</vt:lpstr>
      <vt:lpstr>The Process and the Purpose of :</vt:lpstr>
      <vt:lpstr>Normalisation and E-R modelling</vt:lpstr>
      <vt:lpstr>Data redundancy</vt:lpstr>
      <vt:lpstr>Problems of redundancy</vt:lpstr>
      <vt:lpstr>The Process of Normalisation</vt:lpstr>
      <vt:lpstr>First Normal Form </vt:lpstr>
      <vt:lpstr>UNF to 1NF</vt:lpstr>
      <vt:lpstr>UNF to 1NF</vt:lpstr>
      <vt:lpstr>Convert to 1NF</vt:lpstr>
      <vt:lpstr>INF</vt:lpstr>
      <vt:lpstr>1NF</vt:lpstr>
      <vt:lpstr>Second Normal Form</vt:lpstr>
      <vt:lpstr>Second Normal Form (2NF)</vt:lpstr>
      <vt:lpstr>2NF</vt:lpstr>
      <vt:lpstr>2NF</vt:lpstr>
      <vt:lpstr>Normalisation into 2NF</vt:lpstr>
      <vt:lpstr>Third Normal Form</vt:lpstr>
      <vt:lpstr>2NF to 3NF</vt:lpstr>
      <vt:lpstr>General Definitions of 2NF and 3NF </vt:lpstr>
      <vt:lpstr>3NF</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Holland, Beverley</cp:lastModifiedBy>
  <cp:revision>3</cp:revision>
  <dcterms:created xsi:type="dcterms:W3CDTF">2014-10-28T12:02:09Z</dcterms:created>
  <dcterms:modified xsi:type="dcterms:W3CDTF">2015-10-13T09:57:09Z</dcterms:modified>
</cp:coreProperties>
</file>