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Override1.xml" ContentType="application/vnd.openxmlformats-officedocument.themeOverr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sldIdLst>
    <p:sldId id="298" r:id="rId5"/>
    <p:sldId id="329" r:id="rId6"/>
    <p:sldId id="327" r:id="rId7"/>
    <p:sldId id="326" r:id="rId8"/>
    <p:sldId id="328" r:id="rId9"/>
    <p:sldId id="330" r:id="rId10"/>
    <p:sldId id="443" r:id="rId11"/>
    <p:sldId id="318" r:id="rId12"/>
    <p:sldId id="319" r:id="rId13"/>
    <p:sldId id="324" r:id="rId14"/>
    <p:sldId id="320" r:id="rId15"/>
    <p:sldId id="323" r:id="rId16"/>
    <p:sldId id="322" r:id="rId17"/>
    <p:sldId id="439" r:id="rId18"/>
    <p:sldId id="440" r:id="rId19"/>
    <p:sldId id="441" r:id="rId20"/>
    <p:sldId id="349" r:id="rId21"/>
    <p:sldId id="371" r:id="rId22"/>
    <p:sldId id="331" r:id="rId23"/>
    <p:sldId id="301" r:id="rId24"/>
    <p:sldId id="304" r:id="rId25"/>
    <p:sldId id="311" r:id="rId26"/>
    <p:sldId id="305" r:id="rId27"/>
    <p:sldId id="308" r:id="rId28"/>
    <p:sldId id="309" r:id="rId29"/>
    <p:sldId id="333" r:id="rId30"/>
    <p:sldId id="363" r:id="rId31"/>
    <p:sldId id="350" r:id="rId32"/>
    <p:sldId id="302" r:id="rId33"/>
    <p:sldId id="339" r:id="rId34"/>
    <p:sldId id="340" r:id="rId35"/>
    <p:sldId id="341" r:id="rId36"/>
    <p:sldId id="306" r:id="rId37"/>
    <p:sldId id="357" r:id="rId38"/>
    <p:sldId id="269" r:id="rId39"/>
    <p:sldId id="270" r:id="rId40"/>
    <p:sldId id="351" r:id="rId41"/>
    <p:sldId id="271" r:id="rId42"/>
    <p:sldId id="272" r:id="rId43"/>
    <p:sldId id="353" r:id="rId44"/>
    <p:sldId id="354" r:id="rId45"/>
    <p:sldId id="355" r:id="rId46"/>
    <p:sldId id="356" r:id="rId47"/>
    <p:sldId id="444" r:id="rId48"/>
    <p:sldId id="375" r:id="rId49"/>
    <p:sldId id="338" r:id="rId50"/>
    <p:sldId id="376" r:id="rId51"/>
    <p:sldId id="352" r:id="rId52"/>
    <p:sldId id="377" r:id="rId53"/>
    <p:sldId id="380" r:id="rId54"/>
    <p:sldId id="381" r:id="rId55"/>
    <p:sldId id="382" r:id="rId56"/>
    <p:sldId id="383" r:id="rId57"/>
    <p:sldId id="384" r:id="rId58"/>
    <p:sldId id="445" r:id="rId59"/>
    <p:sldId id="396" r:id="rId60"/>
    <p:sldId id="386" r:id="rId61"/>
    <p:sldId id="387" r:id="rId62"/>
    <p:sldId id="388" r:id="rId63"/>
    <p:sldId id="389" r:id="rId64"/>
    <p:sldId id="391" r:id="rId65"/>
    <p:sldId id="284" r:id="rId66"/>
    <p:sldId id="392" r:id="rId67"/>
    <p:sldId id="393" r:id="rId68"/>
    <p:sldId id="283" r:id="rId69"/>
    <p:sldId id="394" r:id="rId70"/>
    <p:sldId id="395" r:id="rId71"/>
    <p:sldId id="397" r:id="rId72"/>
    <p:sldId id="287" r:id="rId73"/>
    <p:sldId id="404" r:id="rId74"/>
    <p:sldId id="405" r:id="rId75"/>
    <p:sldId id="406" r:id="rId76"/>
    <p:sldId id="407" r:id="rId77"/>
    <p:sldId id="446" r:id="rId78"/>
    <p:sldId id="408" r:id="rId79"/>
    <p:sldId id="409" r:id="rId80"/>
    <p:sldId id="410" r:id="rId81"/>
    <p:sldId id="359" r:id="rId82"/>
    <p:sldId id="411" r:id="rId83"/>
    <p:sldId id="412" r:id="rId84"/>
    <p:sldId id="413" r:id="rId85"/>
    <p:sldId id="418" r:id="rId86"/>
    <p:sldId id="419" r:id="rId87"/>
    <p:sldId id="447" r:id="rId88"/>
    <p:sldId id="430" r:id="rId89"/>
    <p:sldId id="431" r:id="rId90"/>
    <p:sldId id="448" r:id="rId91"/>
    <p:sldId id="432" r:id="rId92"/>
    <p:sldId id="361" r:id="rId93"/>
    <p:sldId id="367" r:id="rId94"/>
    <p:sldId id="414" r:id="rId95"/>
    <p:sldId id="415" r:id="rId96"/>
    <p:sldId id="369" r:id="rId97"/>
    <p:sldId id="373" r:id="rId98"/>
    <p:sldId id="449" r:id="rId99"/>
    <p:sldId id="398" r:id="rId100"/>
    <p:sldId id="399" r:id="rId101"/>
    <p:sldId id="400" r:id="rId102"/>
    <p:sldId id="401" r:id="rId103"/>
    <p:sldId id="402" r:id="rId104"/>
    <p:sldId id="433" r:id="rId105"/>
    <p:sldId id="434" r:id="rId106"/>
    <p:sldId id="450" r:id="rId107"/>
    <p:sldId id="260" r:id="rId108"/>
    <p:sldId id="436" r:id="rId109"/>
    <p:sldId id="437" r:id="rId110"/>
    <p:sldId id="274" r:id="rId111"/>
    <p:sldId id="438" r:id="rId112"/>
    <p:sldId id="442" r:id="rId113"/>
  </p:sldIdLst>
  <p:sldSz cx="12192000" cy="6858000"/>
  <p:notesSz cx="6858000" cy="9144000"/>
  <p:custDataLst>
    <p:tags r:id="rId1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E5C4182-37E7-4679-B0AC-20AE24ED8280}" v="75" dt="2025-12-04T15:45:25.76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996" autoAdjust="0"/>
    <p:restoredTop sz="94619" autoAdjust="0"/>
  </p:normalViewPr>
  <p:slideViewPr>
    <p:cSldViewPr snapToGrid="0">
      <p:cViewPr varScale="1">
        <p:scale>
          <a:sx n="112" d="100"/>
          <a:sy n="112" d="100"/>
        </p:scale>
        <p:origin x="438" y="96"/>
      </p:cViewPr>
      <p:guideLst/>
    </p:cSldViewPr>
  </p:slideViewPr>
  <p:notesTextViewPr>
    <p:cViewPr>
      <p:scale>
        <a:sx n="1" d="1"/>
        <a:sy n="1" d="1"/>
      </p:scale>
      <p:origin x="0" y="0"/>
    </p:cViewPr>
  </p:notesTextViewPr>
  <p:sorterViewPr>
    <p:cViewPr>
      <p:scale>
        <a:sx n="100" d="100"/>
        <a:sy n="100" d="100"/>
      </p:scale>
      <p:origin x="0" y="-822"/>
    </p:cViewPr>
  </p:sorter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117" Type="http://schemas.openxmlformats.org/officeDocument/2006/relationships/theme" Target="theme/theme1.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slide" Target="slides/slide59.xml"/><Relationship Id="rId68" Type="http://schemas.openxmlformats.org/officeDocument/2006/relationships/slide" Target="slides/slide64.xml"/><Relationship Id="rId84" Type="http://schemas.openxmlformats.org/officeDocument/2006/relationships/slide" Target="slides/slide80.xml"/><Relationship Id="rId89" Type="http://schemas.openxmlformats.org/officeDocument/2006/relationships/slide" Target="slides/slide85.xml"/><Relationship Id="rId112" Type="http://schemas.openxmlformats.org/officeDocument/2006/relationships/slide" Target="slides/slide108.xml"/><Relationship Id="rId16" Type="http://schemas.openxmlformats.org/officeDocument/2006/relationships/slide" Target="slides/slide12.xml"/><Relationship Id="rId107" Type="http://schemas.openxmlformats.org/officeDocument/2006/relationships/slide" Target="slides/slide103.xml"/><Relationship Id="rId11" Type="http://schemas.openxmlformats.org/officeDocument/2006/relationships/slide" Target="slides/slide7.xml"/><Relationship Id="rId32" Type="http://schemas.openxmlformats.org/officeDocument/2006/relationships/slide" Target="slides/slide28.xml"/><Relationship Id="rId37" Type="http://schemas.openxmlformats.org/officeDocument/2006/relationships/slide" Target="slides/slide33.xml"/><Relationship Id="rId53" Type="http://schemas.openxmlformats.org/officeDocument/2006/relationships/slide" Target="slides/slide49.xml"/><Relationship Id="rId58" Type="http://schemas.openxmlformats.org/officeDocument/2006/relationships/slide" Target="slides/slide54.xml"/><Relationship Id="rId74" Type="http://schemas.openxmlformats.org/officeDocument/2006/relationships/slide" Target="slides/slide70.xml"/><Relationship Id="rId79" Type="http://schemas.openxmlformats.org/officeDocument/2006/relationships/slide" Target="slides/slide75.xml"/><Relationship Id="rId102" Type="http://schemas.openxmlformats.org/officeDocument/2006/relationships/slide" Target="slides/slide98.xml"/><Relationship Id="rId5" Type="http://schemas.openxmlformats.org/officeDocument/2006/relationships/slide" Target="slides/slide1.xml"/><Relationship Id="rId90" Type="http://schemas.openxmlformats.org/officeDocument/2006/relationships/slide" Target="slides/slide86.xml"/><Relationship Id="rId95" Type="http://schemas.openxmlformats.org/officeDocument/2006/relationships/slide" Target="slides/slide91.xml"/><Relationship Id="rId22" Type="http://schemas.openxmlformats.org/officeDocument/2006/relationships/slide" Target="slides/slide18.xml"/><Relationship Id="rId27" Type="http://schemas.openxmlformats.org/officeDocument/2006/relationships/slide" Target="slides/slide23.xml"/><Relationship Id="rId43" Type="http://schemas.openxmlformats.org/officeDocument/2006/relationships/slide" Target="slides/slide39.xml"/><Relationship Id="rId48" Type="http://schemas.openxmlformats.org/officeDocument/2006/relationships/slide" Target="slides/slide44.xml"/><Relationship Id="rId64" Type="http://schemas.openxmlformats.org/officeDocument/2006/relationships/slide" Target="slides/slide60.xml"/><Relationship Id="rId69" Type="http://schemas.openxmlformats.org/officeDocument/2006/relationships/slide" Target="slides/slide65.xml"/><Relationship Id="rId113" Type="http://schemas.openxmlformats.org/officeDocument/2006/relationships/slide" Target="slides/slide109.xml"/><Relationship Id="rId118" Type="http://schemas.openxmlformats.org/officeDocument/2006/relationships/tableStyles" Target="tableStyles.xml"/><Relationship Id="rId80" Type="http://schemas.openxmlformats.org/officeDocument/2006/relationships/slide" Target="slides/slide76.xml"/><Relationship Id="rId85" Type="http://schemas.openxmlformats.org/officeDocument/2006/relationships/slide" Target="slides/slide81.xml"/><Relationship Id="rId12" Type="http://schemas.openxmlformats.org/officeDocument/2006/relationships/slide" Target="slides/slide8.xml"/><Relationship Id="rId17" Type="http://schemas.openxmlformats.org/officeDocument/2006/relationships/slide" Target="slides/slide13.xml"/><Relationship Id="rId33" Type="http://schemas.openxmlformats.org/officeDocument/2006/relationships/slide" Target="slides/slide29.xml"/><Relationship Id="rId38" Type="http://schemas.openxmlformats.org/officeDocument/2006/relationships/slide" Target="slides/slide34.xml"/><Relationship Id="rId59" Type="http://schemas.openxmlformats.org/officeDocument/2006/relationships/slide" Target="slides/slide55.xml"/><Relationship Id="rId103" Type="http://schemas.openxmlformats.org/officeDocument/2006/relationships/slide" Target="slides/slide99.xml"/><Relationship Id="rId108" Type="http://schemas.openxmlformats.org/officeDocument/2006/relationships/slide" Target="slides/slide104.xml"/><Relationship Id="rId54" Type="http://schemas.openxmlformats.org/officeDocument/2006/relationships/slide" Target="slides/slide50.xml"/><Relationship Id="rId70" Type="http://schemas.openxmlformats.org/officeDocument/2006/relationships/slide" Target="slides/slide66.xml"/><Relationship Id="rId75" Type="http://schemas.openxmlformats.org/officeDocument/2006/relationships/slide" Target="slides/slide71.xml"/><Relationship Id="rId91" Type="http://schemas.openxmlformats.org/officeDocument/2006/relationships/slide" Target="slides/slide87.xml"/><Relationship Id="rId96" Type="http://schemas.openxmlformats.org/officeDocument/2006/relationships/slide" Target="slides/slide92.xml"/><Relationship Id="rId1" Type="http://schemas.openxmlformats.org/officeDocument/2006/relationships/customXml" Target="../customXml/item1.xml"/><Relationship Id="rId6" Type="http://schemas.openxmlformats.org/officeDocument/2006/relationships/slide" Target="slides/slide2.xml"/><Relationship Id="rId23" Type="http://schemas.openxmlformats.org/officeDocument/2006/relationships/slide" Target="slides/slide19.xml"/><Relationship Id="rId28" Type="http://schemas.openxmlformats.org/officeDocument/2006/relationships/slide" Target="slides/slide24.xml"/><Relationship Id="rId49" Type="http://schemas.openxmlformats.org/officeDocument/2006/relationships/slide" Target="slides/slide45.xml"/><Relationship Id="rId114" Type="http://schemas.openxmlformats.org/officeDocument/2006/relationships/tags" Target="tags/tag1.xml"/><Relationship Id="rId119" Type="http://schemas.microsoft.com/office/2016/11/relationships/changesInfo" Target="changesInfos/changesInfo1.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slide" Target="slides/slide61.xml"/><Relationship Id="rId73" Type="http://schemas.openxmlformats.org/officeDocument/2006/relationships/slide" Target="slides/slide69.xml"/><Relationship Id="rId78" Type="http://schemas.openxmlformats.org/officeDocument/2006/relationships/slide" Target="slides/slide74.xml"/><Relationship Id="rId81" Type="http://schemas.openxmlformats.org/officeDocument/2006/relationships/slide" Target="slides/slide77.xml"/><Relationship Id="rId86" Type="http://schemas.openxmlformats.org/officeDocument/2006/relationships/slide" Target="slides/slide82.xml"/><Relationship Id="rId94" Type="http://schemas.openxmlformats.org/officeDocument/2006/relationships/slide" Target="slides/slide90.xml"/><Relationship Id="rId99" Type="http://schemas.openxmlformats.org/officeDocument/2006/relationships/slide" Target="slides/slide95.xml"/><Relationship Id="rId101" Type="http://schemas.openxmlformats.org/officeDocument/2006/relationships/slide" Target="slides/slide97.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109" Type="http://schemas.openxmlformats.org/officeDocument/2006/relationships/slide" Target="slides/slide10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 Id="rId76" Type="http://schemas.openxmlformats.org/officeDocument/2006/relationships/slide" Target="slides/slide72.xml"/><Relationship Id="rId97" Type="http://schemas.openxmlformats.org/officeDocument/2006/relationships/slide" Target="slides/slide93.xml"/><Relationship Id="rId104" Type="http://schemas.openxmlformats.org/officeDocument/2006/relationships/slide" Target="slides/slide100.xml"/><Relationship Id="rId120" Type="http://schemas.microsoft.com/office/2015/10/relationships/revisionInfo" Target="revisionInfo.xml"/><Relationship Id="rId7" Type="http://schemas.openxmlformats.org/officeDocument/2006/relationships/slide" Target="slides/slide3.xml"/><Relationship Id="rId71" Type="http://schemas.openxmlformats.org/officeDocument/2006/relationships/slide" Target="slides/slide67.xml"/><Relationship Id="rId92" Type="http://schemas.openxmlformats.org/officeDocument/2006/relationships/slide" Target="slides/slide88.xml"/><Relationship Id="rId2" Type="http://schemas.openxmlformats.org/officeDocument/2006/relationships/customXml" Target="../customXml/item2.xml"/><Relationship Id="rId29" Type="http://schemas.openxmlformats.org/officeDocument/2006/relationships/slide" Target="slides/slide25.xml"/><Relationship Id="rId24" Type="http://schemas.openxmlformats.org/officeDocument/2006/relationships/slide" Target="slides/slide20.xml"/><Relationship Id="rId40" Type="http://schemas.openxmlformats.org/officeDocument/2006/relationships/slide" Target="slides/slide36.xml"/><Relationship Id="rId45" Type="http://schemas.openxmlformats.org/officeDocument/2006/relationships/slide" Target="slides/slide41.xml"/><Relationship Id="rId66" Type="http://schemas.openxmlformats.org/officeDocument/2006/relationships/slide" Target="slides/slide62.xml"/><Relationship Id="rId87" Type="http://schemas.openxmlformats.org/officeDocument/2006/relationships/slide" Target="slides/slide83.xml"/><Relationship Id="rId110" Type="http://schemas.openxmlformats.org/officeDocument/2006/relationships/slide" Target="slides/slide106.xml"/><Relationship Id="rId115" Type="http://schemas.openxmlformats.org/officeDocument/2006/relationships/presProps" Target="presProps.xml"/><Relationship Id="rId61" Type="http://schemas.openxmlformats.org/officeDocument/2006/relationships/slide" Target="slides/slide57.xml"/><Relationship Id="rId82" Type="http://schemas.openxmlformats.org/officeDocument/2006/relationships/slide" Target="slides/slide78.xml"/><Relationship Id="rId19" Type="http://schemas.openxmlformats.org/officeDocument/2006/relationships/slide" Target="slides/slide15.xml"/><Relationship Id="rId14" Type="http://schemas.openxmlformats.org/officeDocument/2006/relationships/slide" Target="slides/slide10.xml"/><Relationship Id="rId30" Type="http://schemas.openxmlformats.org/officeDocument/2006/relationships/slide" Target="slides/slide26.xml"/><Relationship Id="rId35" Type="http://schemas.openxmlformats.org/officeDocument/2006/relationships/slide" Target="slides/slide31.xml"/><Relationship Id="rId56" Type="http://schemas.openxmlformats.org/officeDocument/2006/relationships/slide" Target="slides/slide52.xml"/><Relationship Id="rId77" Type="http://schemas.openxmlformats.org/officeDocument/2006/relationships/slide" Target="slides/slide73.xml"/><Relationship Id="rId100" Type="http://schemas.openxmlformats.org/officeDocument/2006/relationships/slide" Target="slides/slide96.xml"/><Relationship Id="rId105" Type="http://schemas.openxmlformats.org/officeDocument/2006/relationships/slide" Target="slides/slide101.xml"/><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slide" Target="slides/slide68.xml"/><Relationship Id="rId93" Type="http://schemas.openxmlformats.org/officeDocument/2006/relationships/slide" Target="slides/slide89.xml"/><Relationship Id="rId98" Type="http://schemas.openxmlformats.org/officeDocument/2006/relationships/slide" Target="slides/slide94.xml"/><Relationship Id="rId3" Type="http://schemas.openxmlformats.org/officeDocument/2006/relationships/customXml" Target="../customXml/item3.xml"/><Relationship Id="rId25" Type="http://schemas.openxmlformats.org/officeDocument/2006/relationships/slide" Target="slides/slide21.xml"/><Relationship Id="rId46" Type="http://schemas.openxmlformats.org/officeDocument/2006/relationships/slide" Target="slides/slide42.xml"/><Relationship Id="rId67" Type="http://schemas.openxmlformats.org/officeDocument/2006/relationships/slide" Target="slides/slide63.xml"/><Relationship Id="rId116" Type="http://schemas.openxmlformats.org/officeDocument/2006/relationships/viewProps" Target="viewProps.xml"/><Relationship Id="rId20" Type="http://schemas.openxmlformats.org/officeDocument/2006/relationships/slide" Target="slides/slide16.xml"/><Relationship Id="rId41" Type="http://schemas.openxmlformats.org/officeDocument/2006/relationships/slide" Target="slides/slide37.xml"/><Relationship Id="rId62" Type="http://schemas.openxmlformats.org/officeDocument/2006/relationships/slide" Target="slides/slide58.xml"/><Relationship Id="rId83" Type="http://schemas.openxmlformats.org/officeDocument/2006/relationships/slide" Target="slides/slide79.xml"/><Relationship Id="rId88" Type="http://schemas.openxmlformats.org/officeDocument/2006/relationships/slide" Target="slides/slide84.xml"/><Relationship Id="rId111" Type="http://schemas.openxmlformats.org/officeDocument/2006/relationships/slide" Target="slides/slide107.xml"/><Relationship Id="rId15" Type="http://schemas.openxmlformats.org/officeDocument/2006/relationships/slide" Target="slides/slide11.xml"/><Relationship Id="rId36" Type="http://schemas.openxmlformats.org/officeDocument/2006/relationships/slide" Target="slides/slide32.xml"/><Relationship Id="rId57" Type="http://schemas.openxmlformats.org/officeDocument/2006/relationships/slide" Target="slides/slide53.xml"/><Relationship Id="rId106" Type="http://schemas.openxmlformats.org/officeDocument/2006/relationships/slide" Target="slides/slide10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atie Gardner" userId="3e9cf9fc-2870-4d75-8f47-4c7adb872f6a" providerId="ADAL" clId="{ACAC7D3D-8F30-41F2-AADC-BE0D4878B56A}"/>
    <pc:docChg chg="undo custSel addSld delSld modSld sldOrd">
      <pc:chgData name="Katie Gardner" userId="3e9cf9fc-2870-4d75-8f47-4c7adb872f6a" providerId="ADAL" clId="{ACAC7D3D-8F30-41F2-AADC-BE0D4878B56A}" dt="2025-12-04T15:45:32.443" v="1290" actId="47"/>
      <pc:docMkLst>
        <pc:docMk/>
      </pc:docMkLst>
      <pc:sldChg chg="modSp mod">
        <pc:chgData name="Katie Gardner" userId="3e9cf9fc-2870-4d75-8f47-4c7adb872f6a" providerId="ADAL" clId="{ACAC7D3D-8F30-41F2-AADC-BE0D4878B56A}" dt="2025-12-04T13:41:21.147" v="167" actId="27636"/>
        <pc:sldMkLst>
          <pc:docMk/>
          <pc:sldMk cId="3135490162" sldId="269"/>
        </pc:sldMkLst>
        <pc:spChg chg="mod">
          <ac:chgData name="Katie Gardner" userId="3e9cf9fc-2870-4d75-8f47-4c7adb872f6a" providerId="ADAL" clId="{ACAC7D3D-8F30-41F2-AADC-BE0D4878B56A}" dt="2025-12-04T13:41:21.147" v="167" actId="27636"/>
          <ac:spMkLst>
            <pc:docMk/>
            <pc:sldMk cId="3135490162" sldId="269"/>
            <ac:spMk id="3" creationId="{00000000-0000-0000-0000-000000000000}"/>
          </ac:spMkLst>
        </pc:spChg>
      </pc:sldChg>
      <pc:sldChg chg="modSp mod">
        <pc:chgData name="Katie Gardner" userId="3e9cf9fc-2870-4d75-8f47-4c7adb872f6a" providerId="ADAL" clId="{ACAC7D3D-8F30-41F2-AADC-BE0D4878B56A}" dt="2025-12-04T13:41:28.404" v="171" actId="27636"/>
        <pc:sldMkLst>
          <pc:docMk/>
          <pc:sldMk cId="2725240097" sldId="270"/>
        </pc:sldMkLst>
        <pc:spChg chg="mod">
          <ac:chgData name="Katie Gardner" userId="3e9cf9fc-2870-4d75-8f47-4c7adb872f6a" providerId="ADAL" clId="{ACAC7D3D-8F30-41F2-AADC-BE0D4878B56A}" dt="2025-12-04T13:41:28.404" v="171" actId="27636"/>
          <ac:spMkLst>
            <pc:docMk/>
            <pc:sldMk cId="2725240097" sldId="270"/>
            <ac:spMk id="3" creationId="{00000000-0000-0000-0000-000000000000}"/>
          </ac:spMkLst>
        </pc:spChg>
      </pc:sldChg>
      <pc:sldChg chg="modSp mod">
        <pc:chgData name="Katie Gardner" userId="3e9cf9fc-2870-4d75-8f47-4c7adb872f6a" providerId="ADAL" clId="{ACAC7D3D-8F30-41F2-AADC-BE0D4878B56A}" dt="2025-12-04T13:41:40.864" v="173" actId="27636"/>
        <pc:sldMkLst>
          <pc:docMk/>
          <pc:sldMk cId="510104996" sldId="271"/>
        </pc:sldMkLst>
        <pc:spChg chg="mod">
          <ac:chgData name="Katie Gardner" userId="3e9cf9fc-2870-4d75-8f47-4c7adb872f6a" providerId="ADAL" clId="{ACAC7D3D-8F30-41F2-AADC-BE0D4878B56A}" dt="2025-12-04T13:41:40.864" v="173" actId="27636"/>
          <ac:spMkLst>
            <pc:docMk/>
            <pc:sldMk cId="510104996" sldId="271"/>
            <ac:spMk id="3" creationId="{00000000-0000-0000-0000-000000000000}"/>
          </ac:spMkLst>
        </pc:spChg>
      </pc:sldChg>
      <pc:sldChg chg="modSp mod">
        <pc:chgData name="Katie Gardner" userId="3e9cf9fc-2870-4d75-8f47-4c7adb872f6a" providerId="ADAL" clId="{ACAC7D3D-8F30-41F2-AADC-BE0D4878B56A}" dt="2025-12-04T13:41:46.571" v="175" actId="27636"/>
        <pc:sldMkLst>
          <pc:docMk/>
          <pc:sldMk cId="2691143163" sldId="272"/>
        </pc:sldMkLst>
        <pc:spChg chg="mod">
          <ac:chgData name="Katie Gardner" userId="3e9cf9fc-2870-4d75-8f47-4c7adb872f6a" providerId="ADAL" clId="{ACAC7D3D-8F30-41F2-AADC-BE0D4878B56A}" dt="2025-12-04T13:41:46.571" v="175" actId="27636"/>
          <ac:spMkLst>
            <pc:docMk/>
            <pc:sldMk cId="2691143163" sldId="272"/>
            <ac:spMk id="3" creationId="{00000000-0000-0000-0000-000000000000}"/>
          </ac:spMkLst>
        </pc:spChg>
      </pc:sldChg>
      <pc:sldChg chg="del">
        <pc:chgData name="Katie Gardner" userId="3e9cf9fc-2870-4d75-8f47-4c7adb872f6a" providerId="ADAL" clId="{ACAC7D3D-8F30-41F2-AADC-BE0D4878B56A}" dt="2025-12-04T13:42:14.474" v="178" actId="47"/>
        <pc:sldMkLst>
          <pc:docMk/>
          <pc:sldMk cId="136237710" sldId="276"/>
        </pc:sldMkLst>
      </pc:sldChg>
      <pc:sldChg chg="modSp mod">
        <pc:chgData name="Katie Gardner" userId="3e9cf9fc-2870-4d75-8f47-4c7adb872f6a" providerId="ADAL" clId="{ACAC7D3D-8F30-41F2-AADC-BE0D4878B56A}" dt="2025-12-04T15:26:40.561" v="969" actId="27636"/>
        <pc:sldMkLst>
          <pc:docMk/>
          <pc:sldMk cId="2415310825" sldId="287"/>
        </pc:sldMkLst>
        <pc:spChg chg="mod">
          <ac:chgData name="Katie Gardner" userId="3e9cf9fc-2870-4d75-8f47-4c7adb872f6a" providerId="ADAL" clId="{ACAC7D3D-8F30-41F2-AADC-BE0D4878B56A}" dt="2025-12-04T15:26:40.561" v="969" actId="27636"/>
          <ac:spMkLst>
            <pc:docMk/>
            <pc:sldMk cId="2415310825" sldId="287"/>
            <ac:spMk id="3" creationId="{00000000-0000-0000-0000-000000000000}"/>
          </ac:spMkLst>
        </pc:spChg>
      </pc:sldChg>
      <pc:sldChg chg="modSp mod">
        <pc:chgData name="Katie Gardner" userId="3e9cf9fc-2870-4d75-8f47-4c7adb872f6a" providerId="ADAL" clId="{ACAC7D3D-8F30-41F2-AADC-BE0D4878B56A}" dt="2025-12-04T13:41:05.479" v="163" actId="14100"/>
        <pc:sldMkLst>
          <pc:docMk/>
          <pc:sldMk cId="1181815931" sldId="306"/>
        </pc:sldMkLst>
        <pc:spChg chg="mod">
          <ac:chgData name="Katie Gardner" userId="3e9cf9fc-2870-4d75-8f47-4c7adb872f6a" providerId="ADAL" clId="{ACAC7D3D-8F30-41F2-AADC-BE0D4878B56A}" dt="2025-12-04T13:41:05.479" v="163" actId="14100"/>
          <ac:spMkLst>
            <pc:docMk/>
            <pc:sldMk cId="1181815931" sldId="306"/>
            <ac:spMk id="3" creationId="{21F5CA39-B566-7888-A74C-A7D3F8D98395}"/>
          </ac:spMkLst>
        </pc:spChg>
      </pc:sldChg>
      <pc:sldChg chg="modSp mod">
        <pc:chgData name="Katie Gardner" userId="3e9cf9fc-2870-4d75-8f47-4c7adb872f6a" providerId="ADAL" clId="{ACAC7D3D-8F30-41F2-AADC-BE0D4878B56A}" dt="2025-12-04T13:36:42.341" v="97" actId="27636"/>
        <pc:sldMkLst>
          <pc:docMk/>
          <pc:sldMk cId="2202300451" sldId="308"/>
        </pc:sldMkLst>
        <pc:spChg chg="mod">
          <ac:chgData name="Katie Gardner" userId="3e9cf9fc-2870-4d75-8f47-4c7adb872f6a" providerId="ADAL" clId="{ACAC7D3D-8F30-41F2-AADC-BE0D4878B56A}" dt="2025-12-04T13:36:42.341" v="97" actId="27636"/>
          <ac:spMkLst>
            <pc:docMk/>
            <pc:sldMk cId="2202300451" sldId="308"/>
            <ac:spMk id="3" creationId="{6A60D165-21F7-4A12-6A85-5953D4C5E315}"/>
          </ac:spMkLst>
        </pc:spChg>
      </pc:sldChg>
      <pc:sldChg chg="modSp mod">
        <pc:chgData name="Katie Gardner" userId="3e9cf9fc-2870-4d75-8f47-4c7adb872f6a" providerId="ADAL" clId="{ACAC7D3D-8F30-41F2-AADC-BE0D4878B56A}" dt="2025-12-04T13:36:52.046" v="101" actId="27636"/>
        <pc:sldMkLst>
          <pc:docMk/>
          <pc:sldMk cId="3006166527" sldId="309"/>
        </pc:sldMkLst>
        <pc:spChg chg="mod">
          <ac:chgData name="Katie Gardner" userId="3e9cf9fc-2870-4d75-8f47-4c7adb872f6a" providerId="ADAL" clId="{ACAC7D3D-8F30-41F2-AADC-BE0D4878B56A}" dt="2025-12-04T13:36:52.046" v="101" actId="27636"/>
          <ac:spMkLst>
            <pc:docMk/>
            <pc:sldMk cId="3006166527" sldId="309"/>
            <ac:spMk id="3" creationId="{963B0A01-C662-58F1-EDE7-521F2857442D}"/>
          </ac:spMkLst>
        </pc:spChg>
      </pc:sldChg>
      <pc:sldChg chg="modSp mod">
        <pc:chgData name="Katie Gardner" userId="3e9cf9fc-2870-4d75-8f47-4c7adb872f6a" providerId="ADAL" clId="{ACAC7D3D-8F30-41F2-AADC-BE0D4878B56A}" dt="2025-12-04T13:36:59.757" v="105" actId="27636"/>
        <pc:sldMkLst>
          <pc:docMk/>
          <pc:sldMk cId="4249033951" sldId="333"/>
        </pc:sldMkLst>
        <pc:spChg chg="mod">
          <ac:chgData name="Katie Gardner" userId="3e9cf9fc-2870-4d75-8f47-4c7adb872f6a" providerId="ADAL" clId="{ACAC7D3D-8F30-41F2-AADC-BE0D4878B56A}" dt="2025-12-04T13:36:59.757" v="105" actId="27636"/>
          <ac:spMkLst>
            <pc:docMk/>
            <pc:sldMk cId="4249033951" sldId="333"/>
            <ac:spMk id="4" creationId="{77E57DE6-5C1E-CE01-3FDC-6626BBFD967D}"/>
          </ac:spMkLst>
        </pc:spChg>
        <pc:spChg chg="mod">
          <ac:chgData name="Katie Gardner" userId="3e9cf9fc-2870-4d75-8f47-4c7adb872f6a" providerId="ADAL" clId="{ACAC7D3D-8F30-41F2-AADC-BE0D4878B56A}" dt="2025-12-04T13:36:59.757" v="104" actId="27636"/>
          <ac:spMkLst>
            <pc:docMk/>
            <pc:sldMk cId="4249033951" sldId="333"/>
            <ac:spMk id="6" creationId="{9F957854-83B1-CBAC-741D-7999541F724C}"/>
          </ac:spMkLst>
        </pc:spChg>
      </pc:sldChg>
      <pc:sldChg chg="modSp mod">
        <pc:chgData name="Katie Gardner" userId="3e9cf9fc-2870-4d75-8f47-4c7adb872f6a" providerId="ADAL" clId="{ACAC7D3D-8F30-41F2-AADC-BE0D4878B56A}" dt="2025-12-04T13:44:57.336" v="304" actId="27636"/>
        <pc:sldMkLst>
          <pc:docMk/>
          <pc:sldMk cId="3768891651" sldId="338"/>
        </pc:sldMkLst>
        <pc:spChg chg="mod">
          <ac:chgData name="Katie Gardner" userId="3e9cf9fc-2870-4d75-8f47-4c7adb872f6a" providerId="ADAL" clId="{ACAC7D3D-8F30-41F2-AADC-BE0D4878B56A}" dt="2025-12-04T13:44:57.336" v="304" actId="27636"/>
          <ac:spMkLst>
            <pc:docMk/>
            <pc:sldMk cId="3768891651" sldId="338"/>
            <ac:spMk id="3" creationId="{FA052D12-0E8E-BBCA-8349-08A2399DAB28}"/>
          </ac:spMkLst>
        </pc:spChg>
      </pc:sldChg>
      <pc:sldChg chg="modSp mod">
        <pc:chgData name="Katie Gardner" userId="3e9cf9fc-2870-4d75-8f47-4c7adb872f6a" providerId="ADAL" clId="{ACAC7D3D-8F30-41F2-AADC-BE0D4878B56A}" dt="2025-12-04T13:39:58.444" v="149" actId="27636"/>
        <pc:sldMkLst>
          <pc:docMk/>
          <pc:sldMk cId="4260099800" sldId="339"/>
        </pc:sldMkLst>
        <pc:spChg chg="mod">
          <ac:chgData name="Katie Gardner" userId="3e9cf9fc-2870-4d75-8f47-4c7adb872f6a" providerId="ADAL" clId="{ACAC7D3D-8F30-41F2-AADC-BE0D4878B56A}" dt="2025-12-04T13:39:58.444" v="149" actId="27636"/>
          <ac:spMkLst>
            <pc:docMk/>
            <pc:sldMk cId="4260099800" sldId="339"/>
            <ac:spMk id="3" creationId="{A3A1ED73-093E-F1C9-4EA7-E623F2269D9D}"/>
          </ac:spMkLst>
        </pc:spChg>
        <pc:spChg chg="mod">
          <ac:chgData name="Katie Gardner" userId="3e9cf9fc-2870-4d75-8f47-4c7adb872f6a" providerId="ADAL" clId="{ACAC7D3D-8F30-41F2-AADC-BE0D4878B56A}" dt="2025-12-04T13:39:58.429" v="148" actId="27636"/>
          <ac:spMkLst>
            <pc:docMk/>
            <pc:sldMk cId="4260099800" sldId="339"/>
            <ac:spMk id="4" creationId="{8A9A0DE5-B47B-B24F-70D8-D7FBA2EF0726}"/>
          </ac:spMkLst>
        </pc:spChg>
      </pc:sldChg>
      <pc:sldChg chg="modSp mod">
        <pc:chgData name="Katie Gardner" userId="3e9cf9fc-2870-4d75-8f47-4c7adb872f6a" providerId="ADAL" clId="{ACAC7D3D-8F30-41F2-AADC-BE0D4878B56A}" dt="2025-12-04T13:40:05.648" v="150" actId="20577"/>
        <pc:sldMkLst>
          <pc:docMk/>
          <pc:sldMk cId="2663454583" sldId="340"/>
        </pc:sldMkLst>
        <pc:spChg chg="mod">
          <ac:chgData name="Katie Gardner" userId="3e9cf9fc-2870-4d75-8f47-4c7adb872f6a" providerId="ADAL" clId="{ACAC7D3D-8F30-41F2-AADC-BE0D4878B56A}" dt="2025-12-04T13:40:05.648" v="150" actId="20577"/>
          <ac:spMkLst>
            <pc:docMk/>
            <pc:sldMk cId="2663454583" sldId="340"/>
            <ac:spMk id="3" creationId="{E242D4C0-5433-B68F-F026-5FCC2B547839}"/>
          </ac:spMkLst>
        </pc:spChg>
        <pc:spChg chg="mod">
          <ac:chgData name="Katie Gardner" userId="3e9cf9fc-2870-4d75-8f47-4c7adb872f6a" providerId="ADAL" clId="{ACAC7D3D-8F30-41F2-AADC-BE0D4878B56A}" dt="2025-12-04T13:39:46.302" v="140" actId="27636"/>
          <ac:spMkLst>
            <pc:docMk/>
            <pc:sldMk cId="2663454583" sldId="340"/>
            <ac:spMk id="4" creationId="{B0E18CB3-E873-226F-5FDE-435945EA0BB8}"/>
          </ac:spMkLst>
        </pc:spChg>
      </pc:sldChg>
      <pc:sldChg chg="addSp delSp modSp mod">
        <pc:chgData name="Katie Gardner" userId="3e9cf9fc-2870-4d75-8f47-4c7adb872f6a" providerId="ADAL" clId="{ACAC7D3D-8F30-41F2-AADC-BE0D4878B56A}" dt="2025-12-04T13:40:24.986" v="153" actId="14100"/>
        <pc:sldMkLst>
          <pc:docMk/>
          <pc:sldMk cId="2466687503" sldId="341"/>
        </pc:sldMkLst>
        <pc:spChg chg="mod">
          <ac:chgData name="Katie Gardner" userId="3e9cf9fc-2870-4d75-8f47-4c7adb872f6a" providerId="ADAL" clId="{ACAC7D3D-8F30-41F2-AADC-BE0D4878B56A}" dt="2025-12-04T13:40:24.986" v="153" actId="14100"/>
          <ac:spMkLst>
            <pc:docMk/>
            <pc:sldMk cId="2466687503" sldId="341"/>
            <ac:spMk id="4" creationId="{E9E8C5D6-2BDA-B846-1632-0C1F604607AE}"/>
          </ac:spMkLst>
        </pc:spChg>
        <pc:picChg chg="add del">
          <ac:chgData name="Katie Gardner" userId="3e9cf9fc-2870-4d75-8f47-4c7adb872f6a" providerId="ADAL" clId="{ACAC7D3D-8F30-41F2-AADC-BE0D4878B56A}" dt="2025-12-04T13:40:17.569" v="152" actId="478"/>
          <ac:picMkLst>
            <pc:docMk/>
            <pc:sldMk cId="2466687503" sldId="341"/>
            <ac:picMk id="6" creationId="{66ADEE0F-71FF-B979-C90E-590089CF9D63}"/>
          </ac:picMkLst>
        </pc:picChg>
      </pc:sldChg>
      <pc:sldChg chg="modSp mod">
        <pc:chgData name="Katie Gardner" userId="3e9cf9fc-2870-4d75-8f47-4c7adb872f6a" providerId="ADAL" clId="{ACAC7D3D-8F30-41F2-AADC-BE0D4878B56A}" dt="2025-12-04T13:41:54.574" v="177" actId="27636"/>
        <pc:sldMkLst>
          <pc:docMk/>
          <pc:sldMk cId="1778315854" sldId="353"/>
        </pc:sldMkLst>
        <pc:spChg chg="mod">
          <ac:chgData name="Katie Gardner" userId="3e9cf9fc-2870-4d75-8f47-4c7adb872f6a" providerId="ADAL" clId="{ACAC7D3D-8F30-41F2-AADC-BE0D4878B56A}" dt="2025-12-04T13:41:54.574" v="177" actId="27636"/>
          <ac:spMkLst>
            <pc:docMk/>
            <pc:sldMk cId="1778315854" sldId="353"/>
            <ac:spMk id="3" creationId="{83BC324F-11D6-536A-D3F9-DA8CE174C9EA}"/>
          </ac:spMkLst>
        </pc:spChg>
      </pc:sldChg>
      <pc:sldChg chg="modSp mod">
        <pc:chgData name="Katie Gardner" userId="3e9cf9fc-2870-4d75-8f47-4c7adb872f6a" providerId="ADAL" clId="{ACAC7D3D-8F30-41F2-AADC-BE0D4878B56A}" dt="2025-12-04T13:42:22.774" v="181" actId="14100"/>
        <pc:sldMkLst>
          <pc:docMk/>
          <pc:sldMk cId="3652983865" sldId="354"/>
        </pc:sldMkLst>
        <pc:spChg chg="mod">
          <ac:chgData name="Katie Gardner" userId="3e9cf9fc-2870-4d75-8f47-4c7adb872f6a" providerId="ADAL" clId="{ACAC7D3D-8F30-41F2-AADC-BE0D4878B56A}" dt="2025-12-04T13:42:22.774" v="181" actId="14100"/>
          <ac:spMkLst>
            <pc:docMk/>
            <pc:sldMk cId="3652983865" sldId="354"/>
            <ac:spMk id="3" creationId="{F97BC3CD-7E23-B748-F6B8-DA415B28BBE6}"/>
          </ac:spMkLst>
        </pc:spChg>
      </pc:sldChg>
      <pc:sldChg chg="modSp mod">
        <pc:chgData name="Katie Gardner" userId="3e9cf9fc-2870-4d75-8f47-4c7adb872f6a" providerId="ADAL" clId="{ACAC7D3D-8F30-41F2-AADC-BE0D4878B56A}" dt="2025-12-04T13:42:28.146" v="183" actId="27636"/>
        <pc:sldMkLst>
          <pc:docMk/>
          <pc:sldMk cId="2244715901" sldId="355"/>
        </pc:sldMkLst>
        <pc:spChg chg="mod">
          <ac:chgData name="Katie Gardner" userId="3e9cf9fc-2870-4d75-8f47-4c7adb872f6a" providerId="ADAL" clId="{ACAC7D3D-8F30-41F2-AADC-BE0D4878B56A}" dt="2025-12-04T13:42:28.146" v="183" actId="27636"/>
          <ac:spMkLst>
            <pc:docMk/>
            <pc:sldMk cId="2244715901" sldId="355"/>
            <ac:spMk id="3" creationId="{87ECAFE2-366D-66A5-29A3-ACDDFA85DDF2}"/>
          </ac:spMkLst>
        </pc:spChg>
      </pc:sldChg>
      <pc:sldChg chg="modSp mod">
        <pc:chgData name="Katie Gardner" userId="3e9cf9fc-2870-4d75-8f47-4c7adb872f6a" providerId="ADAL" clId="{ACAC7D3D-8F30-41F2-AADC-BE0D4878B56A}" dt="2025-12-04T13:43:36.464" v="267" actId="33524"/>
        <pc:sldMkLst>
          <pc:docMk/>
          <pc:sldMk cId="3359555471" sldId="356"/>
        </pc:sldMkLst>
        <pc:spChg chg="mod">
          <ac:chgData name="Katie Gardner" userId="3e9cf9fc-2870-4d75-8f47-4c7adb872f6a" providerId="ADAL" clId="{ACAC7D3D-8F30-41F2-AADC-BE0D4878B56A}" dt="2025-12-04T13:43:36.464" v="267" actId="33524"/>
          <ac:spMkLst>
            <pc:docMk/>
            <pc:sldMk cId="3359555471" sldId="356"/>
            <ac:spMk id="3" creationId="{B69980DA-4C13-2C17-6D35-76EC4804E929}"/>
          </ac:spMkLst>
        </pc:spChg>
      </pc:sldChg>
      <pc:sldChg chg="modSp mod">
        <pc:chgData name="Katie Gardner" userId="3e9cf9fc-2870-4d75-8f47-4c7adb872f6a" providerId="ADAL" clId="{ACAC7D3D-8F30-41F2-AADC-BE0D4878B56A}" dt="2025-12-04T13:40:51.876" v="158" actId="14100"/>
        <pc:sldMkLst>
          <pc:docMk/>
          <pc:sldMk cId="3766892063" sldId="357"/>
        </pc:sldMkLst>
        <pc:spChg chg="mod">
          <ac:chgData name="Katie Gardner" userId="3e9cf9fc-2870-4d75-8f47-4c7adb872f6a" providerId="ADAL" clId="{ACAC7D3D-8F30-41F2-AADC-BE0D4878B56A}" dt="2025-12-04T13:40:51.876" v="158" actId="14100"/>
          <ac:spMkLst>
            <pc:docMk/>
            <pc:sldMk cId="3766892063" sldId="357"/>
            <ac:spMk id="3" creationId="{37DF561A-F68C-8B77-E916-E7B4F7F2636D}"/>
          </ac:spMkLst>
        </pc:spChg>
      </pc:sldChg>
      <pc:sldChg chg="del">
        <pc:chgData name="Katie Gardner" userId="3e9cf9fc-2870-4d75-8f47-4c7adb872f6a" providerId="ADAL" clId="{ACAC7D3D-8F30-41F2-AADC-BE0D4878B56A}" dt="2025-12-04T15:33:12.723" v="1201" actId="47"/>
        <pc:sldMkLst>
          <pc:docMk/>
          <pc:sldMk cId="1176928274" sldId="365"/>
        </pc:sldMkLst>
      </pc:sldChg>
      <pc:sldChg chg="del">
        <pc:chgData name="Katie Gardner" userId="3e9cf9fc-2870-4d75-8f47-4c7adb872f6a" providerId="ADAL" clId="{ACAC7D3D-8F30-41F2-AADC-BE0D4878B56A}" dt="2025-12-04T15:39:42.742" v="1208" actId="47"/>
        <pc:sldMkLst>
          <pc:docMk/>
          <pc:sldMk cId="2197368529" sldId="368"/>
        </pc:sldMkLst>
      </pc:sldChg>
      <pc:sldChg chg="del">
        <pc:chgData name="Katie Gardner" userId="3e9cf9fc-2870-4d75-8f47-4c7adb872f6a" providerId="ADAL" clId="{ACAC7D3D-8F30-41F2-AADC-BE0D4878B56A}" dt="2025-12-04T15:40:19.625" v="1213" actId="47"/>
        <pc:sldMkLst>
          <pc:docMk/>
          <pc:sldMk cId="2901921374" sldId="370"/>
        </pc:sldMkLst>
      </pc:sldChg>
      <pc:sldChg chg="addSp delSp modSp mod">
        <pc:chgData name="Katie Gardner" userId="3e9cf9fc-2870-4d75-8f47-4c7adb872f6a" providerId="ADAL" clId="{ACAC7D3D-8F30-41F2-AADC-BE0D4878B56A}" dt="2025-12-04T13:35:46.269" v="95" actId="20577"/>
        <pc:sldMkLst>
          <pc:docMk/>
          <pc:sldMk cId="883012622" sldId="371"/>
        </pc:sldMkLst>
        <pc:spChg chg="mod ord">
          <ac:chgData name="Katie Gardner" userId="3e9cf9fc-2870-4d75-8f47-4c7adb872f6a" providerId="ADAL" clId="{ACAC7D3D-8F30-41F2-AADC-BE0D4878B56A}" dt="2025-12-04T13:35:46.269" v="95" actId="20577"/>
          <ac:spMkLst>
            <pc:docMk/>
            <pc:sldMk cId="883012622" sldId="371"/>
            <ac:spMk id="3" creationId="{C172236A-E629-8E85-F50D-1AD0B1C02FAA}"/>
          </ac:spMkLst>
        </pc:spChg>
        <pc:spChg chg="del">
          <ac:chgData name="Katie Gardner" userId="3e9cf9fc-2870-4d75-8f47-4c7adb872f6a" providerId="ADAL" clId="{ACAC7D3D-8F30-41F2-AADC-BE0D4878B56A}" dt="2025-12-04T13:35:10.068" v="79" actId="26606"/>
          <ac:spMkLst>
            <pc:docMk/>
            <pc:sldMk cId="883012622" sldId="371"/>
            <ac:spMk id="7" creationId="{416A0E3C-60E6-4F39-BC55-5F7C224E1F7C}"/>
          </ac:spMkLst>
        </pc:spChg>
        <pc:spChg chg="del">
          <ac:chgData name="Katie Gardner" userId="3e9cf9fc-2870-4d75-8f47-4c7adb872f6a" providerId="ADAL" clId="{ACAC7D3D-8F30-41F2-AADC-BE0D4878B56A}" dt="2025-12-04T13:35:10.068" v="79" actId="26606"/>
          <ac:spMkLst>
            <pc:docMk/>
            <pc:sldMk cId="883012622" sldId="371"/>
            <ac:spMk id="9" creationId="{80861964-D86C-4A50-8F6D-B466384A61B1}"/>
          </ac:spMkLst>
        </pc:spChg>
        <pc:spChg chg="del">
          <ac:chgData name="Katie Gardner" userId="3e9cf9fc-2870-4d75-8f47-4c7adb872f6a" providerId="ADAL" clId="{ACAC7D3D-8F30-41F2-AADC-BE0D4878B56A}" dt="2025-12-04T13:35:10.068" v="79" actId="26606"/>
          <ac:spMkLst>
            <pc:docMk/>
            <pc:sldMk cId="883012622" sldId="371"/>
            <ac:spMk id="18" creationId="{F2BDE551-930A-4FE1-8434-09824E3247E6}"/>
          </ac:spMkLst>
        </pc:spChg>
        <pc:spChg chg="add">
          <ac:chgData name="Katie Gardner" userId="3e9cf9fc-2870-4d75-8f47-4c7adb872f6a" providerId="ADAL" clId="{ACAC7D3D-8F30-41F2-AADC-BE0D4878B56A}" dt="2025-12-04T13:35:10.068" v="79" actId="26606"/>
          <ac:spMkLst>
            <pc:docMk/>
            <pc:sldMk cId="883012622" sldId="371"/>
            <ac:spMk id="23" creationId="{416A0E3C-60E6-4F39-BC55-5F7C224E1F7C}"/>
          </ac:spMkLst>
        </pc:spChg>
        <pc:spChg chg="add">
          <ac:chgData name="Katie Gardner" userId="3e9cf9fc-2870-4d75-8f47-4c7adb872f6a" providerId="ADAL" clId="{ACAC7D3D-8F30-41F2-AADC-BE0D4878B56A}" dt="2025-12-04T13:35:10.068" v="79" actId="26606"/>
          <ac:spMkLst>
            <pc:docMk/>
            <pc:sldMk cId="883012622" sldId="371"/>
            <ac:spMk id="27" creationId="{08CB54FC-0B2A-4107-9A70-958B90B76585}"/>
          </ac:spMkLst>
        </pc:spChg>
        <pc:spChg chg="add">
          <ac:chgData name="Katie Gardner" userId="3e9cf9fc-2870-4d75-8f47-4c7adb872f6a" providerId="ADAL" clId="{ACAC7D3D-8F30-41F2-AADC-BE0D4878B56A}" dt="2025-12-04T13:35:10.068" v="79" actId="26606"/>
          <ac:spMkLst>
            <pc:docMk/>
            <pc:sldMk cId="883012622" sldId="371"/>
            <ac:spMk id="31" creationId="{9AA76026-5689-4584-8D93-D71D739E61B5}"/>
          </ac:spMkLst>
        </pc:spChg>
        <pc:picChg chg="add mod">
          <ac:chgData name="Katie Gardner" userId="3e9cf9fc-2870-4d75-8f47-4c7adb872f6a" providerId="ADAL" clId="{ACAC7D3D-8F30-41F2-AADC-BE0D4878B56A}" dt="2025-12-04T13:35:10.068" v="79" actId="26606"/>
          <ac:picMkLst>
            <pc:docMk/>
            <pc:sldMk cId="883012622" sldId="371"/>
            <ac:picMk id="4" creationId="{C66EBA71-BC1E-3993-DF07-F1DD7EBB6696}"/>
          </ac:picMkLst>
        </pc:picChg>
        <pc:picChg chg="del">
          <ac:chgData name="Katie Gardner" userId="3e9cf9fc-2870-4d75-8f47-4c7adb872f6a" providerId="ADAL" clId="{ACAC7D3D-8F30-41F2-AADC-BE0D4878B56A}" dt="2025-12-04T13:33:47.427" v="76" actId="478"/>
          <ac:picMkLst>
            <pc:docMk/>
            <pc:sldMk cId="883012622" sldId="371"/>
            <ac:picMk id="5" creationId="{72DE097B-BF8C-C717-D7C6-8F9FA39B6D4E}"/>
          </ac:picMkLst>
        </pc:picChg>
        <pc:cxnChg chg="add">
          <ac:chgData name="Katie Gardner" userId="3e9cf9fc-2870-4d75-8f47-4c7adb872f6a" providerId="ADAL" clId="{ACAC7D3D-8F30-41F2-AADC-BE0D4878B56A}" dt="2025-12-04T13:35:10.068" v="79" actId="26606"/>
          <ac:cxnSpMkLst>
            <pc:docMk/>
            <pc:sldMk cId="883012622" sldId="371"/>
            <ac:cxnSpMk id="25" creationId="{C5025DAC-8B93-4160-B017-3A274A5828C0}"/>
          </ac:cxnSpMkLst>
        </pc:cxnChg>
        <pc:cxnChg chg="add">
          <ac:chgData name="Katie Gardner" userId="3e9cf9fc-2870-4d75-8f47-4c7adb872f6a" providerId="ADAL" clId="{ACAC7D3D-8F30-41F2-AADC-BE0D4878B56A}" dt="2025-12-04T13:35:10.068" v="79" actId="26606"/>
          <ac:cxnSpMkLst>
            <pc:docMk/>
            <pc:sldMk cId="883012622" sldId="371"/>
            <ac:cxnSpMk id="29" creationId="{7855A9B5-1710-4B19-B0F1-CDFDD4ED5B7E}"/>
          </ac:cxnSpMkLst>
        </pc:cxnChg>
      </pc:sldChg>
      <pc:sldChg chg="del">
        <pc:chgData name="Katie Gardner" userId="3e9cf9fc-2870-4d75-8f47-4c7adb872f6a" providerId="ADAL" clId="{ACAC7D3D-8F30-41F2-AADC-BE0D4878B56A}" dt="2025-12-04T15:40:20.899" v="1214" actId="47"/>
        <pc:sldMkLst>
          <pc:docMk/>
          <pc:sldMk cId="2000013738" sldId="372"/>
        </pc:sldMkLst>
      </pc:sldChg>
      <pc:sldChg chg="modSp mod">
        <pc:chgData name="Katie Gardner" userId="3e9cf9fc-2870-4d75-8f47-4c7adb872f6a" providerId="ADAL" clId="{ACAC7D3D-8F30-41F2-AADC-BE0D4878B56A}" dt="2025-12-04T15:40:06.422" v="1210" actId="27636"/>
        <pc:sldMkLst>
          <pc:docMk/>
          <pc:sldMk cId="447839741" sldId="373"/>
        </pc:sldMkLst>
        <pc:spChg chg="mod">
          <ac:chgData name="Katie Gardner" userId="3e9cf9fc-2870-4d75-8f47-4c7adb872f6a" providerId="ADAL" clId="{ACAC7D3D-8F30-41F2-AADC-BE0D4878B56A}" dt="2025-12-04T15:40:06.422" v="1210" actId="27636"/>
          <ac:spMkLst>
            <pc:docMk/>
            <pc:sldMk cId="447839741" sldId="373"/>
            <ac:spMk id="3" creationId="{3BC7074D-3D4E-BD22-B437-1BB4D0C48DC7}"/>
          </ac:spMkLst>
        </pc:spChg>
      </pc:sldChg>
      <pc:sldChg chg="del">
        <pc:chgData name="Katie Gardner" userId="3e9cf9fc-2870-4d75-8f47-4c7adb872f6a" providerId="ADAL" clId="{ACAC7D3D-8F30-41F2-AADC-BE0D4878B56A}" dt="2025-12-04T15:40:23.026" v="1215" actId="47"/>
        <pc:sldMkLst>
          <pc:docMk/>
          <pc:sldMk cId="915209155" sldId="374"/>
        </pc:sldMkLst>
      </pc:sldChg>
      <pc:sldChg chg="modSp mod">
        <pc:chgData name="Katie Gardner" userId="3e9cf9fc-2870-4d75-8f47-4c7adb872f6a" providerId="ADAL" clId="{ACAC7D3D-8F30-41F2-AADC-BE0D4878B56A}" dt="2025-12-04T13:44:47.076" v="302" actId="20577"/>
        <pc:sldMkLst>
          <pc:docMk/>
          <pc:sldMk cId="3420777279" sldId="375"/>
        </pc:sldMkLst>
        <pc:spChg chg="mod">
          <ac:chgData name="Katie Gardner" userId="3e9cf9fc-2870-4d75-8f47-4c7adb872f6a" providerId="ADAL" clId="{ACAC7D3D-8F30-41F2-AADC-BE0D4878B56A}" dt="2025-12-04T13:44:47.076" v="302" actId="20577"/>
          <ac:spMkLst>
            <pc:docMk/>
            <pc:sldMk cId="3420777279" sldId="375"/>
            <ac:spMk id="3" creationId="{81736C32-34BB-373D-1E66-94921203FBEE}"/>
          </ac:spMkLst>
        </pc:spChg>
      </pc:sldChg>
      <pc:sldChg chg="modSp mod">
        <pc:chgData name="Katie Gardner" userId="3e9cf9fc-2870-4d75-8f47-4c7adb872f6a" providerId="ADAL" clId="{ACAC7D3D-8F30-41F2-AADC-BE0D4878B56A}" dt="2025-12-04T13:45:22.931" v="321" actId="14100"/>
        <pc:sldMkLst>
          <pc:docMk/>
          <pc:sldMk cId="670235659" sldId="376"/>
        </pc:sldMkLst>
        <pc:spChg chg="mod">
          <ac:chgData name="Katie Gardner" userId="3e9cf9fc-2870-4d75-8f47-4c7adb872f6a" providerId="ADAL" clId="{ACAC7D3D-8F30-41F2-AADC-BE0D4878B56A}" dt="2025-12-04T13:45:22.931" v="321" actId="14100"/>
          <ac:spMkLst>
            <pc:docMk/>
            <pc:sldMk cId="670235659" sldId="376"/>
            <ac:spMk id="3" creationId="{3CAC66E9-D8A8-B03E-DC81-6C84D138CBCB}"/>
          </ac:spMkLst>
        </pc:spChg>
      </pc:sldChg>
      <pc:sldChg chg="del">
        <pc:chgData name="Katie Gardner" userId="3e9cf9fc-2870-4d75-8f47-4c7adb872f6a" providerId="ADAL" clId="{ACAC7D3D-8F30-41F2-AADC-BE0D4878B56A}" dt="2025-12-04T15:45:12.502" v="1287" actId="47"/>
        <pc:sldMkLst>
          <pc:docMk/>
          <pc:sldMk cId="2578871763" sldId="378"/>
        </pc:sldMkLst>
      </pc:sldChg>
      <pc:sldChg chg="modSp mod">
        <pc:chgData name="Katie Gardner" userId="3e9cf9fc-2870-4d75-8f47-4c7adb872f6a" providerId="ADAL" clId="{ACAC7D3D-8F30-41F2-AADC-BE0D4878B56A}" dt="2025-12-04T13:46:10.739" v="336" actId="20577"/>
        <pc:sldMkLst>
          <pc:docMk/>
          <pc:sldMk cId="2160106788" sldId="381"/>
        </pc:sldMkLst>
        <pc:spChg chg="mod">
          <ac:chgData name="Katie Gardner" userId="3e9cf9fc-2870-4d75-8f47-4c7adb872f6a" providerId="ADAL" clId="{ACAC7D3D-8F30-41F2-AADC-BE0D4878B56A}" dt="2025-12-04T13:46:10.739" v="336" actId="20577"/>
          <ac:spMkLst>
            <pc:docMk/>
            <pc:sldMk cId="2160106788" sldId="381"/>
            <ac:spMk id="3" creationId="{92176E51-B3D1-2E7F-7318-2BC7B5A7EAD7}"/>
          </ac:spMkLst>
        </pc:spChg>
      </pc:sldChg>
      <pc:sldChg chg="addSp delSp modSp mod">
        <pc:chgData name="Katie Gardner" userId="3e9cf9fc-2870-4d75-8f47-4c7adb872f6a" providerId="ADAL" clId="{ACAC7D3D-8F30-41F2-AADC-BE0D4878B56A}" dt="2025-12-04T13:52:26.387" v="853" actId="20577"/>
        <pc:sldMkLst>
          <pc:docMk/>
          <pc:sldMk cId="863017579" sldId="386"/>
        </pc:sldMkLst>
        <pc:spChg chg="mod">
          <ac:chgData name="Katie Gardner" userId="3e9cf9fc-2870-4d75-8f47-4c7adb872f6a" providerId="ADAL" clId="{ACAC7D3D-8F30-41F2-AADC-BE0D4878B56A}" dt="2025-12-04T13:52:26.387" v="853" actId="20577"/>
          <ac:spMkLst>
            <pc:docMk/>
            <pc:sldMk cId="863017579" sldId="386"/>
            <ac:spMk id="3" creationId="{3FF1BBAF-172E-77F9-7CBD-6A4CF4BFA41C}"/>
          </ac:spMkLst>
        </pc:spChg>
        <pc:spChg chg="del">
          <ac:chgData name="Katie Gardner" userId="3e9cf9fc-2870-4d75-8f47-4c7adb872f6a" providerId="ADAL" clId="{ACAC7D3D-8F30-41F2-AADC-BE0D4878B56A}" dt="2025-12-04T13:52:11.813" v="840" actId="26606"/>
          <ac:spMkLst>
            <pc:docMk/>
            <pc:sldMk cId="863017579" sldId="386"/>
            <ac:spMk id="10" creationId="{F4FAA6B4-BAFB-4474-9B14-DC83A9096513}"/>
          </ac:spMkLst>
        </pc:spChg>
        <pc:spChg chg="del">
          <ac:chgData name="Katie Gardner" userId="3e9cf9fc-2870-4d75-8f47-4c7adb872f6a" providerId="ADAL" clId="{ACAC7D3D-8F30-41F2-AADC-BE0D4878B56A}" dt="2025-12-04T13:52:11.813" v="840" actId="26606"/>
          <ac:spMkLst>
            <pc:docMk/>
            <pc:sldMk cId="863017579" sldId="386"/>
            <ac:spMk id="14" creationId="{DB148495-5F82-48E2-A76C-C8E1C8949940}"/>
          </ac:spMkLst>
        </pc:spChg>
        <pc:spChg chg="add">
          <ac:chgData name="Katie Gardner" userId="3e9cf9fc-2870-4d75-8f47-4c7adb872f6a" providerId="ADAL" clId="{ACAC7D3D-8F30-41F2-AADC-BE0D4878B56A}" dt="2025-12-04T13:52:11.813" v="840" actId="26606"/>
          <ac:spMkLst>
            <pc:docMk/>
            <pc:sldMk cId="863017579" sldId="386"/>
            <ac:spMk id="19" creationId="{F4FAA6B4-BAFB-4474-9B14-DC83A9096513}"/>
          </ac:spMkLst>
        </pc:spChg>
        <pc:spChg chg="add">
          <ac:chgData name="Katie Gardner" userId="3e9cf9fc-2870-4d75-8f47-4c7adb872f6a" providerId="ADAL" clId="{ACAC7D3D-8F30-41F2-AADC-BE0D4878B56A}" dt="2025-12-04T13:52:11.813" v="840" actId="26606"/>
          <ac:spMkLst>
            <pc:docMk/>
            <pc:sldMk cId="863017579" sldId="386"/>
            <ac:spMk id="23" creationId="{DB148495-5F82-48E2-A76C-C8E1C8949940}"/>
          </ac:spMkLst>
        </pc:spChg>
        <pc:picChg chg="del">
          <ac:chgData name="Katie Gardner" userId="3e9cf9fc-2870-4d75-8f47-4c7adb872f6a" providerId="ADAL" clId="{ACAC7D3D-8F30-41F2-AADC-BE0D4878B56A}" dt="2025-12-04T13:51:09.915" v="838" actId="478"/>
          <ac:picMkLst>
            <pc:docMk/>
            <pc:sldMk cId="863017579" sldId="386"/>
            <ac:picMk id="5" creationId="{6C7BBF00-47F2-5405-8A23-FDE7773342E1}"/>
          </ac:picMkLst>
        </pc:picChg>
        <pc:picChg chg="add mod">
          <ac:chgData name="Katie Gardner" userId="3e9cf9fc-2870-4d75-8f47-4c7adb872f6a" providerId="ADAL" clId="{ACAC7D3D-8F30-41F2-AADC-BE0D4878B56A}" dt="2025-12-04T13:52:17.280" v="842" actId="1076"/>
          <ac:picMkLst>
            <pc:docMk/>
            <pc:sldMk cId="863017579" sldId="386"/>
            <ac:picMk id="6" creationId="{F6CC7139-D7DC-151A-43B1-4A68815984AB}"/>
          </ac:picMkLst>
        </pc:picChg>
        <pc:cxnChg chg="del">
          <ac:chgData name="Katie Gardner" userId="3e9cf9fc-2870-4d75-8f47-4c7adb872f6a" providerId="ADAL" clId="{ACAC7D3D-8F30-41F2-AADC-BE0D4878B56A}" dt="2025-12-04T13:52:11.813" v="840" actId="26606"/>
          <ac:cxnSpMkLst>
            <pc:docMk/>
            <pc:sldMk cId="863017579" sldId="386"/>
            <ac:cxnSpMk id="12" creationId="{4364CDC3-ADB0-4691-9286-5925F160C2D5}"/>
          </ac:cxnSpMkLst>
        </pc:cxnChg>
        <pc:cxnChg chg="add">
          <ac:chgData name="Katie Gardner" userId="3e9cf9fc-2870-4d75-8f47-4c7adb872f6a" providerId="ADAL" clId="{ACAC7D3D-8F30-41F2-AADC-BE0D4878B56A}" dt="2025-12-04T13:52:11.813" v="840" actId="26606"/>
          <ac:cxnSpMkLst>
            <pc:docMk/>
            <pc:sldMk cId="863017579" sldId="386"/>
            <ac:cxnSpMk id="21" creationId="{4364CDC3-ADB0-4691-9286-5925F160C2D5}"/>
          </ac:cxnSpMkLst>
        </pc:cxnChg>
      </pc:sldChg>
      <pc:sldChg chg="modSp mod">
        <pc:chgData name="Katie Gardner" userId="3e9cf9fc-2870-4d75-8f47-4c7adb872f6a" providerId="ADAL" clId="{ACAC7D3D-8F30-41F2-AADC-BE0D4878B56A}" dt="2025-12-04T13:53:49.060" v="869" actId="27636"/>
        <pc:sldMkLst>
          <pc:docMk/>
          <pc:sldMk cId="3538853822" sldId="387"/>
        </pc:sldMkLst>
        <pc:spChg chg="mod">
          <ac:chgData name="Katie Gardner" userId="3e9cf9fc-2870-4d75-8f47-4c7adb872f6a" providerId="ADAL" clId="{ACAC7D3D-8F30-41F2-AADC-BE0D4878B56A}" dt="2025-12-04T13:53:49.060" v="869" actId="27636"/>
          <ac:spMkLst>
            <pc:docMk/>
            <pc:sldMk cId="3538853822" sldId="387"/>
            <ac:spMk id="3" creationId="{00000000-0000-0000-0000-000000000000}"/>
          </ac:spMkLst>
        </pc:spChg>
      </pc:sldChg>
      <pc:sldChg chg="modSp mod">
        <pc:chgData name="Katie Gardner" userId="3e9cf9fc-2870-4d75-8f47-4c7adb872f6a" providerId="ADAL" clId="{ACAC7D3D-8F30-41F2-AADC-BE0D4878B56A}" dt="2025-12-04T13:56:19.611" v="908" actId="6549"/>
        <pc:sldMkLst>
          <pc:docMk/>
          <pc:sldMk cId="1491536580" sldId="388"/>
        </pc:sldMkLst>
        <pc:spChg chg="mod">
          <ac:chgData name="Katie Gardner" userId="3e9cf9fc-2870-4d75-8f47-4c7adb872f6a" providerId="ADAL" clId="{ACAC7D3D-8F30-41F2-AADC-BE0D4878B56A}" dt="2025-12-04T13:56:19.611" v="908" actId="6549"/>
          <ac:spMkLst>
            <pc:docMk/>
            <pc:sldMk cId="1491536580" sldId="388"/>
            <ac:spMk id="3" creationId="{A7DD6B38-1E81-D922-D184-9C457B05DEF8}"/>
          </ac:spMkLst>
        </pc:spChg>
      </pc:sldChg>
      <pc:sldChg chg="modSp mod">
        <pc:chgData name="Katie Gardner" userId="3e9cf9fc-2870-4d75-8f47-4c7adb872f6a" providerId="ADAL" clId="{ACAC7D3D-8F30-41F2-AADC-BE0D4878B56A}" dt="2025-12-04T13:56:39.957" v="915" actId="27636"/>
        <pc:sldMkLst>
          <pc:docMk/>
          <pc:sldMk cId="3711293135" sldId="389"/>
        </pc:sldMkLst>
        <pc:spChg chg="mod">
          <ac:chgData name="Katie Gardner" userId="3e9cf9fc-2870-4d75-8f47-4c7adb872f6a" providerId="ADAL" clId="{ACAC7D3D-8F30-41F2-AADC-BE0D4878B56A}" dt="2025-12-04T13:56:39.957" v="915" actId="27636"/>
          <ac:spMkLst>
            <pc:docMk/>
            <pc:sldMk cId="3711293135" sldId="389"/>
            <ac:spMk id="3" creationId="{D96D8FC0-A4B6-0FD9-D17D-FDE8A50109C6}"/>
          </ac:spMkLst>
        </pc:spChg>
      </pc:sldChg>
      <pc:sldChg chg="modSp del mod">
        <pc:chgData name="Katie Gardner" userId="3e9cf9fc-2870-4d75-8f47-4c7adb872f6a" providerId="ADAL" clId="{ACAC7D3D-8F30-41F2-AADC-BE0D4878B56A}" dt="2025-12-04T13:56:57.542" v="923" actId="47"/>
        <pc:sldMkLst>
          <pc:docMk/>
          <pc:sldMk cId="2093217199" sldId="390"/>
        </pc:sldMkLst>
        <pc:spChg chg="mod">
          <ac:chgData name="Katie Gardner" userId="3e9cf9fc-2870-4d75-8f47-4c7adb872f6a" providerId="ADAL" clId="{ACAC7D3D-8F30-41F2-AADC-BE0D4878B56A}" dt="2025-12-04T13:56:50.832" v="922" actId="27636"/>
          <ac:spMkLst>
            <pc:docMk/>
            <pc:sldMk cId="2093217199" sldId="390"/>
            <ac:spMk id="3" creationId="{1B3A84CA-5FAC-EB94-2C66-74C426527314}"/>
          </ac:spMkLst>
        </pc:spChg>
      </pc:sldChg>
      <pc:sldChg chg="addSp delSp modSp mod setBg modClrScheme chgLayout">
        <pc:chgData name="Katie Gardner" userId="3e9cf9fc-2870-4d75-8f47-4c7adb872f6a" providerId="ADAL" clId="{ACAC7D3D-8F30-41F2-AADC-BE0D4878B56A}" dt="2025-12-04T13:58:33.110" v="930" actId="26606"/>
        <pc:sldMkLst>
          <pc:docMk/>
          <pc:sldMk cId="2358652539" sldId="391"/>
        </pc:sldMkLst>
        <pc:spChg chg="mod ord">
          <ac:chgData name="Katie Gardner" userId="3e9cf9fc-2870-4d75-8f47-4c7adb872f6a" providerId="ADAL" clId="{ACAC7D3D-8F30-41F2-AADC-BE0D4878B56A}" dt="2025-12-04T13:58:33.110" v="930" actId="26606"/>
          <ac:spMkLst>
            <pc:docMk/>
            <pc:sldMk cId="2358652539" sldId="391"/>
            <ac:spMk id="2" creationId="{3082C212-971F-6E09-F4CF-B0E5B4A9762D}"/>
          </ac:spMkLst>
        </pc:spChg>
        <pc:spChg chg="mod ord">
          <ac:chgData name="Katie Gardner" userId="3e9cf9fc-2870-4d75-8f47-4c7adb872f6a" providerId="ADAL" clId="{ACAC7D3D-8F30-41F2-AADC-BE0D4878B56A}" dt="2025-12-04T13:58:33.110" v="930" actId="26606"/>
          <ac:spMkLst>
            <pc:docMk/>
            <pc:sldMk cId="2358652539" sldId="391"/>
            <ac:spMk id="3" creationId="{3A009796-6A54-90E1-0605-476DB72B2377}"/>
          </ac:spMkLst>
        </pc:spChg>
        <pc:spChg chg="add del mod ord">
          <ac:chgData name="Katie Gardner" userId="3e9cf9fc-2870-4d75-8f47-4c7adb872f6a" providerId="ADAL" clId="{ACAC7D3D-8F30-41F2-AADC-BE0D4878B56A}" dt="2025-12-04T13:57:52.096" v="926" actId="22"/>
          <ac:spMkLst>
            <pc:docMk/>
            <pc:sldMk cId="2358652539" sldId="391"/>
            <ac:spMk id="4" creationId="{6AEF5D54-6932-BD7A-9EEF-1CEE6CF5BA66}"/>
          </ac:spMkLst>
        </pc:spChg>
        <pc:spChg chg="add">
          <ac:chgData name="Katie Gardner" userId="3e9cf9fc-2870-4d75-8f47-4c7adb872f6a" providerId="ADAL" clId="{ACAC7D3D-8F30-41F2-AADC-BE0D4878B56A}" dt="2025-12-04T13:58:33.110" v="930" actId="26606"/>
          <ac:spMkLst>
            <pc:docMk/>
            <pc:sldMk cId="2358652539" sldId="391"/>
            <ac:spMk id="11" creationId="{416A0E3C-60E6-4F39-BC55-5F7C224E1F7C}"/>
          </ac:spMkLst>
        </pc:spChg>
        <pc:spChg chg="add">
          <ac:chgData name="Katie Gardner" userId="3e9cf9fc-2870-4d75-8f47-4c7adb872f6a" providerId="ADAL" clId="{ACAC7D3D-8F30-41F2-AADC-BE0D4878B56A}" dt="2025-12-04T13:58:33.110" v="930" actId="26606"/>
          <ac:spMkLst>
            <pc:docMk/>
            <pc:sldMk cId="2358652539" sldId="391"/>
            <ac:spMk id="15" creationId="{F64BBAA4-C62B-4146-B49F-FE4CC4655EE0}"/>
          </ac:spMkLst>
        </pc:spChg>
        <pc:spChg chg="add">
          <ac:chgData name="Katie Gardner" userId="3e9cf9fc-2870-4d75-8f47-4c7adb872f6a" providerId="ADAL" clId="{ACAC7D3D-8F30-41F2-AADC-BE0D4878B56A}" dt="2025-12-04T13:58:33.110" v="930" actId="26606"/>
          <ac:spMkLst>
            <pc:docMk/>
            <pc:sldMk cId="2358652539" sldId="391"/>
            <ac:spMk id="19" creationId="{6BF36B24-6632-4516-9692-731462896C1F}"/>
          </ac:spMkLst>
        </pc:spChg>
        <pc:picChg chg="add mod ord">
          <ac:chgData name="Katie Gardner" userId="3e9cf9fc-2870-4d75-8f47-4c7adb872f6a" providerId="ADAL" clId="{ACAC7D3D-8F30-41F2-AADC-BE0D4878B56A}" dt="2025-12-04T13:58:33.110" v="930" actId="26606"/>
          <ac:picMkLst>
            <pc:docMk/>
            <pc:sldMk cId="2358652539" sldId="391"/>
            <ac:picMk id="6" creationId="{21B330C0-CEA0-12B8-AF59-B8BDB71D7D03}"/>
          </ac:picMkLst>
        </pc:picChg>
        <pc:cxnChg chg="add">
          <ac:chgData name="Katie Gardner" userId="3e9cf9fc-2870-4d75-8f47-4c7adb872f6a" providerId="ADAL" clId="{ACAC7D3D-8F30-41F2-AADC-BE0D4878B56A}" dt="2025-12-04T13:58:33.110" v="930" actId="26606"/>
          <ac:cxnSpMkLst>
            <pc:docMk/>
            <pc:sldMk cId="2358652539" sldId="391"/>
            <ac:cxnSpMk id="13" creationId="{C5025DAC-8B93-4160-B017-3A274A5828C0}"/>
          </ac:cxnSpMkLst>
        </pc:cxnChg>
        <pc:cxnChg chg="add">
          <ac:chgData name="Katie Gardner" userId="3e9cf9fc-2870-4d75-8f47-4c7adb872f6a" providerId="ADAL" clId="{ACAC7D3D-8F30-41F2-AADC-BE0D4878B56A}" dt="2025-12-04T13:58:33.110" v="930" actId="26606"/>
          <ac:cxnSpMkLst>
            <pc:docMk/>
            <pc:sldMk cId="2358652539" sldId="391"/>
            <ac:cxnSpMk id="17" creationId="{EEB57AA8-F021-480C-A9E2-F89913313611}"/>
          </ac:cxnSpMkLst>
        </pc:cxnChg>
      </pc:sldChg>
      <pc:sldChg chg="modSp mod modAnim">
        <pc:chgData name="Katie Gardner" userId="3e9cf9fc-2870-4d75-8f47-4c7adb872f6a" providerId="ADAL" clId="{ACAC7D3D-8F30-41F2-AADC-BE0D4878B56A}" dt="2025-12-04T15:26:06.112" v="966" actId="14100"/>
        <pc:sldMkLst>
          <pc:docMk/>
          <pc:sldMk cId="1120855671" sldId="394"/>
        </pc:sldMkLst>
        <pc:spChg chg="mod">
          <ac:chgData name="Katie Gardner" userId="3e9cf9fc-2870-4d75-8f47-4c7adb872f6a" providerId="ADAL" clId="{ACAC7D3D-8F30-41F2-AADC-BE0D4878B56A}" dt="2025-12-04T15:26:06.112" v="966" actId="14100"/>
          <ac:spMkLst>
            <pc:docMk/>
            <pc:sldMk cId="1120855671" sldId="394"/>
            <ac:spMk id="3" creationId="{E004CD5E-B80E-93C4-F3D3-30A4E500DC8B}"/>
          </ac:spMkLst>
        </pc:spChg>
      </pc:sldChg>
      <pc:sldChg chg="modSp mod">
        <pc:chgData name="Katie Gardner" userId="3e9cf9fc-2870-4d75-8f47-4c7adb872f6a" providerId="ADAL" clId="{ACAC7D3D-8F30-41F2-AADC-BE0D4878B56A}" dt="2025-12-04T15:41:00.866" v="1222" actId="27636"/>
        <pc:sldMkLst>
          <pc:docMk/>
          <pc:sldMk cId="1356154960" sldId="398"/>
        </pc:sldMkLst>
        <pc:spChg chg="mod">
          <ac:chgData name="Katie Gardner" userId="3e9cf9fc-2870-4d75-8f47-4c7adb872f6a" providerId="ADAL" clId="{ACAC7D3D-8F30-41F2-AADC-BE0D4878B56A}" dt="2025-12-04T15:41:00.866" v="1222" actId="27636"/>
          <ac:spMkLst>
            <pc:docMk/>
            <pc:sldMk cId="1356154960" sldId="398"/>
            <ac:spMk id="3" creationId="{7C33BE83-5ABF-DEFD-9256-17A98DB5326F}"/>
          </ac:spMkLst>
        </pc:spChg>
      </pc:sldChg>
      <pc:sldChg chg="addSp delSp modSp mod chgLayout">
        <pc:chgData name="Katie Gardner" userId="3e9cf9fc-2870-4d75-8f47-4c7adb872f6a" providerId="ADAL" clId="{ACAC7D3D-8F30-41F2-AADC-BE0D4878B56A}" dt="2025-12-04T15:42:22.994" v="1227" actId="27636"/>
        <pc:sldMkLst>
          <pc:docMk/>
          <pc:sldMk cId="3210365702" sldId="399"/>
        </pc:sldMkLst>
        <pc:spChg chg="del">
          <ac:chgData name="Katie Gardner" userId="3e9cf9fc-2870-4d75-8f47-4c7adb872f6a" providerId="ADAL" clId="{ACAC7D3D-8F30-41F2-AADC-BE0D4878B56A}" dt="2025-12-04T15:41:15.917" v="1223" actId="6264"/>
          <ac:spMkLst>
            <pc:docMk/>
            <pc:sldMk cId="3210365702" sldId="399"/>
            <ac:spMk id="2" creationId="{C8A7FA91-8362-0EF0-5820-789B1D3251A5}"/>
          </ac:spMkLst>
        </pc:spChg>
        <pc:spChg chg="mod ord">
          <ac:chgData name="Katie Gardner" userId="3e9cf9fc-2870-4d75-8f47-4c7adb872f6a" providerId="ADAL" clId="{ACAC7D3D-8F30-41F2-AADC-BE0D4878B56A}" dt="2025-12-04T15:42:22.994" v="1227" actId="27636"/>
          <ac:spMkLst>
            <pc:docMk/>
            <pc:sldMk cId="3210365702" sldId="399"/>
            <ac:spMk id="3" creationId="{D1534AF6-70D4-851B-E24B-CE1E868E11FE}"/>
          </ac:spMkLst>
        </pc:spChg>
        <pc:spChg chg="add del mod">
          <ac:chgData name="Katie Gardner" userId="3e9cf9fc-2870-4d75-8f47-4c7adb872f6a" providerId="ADAL" clId="{ACAC7D3D-8F30-41F2-AADC-BE0D4878B56A}" dt="2025-12-04T15:41:15.917" v="1223" actId="6264"/>
          <ac:spMkLst>
            <pc:docMk/>
            <pc:sldMk cId="3210365702" sldId="399"/>
            <ac:spMk id="4" creationId="{90AD67B9-6197-E731-9FDB-9F432865CB8A}"/>
          </ac:spMkLst>
        </pc:spChg>
        <pc:spChg chg="add mod ord">
          <ac:chgData name="Katie Gardner" userId="3e9cf9fc-2870-4d75-8f47-4c7adb872f6a" providerId="ADAL" clId="{ACAC7D3D-8F30-41F2-AADC-BE0D4878B56A}" dt="2025-12-04T15:41:15.917" v="1223" actId="6264"/>
          <ac:spMkLst>
            <pc:docMk/>
            <pc:sldMk cId="3210365702" sldId="399"/>
            <ac:spMk id="5" creationId="{BDE9571F-05BD-FEFC-CC38-2A16088E390B}"/>
          </ac:spMkLst>
        </pc:spChg>
      </pc:sldChg>
      <pc:sldChg chg="addSp delSp modSp mod chgLayout">
        <pc:chgData name="Katie Gardner" userId="3e9cf9fc-2870-4d75-8f47-4c7adb872f6a" providerId="ADAL" clId="{ACAC7D3D-8F30-41F2-AADC-BE0D4878B56A}" dt="2025-12-04T15:42:50.804" v="1229" actId="27636"/>
        <pc:sldMkLst>
          <pc:docMk/>
          <pc:sldMk cId="913291887" sldId="400"/>
        </pc:sldMkLst>
        <pc:spChg chg="del">
          <ac:chgData name="Katie Gardner" userId="3e9cf9fc-2870-4d75-8f47-4c7adb872f6a" providerId="ADAL" clId="{ACAC7D3D-8F30-41F2-AADC-BE0D4878B56A}" dt="2025-12-04T15:41:15.917" v="1223" actId="6264"/>
          <ac:spMkLst>
            <pc:docMk/>
            <pc:sldMk cId="913291887" sldId="400"/>
            <ac:spMk id="2" creationId="{E1957E4F-B47B-4BD7-0DBA-42E407557F73}"/>
          </ac:spMkLst>
        </pc:spChg>
        <pc:spChg chg="mod ord">
          <ac:chgData name="Katie Gardner" userId="3e9cf9fc-2870-4d75-8f47-4c7adb872f6a" providerId="ADAL" clId="{ACAC7D3D-8F30-41F2-AADC-BE0D4878B56A}" dt="2025-12-04T15:42:50.804" v="1229" actId="27636"/>
          <ac:spMkLst>
            <pc:docMk/>
            <pc:sldMk cId="913291887" sldId="400"/>
            <ac:spMk id="3" creationId="{37099917-6676-4FED-8088-154155EC94DE}"/>
          </ac:spMkLst>
        </pc:spChg>
        <pc:spChg chg="add del mod">
          <ac:chgData name="Katie Gardner" userId="3e9cf9fc-2870-4d75-8f47-4c7adb872f6a" providerId="ADAL" clId="{ACAC7D3D-8F30-41F2-AADC-BE0D4878B56A}" dt="2025-12-04T15:41:15.917" v="1223" actId="6264"/>
          <ac:spMkLst>
            <pc:docMk/>
            <pc:sldMk cId="913291887" sldId="400"/>
            <ac:spMk id="4" creationId="{FC5C86E2-BCF9-E0AD-238B-21F46B1205F7}"/>
          </ac:spMkLst>
        </pc:spChg>
        <pc:spChg chg="add mod ord">
          <ac:chgData name="Katie Gardner" userId="3e9cf9fc-2870-4d75-8f47-4c7adb872f6a" providerId="ADAL" clId="{ACAC7D3D-8F30-41F2-AADC-BE0D4878B56A}" dt="2025-12-04T15:41:15.917" v="1223" actId="6264"/>
          <ac:spMkLst>
            <pc:docMk/>
            <pc:sldMk cId="913291887" sldId="400"/>
            <ac:spMk id="5" creationId="{4CD69E99-F03A-1C95-6718-7BE4FCCC695A}"/>
          </ac:spMkLst>
        </pc:spChg>
      </pc:sldChg>
      <pc:sldChg chg="addSp delSp modSp mod chgLayout">
        <pc:chgData name="Katie Gardner" userId="3e9cf9fc-2870-4d75-8f47-4c7adb872f6a" providerId="ADAL" clId="{ACAC7D3D-8F30-41F2-AADC-BE0D4878B56A}" dt="2025-12-04T15:43:04.931" v="1234" actId="27636"/>
        <pc:sldMkLst>
          <pc:docMk/>
          <pc:sldMk cId="3653978926" sldId="401"/>
        </pc:sldMkLst>
        <pc:spChg chg="del">
          <ac:chgData name="Katie Gardner" userId="3e9cf9fc-2870-4d75-8f47-4c7adb872f6a" providerId="ADAL" clId="{ACAC7D3D-8F30-41F2-AADC-BE0D4878B56A}" dt="2025-12-04T15:41:15.917" v="1223" actId="6264"/>
          <ac:spMkLst>
            <pc:docMk/>
            <pc:sldMk cId="3653978926" sldId="401"/>
            <ac:spMk id="2" creationId="{AA693E8D-4F69-2F28-76BE-51195D2D6195}"/>
          </ac:spMkLst>
        </pc:spChg>
        <pc:spChg chg="mod ord">
          <ac:chgData name="Katie Gardner" userId="3e9cf9fc-2870-4d75-8f47-4c7adb872f6a" providerId="ADAL" clId="{ACAC7D3D-8F30-41F2-AADC-BE0D4878B56A}" dt="2025-12-04T15:43:04.931" v="1234" actId="27636"/>
          <ac:spMkLst>
            <pc:docMk/>
            <pc:sldMk cId="3653978926" sldId="401"/>
            <ac:spMk id="3" creationId="{B7293957-6F3B-9876-49CD-8A2BA73A726C}"/>
          </ac:spMkLst>
        </pc:spChg>
        <pc:spChg chg="add del mod">
          <ac:chgData name="Katie Gardner" userId="3e9cf9fc-2870-4d75-8f47-4c7adb872f6a" providerId="ADAL" clId="{ACAC7D3D-8F30-41F2-AADC-BE0D4878B56A}" dt="2025-12-04T15:41:15.917" v="1223" actId="6264"/>
          <ac:spMkLst>
            <pc:docMk/>
            <pc:sldMk cId="3653978926" sldId="401"/>
            <ac:spMk id="4" creationId="{9FEDADD7-8D6A-00C1-D682-19B16EF439D8}"/>
          </ac:spMkLst>
        </pc:spChg>
        <pc:spChg chg="add mod ord">
          <ac:chgData name="Katie Gardner" userId="3e9cf9fc-2870-4d75-8f47-4c7adb872f6a" providerId="ADAL" clId="{ACAC7D3D-8F30-41F2-AADC-BE0D4878B56A}" dt="2025-12-04T15:41:15.917" v="1223" actId="6264"/>
          <ac:spMkLst>
            <pc:docMk/>
            <pc:sldMk cId="3653978926" sldId="401"/>
            <ac:spMk id="5" creationId="{C6D231DF-CAD3-B134-4B4C-A8D50BC16804}"/>
          </ac:spMkLst>
        </pc:spChg>
      </pc:sldChg>
      <pc:sldChg chg="addSp delSp modSp mod chgLayout">
        <pc:chgData name="Katie Gardner" userId="3e9cf9fc-2870-4d75-8f47-4c7adb872f6a" providerId="ADAL" clId="{ACAC7D3D-8F30-41F2-AADC-BE0D4878B56A}" dt="2025-12-04T15:41:15.917" v="1223" actId="6264"/>
        <pc:sldMkLst>
          <pc:docMk/>
          <pc:sldMk cId="2694686441" sldId="402"/>
        </pc:sldMkLst>
        <pc:spChg chg="del">
          <ac:chgData name="Katie Gardner" userId="3e9cf9fc-2870-4d75-8f47-4c7adb872f6a" providerId="ADAL" clId="{ACAC7D3D-8F30-41F2-AADC-BE0D4878B56A}" dt="2025-12-04T15:41:15.917" v="1223" actId="6264"/>
          <ac:spMkLst>
            <pc:docMk/>
            <pc:sldMk cId="2694686441" sldId="402"/>
            <ac:spMk id="2" creationId="{3FF7F48C-B88A-173D-31CC-B9046F4B12E2}"/>
          </ac:spMkLst>
        </pc:spChg>
        <pc:spChg chg="mod ord">
          <ac:chgData name="Katie Gardner" userId="3e9cf9fc-2870-4d75-8f47-4c7adb872f6a" providerId="ADAL" clId="{ACAC7D3D-8F30-41F2-AADC-BE0D4878B56A}" dt="2025-12-04T15:41:15.917" v="1223" actId="6264"/>
          <ac:spMkLst>
            <pc:docMk/>
            <pc:sldMk cId="2694686441" sldId="402"/>
            <ac:spMk id="3" creationId="{9FC0C4CA-7298-0978-278E-B9301804D8E6}"/>
          </ac:spMkLst>
        </pc:spChg>
        <pc:spChg chg="add del mod">
          <ac:chgData name="Katie Gardner" userId="3e9cf9fc-2870-4d75-8f47-4c7adb872f6a" providerId="ADAL" clId="{ACAC7D3D-8F30-41F2-AADC-BE0D4878B56A}" dt="2025-12-04T15:41:15.917" v="1223" actId="6264"/>
          <ac:spMkLst>
            <pc:docMk/>
            <pc:sldMk cId="2694686441" sldId="402"/>
            <ac:spMk id="4" creationId="{1A11EDD2-4731-5820-980A-1299FE1A4DD2}"/>
          </ac:spMkLst>
        </pc:spChg>
        <pc:spChg chg="add mod ord">
          <ac:chgData name="Katie Gardner" userId="3e9cf9fc-2870-4d75-8f47-4c7adb872f6a" providerId="ADAL" clId="{ACAC7D3D-8F30-41F2-AADC-BE0D4878B56A}" dt="2025-12-04T15:41:15.917" v="1223" actId="6264"/>
          <ac:spMkLst>
            <pc:docMk/>
            <pc:sldMk cId="2694686441" sldId="402"/>
            <ac:spMk id="5" creationId="{A2209179-4266-B5EF-94BA-FE12343743D2}"/>
          </ac:spMkLst>
        </pc:spChg>
      </pc:sldChg>
      <pc:sldChg chg="addSp delSp modSp mod chgLayout">
        <pc:chgData name="Katie Gardner" userId="3e9cf9fc-2870-4d75-8f47-4c7adb872f6a" providerId="ADAL" clId="{ACAC7D3D-8F30-41F2-AADC-BE0D4878B56A}" dt="2025-12-04T15:27:02.106" v="976" actId="27636"/>
        <pc:sldMkLst>
          <pc:docMk/>
          <pc:sldMk cId="2686678702" sldId="405"/>
        </pc:sldMkLst>
        <pc:spChg chg="del">
          <ac:chgData name="Katie Gardner" userId="3e9cf9fc-2870-4d75-8f47-4c7adb872f6a" providerId="ADAL" clId="{ACAC7D3D-8F30-41F2-AADC-BE0D4878B56A}" dt="2025-12-04T15:26:53.886" v="970" actId="6264"/>
          <ac:spMkLst>
            <pc:docMk/>
            <pc:sldMk cId="2686678702" sldId="405"/>
            <ac:spMk id="2" creationId="{9905CC34-D6A9-81F7-98AA-5538003EFB23}"/>
          </ac:spMkLst>
        </pc:spChg>
        <pc:spChg chg="mod ord">
          <ac:chgData name="Katie Gardner" userId="3e9cf9fc-2870-4d75-8f47-4c7adb872f6a" providerId="ADAL" clId="{ACAC7D3D-8F30-41F2-AADC-BE0D4878B56A}" dt="2025-12-04T15:27:02.106" v="976" actId="27636"/>
          <ac:spMkLst>
            <pc:docMk/>
            <pc:sldMk cId="2686678702" sldId="405"/>
            <ac:spMk id="3" creationId="{A78913E6-43CA-24AE-B70C-2F376E6DB196}"/>
          </ac:spMkLst>
        </pc:spChg>
        <pc:spChg chg="add del mod">
          <ac:chgData name="Katie Gardner" userId="3e9cf9fc-2870-4d75-8f47-4c7adb872f6a" providerId="ADAL" clId="{ACAC7D3D-8F30-41F2-AADC-BE0D4878B56A}" dt="2025-12-04T15:26:53.886" v="970" actId="6264"/>
          <ac:spMkLst>
            <pc:docMk/>
            <pc:sldMk cId="2686678702" sldId="405"/>
            <ac:spMk id="4" creationId="{250C0174-67E4-075E-9574-C2B0FCC26D39}"/>
          </ac:spMkLst>
        </pc:spChg>
        <pc:spChg chg="add mod ord">
          <ac:chgData name="Katie Gardner" userId="3e9cf9fc-2870-4d75-8f47-4c7adb872f6a" providerId="ADAL" clId="{ACAC7D3D-8F30-41F2-AADC-BE0D4878B56A}" dt="2025-12-04T15:26:53.886" v="970" actId="6264"/>
          <ac:spMkLst>
            <pc:docMk/>
            <pc:sldMk cId="2686678702" sldId="405"/>
            <ac:spMk id="5" creationId="{616D3C6F-8954-26F1-EB4D-B89B131E4B05}"/>
          </ac:spMkLst>
        </pc:spChg>
      </pc:sldChg>
      <pc:sldChg chg="modSp mod">
        <pc:chgData name="Katie Gardner" userId="3e9cf9fc-2870-4d75-8f47-4c7adb872f6a" providerId="ADAL" clId="{ACAC7D3D-8F30-41F2-AADC-BE0D4878B56A}" dt="2025-12-04T15:28:24.133" v="1031" actId="313"/>
        <pc:sldMkLst>
          <pc:docMk/>
          <pc:sldMk cId="1338834246" sldId="407"/>
        </pc:sldMkLst>
        <pc:spChg chg="mod">
          <ac:chgData name="Katie Gardner" userId="3e9cf9fc-2870-4d75-8f47-4c7adb872f6a" providerId="ADAL" clId="{ACAC7D3D-8F30-41F2-AADC-BE0D4878B56A}" dt="2025-12-04T15:28:24.133" v="1031" actId="313"/>
          <ac:spMkLst>
            <pc:docMk/>
            <pc:sldMk cId="1338834246" sldId="407"/>
            <ac:spMk id="2" creationId="{3296E76E-8913-3A27-E5F9-DBE956B2F97E}"/>
          </ac:spMkLst>
        </pc:spChg>
        <pc:spChg chg="mod">
          <ac:chgData name="Katie Gardner" userId="3e9cf9fc-2870-4d75-8f47-4c7adb872f6a" providerId="ADAL" clId="{ACAC7D3D-8F30-41F2-AADC-BE0D4878B56A}" dt="2025-12-04T15:27:32.370" v="981" actId="27636"/>
          <ac:spMkLst>
            <pc:docMk/>
            <pc:sldMk cId="1338834246" sldId="407"/>
            <ac:spMk id="3" creationId="{6AE93FF6-D835-0CBC-0133-4DA930A43E54}"/>
          </ac:spMkLst>
        </pc:spChg>
      </pc:sldChg>
      <pc:sldChg chg="addSp delSp modSp mod chgLayout">
        <pc:chgData name="Katie Gardner" userId="3e9cf9fc-2870-4d75-8f47-4c7adb872f6a" providerId="ADAL" clId="{ACAC7D3D-8F30-41F2-AADC-BE0D4878B56A}" dt="2025-12-04T15:27:47.351" v="988" actId="27636"/>
        <pc:sldMkLst>
          <pc:docMk/>
          <pc:sldMk cId="3809665276" sldId="408"/>
        </pc:sldMkLst>
        <pc:spChg chg="del">
          <ac:chgData name="Katie Gardner" userId="3e9cf9fc-2870-4d75-8f47-4c7adb872f6a" providerId="ADAL" clId="{ACAC7D3D-8F30-41F2-AADC-BE0D4878B56A}" dt="2025-12-04T15:27:15.287" v="977" actId="6264"/>
          <ac:spMkLst>
            <pc:docMk/>
            <pc:sldMk cId="3809665276" sldId="408"/>
            <ac:spMk id="2" creationId="{200EF222-905F-0A61-1D30-5AF83CF40C82}"/>
          </ac:spMkLst>
        </pc:spChg>
        <pc:spChg chg="mod ord">
          <ac:chgData name="Katie Gardner" userId="3e9cf9fc-2870-4d75-8f47-4c7adb872f6a" providerId="ADAL" clId="{ACAC7D3D-8F30-41F2-AADC-BE0D4878B56A}" dt="2025-12-04T15:27:47.351" v="988" actId="27636"/>
          <ac:spMkLst>
            <pc:docMk/>
            <pc:sldMk cId="3809665276" sldId="408"/>
            <ac:spMk id="3" creationId="{420E64C8-11A0-57CF-D1D6-03D42937049C}"/>
          </ac:spMkLst>
        </pc:spChg>
        <pc:spChg chg="add del mod">
          <ac:chgData name="Katie Gardner" userId="3e9cf9fc-2870-4d75-8f47-4c7adb872f6a" providerId="ADAL" clId="{ACAC7D3D-8F30-41F2-AADC-BE0D4878B56A}" dt="2025-12-04T15:27:15.287" v="977" actId="6264"/>
          <ac:spMkLst>
            <pc:docMk/>
            <pc:sldMk cId="3809665276" sldId="408"/>
            <ac:spMk id="4" creationId="{A4E74B1F-FC9E-DA0D-1D88-57EE416D4766}"/>
          </ac:spMkLst>
        </pc:spChg>
        <pc:spChg chg="add mod ord">
          <ac:chgData name="Katie Gardner" userId="3e9cf9fc-2870-4d75-8f47-4c7adb872f6a" providerId="ADAL" clId="{ACAC7D3D-8F30-41F2-AADC-BE0D4878B56A}" dt="2025-12-04T15:27:15.287" v="977" actId="6264"/>
          <ac:spMkLst>
            <pc:docMk/>
            <pc:sldMk cId="3809665276" sldId="408"/>
            <ac:spMk id="5" creationId="{67D2776A-F5B9-89AB-52B4-D1D88496F448}"/>
          </ac:spMkLst>
        </pc:spChg>
      </pc:sldChg>
      <pc:sldChg chg="modSp mod">
        <pc:chgData name="Katie Gardner" userId="3e9cf9fc-2870-4d75-8f47-4c7adb872f6a" providerId="ADAL" clId="{ACAC7D3D-8F30-41F2-AADC-BE0D4878B56A}" dt="2025-12-04T15:33:39.922" v="1204" actId="27636"/>
        <pc:sldMkLst>
          <pc:docMk/>
          <pc:sldMk cId="3675283141" sldId="414"/>
        </pc:sldMkLst>
        <pc:spChg chg="mod">
          <ac:chgData name="Katie Gardner" userId="3e9cf9fc-2870-4d75-8f47-4c7adb872f6a" providerId="ADAL" clId="{ACAC7D3D-8F30-41F2-AADC-BE0D4878B56A}" dt="2025-12-04T15:33:39.922" v="1204" actId="27636"/>
          <ac:spMkLst>
            <pc:docMk/>
            <pc:sldMk cId="3675283141" sldId="414"/>
            <ac:spMk id="3" creationId="{245B05FD-49BC-9C55-80C6-8BD1E17A0C77}"/>
          </ac:spMkLst>
        </pc:spChg>
      </pc:sldChg>
      <pc:sldChg chg="modSp mod">
        <pc:chgData name="Katie Gardner" userId="3e9cf9fc-2870-4d75-8f47-4c7adb872f6a" providerId="ADAL" clId="{ACAC7D3D-8F30-41F2-AADC-BE0D4878B56A}" dt="2025-12-04T15:33:57.025" v="1207" actId="1076"/>
        <pc:sldMkLst>
          <pc:docMk/>
          <pc:sldMk cId="2415133237" sldId="415"/>
        </pc:sldMkLst>
        <pc:graphicFrameChg chg="mod modGraphic">
          <ac:chgData name="Katie Gardner" userId="3e9cf9fc-2870-4d75-8f47-4c7adb872f6a" providerId="ADAL" clId="{ACAC7D3D-8F30-41F2-AADC-BE0D4878B56A}" dt="2025-12-04T15:33:57.025" v="1207" actId="1076"/>
          <ac:graphicFrameMkLst>
            <pc:docMk/>
            <pc:sldMk cId="2415133237" sldId="415"/>
            <ac:graphicFrameMk id="4" creationId="{DF1EC439-C71C-6A49-2820-28C749F13429}"/>
          </ac:graphicFrameMkLst>
        </pc:graphicFrameChg>
      </pc:sldChg>
      <pc:sldChg chg="del">
        <pc:chgData name="Katie Gardner" userId="3e9cf9fc-2870-4d75-8f47-4c7adb872f6a" providerId="ADAL" clId="{ACAC7D3D-8F30-41F2-AADC-BE0D4878B56A}" dt="2025-12-04T15:40:28.271" v="1216" actId="47"/>
        <pc:sldMkLst>
          <pc:docMk/>
          <pc:sldMk cId="2800546594" sldId="417"/>
        </pc:sldMkLst>
      </pc:sldChg>
      <pc:sldChg chg="modSp mod">
        <pc:chgData name="Katie Gardner" userId="3e9cf9fc-2870-4d75-8f47-4c7adb872f6a" providerId="ADAL" clId="{ACAC7D3D-8F30-41F2-AADC-BE0D4878B56A}" dt="2025-12-04T15:29:13.080" v="1033" actId="27636"/>
        <pc:sldMkLst>
          <pc:docMk/>
          <pc:sldMk cId="1051591575" sldId="418"/>
        </pc:sldMkLst>
        <pc:spChg chg="mod">
          <ac:chgData name="Katie Gardner" userId="3e9cf9fc-2870-4d75-8f47-4c7adb872f6a" providerId="ADAL" clId="{ACAC7D3D-8F30-41F2-AADC-BE0D4878B56A}" dt="2025-12-04T15:29:13.080" v="1033" actId="27636"/>
          <ac:spMkLst>
            <pc:docMk/>
            <pc:sldMk cId="1051591575" sldId="418"/>
            <ac:spMk id="3" creationId="{33C57C34-8C98-7C12-5A85-4404D350820B}"/>
          </ac:spMkLst>
        </pc:spChg>
      </pc:sldChg>
      <pc:sldChg chg="modSp mod">
        <pc:chgData name="Katie Gardner" userId="3e9cf9fc-2870-4d75-8f47-4c7adb872f6a" providerId="ADAL" clId="{ACAC7D3D-8F30-41F2-AADC-BE0D4878B56A}" dt="2025-12-04T15:29:18.820" v="1035" actId="27636"/>
        <pc:sldMkLst>
          <pc:docMk/>
          <pc:sldMk cId="1488341824" sldId="419"/>
        </pc:sldMkLst>
        <pc:spChg chg="mod">
          <ac:chgData name="Katie Gardner" userId="3e9cf9fc-2870-4d75-8f47-4c7adb872f6a" providerId="ADAL" clId="{ACAC7D3D-8F30-41F2-AADC-BE0D4878B56A}" dt="2025-12-04T15:29:18.820" v="1035" actId="27636"/>
          <ac:spMkLst>
            <pc:docMk/>
            <pc:sldMk cId="1488341824" sldId="419"/>
            <ac:spMk id="3" creationId="{201017F8-E522-B08B-F3C1-EF941161E47C}"/>
          </ac:spMkLst>
        </pc:spChg>
      </pc:sldChg>
      <pc:sldChg chg="addSp modSp del mod setBg">
        <pc:chgData name="Katie Gardner" userId="3e9cf9fc-2870-4d75-8f47-4c7adb872f6a" providerId="ADAL" clId="{ACAC7D3D-8F30-41F2-AADC-BE0D4878B56A}" dt="2025-12-04T15:29:38.488" v="1037" actId="47"/>
        <pc:sldMkLst>
          <pc:docMk/>
          <pc:sldMk cId="3288791407" sldId="420"/>
        </pc:sldMkLst>
        <pc:spChg chg="mod">
          <ac:chgData name="Katie Gardner" userId="3e9cf9fc-2870-4d75-8f47-4c7adb872f6a" providerId="ADAL" clId="{ACAC7D3D-8F30-41F2-AADC-BE0D4878B56A}" dt="2025-12-04T15:29:27.206" v="1036" actId="26606"/>
          <ac:spMkLst>
            <pc:docMk/>
            <pc:sldMk cId="3288791407" sldId="420"/>
            <ac:spMk id="6" creationId="{B6CCD7B2-E0DD-09E8-4FB2-69220EE25612}"/>
          </ac:spMkLst>
        </pc:spChg>
        <pc:spChg chg="add">
          <ac:chgData name="Katie Gardner" userId="3e9cf9fc-2870-4d75-8f47-4c7adb872f6a" providerId="ADAL" clId="{ACAC7D3D-8F30-41F2-AADC-BE0D4878B56A}" dt="2025-12-04T15:29:27.206" v="1036" actId="26606"/>
          <ac:spMkLst>
            <pc:docMk/>
            <pc:sldMk cId="3288791407" sldId="420"/>
            <ac:spMk id="11" creationId="{39E3965E-AC41-4711-9D10-E25ABB132D86}"/>
          </ac:spMkLst>
        </pc:spChg>
        <pc:spChg chg="add">
          <ac:chgData name="Katie Gardner" userId="3e9cf9fc-2870-4d75-8f47-4c7adb872f6a" providerId="ADAL" clId="{ACAC7D3D-8F30-41F2-AADC-BE0D4878B56A}" dt="2025-12-04T15:29:27.206" v="1036" actId="26606"/>
          <ac:spMkLst>
            <pc:docMk/>
            <pc:sldMk cId="3288791407" sldId="420"/>
            <ac:spMk id="15" creationId="{34461041-8413-4023-ABA7-9E499B0AD995}"/>
          </ac:spMkLst>
        </pc:spChg>
        <pc:spChg chg="add">
          <ac:chgData name="Katie Gardner" userId="3e9cf9fc-2870-4d75-8f47-4c7adb872f6a" providerId="ADAL" clId="{ACAC7D3D-8F30-41F2-AADC-BE0D4878B56A}" dt="2025-12-04T15:29:27.206" v="1036" actId="26606"/>
          <ac:spMkLst>
            <pc:docMk/>
            <pc:sldMk cId="3288791407" sldId="420"/>
            <ac:spMk id="19" creationId="{53B4A494-ED20-47DD-A927-05EA273B0F1F}"/>
          </ac:spMkLst>
        </pc:spChg>
        <pc:picChg chg="mod ord">
          <ac:chgData name="Katie Gardner" userId="3e9cf9fc-2870-4d75-8f47-4c7adb872f6a" providerId="ADAL" clId="{ACAC7D3D-8F30-41F2-AADC-BE0D4878B56A}" dt="2025-12-04T15:29:27.206" v="1036" actId="26606"/>
          <ac:picMkLst>
            <pc:docMk/>
            <pc:sldMk cId="3288791407" sldId="420"/>
            <ac:picMk id="5" creationId="{94F8E8C6-FDEF-98B3-F1DD-2779AA552935}"/>
          </ac:picMkLst>
        </pc:picChg>
        <pc:cxnChg chg="add">
          <ac:chgData name="Katie Gardner" userId="3e9cf9fc-2870-4d75-8f47-4c7adb872f6a" providerId="ADAL" clId="{ACAC7D3D-8F30-41F2-AADC-BE0D4878B56A}" dt="2025-12-04T15:29:27.206" v="1036" actId="26606"/>
          <ac:cxnSpMkLst>
            <pc:docMk/>
            <pc:sldMk cId="3288791407" sldId="420"/>
            <ac:cxnSpMk id="13" creationId="{1F5DC8C3-BA5F-4EED-BB9A-A14272BD82A1}"/>
          </ac:cxnSpMkLst>
        </pc:cxnChg>
        <pc:cxnChg chg="add">
          <ac:chgData name="Katie Gardner" userId="3e9cf9fc-2870-4d75-8f47-4c7adb872f6a" providerId="ADAL" clId="{ACAC7D3D-8F30-41F2-AADC-BE0D4878B56A}" dt="2025-12-04T15:29:27.206" v="1036" actId="26606"/>
          <ac:cxnSpMkLst>
            <pc:docMk/>
            <pc:sldMk cId="3288791407" sldId="420"/>
            <ac:cxnSpMk id="17" creationId="{F05BCF04-4702-43D0-BE8F-DBF6C2F65131}"/>
          </ac:cxnSpMkLst>
        </pc:cxnChg>
      </pc:sldChg>
      <pc:sldChg chg="del">
        <pc:chgData name="Katie Gardner" userId="3e9cf9fc-2870-4d75-8f47-4c7adb872f6a" providerId="ADAL" clId="{ACAC7D3D-8F30-41F2-AADC-BE0D4878B56A}" dt="2025-12-04T15:29:56.760" v="1038" actId="47"/>
        <pc:sldMkLst>
          <pc:docMk/>
          <pc:sldMk cId="3634593162" sldId="421"/>
        </pc:sldMkLst>
      </pc:sldChg>
      <pc:sldChg chg="del">
        <pc:chgData name="Katie Gardner" userId="3e9cf9fc-2870-4d75-8f47-4c7adb872f6a" providerId="ADAL" clId="{ACAC7D3D-8F30-41F2-AADC-BE0D4878B56A}" dt="2025-12-04T15:32:03.628" v="1185" actId="47"/>
        <pc:sldMkLst>
          <pc:docMk/>
          <pc:sldMk cId="734320515" sldId="422"/>
        </pc:sldMkLst>
      </pc:sldChg>
      <pc:sldChg chg="del">
        <pc:chgData name="Katie Gardner" userId="3e9cf9fc-2870-4d75-8f47-4c7adb872f6a" providerId="ADAL" clId="{ACAC7D3D-8F30-41F2-AADC-BE0D4878B56A}" dt="2025-12-04T15:32:03.628" v="1185" actId="47"/>
        <pc:sldMkLst>
          <pc:docMk/>
          <pc:sldMk cId="1028381453" sldId="423"/>
        </pc:sldMkLst>
      </pc:sldChg>
      <pc:sldChg chg="del">
        <pc:chgData name="Katie Gardner" userId="3e9cf9fc-2870-4d75-8f47-4c7adb872f6a" providerId="ADAL" clId="{ACAC7D3D-8F30-41F2-AADC-BE0D4878B56A}" dt="2025-12-04T15:32:03.628" v="1185" actId="47"/>
        <pc:sldMkLst>
          <pc:docMk/>
          <pc:sldMk cId="3386557197" sldId="424"/>
        </pc:sldMkLst>
      </pc:sldChg>
      <pc:sldChg chg="del">
        <pc:chgData name="Katie Gardner" userId="3e9cf9fc-2870-4d75-8f47-4c7adb872f6a" providerId="ADAL" clId="{ACAC7D3D-8F30-41F2-AADC-BE0D4878B56A}" dt="2025-12-04T15:32:03.628" v="1185" actId="47"/>
        <pc:sldMkLst>
          <pc:docMk/>
          <pc:sldMk cId="4247389157" sldId="425"/>
        </pc:sldMkLst>
      </pc:sldChg>
      <pc:sldChg chg="del">
        <pc:chgData name="Katie Gardner" userId="3e9cf9fc-2870-4d75-8f47-4c7adb872f6a" providerId="ADAL" clId="{ACAC7D3D-8F30-41F2-AADC-BE0D4878B56A}" dt="2025-12-04T15:32:03.628" v="1185" actId="47"/>
        <pc:sldMkLst>
          <pc:docMk/>
          <pc:sldMk cId="1864299456" sldId="426"/>
        </pc:sldMkLst>
      </pc:sldChg>
      <pc:sldChg chg="del">
        <pc:chgData name="Katie Gardner" userId="3e9cf9fc-2870-4d75-8f47-4c7adb872f6a" providerId="ADAL" clId="{ACAC7D3D-8F30-41F2-AADC-BE0D4878B56A}" dt="2025-12-04T15:32:03.628" v="1185" actId="47"/>
        <pc:sldMkLst>
          <pc:docMk/>
          <pc:sldMk cId="3113485927" sldId="427"/>
        </pc:sldMkLst>
      </pc:sldChg>
      <pc:sldChg chg="del">
        <pc:chgData name="Katie Gardner" userId="3e9cf9fc-2870-4d75-8f47-4c7adb872f6a" providerId="ADAL" clId="{ACAC7D3D-8F30-41F2-AADC-BE0D4878B56A}" dt="2025-12-04T15:32:03.628" v="1185" actId="47"/>
        <pc:sldMkLst>
          <pc:docMk/>
          <pc:sldMk cId="2502464432" sldId="428"/>
        </pc:sldMkLst>
      </pc:sldChg>
      <pc:sldChg chg="del">
        <pc:chgData name="Katie Gardner" userId="3e9cf9fc-2870-4d75-8f47-4c7adb872f6a" providerId="ADAL" clId="{ACAC7D3D-8F30-41F2-AADC-BE0D4878B56A}" dt="2025-12-04T15:32:03.628" v="1185" actId="47"/>
        <pc:sldMkLst>
          <pc:docMk/>
          <pc:sldMk cId="1266954982" sldId="429"/>
        </pc:sldMkLst>
      </pc:sldChg>
      <pc:sldChg chg="modSp mod">
        <pc:chgData name="Katie Gardner" userId="3e9cf9fc-2870-4d75-8f47-4c7adb872f6a" providerId="ADAL" clId="{ACAC7D3D-8F30-41F2-AADC-BE0D4878B56A}" dt="2025-12-04T15:32:37.278" v="1196" actId="255"/>
        <pc:sldMkLst>
          <pc:docMk/>
          <pc:sldMk cId="1000769884" sldId="431"/>
        </pc:sldMkLst>
        <pc:spChg chg="mod">
          <ac:chgData name="Katie Gardner" userId="3e9cf9fc-2870-4d75-8f47-4c7adb872f6a" providerId="ADAL" clId="{ACAC7D3D-8F30-41F2-AADC-BE0D4878B56A}" dt="2025-12-04T15:32:37.278" v="1196" actId="255"/>
          <ac:spMkLst>
            <pc:docMk/>
            <pc:sldMk cId="1000769884" sldId="431"/>
            <ac:spMk id="3" creationId="{372A48DC-B25C-41C4-A30E-D0DDD079366C}"/>
          </ac:spMkLst>
        </pc:spChg>
      </pc:sldChg>
      <pc:sldChg chg="modSp mod">
        <pc:chgData name="Katie Gardner" userId="3e9cf9fc-2870-4d75-8f47-4c7adb872f6a" providerId="ADAL" clId="{ACAC7D3D-8F30-41F2-AADC-BE0D4878B56A}" dt="2025-12-04T15:32:55.711" v="1200" actId="27636"/>
        <pc:sldMkLst>
          <pc:docMk/>
          <pc:sldMk cId="4009767667" sldId="432"/>
        </pc:sldMkLst>
        <pc:spChg chg="mod">
          <ac:chgData name="Katie Gardner" userId="3e9cf9fc-2870-4d75-8f47-4c7adb872f6a" providerId="ADAL" clId="{ACAC7D3D-8F30-41F2-AADC-BE0D4878B56A}" dt="2025-12-04T15:32:55.711" v="1200" actId="27636"/>
          <ac:spMkLst>
            <pc:docMk/>
            <pc:sldMk cId="4009767667" sldId="432"/>
            <ac:spMk id="3" creationId="{1DC1BB3D-4111-DE55-1B0A-69B82C32940A}"/>
          </ac:spMkLst>
        </pc:spChg>
      </pc:sldChg>
      <pc:sldChg chg="modSp mod">
        <pc:chgData name="Katie Gardner" userId="3e9cf9fc-2870-4d75-8f47-4c7adb872f6a" providerId="ADAL" clId="{ACAC7D3D-8F30-41F2-AADC-BE0D4878B56A}" dt="2025-12-04T15:45:02.827" v="1286" actId="27636"/>
        <pc:sldMkLst>
          <pc:docMk/>
          <pc:sldMk cId="3976997937" sldId="433"/>
        </pc:sldMkLst>
        <pc:spChg chg="mod">
          <ac:chgData name="Katie Gardner" userId="3e9cf9fc-2870-4d75-8f47-4c7adb872f6a" providerId="ADAL" clId="{ACAC7D3D-8F30-41F2-AADC-BE0D4878B56A}" dt="2025-12-04T15:45:02.827" v="1286" actId="27636"/>
          <ac:spMkLst>
            <pc:docMk/>
            <pc:sldMk cId="3976997937" sldId="433"/>
            <ac:spMk id="3" creationId="{1D8AFA9E-D62D-71C4-C15E-4BCF44D18E7A}"/>
          </ac:spMkLst>
        </pc:spChg>
      </pc:sldChg>
      <pc:sldChg chg="modSp mod">
        <pc:chgData name="Katie Gardner" userId="3e9cf9fc-2870-4d75-8f47-4c7adb872f6a" providerId="ADAL" clId="{ACAC7D3D-8F30-41F2-AADC-BE0D4878B56A}" dt="2025-12-04T13:32:55.175" v="75" actId="20577"/>
        <pc:sldMkLst>
          <pc:docMk/>
          <pc:sldMk cId="3550919161" sldId="443"/>
        </pc:sldMkLst>
        <pc:spChg chg="mod">
          <ac:chgData name="Katie Gardner" userId="3e9cf9fc-2870-4d75-8f47-4c7adb872f6a" providerId="ADAL" clId="{ACAC7D3D-8F30-41F2-AADC-BE0D4878B56A}" dt="2025-12-04T13:32:54.455" v="73" actId="27636"/>
          <ac:spMkLst>
            <pc:docMk/>
            <pc:sldMk cId="3550919161" sldId="443"/>
            <ac:spMk id="6" creationId="{891FE2AF-5963-C8A7-A5D1-DF39477AB030}"/>
          </ac:spMkLst>
        </pc:spChg>
        <pc:spChg chg="mod">
          <ac:chgData name="Katie Gardner" userId="3e9cf9fc-2870-4d75-8f47-4c7adb872f6a" providerId="ADAL" clId="{ACAC7D3D-8F30-41F2-AADC-BE0D4878B56A}" dt="2025-12-04T13:32:55.175" v="75" actId="20577"/>
          <ac:spMkLst>
            <pc:docMk/>
            <pc:sldMk cId="3550919161" sldId="443"/>
            <ac:spMk id="8" creationId="{E5EF8BAC-C378-F0DD-25F4-F351FD6849EB}"/>
          </ac:spMkLst>
        </pc:spChg>
      </pc:sldChg>
      <pc:sldChg chg="modSp new mod ord">
        <pc:chgData name="Katie Gardner" userId="3e9cf9fc-2870-4d75-8f47-4c7adb872f6a" providerId="ADAL" clId="{ACAC7D3D-8F30-41F2-AADC-BE0D4878B56A}" dt="2025-12-04T13:44:12.382" v="290"/>
        <pc:sldMkLst>
          <pc:docMk/>
          <pc:sldMk cId="3879685478" sldId="444"/>
        </pc:sldMkLst>
        <pc:spChg chg="mod">
          <ac:chgData name="Katie Gardner" userId="3e9cf9fc-2870-4d75-8f47-4c7adb872f6a" providerId="ADAL" clId="{ACAC7D3D-8F30-41F2-AADC-BE0D4878B56A}" dt="2025-12-04T13:43:46.645" v="287" actId="20577"/>
          <ac:spMkLst>
            <pc:docMk/>
            <pc:sldMk cId="3879685478" sldId="444"/>
            <ac:spMk id="2" creationId="{8F228F2F-720C-7346-D4BA-5B859C925712}"/>
          </ac:spMkLst>
        </pc:spChg>
        <pc:spChg chg="mod">
          <ac:chgData name="Katie Gardner" userId="3e9cf9fc-2870-4d75-8f47-4c7adb872f6a" providerId="ADAL" clId="{ACAC7D3D-8F30-41F2-AADC-BE0D4878B56A}" dt="2025-12-04T13:44:01.345" v="288"/>
          <ac:spMkLst>
            <pc:docMk/>
            <pc:sldMk cId="3879685478" sldId="444"/>
            <ac:spMk id="3" creationId="{A296620E-0EA6-A48D-4D94-D6E38C33B5BC}"/>
          </ac:spMkLst>
        </pc:spChg>
      </pc:sldChg>
      <pc:sldChg chg="modSp new mod">
        <pc:chgData name="Katie Gardner" userId="3e9cf9fc-2870-4d75-8f47-4c7adb872f6a" providerId="ADAL" clId="{ACAC7D3D-8F30-41F2-AADC-BE0D4878B56A}" dt="2025-12-04T13:50:59.254" v="837" actId="20577"/>
        <pc:sldMkLst>
          <pc:docMk/>
          <pc:sldMk cId="2748443038" sldId="445"/>
        </pc:sldMkLst>
        <pc:spChg chg="mod">
          <ac:chgData name="Katie Gardner" userId="3e9cf9fc-2870-4d75-8f47-4c7adb872f6a" providerId="ADAL" clId="{ACAC7D3D-8F30-41F2-AADC-BE0D4878B56A}" dt="2025-12-04T13:50:59.254" v="837" actId="20577"/>
          <ac:spMkLst>
            <pc:docMk/>
            <pc:sldMk cId="2748443038" sldId="445"/>
            <ac:spMk id="3" creationId="{34D32B3C-7994-792A-627F-DD6814FD88B1}"/>
          </ac:spMkLst>
        </pc:spChg>
      </pc:sldChg>
      <pc:sldChg chg="new del">
        <pc:chgData name="Katie Gardner" userId="3e9cf9fc-2870-4d75-8f47-4c7adb872f6a" providerId="ADAL" clId="{ACAC7D3D-8F30-41F2-AADC-BE0D4878B56A}" dt="2025-12-04T15:25:06.358" v="932" actId="47"/>
        <pc:sldMkLst>
          <pc:docMk/>
          <pc:sldMk cId="1217405162" sldId="446"/>
        </pc:sldMkLst>
      </pc:sldChg>
      <pc:sldChg chg="modSp new mod">
        <pc:chgData name="Katie Gardner" userId="3e9cf9fc-2870-4d75-8f47-4c7adb872f6a" providerId="ADAL" clId="{ACAC7D3D-8F30-41F2-AADC-BE0D4878B56A}" dt="2025-12-04T15:27:42.849" v="986" actId="27636"/>
        <pc:sldMkLst>
          <pc:docMk/>
          <pc:sldMk cId="2649088495" sldId="446"/>
        </pc:sldMkLst>
        <pc:spChg chg="mod">
          <ac:chgData name="Katie Gardner" userId="3e9cf9fc-2870-4d75-8f47-4c7adb872f6a" providerId="ADAL" clId="{ACAC7D3D-8F30-41F2-AADC-BE0D4878B56A}" dt="2025-12-04T15:27:42.849" v="986" actId="27636"/>
          <ac:spMkLst>
            <pc:docMk/>
            <pc:sldMk cId="2649088495" sldId="446"/>
            <ac:spMk id="3" creationId="{21040C03-AFCF-FA57-0348-876AC9E52D0F}"/>
          </ac:spMkLst>
        </pc:spChg>
      </pc:sldChg>
      <pc:sldChg chg="modSp new mod">
        <pc:chgData name="Katie Gardner" userId="3e9cf9fc-2870-4d75-8f47-4c7adb872f6a" providerId="ADAL" clId="{ACAC7D3D-8F30-41F2-AADC-BE0D4878B56A}" dt="2025-12-04T15:31:38.525" v="1183" actId="20577"/>
        <pc:sldMkLst>
          <pc:docMk/>
          <pc:sldMk cId="50588661" sldId="447"/>
        </pc:sldMkLst>
        <pc:spChg chg="mod">
          <ac:chgData name="Katie Gardner" userId="3e9cf9fc-2870-4d75-8f47-4c7adb872f6a" providerId="ADAL" clId="{ACAC7D3D-8F30-41F2-AADC-BE0D4878B56A}" dt="2025-12-04T15:31:03.347" v="1058" actId="20577"/>
          <ac:spMkLst>
            <pc:docMk/>
            <pc:sldMk cId="50588661" sldId="447"/>
            <ac:spMk id="2" creationId="{B0E50BC6-3866-7B27-827F-2B706AF1F410}"/>
          </ac:spMkLst>
        </pc:spChg>
        <pc:spChg chg="mod">
          <ac:chgData name="Katie Gardner" userId="3e9cf9fc-2870-4d75-8f47-4c7adb872f6a" providerId="ADAL" clId="{ACAC7D3D-8F30-41F2-AADC-BE0D4878B56A}" dt="2025-12-04T15:31:38.525" v="1183" actId="20577"/>
          <ac:spMkLst>
            <pc:docMk/>
            <pc:sldMk cId="50588661" sldId="447"/>
            <ac:spMk id="3" creationId="{CBEC659F-E292-D69D-59DA-E3956E05434A}"/>
          </ac:spMkLst>
        </pc:spChg>
      </pc:sldChg>
      <pc:sldChg chg="modSp new mod">
        <pc:chgData name="Katie Gardner" userId="3e9cf9fc-2870-4d75-8f47-4c7adb872f6a" providerId="ADAL" clId="{ACAC7D3D-8F30-41F2-AADC-BE0D4878B56A}" dt="2025-12-04T15:32:42.255" v="1198" actId="27636"/>
        <pc:sldMkLst>
          <pc:docMk/>
          <pc:sldMk cId="1548739187" sldId="448"/>
        </pc:sldMkLst>
        <pc:spChg chg="mod">
          <ac:chgData name="Katie Gardner" userId="3e9cf9fc-2870-4d75-8f47-4c7adb872f6a" providerId="ADAL" clId="{ACAC7D3D-8F30-41F2-AADC-BE0D4878B56A}" dt="2025-12-04T15:32:42.255" v="1198" actId="27636"/>
          <ac:spMkLst>
            <pc:docMk/>
            <pc:sldMk cId="1548739187" sldId="448"/>
            <ac:spMk id="3" creationId="{89A9398E-89B6-9AC5-E99C-8041A7C99C72}"/>
          </ac:spMkLst>
        </pc:spChg>
      </pc:sldChg>
      <pc:sldChg chg="new del">
        <pc:chgData name="Katie Gardner" userId="3e9cf9fc-2870-4d75-8f47-4c7adb872f6a" providerId="ADAL" clId="{ACAC7D3D-8F30-41F2-AADC-BE0D4878B56A}" dt="2025-12-04T15:32:03.628" v="1185" actId="47"/>
        <pc:sldMkLst>
          <pc:docMk/>
          <pc:sldMk cId="3526270969" sldId="448"/>
        </pc:sldMkLst>
      </pc:sldChg>
      <pc:sldChg chg="modSp new">
        <pc:chgData name="Katie Gardner" userId="3e9cf9fc-2870-4d75-8f47-4c7adb872f6a" providerId="ADAL" clId="{ACAC7D3D-8F30-41F2-AADC-BE0D4878B56A}" dt="2025-12-04T15:40:10.070" v="1212"/>
        <pc:sldMkLst>
          <pc:docMk/>
          <pc:sldMk cId="1497415122" sldId="449"/>
        </pc:sldMkLst>
        <pc:spChg chg="mod">
          <ac:chgData name="Katie Gardner" userId="3e9cf9fc-2870-4d75-8f47-4c7adb872f6a" providerId="ADAL" clId="{ACAC7D3D-8F30-41F2-AADC-BE0D4878B56A}" dt="2025-12-04T15:40:10.070" v="1212"/>
          <ac:spMkLst>
            <pc:docMk/>
            <pc:sldMk cId="1497415122" sldId="449"/>
            <ac:spMk id="3" creationId="{812CC91D-31E6-B001-DC05-9799619D07E8}"/>
          </ac:spMkLst>
        </pc:spChg>
      </pc:sldChg>
      <pc:sldChg chg="add">
        <pc:chgData name="Katie Gardner" userId="3e9cf9fc-2870-4d75-8f47-4c7adb872f6a" providerId="ADAL" clId="{ACAC7D3D-8F30-41F2-AADC-BE0D4878B56A}" dt="2025-12-04T15:45:25.761" v="1288"/>
        <pc:sldMkLst>
          <pc:docMk/>
          <pc:sldMk cId="3777111655" sldId="450"/>
        </pc:sldMkLst>
      </pc:sldChg>
      <pc:sldChg chg="new del">
        <pc:chgData name="Katie Gardner" userId="3e9cf9fc-2870-4d75-8f47-4c7adb872f6a" providerId="ADAL" clId="{ACAC7D3D-8F30-41F2-AADC-BE0D4878B56A}" dt="2025-12-04T15:45:32.443" v="1290" actId="47"/>
        <pc:sldMkLst>
          <pc:docMk/>
          <pc:sldMk cId="1140904821" sldId="451"/>
        </pc:sldMkLst>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ctrTitle"/>
          </p:nvPr>
        </p:nvSpPr>
        <p:spPr>
          <a:xfrm>
            <a:off x="1097280" y="758952"/>
            <a:ext cx="10058400" cy="3566160"/>
          </a:xfrm>
        </p:spPr>
        <p:txBody>
          <a:bodyPr anchor="b">
            <a:normAutofit/>
          </a:bodyPr>
          <a:lstStyle>
            <a:lvl1pPr algn="l">
              <a:lnSpc>
                <a:spcPct val="90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9184DA70-C731-4C70-880D-CCD4705E623C}" type="datetime1">
              <a:rPr lang="en-US" smtClean="0"/>
              <a:t>12/4/2025</a:t>
            </a:fld>
            <a:endParaRPr lang="en-US"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6234375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lvl1pPr marL="91440" indent="-91440">
              <a:buClr>
                <a:schemeClr val="accent1"/>
              </a:buClr>
              <a:buFont typeface="Arial" panose="020B0604020202020204" pitchFamily="34" charset="0"/>
              <a:buChar char="•"/>
              <a:defRPr sz="2400"/>
            </a:lvl1pPr>
            <a:lvl2pPr marL="384048" indent="-182880">
              <a:buClr>
                <a:schemeClr val="accent1"/>
              </a:buClr>
              <a:buFont typeface="Arial" panose="020B0604020202020204" pitchFamily="34" charset="0"/>
              <a:buChar char="•"/>
              <a:defRPr sz="2400"/>
            </a:lvl2pPr>
            <a:lvl3pPr marL="566928" indent="-182880">
              <a:buClr>
                <a:schemeClr val="accent1"/>
              </a:buClr>
              <a:buFont typeface="Arial" panose="020B0604020202020204" pitchFamily="34" charset="0"/>
              <a:buChar char="•"/>
              <a:defRPr sz="2400"/>
            </a:lvl3pPr>
            <a:lvl4pPr marL="749808" indent="-182880">
              <a:buClr>
                <a:schemeClr val="accent1"/>
              </a:buClr>
              <a:buFont typeface="Arial" panose="020B0604020202020204" pitchFamily="34" charset="0"/>
              <a:buChar char="•"/>
              <a:defRPr sz="2400"/>
            </a:lvl4pPr>
            <a:lvl5pPr marL="932688" indent="-182880">
              <a:buClr>
                <a:schemeClr val="accent1"/>
              </a:buClr>
              <a:buFont typeface="Arial" panose="020B0604020202020204" pitchFamily="34" charset="0"/>
              <a:buChar char="•"/>
              <a:defRPr sz="2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4BE1D723-8F53-4F53-90B0-1982A396982E}" type="datetime1">
              <a:rPr lang="en-US" smtClean="0"/>
              <a:t>12/4/2025</a:t>
            </a:fld>
            <a:endParaRPr lang="en-US"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5404659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85C21A-8B93-4657-B5DF-7EAEAD3BE127}"/>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97280" y="758952"/>
            <a:ext cx="10058400" cy="3566160"/>
          </a:xfrm>
        </p:spPr>
        <p:txBody>
          <a:bodyPr anchor="b" anchorCtr="0">
            <a:normAutofit/>
          </a:bodyPr>
          <a:lstStyle>
            <a:lvl1pPr>
              <a:lnSpc>
                <a:spcPct val="90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663440"/>
            <a:ext cx="10058400" cy="1143000"/>
          </a:xfrm>
        </p:spPr>
        <p:txBody>
          <a:bodyPr lIns="91440" rIns="9144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cxnSp>
        <p:nvCxnSpPr>
          <p:cNvPr id="9" name="Straight Connector 8">
            <a:extLst>
              <a:ext uri="{FF2B5EF4-FFF2-40B4-BE49-F238E27FC236}">
                <a16:creationId xmlns:a16="http://schemas.microsoft.com/office/drawing/2014/main"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p>
            <a:fld id="{97669AF7-7BEB-44E4-9852-375E34362B5B}" type="datetime1">
              <a:rPr lang="en-US" smtClean="0"/>
              <a:t>12/4/2025</a:t>
            </a:fld>
            <a:endParaRPr lang="en-US" dirty="0"/>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p>
            <a:endParaRPr lang="en-US" dirty="0"/>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7627835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2120900"/>
            <a:ext cx="4639736" cy="3748193"/>
          </a:xfrm>
        </p:spPr>
        <p:txBody>
          <a:bodyPr>
            <a:normAutofit/>
          </a:bodyPr>
          <a:lstStyle>
            <a:lvl1pPr marL="91440" indent="-91440">
              <a:buClr>
                <a:schemeClr val="accent1"/>
              </a:buClr>
              <a:buFont typeface="Arial" panose="020B0604020202020204" pitchFamily="34" charset="0"/>
              <a:buChar char="•"/>
              <a:defRPr sz="2400"/>
            </a:lvl1pPr>
            <a:lvl2pPr marL="384048" indent="-182880">
              <a:buClr>
                <a:schemeClr val="accent1"/>
              </a:buClr>
              <a:buFont typeface="Arial" panose="020B0604020202020204" pitchFamily="34" charset="0"/>
              <a:buChar char="•"/>
              <a:defRPr sz="2400"/>
            </a:lvl2pPr>
            <a:lvl3pPr marL="566928" indent="-182880">
              <a:buClr>
                <a:schemeClr val="accent1"/>
              </a:buClr>
              <a:buFont typeface="Arial" panose="020B0604020202020204" pitchFamily="34" charset="0"/>
              <a:buChar char="•"/>
              <a:defRPr sz="2400"/>
            </a:lvl3pPr>
            <a:lvl4pPr marL="749808" indent="-182880">
              <a:buClr>
                <a:schemeClr val="accent1"/>
              </a:buClr>
              <a:buFont typeface="Arial" panose="020B0604020202020204" pitchFamily="34" charset="0"/>
              <a:buChar char="•"/>
              <a:defRPr sz="2400"/>
            </a:lvl4pPr>
            <a:lvl5pPr marL="932688" indent="-182880">
              <a:buClr>
                <a:schemeClr val="accent1"/>
              </a:buClr>
              <a:buFont typeface="Arial" panose="020B0604020202020204" pitchFamily="34" charset="0"/>
              <a:buChar char="•"/>
              <a:defRPr sz="2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515944" y="2120900"/>
            <a:ext cx="4639736" cy="3748194"/>
          </a:xfrm>
        </p:spPr>
        <p:txBody>
          <a:bodyPr>
            <a:normAutofit/>
          </a:bodyPr>
          <a:lstStyle>
            <a:lvl1pPr marL="91440" indent="-91440">
              <a:buClr>
                <a:schemeClr val="accent1"/>
              </a:buClr>
              <a:buFont typeface="Arial" panose="020B0604020202020204" pitchFamily="34" charset="0"/>
              <a:buChar char="•"/>
              <a:defRPr sz="2400"/>
            </a:lvl1pPr>
            <a:lvl2pPr marL="384048" indent="-182880">
              <a:buClr>
                <a:schemeClr val="accent1"/>
              </a:buClr>
              <a:buFont typeface="Arial" panose="020B0604020202020204" pitchFamily="34" charset="0"/>
              <a:buChar char="•"/>
              <a:defRPr sz="2400"/>
            </a:lvl2pPr>
            <a:lvl3pPr marL="566928" indent="-182880">
              <a:buClr>
                <a:schemeClr val="accent1"/>
              </a:buClr>
              <a:buFont typeface="Arial" panose="020B0604020202020204" pitchFamily="34" charset="0"/>
              <a:buChar char="•"/>
              <a:defRPr sz="2400"/>
            </a:lvl3pPr>
            <a:lvl4pPr marL="749808" indent="-182880">
              <a:buClr>
                <a:schemeClr val="accent1"/>
              </a:buClr>
              <a:buFont typeface="Arial" panose="020B0604020202020204" pitchFamily="34" charset="0"/>
              <a:buChar char="•"/>
              <a:defRPr sz="2400"/>
            </a:lvl4pPr>
            <a:lvl5pPr marL="932688" indent="-182880">
              <a:buClr>
                <a:schemeClr val="accent1"/>
              </a:buClr>
              <a:buFont typeface="Arial" panose="020B0604020202020204" pitchFamily="34" charset="0"/>
              <a:buChar char="•"/>
              <a:defRPr sz="2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a:lstStyle/>
          <a:p>
            <a:fld id="{BAAAC38D-0552-4C82-B593-E6124DFADBE2}" type="datetime1">
              <a:rPr lang="en-US" smtClean="0"/>
              <a:t>12/4/2025</a:t>
            </a:fld>
            <a:endParaRPr lang="en-US" dirty="0"/>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5883595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dirty="0"/>
              <a:t>Click to edit Master title style</a:t>
            </a:r>
          </a:p>
        </p:txBody>
      </p:sp>
      <p:sp>
        <p:nvSpPr>
          <p:cNvPr id="3" name="Text Placeholder 2"/>
          <p:cNvSpPr>
            <a:spLocks noGrp="1"/>
          </p:cNvSpPr>
          <p:nvPr>
            <p:ph type="body" idx="1"/>
          </p:nvPr>
        </p:nvSpPr>
        <p:spPr>
          <a:xfrm>
            <a:off x="1097280"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958274"/>
            <a:ext cx="4639736" cy="2910821"/>
          </a:xfrm>
        </p:spPr>
        <p:txBody>
          <a:bodyPr>
            <a:normAutofit/>
          </a:bodyPr>
          <a:lstStyle>
            <a:lvl1pPr marL="91440" indent="-91440">
              <a:buClr>
                <a:schemeClr val="accent1"/>
              </a:buClr>
              <a:buFont typeface="Arial" panose="020B0604020202020204" pitchFamily="34" charset="0"/>
              <a:buChar char="•"/>
              <a:defRPr sz="2400"/>
            </a:lvl1pPr>
            <a:lvl2pPr marL="384048" indent="-182880">
              <a:buClr>
                <a:schemeClr val="accent1"/>
              </a:buClr>
              <a:buFont typeface="Arial" panose="020B0604020202020204" pitchFamily="34" charset="0"/>
              <a:buChar char="•"/>
              <a:defRPr sz="2400"/>
            </a:lvl2pPr>
            <a:lvl3pPr marL="566928" indent="-182880">
              <a:buClr>
                <a:schemeClr val="accent1"/>
              </a:buClr>
              <a:buFont typeface="Arial" panose="020B0604020202020204" pitchFamily="34" charset="0"/>
              <a:buChar char="•"/>
              <a:defRPr sz="2400"/>
            </a:lvl3pPr>
            <a:lvl4pPr marL="749808" indent="-182880">
              <a:buClr>
                <a:schemeClr val="accent1"/>
              </a:buClr>
              <a:buFont typeface="Arial" panose="020B0604020202020204" pitchFamily="34" charset="0"/>
              <a:buChar char="•"/>
              <a:defRPr sz="2400"/>
            </a:lvl4pPr>
            <a:lvl5pPr marL="932688" indent="-182880">
              <a:buClr>
                <a:schemeClr val="accent1"/>
              </a:buClr>
              <a:buFont typeface="Arial" panose="020B0604020202020204" pitchFamily="34" charset="0"/>
              <a:buChar char="•"/>
              <a:defRPr sz="2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515944"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15944" y="2958273"/>
            <a:ext cx="4639736" cy="2910821"/>
          </a:xfrm>
        </p:spPr>
        <p:txBody>
          <a:bodyPr>
            <a:normAutofit/>
          </a:bodyPr>
          <a:lstStyle>
            <a:lvl1pPr marL="91440" indent="-91440">
              <a:buClr>
                <a:schemeClr val="accent1"/>
              </a:buClr>
              <a:buFont typeface="Arial" panose="020B0604020202020204" pitchFamily="34" charset="0"/>
              <a:buChar char="•"/>
              <a:defRPr sz="2400"/>
            </a:lvl1pPr>
            <a:lvl2pPr marL="384048" indent="-182880">
              <a:buClr>
                <a:schemeClr val="accent1"/>
              </a:buClr>
              <a:buFont typeface="Arial" panose="020B0604020202020204" pitchFamily="34" charset="0"/>
              <a:buChar char="•"/>
              <a:defRPr sz="2400"/>
            </a:lvl2pPr>
            <a:lvl3pPr marL="566928" indent="-182880">
              <a:buClr>
                <a:schemeClr val="accent1"/>
              </a:buClr>
              <a:buFont typeface="Arial" panose="020B0604020202020204" pitchFamily="34" charset="0"/>
              <a:buChar char="•"/>
              <a:defRPr sz="2400"/>
            </a:lvl3pPr>
            <a:lvl4pPr marL="749808" indent="-182880">
              <a:buClr>
                <a:schemeClr val="accent1"/>
              </a:buClr>
              <a:buFont typeface="Arial" panose="020B0604020202020204" pitchFamily="34" charset="0"/>
              <a:buChar char="•"/>
              <a:defRPr sz="2400"/>
            </a:lvl4pPr>
            <a:lvl5pPr marL="932688" indent="-182880">
              <a:buClr>
                <a:schemeClr val="accent1"/>
              </a:buClr>
              <a:buFont typeface="Arial" panose="020B0604020202020204" pitchFamily="34" charset="0"/>
              <a:buChar char="•"/>
              <a:defRPr sz="2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fld id="{D9DF0F1C-5577-4ACB-BB62-DF8F3C494C7E}" type="datetime1">
              <a:rPr lang="en-US" smtClean="0"/>
              <a:t>12/4/2025</a:t>
            </a:fld>
            <a:endParaRPr lang="en-US" dirty="0"/>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9639257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fld id="{1775B394-D9F9-4F0C-B15D-605F45CB9E9F}" type="datetime1">
              <a:rPr lang="en-US" smtClean="0"/>
              <a:t>12/4/2025</a:t>
            </a:fld>
            <a:endParaRPr lang="en-US" dirty="0"/>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2685433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E9C91B-7EAD-4562-AB0E-DFB9663AECE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fld id="{39667345-2558-425A-8533-9BFDBCE15005}" type="datetime1">
              <a:rPr lang="en-US" smtClean="0"/>
              <a:t>12/4/2025</a:t>
            </a:fld>
            <a:endParaRPr lang="en-US"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333937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643466" y="786383"/>
            <a:ext cx="3517567" cy="2093975"/>
          </a:xfrm>
        </p:spPr>
        <p:txBody>
          <a:bodyPr anchor="b">
            <a:normAutofit/>
          </a:bodyPr>
          <a:lstStyle>
            <a:lvl1pPr>
              <a:lnSpc>
                <a:spcPct val="90000"/>
              </a:lnSpc>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458984" y="812799"/>
            <a:ext cx="5928344" cy="52947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43465" y="3043050"/>
            <a:ext cx="3517567" cy="3064505"/>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43464" y="6446520"/>
            <a:ext cx="3517568" cy="365125"/>
          </a:xfrm>
        </p:spPr>
        <p:txBody>
          <a:bodyPr/>
          <a:lstStyle>
            <a:lvl1pPr algn="l">
              <a:defRPr/>
            </a:lvl1pPr>
          </a:lstStyle>
          <a:p>
            <a:fld id="{92BEA474-078D-4E9B-9B14-09A87B19DC46}" type="datetime1">
              <a:rPr lang="en-US" smtClean="0"/>
              <a:t>12/4/2025</a:t>
            </a:fld>
            <a:endParaRPr lang="en-US" dirty="0"/>
          </a:p>
        </p:txBody>
      </p:sp>
      <p:sp>
        <p:nvSpPr>
          <p:cNvPr id="6" name="Footer Placeholder 5"/>
          <p:cNvSpPr>
            <a:spLocks noGrp="1"/>
          </p:cNvSpPr>
          <p:nvPr>
            <p:ph type="ftr" sz="quarter" idx="11"/>
          </p:nvPr>
        </p:nvSpPr>
        <p:spPr>
          <a:xfrm>
            <a:off x="5458983" y="6446520"/>
            <a:ext cx="5334019"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37711844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1097279" y="4799362"/>
            <a:ext cx="10113645" cy="743682"/>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4907D986-8816-4272-A432-0437A28A9828}" type="datetime1">
              <a:rPr lang="en-US" smtClean="0"/>
              <a:t>12/4/2025</a:t>
            </a:fld>
            <a:endParaRPr lang="en-US" dirty="0"/>
          </a:p>
        </p:txBody>
      </p:sp>
      <p:sp>
        <p:nvSpPr>
          <p:cNvPr id="6" name="Footer Placeholder 5"/>
          <p:cNvSpPr>
            <a:spLocks noGrp="1"/>
          </p:cNvSpPr>
          <p:nvPr>
            <p:ph type="ftr" sz="quarter" idx="11"/>
          </p:nvPr>
        </p:nvSpPr>
        <p:spPr>
          <a:xfrm>
            <a:off x="1097279" y="6446838"/>
            <a:ext cx="6818262" cy="365125"/>
          </a:xfrm>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0161376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x" preserve="1">
  <p:cSld name="Title and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0A1A5E-5912-48AD-6F4B-BC838A39B210}"/>
              </a:ext>
            </a:extLst>
          </p:cNvPr>
          <p:cNvSpPr>
            <a:spLocks noGrp="1"/>
          </p:cNvSpPr>
          <p:nvPr>
            <p:ph type="title"/>
          </p:nvPr>
        </p:nvSpPr>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908700B-A581-5111-E580-6FD121C026EE}"/>
              </a:ext>
            </a:extLst>
          </p:cNvPr>
          <p:cNvSpPr>
            <a:spLocks noGrp="1"/>
          </p:cNvSpPr>
          <p:nvPr>
            <p:ph type="body"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1132F20-A4BE-2A4E-F26D-738AB1D4B73B}"/>
              </a:ext>
            </a:extLst>
          </p:cNvPr>
          <p:cNvSpPr>
            <a:spLocks noGrp="1"/>
          </p:cNvSpPr>
          <p:nvPr>
            <p:ph type="dt" sz="half" idx="10"/>
          </p:nvPr>
        </p:nvSpPr>
        <p:spPr/>
        <p:txBody>
          <a:bodyPr/>
          <a:lstStyle/>
          <a:p>
            <a:fld id="{62D6E202-B606-4609-B914-27C9371A1F6D}" type="datetime1">
              <a:rPr lang="en-US" smtClean="0"/>
              <a:t>12/4/2025</a:t>
            </a:fld>
            <a:endParaRPr lang="en-US" dirty="0"/>
          </a:p>
        </p:txBody>
      </p:sp>
      <p:sp>
        <p:nvSpPr>
          <p:cNvPr id="5" name="Footer Placeholder 4">
            <a:extLst>
              <a:ext uri="{FF2B5EF4-FFF2-40B4-BE49-F238E27FC236}">
                <a16:creationId xmlns:a16="http://schemas.microsoft.com/office/drawing/2014/main" id="{FB6003AF-DD33-0B6B-9277-18604E3316CA}"/>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20EBA87E-58EC-F14E-5730-4A9026A4E9AA}"/>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39478138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theme" Target="../theme/theme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800">
                <a:solidFill>
                  <a:srgbClr val="FFFFFF"/>
                </a:solidFill>
              </a:defRPr>
            </a:lvl1pPr>
          </a:lstStyle>
          <a:p>
            <a:fld id="{62D6E202-B606-4609-B914-27C9371A1F6D}" type="datetime1">
              <a:rPr lang="en-US" smtClean="0"/>
              <a:t>12/4/2025</a:t>
            </a:fld>
            <a:endParaRPr lang="en-US" dirty="0"/>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8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800">
                <a:solidFill>
                  <a:srgbClr val="FFFFFF"/>
                </a:solidFill>
              </a:defRPr>
            </a:lvl1pPr>
          </a:lstStyle>
          <a:p>
            <a:fld id="{3A98EE3D-8CD1-4C3F-BD1C-C98C9596463C}" type="slidenum">
              <a:rPr lang="en-US" smtClean="0"/>
              <a:t>‹#›</a:t>
            </a:fld>
            <a:endParaRPr lang="en-US" dirty="0"/>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460309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Lst>
  <p:hf sldNum="0" hdr="0" ftr="0" dt="0"/>
  <p:txStyles>
    <p:titleStyle>
      <a:lvl1pPr algn="l" defTabSz="914400" rtl="0" eaLnBrk="1" latinLnBrk="0" hangingPunct="1">
        <a:lnSpc>
          <a:spcPct val="90000"/>
        </a:lnSpc>
        <a:spcBef>
          <a:spcPct val="0"/>
        </a:spcBef>
        <a:buNone/>
        <a:defRPr sz="4700" i="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19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7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slideLayout" Target="../slideLayouts/slideLayout1.xml"/><Relationship Id="rId1" Type="http://schemas.openxmlformats.org/officeDocument/2006/relationships/themeOverride" Target="../theme/themeOverr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8" Type="http://schemas.openxmlformats.org/officeDocument/2006/relationships/hyperlink" Target="https://www.proquest.com/docview/2025301106/fulltextPDF/484C4B3EDC7C48D1PQ/1?accountid=130472" TargetMode="External"/><Relationship Id="rId3" Type="http://schemas.openxmlformats.org/officeDocument/2006/relationships/hyperlink" Target="https://ezproxy.uwtsd.ac.uk/login?url=https://search.ebscohost.com/login.aspx?direct=true&amp;db=eue&amp;AN=146168543&amp;site=ehost-live" TargetMode="External"/><Relationship Id="rId7" Type="http://schemas.openxmlformats.org/officeDocument/2006/relationships/hyperlink" Target="https://doi-org.ezproxy.uwtsd.ac.uk/10.1177/1478210318809758" TargetMode="External"/><Relationship Id="rId12" Type="http://schemas.openxmlformats.org/officeDocument/2006/relationships/hyperlink" Target="https://www.google.com/url?sa=t&amp;rct=j&amp;q=&amp;esrc=s&amp;source=web&amp;cd=&amp;cad=rja&amp;uact=8&amp;ved=2ahUKEwj9tdeQjfv6AhWdRkEAHcj4Bj8QFnoECA0QAQ&amp;url=https%3A%2F%2Fwww.st-andrews.ac.uk%2Fmedia%2Fhuman-resources%2Fequalitydiversity%2Finccurriculum%2FE%26D%2520for%2520Academics%2520Factsheet%2520-%2520Pastoral%2520Care.pdf&amp;usg=AOvVaw2tQA8QMTEX08EC9lWl3EjW" TargetMode="External"/><Relationship Id="rId2" Type="http://schemas.openxmlformats.org/officeDocument/2006/relationships/hyperlink" Target="https://www.google.com/url?sa=t&amp;rct=j&amp;q=&amp;esrc=s&amp;source=web&amp;cd=&amp;cad=rja&amp;uact=8&amp;ved=2ahUKEwjSuOv1i_v6AhVEXcAKHWevC24QFnoECBkQAQ&amp;url=https%3A%2F%2Fgov.wales%2Fsites%2Fdefault%2Ffiles%2Fpublications%2F2018-09%2Fadditional-learning-needs-aln-transformation-programme-v2.pdf&amp;usg=AOvVaw0OxYsxVz5G9EA6EXtpCUT2" TargetMode="External"/><Relationship Id="rId1" Type="http://schemas.openxmlformats.org/officeDocument/2006/relationships/slideLayout" Target="../slideLayouts/slideLayout2.xml"/><Relationship Id="rId6" Type="http://schemas.openxmlformats.org/officeDocument/2006/relationships/hyperlink" Target="https://doi-org.ezproxy.uwtsd.ac.uk/10.1111/j.1469-5812.1998.tb00322.x" TargetMode="External"/><Relationship Id="rId11" Type="http://schemas.openxmlformats.org/officeDocument/2006/relationships/hyperlink" Target="https://www.google.com/url?sa=t&amp;rct=j&amp;q=&amp;esrc=s&amp;source=web&amp;cd=&amp;ved=2ahUKEwi8o5LmjPv6AhXDoFwKHfPoCakQFnoECAsQAQ&amp;url=https%3A%2F%2Fwww.brookes.ac.uk%2Fdocuments%2Focsld%2Finclusive-guides%2Facademic-fact-sheet%2F&amp;usg=AOvVaw06Cc5g9_kPVONJqmyZzjh4" TargetMode="External"/><Relationship Id="rId5" Type="http://schemas.openxmlformats.org/officeDocument/2006/relationships/hyperlink" Target="https://www.ethnicity-facts-figures.service.gov.uk/style-guide/writing-about-ethnicity/" TargetMode="External"/><Relationship Id="rId10" Type="http://schemas.openxmlformats.org/officeDocument/2006/relationships/hyperlink" Target="https://www.google.com/url?sa=t&amp;rct=j&amp;q=&amp;esrc=s&amp;source=web&amp;cd=&amp;cad=rja&amp;uact=8&amp;ved=2ahUKEwiBxPqhjPv6AhVXhlwKHRcBBioQFnoECA0QAQ&amp;url=https%3A%2F%2Fen.unesco.org%2Finclusivepolicylab%2Fsystem%2Ffiles%2Fteams%2Fdiscussion%2F2018%2F2%2Fe-and-d-for-academics-factsheet-inclusive-practice_0_0_0_0_0.pdf&amp;usg=AOvVaw3Du2j79v2zRXRBytU6tEX3" TargetMode="External"/><Relationship Id="rId4" Type="http://schemas.openxmlformats.org/officeDocument/2006/relationships/hyperlink" Target="https://www.advance-he.ac.uk/news-and-views/how-can-we-become-anti-racist-guide" TargetMode="External"/><Relationship Id="rId9" Type="http://schemas.openxmlformats.org/officeDocument/2006/relationships/hyperlink" Target="https://qaa-membership.buzzsprout.com/2126943/13194180-speaking-my-language-understanding-and-supporting-the-experiences-of-disabled-students?t=0" TargetMode="Externa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hyperlink" Target="https://www.gov.wales/additional-learning-needs-code" TargetMode="Externa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hyperlink" Target="https://www.theguardian.com/lifeandstyle/2024/nov/29/what-is-adhd-how-do-you-get-a-diagnosis-and-can-you-only-treat-it-with-drugs-all-your-questions-answered-by-experts" TargetMode="Externa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hyperlink" Target="https://www.ucas.com/corporate/news-and-key-documents/news/highest-number-students-sharing-disability-and-mental-health-conditions-secure-place-university" TargetMode="External"/><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5.xml.rels><?xml version="1.0" encoding="UTF-8" standalone="yes"?>
<Relationships xmlns="http://schemas.openxmlformats.org/package/2006/relationships"><Relationship Id="rId2" Type="http://schemas.openxmlformats.org/officeDocument/2006/relationships/hyperlink" Target="https://gov.wales/sites/default/files/publications/2022-06/220622-the-additional-learning-needs-code-for-wales-2021.pdf" TargetMode="External"/><Relationship Id="rId1" Type="http://schemas.openxmlformats.org/officeDocument/2006/relationships/slideLayout" Target="../slideLayouts/slideLayout2.xml"/></Relationships>
</file>

<file path=ppt/slides/_rels/slide8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0.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7.xml"/></Relationships>
</file>

<file path=ppt/slides/_rels/slide9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1.xml.rels><?xml version="1.0" encoding="UTF-8" standalone="yes"?>
<Relationships xmlns="http://schemas.openxmlformats.org/package/2006/relationships"><Relationship Id="rId2" Type="http://schemas.openxmlformats.org/officeDocument/2006/relationships/hyperlink" Target="https://www.uwtsd.ac.uk/sites/default/files/2024-02/UWTSD%20Strategic%20Plan.pdf" TargetMode="External"/><Relationship Id="rId1" Type="http://schemas.openxmlformats.org/officeDocument/2006/relationships/slideLayout" Target="../slideLayouts/slideLayout2.xml"/></Relationships>
</file>

<file path=ppt/slides/_rels/slide10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4.xml.rels><?xml version="1.0" encoding="UTF-8" standalone="yes"?>
<Relationships xmlns="http://schemas.openxmlformats.org/package/2006/relationships"><Relationship Id="rId3" Type="http://schemas.openxmlformats.org/officeDocument/2006/relationships/hyperlink" Target="https://whel-primo.hosted.exlibrisgroup.com/primo-explore/search?query=any,contains,Intersectionality&amp;tab=tab1&amp;search_scope=CSCOP_EVERYTHING&amp;vid=44WHELF_UWTSD_VU1&amp;facet=tlevel,include,peer_reviewed&amp;lang=en_US&amp;mode=basic&amp;offset=0" TargetMode="External"/><Relationship Id="rId2" Type="http://schemas.openxmlformats.org/officeDocument/2006/relationships/hyperlink" Target="https://www.bdadyslexia.org.uk/dyslexia" TargetMode="External"/><Relationship Id="rId1" Type="http://schemas.openxmlformats.org/officeDocument/2006/relationships/slideLayout" Target="../slideLayouts/slideLayout2.xml"/><Relationship Id="rId4" Type="http://schemas.openxmlformats.org/officeDocument/2006/relationships/hyperlink" Target="http://ebookcentral.proquest.com/lib/trinity/detail.action?docID=6269264" TargetMode="External"/></Relationships>
</file>

<file path=ppt/slides/_rels/slide105.xml.rels><?xml version="1.0" encoding="UTF-8" standalone="yes"?>
<Relationships xmlns="http://schemas.openxmlformats.org/package/2006/relationships"><Relationship Id="rId3" Type="http://schemas.openxmlformats.org/officeDocument/2006/relationships/hyperlink" Target="https://chicagounbound.uchicago.edu/uclf/vol1989/iss1/8" TargetMode="External"/><Relationship Id="rId2" Type="http://schemas.openxmlformats.org/officeDocument/2006/relationships/hyperlink" Target="https://sputniksteve.wordpress.com/2019/03/28/climb-that-tree-differentiating-differentiation/" TargetMode="External"/><Relationship Id="rId1" Type="http://schemas.openxmlformats.org/officeDocument/2006/relationships/slideLayout" Target="../slideLayouts/slideLayout2.xml"/><Relationship Id="rId5" Type="http://schemas.openxmlformats.org/officeDocument/2006/relationships/hyperlink" Target="https://dyslexiaaction.org.uk/contact-us/" TargetMode="External"/><Relationship Id="rId4" Type="http://schemas.openxmlformats.org/officeDocument/2006/relationships/hyperlink" Target="https://www.disabilityrightsuk.org/equality-act-and-disabled-people" TargetMode="External"/></Relationships>
</file>

<file path=ppt/slides/_rels/slide106.xml.rels><?xml version="1.0" encoding="UTF-8" standalone="yes"?>
<Relationships xmlns="http://schemas.openxmlformats.org/package/2006/relationships"><Relationship Id="rId3" Type="http://schemas.openxmlformats.org/officeDocument/2006/relationships/hyperlink" Target="https://search-ebscohost-com.ezproxy.uwtsd.ac.uk/login.aspx?direct=true&amp;db=nlebk&amp;AN=161087&amp;site=ehost-live" TargetMode="External"/><Relationship Id="rId2" Type="http://schemas.openxmlformats.org/officeDocument/2006/relationships/hyperlink" Target="https://www.legislation.gov.uk/ukpga/2010/15/contents" TargetMode="External"/><Relationship Id="rId1" Type="http://schemas.openxmlformats.org/officeDocument/2006/relationships/slideLayout" Target="../slideLayouts/slideLayout2.xml"/></Relationships>
</file>

<file path=ppt/slides/_rels/slide107.xml.rels><?xml version="1.0" encoding="UTF-8" standalone="yes"?>
<Relationships xmlns="http://schemas.openxmlformats.org/package/2006/relationships"><Relationship Id="rId3" Type="http://schemas.openxmlformats.org/officeDocument/2006/relationships/hyperlink" Target="https://www.dyslexia.uk.net/employers/equality-act/" TargetMode="External"/><Relationship Id="rId2" Type="http://schemas.openxmlformats.org/officeDocument/2006/relationships/hyperlink" Target="https://www.un.org/development/desa/disabilities/convention-on-the-rights-of-persons-with-disabilities/convention-on-the-rights-of-persons-with-disabilities-2.html" TargetMode="External"/><Relationship Id="rId1" Type="http://schemas.openxmlformats.org/officeDocument/2006/relationships/slideLayout" Target="../slideLayouts/slideLayout2.xml"/></Relationships>
</file>

<file path=ppt/slides/_rels/slide108.xml.rels><?xml version="1.0" encoding="UTF-8" standalone="yes"?>
<Relationships xmlns="http://schemas.openxmlformats.org/package/2006/relationships"><Relationship Id="rId3" Type="http://schemas.openxmlformats.org/officeDocument/2006/relationships/hyperlink" Target="https://www.equalitytrust.org.uk/how-has-inequality-changed" TargetMode="External"/><Relationship Id="rId2" Type="http://schemas.openxmlformats.org/officeDocument/2006/relationships/hyperlink" Target="https://www.dyslexia.uk.net/employers/equality-act/" TargetMode="External"/><Relationship Id="rId1" Type="http://schemas.openxmlformats.org/officeDocument/2006/relationships/slideLayout" Target="../slideLayouts/slideLayout2.xml"/><Relationship Id="rId4" Type="http://schemas.openxmlformats.org/officeDocument/2006/relationships/hyperlink" Target="https://www.un.org/development/desa/disabilities/convention-on-the-rights-of-persons-with-disabilities/convention-on-the-rights-of-persons-with-disabilities-2.html" TargetMode="External"/></Relationships>
</file>

<file path=ppt/slides/_rels/slide109.xml.rels><?xml version="1.0" encoding="UTF-8" standalone="yes"?>
<Relationships xmlns="http://schemas.openxmlformats.org/package/2006/relationships"><Relationship Id="rId3" Type="http://schemas.openxmlformats.org/officeDocument/2006/relationships/hyperlink" Target="https://www.un.org/development/desa/disabilities/convention-on-the-rights-of-persons-with-disabilities/convention-on-the-rights-of-persons-with-disabilities-2.html" TargetMode="External"/><Relationship Id="rId2" Type="http://schemas.openxmlformats.org/officeDocument/2006/relationships/hyperlink" Target="https://wearepurple.org.uk/disability-and-inequality-infographic/"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3" name="Rectangle 32">
            <a:extLst>
              <a:ext uri="{FF2B5EF4-FFF2-40B4-BE49-F238E27FC236}">
                <a16:creationId xmlns:a16="http://schemas.microsoft.com/office/drawing/2014/main" id="{2FDF0794-1B86-42B2-B8C7-F60123E638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726" cy="685897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Franklin Gothic Book" panose="020F0502020204030204"/>
              <a:ea typeface="+mn-ea"/>
              <a:cs typeface="+mn-cs"/>
            </a:endParaRPr>
          </a:p>
        </p:txBody>
      </p:sp>
      <p:pic>
        <p:nvPicPr>
          <p:cNvPr id="4" name="Picture 3" descr="A close up of a piece of paper with a pencil laying on top">
            <a:extLst>
              <a:ext uri="{FF2B5EF4-FFF2-40B4-BE49-F238E27FC236}">
                <a16:creationId xmlns:a16="http://schemas.microsoft.com/office/drawing/2014/main" id="{65810330-F0B5-43C9-BC34-094FFB5C0529}"/>
              </a:ext>
            </a:extLst>
          </p:cNvPr>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20" y="-12683"/>
            <a:ext cx="12191980" cy="6858000"/>
          </a:xfrm>
          <a:prstGeom prst="rect">
            <a:avLst/>
          </a:prstGeom>
        </p:spPr>
      </p:pic>
      <p:sp>
        <p:nvSpPr>
          <p:cNvPr id="35" name="Rectangle 34">
            <a:extLst>
              <a:ext uri="{FF2B5EF4-FFF2-40B4-BE49-F238E27FC236}">
                <a16:creationId xmlns:a16="http://schemas.microsoft.com/office/drawing/2014/main" id="{C5373426-E26E-431D-959C-5DB96C0B62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12607" y="1238442"/>
            <a:ext cx="3635926" cy="4355751"/>
          </a:xfrm>
          <a:prstGeom prst="rect">
            <a:avLst/>
          </a:prstGeom>
          <a:solidFill>
            <a:schemeClr val="bg1">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Franklin Gothic Book" panose="020F0502020204030204"/>
              <a:ea typeface="+mn-ea"/>
              <a:cs typeface="+mn-cs"/>
            </a:endParaRPr>
          </a:p>
        </p:txBody>
      </p:sp>
      <p:sp>
        <p:nvSpPr>
          <p:cNvPr id="2" name="Title 1">
            <a:extLst>
              <a:ext uri="{FF2B5EF4-FFF2-40B4-BE49-F238E27FC236}">
                <a16:creationId xmlns:a16="http://schemas.microsoft.com/office/drawing/2014/main" id="{9AB2EA78-AEB3-469B-9025-3B17201A457B}"/>
              </a:ext>
            </a:extLst>
          </p:cNvPr>
          <p:cNvSpPr>
            <a:spLocks noGrp="1"/>
          </p:cNvSpPr>
          <p:nvPr>
            <p:ph type="ctrTitle"/>
          </p:nvPr>
        </p:nvSpPr>
        <p:spPr>
          <a:xfrm>
            <a:off x="8123416" y="1475234"/>
            <a:ext cx="3214307" cy="2901694"/>
          </a:xfrm>
        </p:spPr>
        <p:txBody>
          <a:bodyPr anchor="b">
            <a:normAutofit/>
          </a:bodyPr>
          <a:lstStyle/>
          <a:p>
            <a:r>
              <a:rPr lang="en-US" sz="4400">
                <a:solidFill>
                  <a:schemeClr val="tx1"/>
                </a:solidFill>
              </a:rPr>
              <a:t>Additional Learning Needs</a:t>
            </a:r>
            <a:endParaRPr lang="en-US" sz="4400" dirty="0">
              <a:solidFill>
                <a:schemeClr val="tx1"/>
              </a:solidFill>
            </a:endParaRPr>
          </a:p>
        </p:txBody>
      </p:sp>
      <p:sp>
        <p:nvSpPr>
          <p:cNvPr id="3" name="Subtitle 2">
            <a:extLst>
              <a:ext uri="{FF2B5EF4-FFF2-40B4-BE49-F238E27FC236}">
                <a16:creationId xmlns:a16="http://schemas.microsoft.com/office/drawing/2014/main" id="{255E1F2F-E259-4EA8-9FFD-3A10AF541859}"/>
              </a:ext>
            </a:extLst>
          </p:cNvPr>
          <p:cNvSpPr>
            <a:spLocks noGrp="1"/>
          </p:cNvSpPr>
          <p:nvPr>
            <p:ph type="subTitle" idx="1"/>
          </p:nvPr>
        </p:nvSpPr>
        <p:spPr>
          <a:xfrm>
            <a:off x="8127750" y="4608576"/>
            <a:ext cx="3205640" cy="774186"/>
          </a:xfrm>
        </p:spPr>
        <p:txBody>
          <a:bodyPr anchor="t">
            <a:normAutofit/>
          </a:bodyPr>
          <a:lstStyle/>
          <a:p>
            <a:pPr>
              <a:lnSpc>
                <a:spcPct val="100000"/>
              </a:lnSpc>
            </a:pPr>
            <a:r>
              <a:rPr lang="en-US" sz="1600" dirty="0"/>
              <a:t>Katie gardner</a:t>
            </a:r>
          </a:p>
        </p:txBody>
      </p:sp>
      <p:cxnSp>
        <p:nvCxnSpPr>
          <p:cNvPr id="37" name="Straight Connector 36">
            <a:extLst>
              <a:ext uri="{FF2B5EF4-FFF2-40B4-BE49-F238E27FC236}">
                <a16:creationId xmlns:a16="http://schemas.microsoft.com/office/drawing/2014/main" id="{96D07482-83A3-4451-943C-B469610829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76090" y="4508519"/>
            <a:ext cx="310896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9" name="Rectangle 38">
            <a:extLst>
              <a:ext uri="{FF2B5EF4-FFF2-40B4-BE49-F238E27FC236}">
                <a16:creationId xmlns:a16="http://schemas.microsoft.com/office/drawing/2014/main" id="{EDC90921-9082-491B-940E-827D679F34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193143965"/>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3A9C7B-D659-012E-8416-DB2A75FA2B04}"/>
              </a:ext>
            </a:extLst>
          </p:cNvPr>
          <p:cNvSpPr>
            <a:spLocks noGrp="1"/>
          </p:cNvSpPr>
          <p:nvPr>
            <p:ph type="title"/>
          </p:nvPr>
        </p:nvSpPr>
        <p:spPr/>
        <p:txBody>
          <a:bodyPr/>
          <a:lstStyle/>
          <a:p>
            <a:r>
              <a:rPr lang="en-GB" dirty="0"/>
              <a:t>Today's Lecture Outcomes</a:t>
            </a:r>
          </a:p>
        </p:txBody>
      </p:sp>
      <p:sp>
        <p:nvSpPr>
          <p:cNvPr id="3" name="Content Placeholder 2">
            <a:extLst>
              <a:ext uri="{FF2B5EF4-FFF2-40B4-BE49-F238E27FC236}">
                <a16:creationId xmlns:a16="http://schemas.microsoft.com/office/drawing/2014/main" id="{5FCCB4DA-1013-B13E-6C9E-221EF86C616D}"/>
              </a:ext>
            </a:extLst>
          </p:cNvPr>
          <p:cNvSpPr>
            <a:spLocks noGrp="1"/>
          </p:cNvSpPr>
          <p:nvPr>
            <p:ph idx="1"/>
          </p:nvPr>
        </p:nvSpPr>
        <p:spPr/>
        <p:txBody>
          <a:bodyPr>
            <a:normAutofit/>
          </a:bodyPr>
          <a:lstStyle/>
          <a:p>
            <a:pPr>
              <a:lnSpc>
                <a:spcPct val="107000"/>
              </a:lnSpc>
              <a:spcAft>
                <a:spcPts val="800"/>
              </a:spcAft>
              <a:buFont typeface="Arial" panose="020B0604020202020204" pitchFamily="34" charset="0"/>
              <a:buChar char="•"/>
            </a:pPr>
            <a:r>
              <a:rPr lang="en-GB" sz="2400" dirty="0">
                <a:effectLst/>
              </a:rPr>
              <a:t>Introduction to module</a:t>
            </a:r>
          </a:p>
          <a:p>
            <a:pPr>
              <a:lnSpc>
                <a:spcPct val="107000"/>
              </a:lnSpc>
              <a:spcAft>
                <a:spcPts val="800"/>
              </a:spcAft>
              <a:buFont typeface="Arial" panose="020B0604020202020204" pitchFamily="34" charset="0"/>
              <a:buChar char="•"/>
            </a:pPr>
            <a:r>
              <a:rPr lang="en-GB" sz="2400" dirty="0">
                <a:effectLst/>
              </a:rPr>
              <a:t>Introduce and discuss Module Assessment</a:t>
            </a:r>
          </a:p>
          <a:p>
            <a:pPr>
              <a:lnSpc>
                <a:spcPct val="107000"/>
              </a:lnSpc>
              <a:spcAft>
                <a:spcPts val="800"/>
              </a:spcAft>
              <a:buFont typeface="Arial" panose="020B0604020202020204" pitchFamily="34" charset="0"/>
              <a:buChar char="•"/>
            </a:pPr>
            <a:r>
              <a:rPr lang="en-GB" sz="2400" dirty="0"/>
              <a:t>Define disability and ALN</a:t>
            </a:r>
            <a:endParaRPr lang="en-GB" sz="2400" dirty="0">
              <a:effectLst/>
            </a:endParaRPr>
          </a:p>
          <a:p>
            <a:pPr>
              <a:buFont typeface="Arial" panose="020B0604020202020204" pitchFamily="34" charset="0"/>
              <a:buChar char="•"/>
            </a:pPr>
            <a:r>
              <a:rPr lang="en-GB" sz="2400" dirty="0"/>
              <a:t>Define equality, equity and intersectionality</a:t>
            </a:r>
          </a:p>
          <a:p>
            <a:pPr>
              <a:buFont typeface="Arial" panose="020B0604020202020204" pitchFamily="34" charset="0"/>
              <a:buChar char="•"/>
            </a:pPr>
            <a:r>
              <a:rPr lang="en-GB" sz="2400" dirty="0"/>
              <a:t>Consider different legislations and policies around ALN</a:t>
            </a:r>
          </a:p>
          <a:p>
            <a:pPr>
              <a:buFont typeface="Arial" panose="020B0604020202020204" pitchFamily="34" charset="0"/>
              <a:buChar char="•"/>
            </a:pPr>
            <a:r>
              <a:rPr lang="en-GB" sz="2400" dirty="0"/>
              <a:t>Critique if these policies and legislations work in practice</a:t>
            </a:r>
            <a:r>
              <a:rPr lang="en-GB" dirty="0"/>
              <a:t> </a:t>
            </a:r>
          </a:p>
          <a:p>
            <a:pPr>
              <a:buFont typeface="Arial" panose="020B0604020202020204" pitchFamily="34" charset="0"/>
              <a:buChar char="•"/>
            </a:pPr>
            <a:endParaRPr lang="en-GB" dirty="0"/>
          </a:p>
          <a:p>
            <a:endParaRPr lang="en-GB" dirty="0"/>
          </a:p>
        </p:txBody>
      </p:sp>
    </p:spTree>
    <p:extLst>
      <p:ext uri="{BB962C8B-B14F-4D97-AF65-F5344CB8AC3E}">
        <p14:creationId xmlns:p14="http://schemas.microsoft.com/office/powerpoint/2010/main" val="35824241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24C1CD-1136-F2E9-5B45-A85CD071DBCE}"/>
              </a:ext>
            </a:extLst>
          </p:cNvPr>
          <p:cNvSpPr>
            <a:spLocks noGrp="1"/>
          </p:cNvSpPr>
          <p:nvPr>
            <p:ph type="title"/>
          </p:nvPr>
        </p:nvSpPr>
        <p:spPr/>
        <p:txBody>
          <a:bodyPr/>
          <a:lstStyle/>
          <a:p>
            <a:r>
              <a:rPr lang="en-GB" dirty="0"/>
              <a:t>Module Aims</a:t>
            </a:r>
          </a:p>
        </p:txBody>
      </p:sp>
      <p:sp>
        <p:nvSpPr>
          <p:cNvPr id="3" name="Content Placeholder 2">
            <a:extLst>
              <a:ext uri="{FF2B5EF4-FFF2-40B4-BE49-F238E27FC236}">
                <a16:creationId xmlns:a16="http://schemas.microsoft.com/office/drawing/2014/main" id="{AD9149AE-EB49-1B35-BFE2-D28F07B714CB}"/>
              </a:ext>
            </a:extLst>
          </p:cNvPr>
          <p:cNvSpPr>
            <a:spLocks noGrp="1"/>
          </p:cNvSpPr>
          <p:nvPr>
            <p:ph idx="1"/>
          </p:nvPr>
        </p:nvSpPr>
        <p:spPr/>
        <p:txBody>
          <a:bodyPr/>
          <a:lstStyle/>
          <a:p>
            <a:pPr>
              <a:buFont typeface="Arial" panose="020B0604020202020204" pitchFamily="34" charset="0"/>
              <a:buChar char="•"/>
            </a:pPr>
            <a:r>
              <a:rPr lang="en-GB" sz="2400" dirty="0">
                <a:effectLst/>
                <a:latin typeface="Arial" panose="020B0604020202020204" pitchFamily="34" charset="0"/>
                <a:ea typeface="Times New Roman" panose="02020603050405020304" pitchFamily="18" charset="0"/>
                <a:cs typeface="Arial" panose="020B0604020202020204" pitchFamily="34" charset="0"/>
              </a:rPr>
              <a:t>To develop an understanding of the principles of inclusive practice within the PCET classroom </a:t>
            </a:r>
            <a:endParaRPr lang="en-GB" sz="2400" dirty="0">
              <a:effectLst/>
              <a:latin typeface="Calibri" panose="020F0502020204030204" pitchFamily="34" charset="0"/>
              <a:ea typeface="DengXian" panose="02010600030101010101" pitchFamily="2" charset="-122"/>
              <a:cs typeface="Arial" panose="020B0604020202020204" pitchFamily="34" charset="0"/>
            </a:endParaRPr>
          </a:p>
          <a:p>
            <a:endParaRPr lang="en-GB" dirty="0"/>
          </a:p>
        </p:txBody>
      </p:sp>
    </p:spTree>
    <p:extLst>
      <p:ext uri="{BB962C8B-B14F-4D97-AF65-F5344CB8AC3E}">
        <p14:creationId xmlns:p14="http://schemas.microsoft.com/office/powerpoint/2010/main" val="356482444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795826-0DFB-BEDA-AF82-497BE659DF9C}"/>
              </a:ext>
            </a:extLst>
          </p:cNvPr>
          <p:cNvSpPr>
            <a:spLocks noGrp="1"/>
          </p:cNvSpPr>
          <p:nvPr>
            <p:ph type="title"/>
          </p:nvPr>
        </p:nvSpPr>
        <p:spPr/>
        <p:txBody>
          <a:bodyPr/>
          <a:lstStyle/>
          <a:p>
            <a:r>
              <a:rPr lang="en-GB" dirty="0"/>
              <a:t>Module Learning Outcomes</a:t>
            </a:r>
          </a:p>
        </p:txBody>
      </p:sp>
      <p:sp>
        <p:nvSpPr>
          <p:cNvPr id="3" name="Content Placeholder 2">
            <a:extLst>
              <a:ext uri="{FF2B5EF4-FFF2-40B4-BE49-F238E27FC236}">
                <a16:creationId xmlns:a16="http://schemas.microsoft.com/office/drawing/2014/main" id="{27D9EB7E-4450-7B84-03C8-2022C289980A}"/>
              </a:ext>
            </a:extLst>
          </p:cNvPr>
          <p:cNvSpPr>
            <a:spLocks noGrp="1"/>
          </p:cNvSpPr>
          <p:nvPr>
            <p:ph idx="1"/>
          </p:nvPr>
        </p:nvSpPr>
        <p:spPr/>
        <p:txBody>
          <a:bodyPr/>
          <a:lstStyle/>
          <a:p>
            <a:pPr fontAlgn="base">
              <a:lnSpc>
                <a:spcPct val="107000"/>
              </a:lnSpc>
              <a:spcAft>
                <a:spcPts val="800"/>
              </a:spcAft>
              <a:buFont typeface="Arial" panose="020B0604020202020204" pitchFamily="34" charset="0"/>
              <a:buChar char="•"/>
            </a:pPr>
            <a:r>
              <a:rPr lang="en-US" sz="2400" dirty="0">
                <a:effectLst/>
                <a:ea typeface="Times New Roman" panose="02020603050405020304" pitchFamily="18" charset="0"/>
                <a:cs typeface="Arial" panose="020B0604020202020204" pitchFamily="34" charset="0"/>
              </a:rPr>
              <a:t>Upon the successful completion of this module, the student should be able to:</a:t>
            </a:r>
            <a:r>
              <a:rPr lang="en-GB" sz="2400" dirty="0">
                <a:effectLst/>
                <a:ea typeface="Times New Roman" panose="02020603050405020304" pitchFamily="18" charset="0"/>
                <a:cs typeface="Arial" panose="020B0604020202020204" pitchFamily="34" charset="0"/>
              </a:rPr>
              <a:t> </a:t>
            </a:r>
            <a:endParaRPr lang="en-GB" sz="2400" dirty="0">
              <a:ea typeface="DengXian" panose="02010600030101010101" pitchFamily="2" charset="-122"/>
              <a:cs typeface="Arial" panose="020B0604020202020204" pitchFamily="34" charset="0"/>
            </a:endParaRPr>
          </a:p>
          <a:p>
            <a:pPr fontAlgn="base">
              <a:lnSpc>
                <a:spcPct val="107000"/>
              </a:lnSpc>
              <a:spcAft>
                <a:spcPts val="800"/>
              </a:spcAft>
              <a:buFont typeface="Arial" panose="020B0604020202020204" pitchFamily="34" charset="0"/>
              <a:buChar char="•"/>
            </a:pPr>
            <a:r>
              <a:rPr lang="en-GB" sz="2400" dirty="0">
                <a:effectLst/>
                <a:ea typeface="Times New Roman" panose="02020603050405020304" pitchFamily="18" charset="0"/>
                <a:cs typeface="Arial" panose="020B0604020202020204" pitchFamily="34" charset="0"/>
              </a:rPr>
              <a:t>Identify and critically discuss key features and associated characteristics of a range of diagnosed impairments </a:t>
            </a:r>
            <a:endParaRPr lang="en-GB" sz="2400" dirty="0">
              <a:ea typeface="DengXian" panose="02010600030101010101" pitchFamily="2" charset="-122"/>
              <a:cs typeface="Arial" panose="020B0604020202020204" pitchFamily="34" charset="0"/>
            </a:endParaRPr>
          </a:p>
          <a:p>
            <a:pPr fontAlgn="base">
              <a:lnSpc>
                <a:spcPct val="107000"/>
              </a:lnSpc>
              <a:spcAft>
                <a:spcPts val="800"/>
              </a:spcAft>
              <a:buFont typeface="Arial" panose="020B0604020202020204" pitchFamily="34" charset="0"/>
              <a:buChar char="•"/>
            </a:pPr>
            <a:r>
              <a:rPr lang="en-GB" sz="2400" dirty="0">
                <a:effectLst/>
                <a:ea typeface="Times New Roman" panose="02020603050405020304" pitchFamily="18" charset="0"/>
                <a:cs typeface="Arial" panose="020B0604020202020204" pitchFamily="34" charset="0"/>
              </a:rPr>
              <a:t>Identify and evaluate strategies to meet the needs of learners with additional learning needs within the PCET learning setting </a:t>
            </a:r>
            <a:endParaRPr lang="en-GB" sz="2400" dirty="0">
              <a:effectLst/>
              <a:ea typeface="DengXian" panose="02010600030101010101" pitchFamily="2" charset="-122"/>
              <a:cs typeface="Arial" panose="020B0604020202020204" pitchFamily="34" charset="0"/>
            </a:endParaRPr>
          </a:p>
          <a:p>
            <a:endParaRPr lang="en-GB" dirty="0"/>
          </a:p>
        </p:txBody>
      </p:sp>
    </p:spTree>
    <p:extLst>
      <p:ext uri="{BB962C8B-B14F-4D97-AF65-F5344CB8AC3E}">
        <p14:creationId xmlns:p14="http://schemas.microsoft.com/office/powerpoint/2010/main" val="297788008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CEAA6C-F44E-5A3C-F6A6-44AFD95DC4AB}"/>
              </a:ext>
            </a:extLst>
          </p:cNvPr>
          <p:cNvSpPr>
            <a:spLocks noGrp="1"/>
          </p:cNvSpPr>
          <p:nvPr>
            <p:ph type="title"/>
          </p:nvPr>
        </p:nvSpPr>
        <p:spPr/>
        <p:txBody>
          <a:bodyPr/>
          <a:lstStyle/>
          <a:p>
            <a:r>
              <a:rPr lang="en-GB" dirty="0"/>
              <a:t>Indicative content</a:t>
            </a:r>
          </a:p>
        </p:txBody>
      </p:sp>
      <p:sp>
        <p:nvSpPr>
          <p:cNvPr id="3" name="Content Placeholder 2">
            <a:extLst>
              <a:ext uri="{FF2B5EF4-FFF2-40B4-BE49-F238E27FC236}">
                <a16:creationId xmlns:a16="http://schemas.microsoft.com/office/drawing/2014/main" id="{5DED9A62-738E-9383-9470-CF2CB56C6237}"/>
              </a:ext>
            </a:extLst>
          </p:cNvPr>
          <p:cNvSpPr>
            <a:spLocks noGrp="1"/>
          </p:cNvSpPr>
          <p:nvPr>
            <p:ph idx="1"/>
          </p:nvPr>
        </p:nvSpPr>
        <p:spPr>
          <a:xfrm>
            <a:off x="1097280" y="1957659"/>
            <a:ext cx="10058400" cy="4398536"/>
          </a:xfrm>
        </p:spPr>
        <p:txBody>
          <a:bodyPr>
            <a:normAutofit fontScale="92500" lnSpcReduction="20000"/>
          </a:bodyPr>
          <a:lstStyle/>
          <a:p>
            <a:pPr lvl="0" fontAlgn="base">
              <a:lnSpc>
                <a:spcPct val="107000"/>
              </a:lnSpc>
              <a:spcAft>
                <a:spcPts val="800"/>
              </a:spcAft>
              <a:buFont typeface="Arial" panose="020B0604020202020204" pitchFamily="34" charset="0"/>
              <a:buChar char="•"/>
              <a:tabLst>
                <a:tab pos="457200" algn="l"/>
              </a:tabLst>
            </a:pPr>
            <a:r>
              <a:rPr lang="en-US" sz="2600" dirty="0">
                <a:effectLst/>
                <a:ea typeface="Times New Roman" panose="02020603050405020304" pitchFamily="18" charset="0"/>
                <a:cs typeface="Arial" panose="020B0604020202020204" pitchFamily="34" charset="0"/>
              </a:rPr>
              <a:t>Additional learning needs, policy and statutory guidelines</a:t>
            </a:r>
            <a:r>
              <a:rPr lang="en-GB" sz="2600" dirty="0">
                <a:effectLst/>
                <a:ea typeface="Times New Roman" panose="02020603050405020304" pitchFamily="18" charset="0"/>
                <a:cs typeface="Arial" panose="020B0604020202020204" pitchFamily="34" charset="0"/>
              </a:rPr>
              <a:t> </a:t>
            </a:r>
            <a:endParaRPr lang="en-GB" sz="2600" dirty="0">
              <a:effectLst/>
              <a:ea typeface="DengXian" panose="02010600030101010101" pitchFamily="2" charset="-122"/>
              <a:cs typeface="Arial" panose="020B0604020202020204" pitchFamily="34" charset="0"/>
            </a:endParaRPr>
          </a:p>
          <a:p>
            <a:pPr lvl="0" fontAlgn="base">
              <a:lnSpc>
                <a:spcPct val="107000"/>
              </a:lnSpc>
              <a:spcAft>
                <a:spcPts val="800"/>
              </a:spcAft>
              <a:buFont typeface="Arial" panose="020B0604020202020204" pitchFamily="34" charset="0"/>
              <a:buChar char="•"/>
              <a:tabLst>
                <a:tab pos="457200" algn="l"/>
              </a:tabLst>
            </a:pPr>
            <a:r>
              <a:rPr lang="en-US" sz="2600" dirty="0">
                <a:effectLst/>
                <a:ea typeface="Times New Roman" panose="02020603050405020304" pitchFamily="18" charset="0"/>
                <a:cs typeface="Arial" panose="020B0604020202020204" pitchFamily="34" charset="0"/>
              </a:rPr>
              <a:t>Differentiation and accommodating needs within the PCET classroom </a:t>
            </a:r>
            <a:r>
              <a:rPr lang="en-GB" sz="2600" dirty="0">
                <a:effectLst/>
                <a:ea typeface="Times New Roman" panose="02020603050405020304" pitchFamily="18" charset="0"/>
                <a:cs typeface="Arial" panose="020B0604020202020204" pitchFamily="34" charset="0"/>
              </a:rPr>
              <a:t> </a:t>
            </a:r>
            <a:endParaRPr lang="en-GB" sz="2600" dirty="0">
              <a:effectLst/>
              <a:ea typeface="DengXian" panose="02010600030101010101" pitchFamily="2" charset="-122"/>
              <a:cs typeface="Arial" panose="020B0604020202020204" pitchFamily="34" charset="0"/>
            </a:endParaRPr>
          </a:p>
          <a:p>
            <a:pPr lvl="0" fontAlgn="base">
              <a:lnSpc>
                <a:spcPct val="107000"/>
              </a:lnSpc>
              <a:spcAft>
                <a:spcPts val="800"/>
              </a:spcAft>
              <a:buFont typeface="Arial" panose="020B0604020202020204" pitchFamily="34" charset="0"/>
              <a:buChar char="•"/>
              <a:tabLst>
                <a:tab pos="457200" algn="l"/>
              </a:tabLst>
            </a:pPr>
            <a:r>
              <a:rPr lang="en-US" sz="2600" dirty="0">
                <a:effectLst/>
                <a:ea typeface="Times New Roman" panose="02020603050405020304" pitchFamily="18" charset="0"/>
                <a:cs typeface="Arial" panose="020B0604020202020204" pitchFamily="34" charset="0"/>
              </a:rPr>
              <a:t>Teaching strategies and design of learning for ALN</a:t>
            </a:r>
            <a:r>
              <a:rPr lang="en-GB" sz="2600" dirty="0">
                <a:effectLst/>
                <a:ea typeface="Times New Roman" panose="02020603050405020304" pitchFamily="18" charset="0"/>
                <a:cs typeface="Arial" panose="020B0604020202020204" pitchFamily="34" charset="0"/>
              </a:rPr>
              <a:t> </a:t>
            </a:r>
            <a:endParaRPr lang="en-GB" sz="2600" dirty="0">
              <a:effectLst/>
              <a:ea typeface="DengXian" panose="02010600030101010101" pitchFamily="2" charset="-122"/>
              <a:cs typeface="Arial" panose="020B0604020202020204" pitchFamily="34" charset="0"/>
            </a:endParaRPr>
          </a:p>
          <a:p>
            <a:pPr lvl="0" fontAlgn="base">
              <a:lnSpc>
                <a:spcPct val="107000"/>
              </a:lnSpc>
              <a:spcAft>
                <a:spcPts val="800"/>
              </a:spcAft>
              <a:buFont typeface="Arial" panose="020B0604020202020204" pitchFamily="34" charset="0"/>
              <a:buChar char="•"/>
              <a:tabLst>
                <a:tab pos="457200" algn="l"/>
              </a:tabLst>
            </a:pPr>
            <a:r>
              <a:rPr lang="en-US" sz="2600" dirty="0">
                <a:effectLst/>
                <a:ea typeface="Times New Roman" panose="02020603050405020304" pitchFamily="18" charset="0"/>
                <a:cs typeface="Arial" panose="020B0604020202020204" pitchFamily="34" charset="0"/>
              </a:rPr>
              <a:t>Compensatory measures and the role of student support services</a:t>
            </a:r>
            <a:r>
              <a:rPr lang="en-GB" sz="2600" dirty="0">
                <a:effectLst/>
                <a:ea typeface="Times New Roman" panose="02020603050405020304" pitchFamily="18" charset="0"/>
                <a:cs typeface="Arial" panose="020B0604020202020204" pitchFamily="34" charset="0"/>
              </a:rPr>
              <a:t> </a:t>
            </a:r>
            <a:endParaRPr lang="en-GB" sz="2600" dirty="0">
              <a:effectLst/>
              <a:ea typeface="DengXian" panose="02010600030101010101" pitchFamily="2" charset="-122"/>
              <a:cs typeface="Arial" panose="020B0604020202020204" pitchFamily="34" charset="0"/>
            </a:endParaRPr>
          </a:p>
          <a:p>
            <a:pPr lvl="0" fontAlgn="base">
              <a:lnSpc>
                <a:spcPct val="107000"/>
              </a:lnSpc>
              <a:spcAft>
                <a:spcPts val="800"/>
              </a:spcAft>
              <a:buFont typeface="Arial" panose="020B0604020202020204" pitchFamily="34" charset="0"/>
              <a:buChar char="•"/>
              <a:tabLst>
                <a:tab pos="457200" algn="l"/>
              </a:tabLst>
            </a:pPr>
            <a:r>
              <a:rPr lang="en-US" sz="2600" dirty="0">
                <a:effectLst/>
                <a:ea typeface="Times New Roman" panose="02020603050405020304" pitchFamily="18" charset="0"/>
                <a:cs typeface="Arial" panose="020B0604020202020204" pitchFamily="34" charset="0"/>
              </a:rPr>
              <a:t>Person centered practice </a:t>
            </a:r>
            <a:r>
              <a:rPr lang="en-GB" sz="2600" dirty="0">
                <a:effectLst/>
                <a:ea typeface="Times New Roman" panose="02020603050405020304" pitchFamily="18" charset="0"/>
                <a:cs typeface="Arial" panose="020B0604020202020204" pitchFamily="34" charset="0"/>
              </a:rPr>
              <a:t> </a:t>
            </a:r>
            <a:endParaRPr lang="en-GB" sz="2600" dirty="0">
              <a:effectLst/>
              <a:ea typeface="DengXian" panose="02010600030101010101" pitchFamily="2" charset="-122"/>
              <a:cs typeface="Arial" panose="020B0604020202020204" pitchFamily="34" charset="0"/>
            </a:endParaRPr>
          </a:p>
          <a:p>
            <a:pPr lvl="0" fontAlgn="base">
              <a:lnSpc>
                <a:spcPct val="107000"/>
              </a:lnSpc>
              <a:spcAft>
                <a:spcPts val="800"/>
              </a:spcAft>
              <a:buFont typeface="Arial" panose="020B0604020202020204" pitchFamily="34" charset="0"/>
              <a:buChar char="•"/>
              <a:tabLst>
                <a:tab pos="457200" algn="l"/>
              </a:tabLst>
            </a:pPr>
            <a:r>
              <a:rPr lang="en-US" sz="2600" dirty="0">
                <a:effectLst/>
                <a:ea typeface="Times New Roman" panose="02020603050405020304" pitchFamily="18" charset="0"/>
                <a:cs typeface="Arial" panose="020B0604020202020204" pitchFamily="34" charset="0"/>
              </a:rPr>
              <a:t>Mental well-being</a:t>
            </a:r>
            <a:r>
              <a:rPr lang="en-GB" sz="2600" dirty="0">
                <a:effectLst/>
                <a:ea typeface="Times New Roman" panose="02020603050405020304" pitchFamily="18" charset="0"/>
                <a:cs typeface="Arial" panose="020B0604020202020204" pitchFamily="34" charset="0"/>
              </a:rPr>
              <a:t> </a:t>
            </a:r>
          </a:p>
          <a:p>
            <a:pPr lvl="0" fontAlgn="base">
              <a:lnSpc>
                <a:spcPct val="107000"/>
              </a:lnSpc>
              <a:spcAft>
                <a:spcPts val="800"/>
              </a:spcAft>
              <a:buFont typeface="Arial" panose="020B0604020202020204" pitchFamily="34" charset="0"/>
              <a:buChar char="•"/>
              <a:tabLst>
                <a:tab pos="457200" algn="l"/>
              </a:tabLst>
            </a:pPr>
            <a:r>
              <a:rPr lang="en-US" sz="2600" dirty="0">
                <a:effectLst/>
                <a:ea typeface="Times New Roman" panose="02020603050405020304" pitchFamily="18" charset="0"/>
                <a:cs typeface="Arial" panose="020B0604020202020204" pitchFamily="34" charset="0"/>
              </a:rPr>
              <a:t>Additional Learning Needs and Education Tribunal (Wales) Act and its implications for PCET practitioners and settings</a:t>
            </a:r>
            <a:r>
              <a:rPr lang="en-GB" sz="2600" dirty="0">
                <a:effectLst/>
                <a:ea typeface="Times New Roman" panose="02020603050405020304" pitchFamily="18" charset="0"/>
                <a:cs typeface="Arial" panose="020B0604020202020204" pitchFamily="34" charset="0"/>
              </a:rPr>
              <a:t> </a:t>
            </a:r>
            <a:endParaRPr lang="en-GB" sz="2600" dirty="0">
              <a:effectLst/>
              <a:ea typeface="DengXian" panose="02010600030101010101" pitchFamily="2" charset="-122"/>
              <a:cs typeface="Arial" panose="020B0604020202020204" pitchFamily="34" charset="0"/>
            </a:endParaRPr>
          </a:p>
          <a:p>
            <a:endParaRPr lang="en-GB" dirty="0"/>
          </a:p>
        </p:txBody>
      </p:sp>
    </p:spTree>
    <p:extLst>
      <p:ext uri="{BB962C8B-B14F-4D97-AF65-F5344CB8AC3E}">
        <p14:creationId xmlns:p14="http://schemas.microsoft.com/office/powerpoint/2010/main" val="388371217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5" name="Rectangle 28">
            <a:extLst>
              <a:ext uri="{FF2B5EF4-FFF2-40B4-BE49-F238E27FC236}">
                <a16:creationId xmlns:a16="http://schemas.microsoft.com/office/drawing/2014/main" id="{EE1530B0-6F96-46C0-8B3E-3215CB756B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36" name="Rectangle 30">
            <a:extLst>
              <a:ext uri="{FF2B5EF4-FFF2-40B4-BE49-F238E27FC236}">
                <a16:creationId xmlns:a16="http://schemas.microsoft.com/office/drawing/2014/main" id="{754910CF-1B56-45D3-960A-E89F7B3B91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787A2420-A8C4-6988-6776-00500E5E2C56}"/>
              </a:ext>
            </a:extLst>
          </p:cNvPr>
          <p:cNvSpPr>
            <a:spLocks noGrp="1"/>
          </p:cNvSpPr>
          <p:nvPr>
            <p:ph type="title"/>
          </p:nvPr>
        </p:nvSpPr>
        <p:spPr>
          <a:xfrm>
            <a:off x="5685" y="516835"/>
            <a:ext cx="1626470" cy="5772840"/>
          </a:xfrm>
        </p:spPr>
        <p:txBody>
          <a:bodyPr anchor="ctr">
            <a:normAutofit/>
          </a:bodyPr>
          <a:lstStyle/>
          <a:p>
            <a:r>
              <a:rPr lang="en-GB" sz="3600" dirty="0">
                <a:solidFill>
                  <a:schemeClr val="bg1"/>
                </a:solidFill>
              </a:rPr>
              <a:t>What to expect</a:t>
            </a:r>
          </a:p>
        </p:txBody>
      </p:sp>
      <p:graphicFrame>
        <p:nvGraphicFramePr>
          <p:cNvPr id="8" name="Content Placeholder 7">
            <a:extLst>
              <a:ext uri="{FF2B5EF4-FFF2-40B4-BE49-F238E27FC236}">
                <a16:creationId xmlns:a16="http://schemas.microsoft.com/office/drawing/2014/main" id="{03118144-B2F3-43D9-0C43-FB71B2C0E1CB}"/>
              </a:ext>
            </a:extLst>
          </p:cNvPr>
          <p:cNvGraphicFramePr>
            <a:graphicFrameLocks noGrp="1"/>
          </p:cNvGraphicFramePr>
          <p:nvPr>
            <p:ph idx="1"/>
            <p:extLst>
              <p:ext uri="{D42A27DB-BD31-4B8C-83A1-F6EECF244321}">
                <p14:modId xmlns:p14="http://schemas.microsoft.com/office/powerpoint/2010/main" val="4042551857"/>
              </p:ext>
            </p:extLst>
          </p:nvPr>
        </p:nvGraphicFramePr>
        <p:xfrm>
          <a:off x="1533831" y="0"/>
          <a:ext cx="10663837" cy="6857999"/>
        </p:xfrm>
        <a:graphic>
          <a:graphicData uri="http://schemas.openxmlformats.org/drawingml/2006/table">
            <a:tbl>
              <a:tblPr firstRow="1" firstCol="1" bandRow="1">
                <a:tableStyleId>{5C22544A-7EE6-4342-B048-85BDC9FD1C3A}</a:tableStyleId>
              </a:tblPr>
              <a:tblGrid>
                <a:gridCol w="2842650">
                  <a:extLst>
                    <a:ext uri="{9D8B030D-6E8A-4147-A177-3AD203B41FA5}">
                      <a16:colId xmlns:a16="http://schemas.microsoft.com/office/drawing/2014/main" val="256642097"/>
                    </a:ext>
                  </a:extLst>
                </a:gridCol>
                <a:gridCol w="4533251">
                  <a:extLst>
                    <a:ext uri="{9D8B030D-6E8A-4147-A177-3AD203B41FA5}">
                      <a16:colId xmlns:a16="http://schemas.microsoft.com/office/drawing/2014/main" val="4266269529"/>
                    </a:ext>
                  </a:extLst>
                </a:gridCol>
                <a:gridCol w="3287936">
                  <a:extLst>
                    <a:ext uri="{9D8B030D-6E8A-4147-A177-3AD203B41FA5}">
                      <a16:colId xmlns:a16="http://schemas.microsoft.com/office/drawing/2014/main" val="191914991"/>
                    </a:ext>
                  </a:extLst>
                </a:gridCol>
              </a:tblGrid>
              <a:tr h="233509">
                <a:tc>
                  <a:txBody>
                    <a:bodyPr/>
                    <a:lstStyle/>
                    <a:p>
                      <a:pPr algn="l">
                        <a:lnSpc>
                          <a:spcPct val="115000"/>
                        </a:lnSpc>
                        <a:spcBef>
                          <a:spcPts val="800"/>
                        </a:spcBef>
                        <a:spcAft>
                          <a:spcPts val="400"/>
                        </a:spcAft>
                        <a:buNone/>
                      </a:pPr>
                      <a:r>
                        <a:rPr lang="en-GB" sz="1400" kern="100" dirty="0">
                          <a:effectLst/>
                        </a:rPr>
                        <a:t>Date/ who</a:t>
                      </a:r>
                      <a:endParaRPr lang="en-GB" sz="1400" b="1" kern="100" dirty="0">
                        <a:solidFill>
                          <a:srgbClr val="0F4761"/>
                        </a:solidFill>
                        <a:effectLst/>
                        <a:latin typeface="Aptos" panose="020B0004020202020204" pitchFamily="34" charset="0"/>
                        <a:ea typeface="Aptos" panose="020B0004020202020204" pitchFamily="34" charset="0"/>
                        <a:cs typeface="Times New Roman" panose="02020603050405020304" pitchFamily="18" charset="0"/>
                      </a:endParaRPr>
                    </a:p>
                  </a:txBody>
                  <a:tcPr marL="37427" marR="37427" marT="0" marB="0"/>
                </a:tc>
                <a:tc>
                  <a:txBody>
                    <a:bodyPr/>
                    <a:lstStyle/>
                    <a:p>
                      <a:pPr algn="l">
                        <a:lnSpc>
                          <a:spcPct val="115000"/>
                        </a:lnSpc>
                        <a:spcBef>
                          <a:spcPts val="800"/>
                        </a:spcBef>
                        <a:spcAft>
                          <a:spcPts val="400"/>
                        </a:spcAft>
                        <a:buNone/>
                      </a:pPr>
                      <a:r>
                        <a:rPr lang="en-GB" sz="1400" kern="100">
                          <a:effectLst/>
                        </a:rPr>
                        <a:t>Focus </a:t>
                      </a:r>
                      <a:endParaRPr lang="en-GB" sz="1400" b="1" kern="100">
                        <a:solidFill>
                          <a:srgbClr val="0F4761"/>
                        </a:solidFill>
                        <a:effectLst/>
                        <a:latin typeface="Aptos" panose="020B0004020202020204" pitchFamily="34" charset="0"/>
                        <a:ea typeface="Aptos" panose="020B0004020202020204" pitchFamily="34" charset="0"/>
                        <a:cs typeface="Times New Roman" panose="02020603050405020304" pitchFamily="18" charset="0"/>
                      </a:endParaRPr>
                    </a:p>
                  </a:txBody>
                  <a:tcPr marL="37427" marR="37427" marT="0" marB="0"/>
                </a:tc>
                <a:tc>
                  <a:txBody>
                    <a:bodyPr/>
                    <a:lstStyle/>
                    <a:p>
                      <a:pPr algn="l">
                        <a:lnSpc>
                          <a:spcPct val="115000"/>
                        </a:lnSpc>
                        <a:spcBef>
                          <a:spcPts val="800"/>
                        </a:spcBef>
                        <a:spcAft>
                          <a:spcPts val="400"/>
                        </a:spcAft>
                        <a:buNone/>
                      </a:pPr>
                      <a:r>
                        <a:rPr lang="en-GB" sz="1400" kern="100" dirty="0">
                          <a:effectLst/>
                        </a:rPr>
                        <a:t>Pre-sessional activity</a:t>
                      </a:r>
                      <a:endParaRPr lang="en-GB" sz="1400" b="1" kern="100" dirty="0">
                        <a:solidFill>
                          <a:srgbClr val="0F4761"/>
                        </a:solidFill>
                        <a:effectLst/>
                        <a:latin typeface="Aptos" panose="020B0004020202020204" pitchFamily="34" charset="0"/>
                        <a:ea typeface="Aptos" panose="020B0004020202020204" pitchFamily="34" charset="0"/>
                        <a:cs typeface="Times New Roman" panose="02020603050405020304" pitchFamily="18" charset="0"/>
                      </a:endParaRPr>
                    </a:p>
                  </a:txBody>
                  <a:tcPr marL="37427" marR="37427" marT="0" marB="0"/>
                </a:tc>
                <a:extLst>
                  <a:ext uri="{0D108BD9-81ED-4DB2-BD59-A6C34878D82A}">
                    <a16:rowId xmlns:a16="http://schemas.microsoft.com/office/drawing/2014/main" val="535095005"/>
                  </a:ext>
                </a:extLst>
              </a:tr>
              <a:tr h="1219049">
                <a:tc>
                  <a:txBody>
                    <a:bodyPr/>
                    <a:lstStyle/>
                    <a:p>
                      <a:pPr algn="l">
                        <a:lnSpc>
                          <a:spcPct val="107000"/>
                        </a:lnSpc>
                        <a:spcAft>
                          <a:spcPts val="800"/>
                        </a:spcAft>
                        <a:buNone/>
                      </a:pPr>
                      <a:r>
                        <a:rPr lang="en-GB" sz="1400">
                          <a:effectLst/>
                        </a:rPr>
                        <a:t>11.12.25</a:t>
                      </a:r>
                    </a:p>
                    <a:p>
                      <a:pPr algn="l">
                        <a:lnSpc>
                          <a:spcPct val="107000"/>
                        </a:lnSpc>
                        <a:spcAft>
                          <a:spcPts val="800"/>
                        </a:spcAft>
                        <a:buNone/>
                      </a:pPr>
                      <a:r>
                        <a:rPr lang="en-GB" sz="1400">
                          <a:effectLst/>
                        </a:rPr>
                        <a:t>Katie</a:t>
                      </a:r>
                      <a:endParaRPr lang="en-GB" sz="1400">
                        <a:effectLst/>
                        <a:latin typeface="Aptos" panose="020B0004020202020204" pitchFamily="34" charset="0"/>
                        <a:ea typeface="Aptos" panose="020B0004020202020204" pitchFamily="34" charset="0"/>
                        <a:cs typeface="Arial" panose="020B0604020202020204" pitchFamily="34" charset="0"/>
                      </a:endParaRPr>
                    </a:p>
                  </a:txBody>
                  <a:tcPr marL="37427" marR="37427" marT="0" marB="0"/>
                </a:tc>
                <a:tc>
                  <a:txBody>
                    <a:bodyPr/>
                    <a:lstStyle/>
                    <a:p>
                      <a:pPr algn="l">
                        <a:lnSpc>
                          <a:spcPct val="107000"/>
                        </a:lnSpc>
                        <a:spcAft>
                          <a:spcPts val="800"/>
                        </a:spcAft>
                        <a:buNone/>
                      </a:pPr>
                      <a:r>
                        <a:rPr lang="en-GB" sz="1400">
                          <a:effectLst/>
                        </a:rPr>
                        <a:t>Introduction to module</a:t>
                      </a:r>
                    </a:p>
                    <a:p>
                      <a:pPr algn="l">
                        <a:lnSpc>
                          <a:spcPct val="107000"/>
                        </a:lnSpc>
                        <a:spcAft>
                          <a:spcPts val="800"/>
                        </a:spcAft>
                        <a:buNone/>
                      </a:pPr>
                      <a:r>
                        <a:rPr lang="en-GB" sz="1400">
                          <a:effectLst/>
                        </a:rPr>
                        <a:t>Module Assessment</a:t>
                      </a:r>
                    </a:p>
                    <a:p>
                      <a:pPr algn="l">
                        <a:lnSpc>
                          <a:spcPct val="107000"/>
                        </a:lnSpc>
                        <a:spcAft>
                          <a:spcPts val="800"/>
                        </a:spcAft>
                        <a:buNone/>
                      </a:pPr>
                      <a:r>
                        <a:rPr lang="en-GB" sz="1400">
                          <a:effectLst/>
                        </a:rPr>
                        <a:t>What is ALN</a:t>
                      </a:r>
                    </a:p>
                    <a:p>
                      <a:pPr algn="l">
                        <a:lnSpc>
                          <a:spcPct val="107000"/>
                        </a:lnSpc>
                        <a:spcAft>
                          <a:spcPts val="800"/>
                        </a:spcAft>
                        <a:buNone/>
                      </a:pPr>
                      <a:r>
                        <a:rPr lang="en-GB" sz="1400">
                          <a:effectLst/>
                        </a:rPr>
                        <a:t>Legal requirements of ALN</a:t>
                      </a:r>
                      <a:endParaRPr lang="en-GB" sz="1400">
                        <a:effectLst/>
                        <a:latin typeface="Aptos" panose="020B0004020202020204" pitchFamily="34" charset="0"/>
                        <a:ea typeface="Aptos" panose="020B0004020202020204" pitchFamily="34" charset="0"/>
                        <a:cs typeface="Arial" panose="020B0604020202020204" pitchFamily="34" charset="0"/>
                      </a:endParaRPr>
                    </a:p>
                  </a:txBody>
                  <a:tcPr marL="37427" marR="37427" marT="0" marB="0"/>
                </a:tc>
                <a:tc>
                  <a:txBody>
                    <a:bodyPr/>
                    <a:lstStyle/>
                    <a:p>
                      <a:pPr algn="l">
                        <a:lnSpc>
                          <a:spcPct val="107000"/>
                        </a:lnSpc>
                        <a:spcAft>
                          <a:spcPts val="800"/>
                        </a:spcAft>
                        <a:buNone/>
                      </a:pPr>
                      <a:r>
                        <a:rPr lang="en-GB" sz="1400" u="sng" dirty="0">
                          <a:effectLst/>
                          <a:hlinkClick r:id="rId2"/>
                        </a:rPr>
                        <a:t>ALN reforms Wales</a:t>
                      </a:r>
                      <a:endParaRPr lang="en-GB" sz="1400" dirty="0">
                        <a:effectLst/>
                      </a:endParaRPr>
                    </a:p>
                    <a:p>
                      <a:pPr algn="l">
                        <a:lnSpc>
                          <a:spcPct val="107000"/>
                        </a:lnSpc>
                        <a:spcAft>
                          <a:spcPts val="800"/>
                        </a:spcAft>
                        <a:buNone/>
                      </a:pPr>
                      <a:r>
                        <a:rPr lang="en-GB" sz="1400" u="none" strike="noStrike" dirty="0">
                          <a:effectLst/>
                        </a:rPr>
                        <a:t> </a:t>
                      </a:r>
                      <a:r>
                        <a:rPr lang="en-GB" sz="1400" u="sng" dirty="0">
                          <a:effectLst/>
                          <a:hlinkClick r:id="rId3"/>
                        </a:rPr>
                        <a:t>Hodkinson 202</a:t>
                      </a:r>
                      <a:r>
                        <a:rPr lang="en-GB" sz="1400" u="sng" dirty="0">
                          <a:effectLst/>
                          <a:hlinkClick r:id="rId3"/>
                        </a:rPr>
                        <a:t>0</a:t>
                      </a:r>
                      <a:r>
                        <a:rPr lang="en-GB" sz="1400" u="sng" dirty="0">
                          <a:effectLst/>
                          <a:hlinkClick r:id="rId3"/>
                        </a:rPr>
                        <a:t> education and inclusion</a:t>
                      </a:r>
                      <a:endParaRPr lang="en-GB" sz="1400" dirty="0">
                        <a:effectLst/>
                        <a:latin typeface="Aptos" panose="020B0004020202020204" pitchFamily="34" charset="0"/>
                        <a:ea typeface="Aptos" panose="020B0004020202020204" pitchFamily="34" charset="0"/>
                        <a:cs typeface="Arial" panose="020B0604020202020204" pitchFamily="34" charset="0"/>
                      </a:endParaRPr>
                    </a:p>
                  </a:txBody>
                  <a:tcPr marL="37427" marR="37427" marT="0" marB="0"/>
                </a:tc>
                <a:extLst>
                  <a:ext uri="{0D108BD9-81ED-4DB2-BD59-A6C34878D82A}">
                    <a16:rowId xmlns:a16="http://schemas.microsoft.com/office/drawing/2014/main" val="286658809"/>
                  </a:ext>
                </a:extLst>
              </a:tr>
              <a:tr h="1360346">
                <a:tc>
                  <a:txBody>
                    <a:bodyPr/>
                    <a:lstStyle/>
                    <a:p>
                      <a:pPr algn="l">
                        <a:lnSpc>
                          <a:spcPct val="107000"/>
                        </a:lnSpc>
                        <a:spcAft>
                          <a:spcPts val="800"/>
                        </a:spcAft>
                        <a:buNone/>
                      </a:pPr>
                      <a:r>
                        <a:rPr lang="en-GB" sz="1400" dirty="0">
                          <a:effectLst/>
                        </a:rPr>
                        <a:t>07.01.26</a:t>
                      </a:r>
                    </a:p>
                    <a:p>
                      <a:pPr algn="l">
                        <a:lnSpc>
                          <a:spcPct val="107000"/>
                        </a:lnSpc>
                        <a:spcAft>
                          <a:spcPts val="800"/>
                        </a:spcAft>
                        <a:buNone/>
                      </a:pPr>
                      <a:r>
                        <a:rPr lang="en-GB" sz="1400" dirty="0">
                          <a:effectLst/>
                        </a:rPr>
                        <a:t>Katie</a:t>
                      </a:r>
                      <a:endParaRPr lang="en-GB" sz="1400" dirty="0">
                        <a:effectLst/>
                        <a:latin typeface="Aptos" panose="020B0004020202020204" pitchFamily="34" charset="0"/>
                        <a:ea typeface="Aptos" panose="020B0004020202020204" pitchFamily="34" charset="0"/>
                        <a:cs typeface="Arial" panose="020B0604020202020204" pitchFamily="34" charset="0"/>
                      </a:endParaRPr>
                    </a:p>
                  </a:txBody>
                  <a:tcPr marL="37427" marR="37427" marT="0" marB="0"/>
                </a:tc>
                <a:tc>
                  <a:txBody>
                    <a:bodyPr/>
                    <a:lstStyle/>
                    <a:p>
                      <a:pPr algn="l">
                        <a:lnSpc>
                          <a:spcPct val="107000"/>
                        </a:lnSpc>
                        <a:spcAft>
                          <a:spcPts val="800"/>
                        </a:spcAft>
                        <a:buNone/>
                      </a:pPr>
                      <a:r>
                        <a:rPr lang="en-GB" sz="1400" dirty="0">
                          <a:effectLst/>
                        </a:rPr>
                        <a:t>Anti-racist</a:t>
                      </a:r>
                    </a:p>
                    <a:p>
                      <a:pPr algn="l">
                        <a:lnSpc>
                          <a:spcPct val="107000"/>
                        </a:lnSpc>
                        <a:spcAft>
                          <a:spcPts val="800"/>
                        </a:spcAft>
                        <a:buNone/>
                      </a:pPr>
                      <a:r>
                        <a:rPr lang="en-GB" sz="1400" dirty="0">
                          <a:effectLst/>
                        </a:rPr>
                        <a:t>Anti-hate </a:t>
                      </a:r>
                    </a:p>
                    <a:p>
                      <a:pPr algn="l">
                        <a:lnSpc>
                          <a:spcPct val="107000"/>
                        </a:lnSpc>
                        <a:spcAft>
                          <a:spcPts val="800"/>
                        </a:spcAft>
                        <a:buNone/>
                      </a:pPr>
                      <a:r>
                        <a:rPr lang="en-GB" sz="1400" dirty="0">
                          <a:effectLst/>
                        </a:rPr>
                        <a:t>Unconscious bias</a:t>
                      </a:r>
                    </a:p>
                    <a:p>
                      <a:pPr algn="l">
                        <a:lnSpc>
                          <a:spcPct val="107000"/>
                        </a:lnSpc>
                        <a:spcAft>
                          <a:spcPts val="800"/>
                        </a:spcAft>
                        <a:buNone/>
                      </a:pPr>
                      <a:r>
                        <a:rPr lang="en-GB" sz="1400" dirty="0">
                          <a:effectLst/>
                        </a:rPr>
                        <a:t> </a:t>
                      </a:r>
                      <a:endParaRPr lang="en-GB" sz="1400" dirty="0">
                        <a:effectLst/>
                        <a:latin typeface="Aptos" panose="020B0004020202020204" pitchFamily="34" charset="0"/>
                        <a:ea typeface="Aptos" panose="020B0004020202020204" pitchFamily="34" charset="0"/>
                        <a:cs typeface="Arial" panose="020B0604020202020204" pitchFamily="34" charset="0"/>
                      </a:endParaRPr>
                    </a:p>
                  </a:txBody>
                  <a:tcPr marL="37427" marR="37427" marT="0" marB="0"/>
                </a:tc>
                <a:tc>
                  <a:txBody>
                    <a:bodyPr/>
                    <a:lstStyle/>
                    <a:p>
                      <a:pPr algn="l">
                        <a:lnSpc>
                          <a:spcPct val="107000"/>
                        </a:lnSpc>
                        <a:spcAft>
                          <a:spcPts val="800"/>
                        </a:spcAft>
                        <a:buNone/>
                      </a:pPr>
                      <a:r>
                        <a:rPr lang="en-GB" sz="1400" u="sng" dirty="0">
                          <a:effectLst/>
                          <a:hlinkClick r:id="rId4"/>
                        </a:rPr>
                        <a:t>How can we become anti-racist? A guide | Advance HE (advance-he.ac.uk)</a:t>
                      </a:r>
                      <a:endParaRPr lang="en-GB" sz="1400" dirty="0">
                        <a:effectLst/>
                      </a:endParaRPr>
                    </a:p>
                    <a:p>
                      <a:pPr algn="l">
                        <a:lnSpc>
                          <a:spcPct val="107000"/>
                        </a:lnSpc>
                        <a:spcAft>
                          <a:spcPts val="800"/>
                        </a:spcAft>
                        <a:buNone/>
                      </a:pPr>
                      <a:r>
                        <a:rPr lang="en-GB" sz="1400" dirty="0">
                          <a:effectLst/>
                        </a:rPr>
                        <a:t> </a:t>
                      </a:r>
                      <a:r>
                        <a:rPr lang="en-GB" sz="1400" u="sng" dirty="0">
                          <a:effectLst/>
                          <a:hlinkClick r:id="rId5"/>
                        </a:rPr>
                        <a:t>Writing about ethnicity - GOV.UK (ethnicity-fac</a:t>
                      </a:r>
                      <a:r>
                        <a:rPr lang="en-GB" sz="1400" u="sng" dirty="0">
                          <a:effectLst/>
                          <a:hlinkClick r:id="rId5"/>
                        </a:rPr>
                        <a:t>t</a:t>
                      </a:r>
                      <a:r>
                        <a:rPr lang="en-GB" sz="1400" u="sng" dirty="0">
                          <a:effectLst/>
                          <a:hlinkClick r:id="rId5"/>
                        </a:rPr>
                        <a:t>s-figures.service.gov.uk)</a:t>
                      </a:r>
                      <a:endParaRPr lang="en-GB" sz="1400" dirty="0">
                        <a:effectLst/>
                        <a:latin typeface="Aptos" panose="020B0004020202020204" pitchFamily="34" charset="0"/>
                        <a:ea typeface="Aptos" panose="020B0004020202020204" pitchFamily="34" charset="0"/>
                        <a:cs typeface="Arial" panose="020B0604020202020204" pitchFamily="34" charset="0"/>
                      </a:endParaRPr>
                    </a:p>
                  </a:txBody>
                  <a:tcPr marL="37427" marR="37427" marT="0" marB="0"/>
                </a:tc>
                <a:extLst>
                  <a:ext uri="{0D108BD9-81ED-4DB2-BD59-A6C34878D82A}">
                    <a16:rowId xmlns:a16="http://schemas.microsoft.com/office/drawing/2014/main" val="2727326566"/>
                  </a:ext>
                </a:extLst>
              </a:tr>
              <a:tr h="1658964">
                <a:tc>
                  <a:txBody>
                    <a:bodyPr/>
                    <a:lstStyle/>
                    <a:p>
                      <a:pPr algn="l">
                        <a:lnSpc>
                          <a:spcPct val="107000"/>
                        </a:lnSpc>
                        <a:spcAft>
                          <a:spcPts val="800"/>
                        </a:spcAft>
                        <a:buNone/>
                      </a:pPr>
                      <a:r>
                        <a:rPr lang="en-GB" sz="1400" dirty="0">
                          <a:effectLst/>
                        </a:rPr>
                        <a:t>14.01.26</a:t>
                      </a:r>
                    </a:p>
                    <a:p>
                      <a:pPr algn="l">
                        <a:lnSpc>
                          <a:spcPct val="107000"/>
                        </a:lnSpc>
                        <a:spcAft>
                          <a:spcPts val="800"/>
                        </a:spcAft>
                        <a:buNone/>
                      </a:pPr>
                      <a:r>
                        <a:rPr lang="en-GB" sz="1400" dirty="0">
                          <a:effectLst/>
                        </a:rPr>
                        <a:t>Katie - am</a:t>
                      </a:r>
                    </a:p>
                    <a:p>
                      <a:pPr algn="l">
                        <a:lnSpc>
                          <a:spcPct val="107000"/>
                        </a:lnSpc>
                        <a:spcAft>
                          <a:spcPts val="800"/>
                        </a:spcAft>
                        <a:buNone/>
                      </a:pPr>
                      <a:r>
                        <a:rPr lang="en-GB" sz="1400" dirty="0">
                          <a:effectLst/>
                        </a:rPr>
                        <a:t>Mark - pm</a:t>
                      </a:r>
                      <a:endParaRPr lang="en-GB" sz="1400" dirty="0">
                        <a:effectLst/>
                        <a:latin typeface="Aptos" panose="020B0004020202020204" pitchFamily="34" charset="0"/>
                        <a:ea typeface="Aptos" panose="020B0004020202020204" pitchFamily="34" charset="0"/>
                        <a:cs typeface="Arial" panose="020B0604020202020204" pitchFamily="34" charset="0"/>
                      </a:endParaRPr>
                    </a:p>
                  </a:txBody>
                  <a:tcPr marL="37427" marR="37427" marT="0" marB="0"/>
                </a:tc>
                <a:tc>
                  <a:txBody>
                    <a:bodyPr/>
                    <a:lstStyle/>
                    <a:p>
                      <a:pPr algn="l">
                        <a:lnSpc>
                          <a:spcPct val="107000"/>
                        </a:lnSpc>
                        <a:spcAft>
                          <a:spcPts val="800"/>
                        </a:spcAft>
                        <a:buNone/>
                      </a:pPr>
                      <a:r>
                        <a:rPr lang="en-GB" sz="1400" dirty="0">
                          <a:effectLst/>
                        </a:rPr>
                        <a:t>Models of Disability </a:t>
                      </a:r>
                    </a:p>
                    <a:p>
                      <a:pPr algn="l">
                        <a:lnSpc>
                          <a:spcPct val="107000"/>
                        </a:lnSpc>
                        <a:spcAft>
                          <a:spcPts val="800"/>
                        </a:spcAft>
                        <a:buNone/>
                      </a:pPr>
                      <a:r>
                        <a:rPr lang="en-GB" sz="1400" dirty="0">
                          <a:effectLst/>
                        </a:rPr>
                        <a:t>Social Mobility and ALN</a:t>
                      </a:r>
                    </a:p>
                    <a:p>
                      <a:pPr algn="l">
                        <a:lnSpc>
                          <a:spcPct val="107000"/>
                        </a:lnSpc>
                        <a:spcAft>
                          <a:spcPts val="800"/>
                        </a:spcAft>
                        <a:buNone/>
                      </a:pPr>
                      <a:r>
                        <a:rPr lang="en-GB" sz="1400" dirty="0">
                          <a:effectLst/>
                        </a:rPr>
                        <a:t>Social Justice</a:t>
                      </a:r>
                    </a:p>
                    <a:p>
                      <a:pPr algn="l">
                        <a:lnSpc>
                          <a:spcPct val="107000"/>
                        </a:lnSpc>
                        <a:spcAft>
                          <a:spcPts val="800"/>
                        </a:spcAft>
                        <a:buNone/>
                      </a:pPr>
                      <a:r>
                        <a:rPr lang="en-GB" sz="1400" dirty="0">
                          <a:effectLst/>
                        </a:rPr>
                        <a:t>How does education help?</a:t>
                      </a:r>
                      <a:endParaRPr lang="en-GB" sz="1400" dirty="0">
                        <a:effectLst/>
                        <a:latin typeface="Aptos" panose="020B0004020202020204" pitchFamily="34" charset="0"/>
                        <a:ea typeface="Aptos" panose="020B0004020202020204" pitchFamily="34" charset="0"/>
                        <a:cs typeface="Arial" panose="020B0604020202020204" pitchFamily="34" charset="0"/>
                      </a:endParaRPr>
                    </a:p>
                  </a:txBody>
                  <a:tcPr marL="37427" marR="37427" marT="0" marB="0"/>
                </a:tc>
                <a:tc>
                  <a:txBody>
                    <a:bodyPr/>
                    <a:lstStyle/>
                    <a:p>
                      <a:pPr algn="l">
                        <a:lnSpc>
                          <a:spcPct val="107000"/>
                        </a:lnSpc>
                        <a:spcAft>
                          <a:spcPts val="800"/>
                        </a:spcAft>
                        <a:buNone/>
                      </a:pPr>
                      <a:r>
                        <a:rPr lang="en-GB" sz="1400" u="sng" dirty="0">
                          <a:effectLst/>
                          <a:hlinkClick r:id="rId6"/>
                        </a:rPr>
                        <a:t>Griffiths Social Justice journal</a:t>
                      </a:r>
                      <a:endParaRPr lang="en-GB" sz="1400" dirty="0">
                        <a:effectLst/>
                      </a:endParaRPr>
                    </a:p>
                    <a:p>
                      <a:pPr algn="l">
                        <a:lnSpc>
                          <a:spcPct val="107000"/>
                        </a:lnSpc>
                        <a:spcAft>
                          <a:spcPts val="800"/>
                        </a:spcAft>
                        <a:buNone/>
                      </a:pPr>
                      <a:r>
                        <a:rPr lang="en-GB" sz="1400" dirty="0">
                          <a:effectLst/>
                        </a:rPr>
                        <a:t> </a:t>
                      </a:r>
                      <a:r>
                        <a:rPr lang="en-GB" sz="1400" u="sng" dirty="0">
                          <a:effectLst/>
                          <a:hlinkClick r:id="rId7"/>
                        </a:rPr>
                        <a:t>Hart 2019 education and social justice journal</a:t>
                      </a:r>
                      <a:r>
                        <a:rPr lang="en-GB" sz="1400" dirty="0">
                          <a:effectLst/>
                        </a:rPr>
                        <a:t> </a:t>
                      </a:r>
                    </a:p>
                    <a:p>
                      <a:pPr algn="l">
                        <a:lnSpc>
                          <a:spcPct val="107000"/>
                        </a:lnSpc>
                        <a:spcAft>
                          <a:spcPts val="800"/>
                        </a:spcAft>
                        <a:buNone/>
                      </a:pPr>
                      <a:r>
                        <a:rPr lang="en-GB" sz="1400" dirty="0">
                          <a:effectLst/>
                        </a:rPr>
                        <a:t> </a:t>
                      </a:r>
                      <a:r>
                        <a:rPr lang="en-GB" sz="1400" u="sng" dirty="0">
                          <a:effectLst/>
                          <a:hlinkClick r:id="rId8"/>
                        </a:rPr>
                        <a:t>Models of disability: A brief overview - ProQuest</a:t>
                      </a:r>
                      <a:r>
                        <a:rPr lang="en-GB" sz="1400" dirty="0">
                          <a:effectLst/>
                        </a:rPr>
                        <a:t> - Read</a:t>
                      </a:r>
                      <a:endParaRPr lang="en-GB" sz="1400" dirty="0">
                        <a:effectLst/>
                        <a:latin typeface="Aptos" panose="020B0004020202020204" pitchFamily="34" charset="0"/>
                        <a:ea typeface="Aptos" panose="020B0004020202020204" pitchFamily="34" charset="0"/>
                        <a:cs typeface="Arial" panose="020B0604020202020204" pitchFamily="34" charset="0"/>
                      </a:endParaRPr>
                    </a:p>
                  </a:txBody>
                  <a:tcPr marL="37427" marR="37427" marT="0" marB="0"/>
                </a:tc>
                <a:extLst>
                  <a:ext uri="{0D108BD9-81ED-4DB2-BD59-A6C34878D82A}">
                    <a16:rowId xmlns:a16="http://schemas.microsoft.com/office/drawing/2014/main" val="3252880952"/>
                  </a:ext>
                </a:extLst>
              </a:tr>
              <a:tr h="2386131">
                <a:tc>
                  <a:txBody>
                    <a:bodyPr/>
                    <a:lstStyle/>
                    <a:p>
                      <a:pPr algn="l">
                        <a:lnSpc>
                          <a:spcPct val="107000"/>
                        </a:lnSpc>
                        <a:spcAft>
                          <a:spcPts val="800"/>
                        </a:spcAft>
                        <a:buNone/>
                      </a:pPr>
                      <a:r>
                        <a:rPr lang="en-GB" sz="1400" dirty="0">
                          <a:effectLst/>
                        </a:rPr>
                        <a:t>21.01.26</a:t>
                      </a:r>
                    </a:p>
                    <a:p>
                      <a:pPr algn="l">
                        <a:lnSpc>
                          <a:spcPct val="107000"/>
                        </a:lnSpc>
                        <a:spcAft>
                          <a:spcPts val="800"/>
                        </a:spcAft>
                        <a:buNone/>
                      </a:pPr>
                      <a:r>
                        <a:rPr lang="en-GB" sz="1400" dirty="0">
                          <a:effectLst/>
                        </a:rPr>
                        <a:t>Katie</a:t>
                      </a:r>
                      <a:endParaRPr lang="en-GB" sz="1400" dirty="0">
                        <a:effectLst/>
                        <a:latin typeface="Aptos" panose="020B0004020202020204" pitchFamily="34" charset="0"/>
                        <a:ea typeface="Aptos" panose="020B0004020202020204" pitchFamily="34" charset="0"/>
                        <a:cs typeface="Arial" panose="020B0604020202020204" pitchFamily="34" charset="0"/>
                      </a:endParaRPr>
                    </a:p>
                  </a:txBody>
                  <a:tcPr marL="37427" marR="37427" marT="0" marB="0"/>
                </a:tc>
                <a:tc>
                  <a:txBody>
                    <a:bodyPr/>
                    <a:lstStyle/>
                    <a:p>
                      <a:pPr algn="l">
                        <a:lnSpc>
                          <a:spcPct val="107000"/>
                        </a:lnSpc>
                        <a:spcAft>
                          <a:spcPts val="800"/>
                        </a:spcAft>
                        <a:buNone/>
                      </a:pPr>
                      <a:r>
                        <a:rPr lang="en-GB" sz="1400" dirty="0">
                          <a:effectLst/>
                        </a:rPr>
                        <a:t>Developing your classroom to be inclusive</a:t>
                      </a:r>
                    </a:p>
                    <a:p>
                      <a:pPr algn="l">
                        <a:lnSpc>
                          <a:spcPct val="107000"/>
                        </a:lnSpc>
                        <a:spcAft>
                          <a:spcPts val="800"/>
                        </a:spcAft>
                        <a:buNone/>
                      </a:pPr>
                      <a:r>
                        <a:rPr lang="en-GB" sz="1400" dirty="0">
                          <a:effectLst/>
                        </a:rPr>
                        <a:t>Mental health and wellbeing</a:t>
                      </a:r>
                    </a:p>
                    <a:p>
                      <a:pPr algn="l">
                        <a:lnSpc>
                          <a:spcPct val="107000"/>
                        </a:lnSpc>
                        <a:spcAft>
                          <a:spcPts val="800"/>
                        </a:spcAft>
                        <a:buNone/>
                      </a:pPr>
                      <a:r>
                        <a:rPr lang="en-GB" sz="1400" dirty="0">
                          <a:effectLst/>
                        </a:rPr>
                        <a:t>Pastoral Support</a:t>
                      </a:r>
                      <a:endParaRPr lang="en-GB" sz="1400" dirty="0">
                        <a:effectLst/>
                        <a:latin typeface="Aptos" panose="020B0004020202020204" pitchFamily="34" charset="0"/>
                        <a:ea typeface="Aptos" panose="020B0004020202020204" pitchFamily="34" charset="0"/>
                        <a:cs typeface="Arial" panose="020B0604020202020204" pitchFamily="34" charset="0"/>
                      </a:endParaRPr>
                    </a:p>
                  </a:txBody>
                  <a:tcPr marL="37427" marR="37427" marT="0" marB="0"/>
                </a:tc>
                <a:tc>
                  <a:txBody>
                    <a:bodyPr/>
                    <a:lstStyle/>
                    <a:p>
                      <a:pPr algn="l">
                        <a:lnSpc>
                          <a:spcPct val="107000"/>
                        </a:lnSpc>
                        <a:spcAft>
                          <a:spcPts val="800"/>
                        </a:spcAft>
                        <a:buNone/>
                      </a:pPr>
                      <a:r>
                        <a:rPr lang="en-GB" sz="1400" u="sng" dirty="0">
                          <a:effectLst/>
                          <a:hlinkClick r:id="rId9"/>
                        </a:rPr>
                        <a:t>understanding and supporting the experiences of disabled students podcast - QAA</a:t>
                      </a:r>
                      <a:r>
                        <a:rPr lang="en-GB" sz="1400" dirty="0">
                          <a:effectLst/>
                        </a:rPr>
                        <a:t> </a:t>
                      </a:r>
                    </a:p>
                    <a:p>
                      <a:pPr algn="l">
                        <a:lnSpc>
                          <a:spcPct val="107000"/>
                        </a:lnSpc>
                        <a:spcAft>
                          <a:spcPts val="800"/>
                        </a:spcAft>
                        <a:buNone/>
                      </a:pPr>
                      <a:r>
                        <a:rPr lang="en-GB" sz="1400" u="sng" dirty="0">
                          <a:effectLst/>
                          <a:hlinkClick r:id="rId10"/>
                        </a:rPr>
                        <a:t>equality and diversity for academics inclusive practice</a:t>
                      </a:r>
                      <a:r>
                        <a:rPr lang="en-GB" sz="1400" dirty="0">
                          <a:effectLst/>
                        </a:rPr>
                        <a:t>  </a:t>
                      </a:r>
                    </a:p>
                    <a:p>
                      <a:pPr algn="l">
                        <a:lnSpc>
                          <a:spcPct val="107000"/>
                        </a:lnSpc>
                        <a:spcAft>
                          <a:spcPts val="800"/>
                        </a:spcAft>
                        <a:buNone/>
                      </a:pPr>
                      <a:r>
                        <a:rPr lang="en-GB" sz="1400" u="sng" dirty="0">
                          <a:effectLst/>
                          <a:hlinkClick r:id="rId11"/>
                        </a:rPr>
                        <a:t>equality and diversity for academics legal framework</a:t>
                      </a:r>
                      <a:r>
                        <a:rPr lang="en-GB" sz="1400" dirty="0">
                          <a:effectLst/>
                        </a:rPr>
                        <a:t>  </a:t>
                      </a:r>
                    </a:p>
                    <a:p>
                      <a:pPr algn="l" fontAlgn="base">
                        <a:buNone/>
                      </a:pPr>
                      <a:r>
                        <a:rPr lang="en-GB" sz="1400" u="sng" dirty="0">
                          <a:effectLst/>
                          <a:hlinkClick r:id="rId12"/>
                        </a:rPr>
                        <a:t>equality and diversity for academics pastoral care</a:t>
                      </a:r>
                      <a:r>
                        <a:rPr lang="en-GB" sz="1400" dirty="0">
                          <a:effectLst/>
                        </a:rPr>
                        <a:t> </a:t>
                      </a:r>
                      <a:endParaRPr lang="en-GB" sz="1400" dirty="0">
                        <a:effectLst/>
                        <a:latin typeface="Times New Roman" panose="02020603050405020304" pitchFamily="18" charset="0"/>
                        <a:ea typeface="Times New Roman" panose="02020603050405020304" pitchFamily="18" charset="0"/>
                      </a:endParaRPr>
                    </a:p>
                  </a:txBody>
                  <a:tcPr marL="37427" marR="37427" marT="0" marB="0"/>
                </a:tc>
                <a:extLst>
                  <a:ext uri="{0D108BD9-81ED-4DB2-BD59-A6C34878D82A}">
                    <a16:rowId xmlns:a16="http://schemas.microsoft.com/office/drawing/2014/main" val="3763228397"/>
                  </a:ext>
                </a:extLst>
              </a:tr>
            </a:tbl>
          </a:graphicData>
        </a:graphic>
      </p:graphicFrame>
    </p:spTree>
    <p:extLst>
      <p:ext uri="{BB962C8B-B14F-4D97-AF65-F5344CB8AC3E}">
        <p14:creationId xmlns:p14="http://schemas.microsoft.com/office/powerpoint/2010/main" val="348009323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5769EC5-0182-3CBA-B7D8-D0D33F30F33D}"/>
              </a:ext>
            </a:extLst>
          </p:cNvPr>
          <p:cNvSpPr>
            <a:spLocks noGrp="1"/>
          </p:cNvSpPr>
          <p:nvPr>
            <p:ph type="title"/>
          </p:nvPr>
        </p:nvSpPr>
        <p:spPr/>
        <p:txBody>
          <a:bodyPr/>
          <a:lstStyle/>
          <a:p>
            <a:r>
              <a:rPr lang="en-GB" dirty="0"/>
              <a:t>Assignment </a:t>
            </a:r>
          </a:p>
        </p:txBody>
      </p:sp>
      <p:sp>
        <p:nvSpPr>
          <p:cNvPr id="5" name="Text Placeholder 4">
            <a:extLst>
              <a:ext uri="{FF2B5EF4-FFF2-40B4-BE49-F238E27FC236}">
                <a16:creationId xmlns:a16="http://schemas.microsoft.com/office/drawing/2014/main" id="{CC4C14E0-F82C-7384-B576-C6D1D31512B9}"/>
              </a:ext>
            </a:extLst>
          </p:cNvPr>
          <p:cNvSpPr>
            <a:spLocks noGrp="1"/>
          </p:cNvSpPr>
          <p:nvPr>
            <p:ph type="body" idx="1"/>
          </p:nvPr>
        </p:nvSpPr>
        <p:spPr>
          <a:xfrm>
            <a:off x="1097280" y="2057400"/>
            <a:ext cx="4639736" cy="395243"/>
          </a:xfrm>
        </p:spPr>
        <p:txBody>
          <a:bodyPr>
            <a:normAutofit fontScale="92500"/>
          </a:bodyPr>
          <a:lstStyle/>
          <a:p>
            <a:r>
              <a:rPr lang="en-GB" b="1" dirty="0">
                <a:solidFill>
                  <a:srgbClr val="0070C0"/>
                </a:solidFill>
              </a:rPr>
              <a:t>Level 5</a:t>
            </a:r>
          </a:p>
        </p:txBody>
      </p:sp>
      <p:sp>
        <p:nvSpPr>
          <p:cNvPr id="6" name="Content Placeholder 5">
            <a:extLst>
              <a:ext uri="{FF2B5EF4-FFF2-40B4-BE49-F238E27FC236}">
                <a16:creationId xmlns:a16="http://schemas.microsoft.com/office/drawing/2014/main" id="{891FE2AF-5963-C8A7-A5D1-DF39477AB030}"/>
              </a:ext>
            </a:extLst>
          </p:cNvPr>
          <p:cNvSpPr>
            <a:spLocks noGrp="1"/>
          </p:cNvSpPr>
          <p:nvPr>
            <p:ph sz="half" idx="2"/>
          </p:nvPr>
        </p:nvSpPr>
        <p:spPr>
          <a:xfrm>
            <a:off x="1097280" y="2615013"/>
            <a:ext cx="4639736" cy="3708875"/>
          </a:xfrm>
        </p:spPr>
        <p:txBody>
          <a:bodyPr>
            <a:normAutofit fontScale="70000" lnSpcReduction="20000"/>
          </a:bodyPr>
          <a:lstStyle/>
          <a:p>
            <a:r>
              <a:rPr lang="en-GB" sz="3400" dirty="0">
                <a:solidFill>
                  <a:srgbClr val="0070C0"/>
                </a:solidFill>
              </a:rPr>
              <a:t>Due –  30</a:t>
            </a:r>
            <a:r>
              <a:rPr lang="en-GB" sz="3400" baseline="30000" dirty="0">
                <a:solidFill>
                  <a:srgbClr val="0070C0"/>
                </a:solidFill>
              </a:rPr>
              <a:t>th</a:t>
            </a:r>
            <a:r>
              <a:rPr lang="en-GB" sz="3400" dirty="0">
                <a:solidFill>
                  <a:srgbClr val="0070C0"/>
                </a:solidFill>
              </a:rPr>
              <a:t> January at 23.59</a:t>
            </a:r>
          </a:p>
          <a:p>
            <a:r>
              <a:rPr lang="en-GB" sz="3400" dirty="0">
                <a:solidFill>
                  <a:srgbClr val="0070C0"/>
                </a:solidFill>
              </a:rPr>
              <a:t>Feedback –27</a:t>
            </a:r>
            <a:r>
              <a:rPr lang="en-GB" sz="3400" baseline="30000" dirty="0">
                <a:solidFill>
                  <a:srgbClr val="0070C0"/>
                </a:solidFill>
              </a:rPr>
              <a:t>th</a:t>
            </a:r>
            <a:r>
              <a:rPr lang="en-GB" sz="3400" dirty="0">
                <a:solidFill>
                  <a:srgbClr val="0070C0"/>
                </a:solidFill>
              </a:rPr>
              <a:t> February at 12.00 </a:t>
            </a:r>
          </a:p>
          <a:p>
            <a:r>
              <a:rPr lang="en-GB" sz="3400" b="1" dirty="0">
                <a:solidFill>
                  <a:srgbClr val="0070C0"/>
                </a:solidFill>
              </a:rPr>
              <a:t>Part 1</a:t>
            </a:r>
            <a:r>
              <a:rPr lang="en-GB" sz="3400" dirty="0">
                <a:solidFill>
                  <a:srgbClr val="0070C0"/>
                </a:solidFill>
              </a:rPr>
              <a:t>					</a:t>
            </a:r>
          </a:p>
          <a:p>
            <a:r>
              <a:rPr lang="en-GB" sz="3400" dirty="0">
                <a:solidFill>
                  <a:srgbClr val="0070C0"/>
                </a:solidFill>
              </a:rPr>
              <a:t>800 words</a:t>
            </a:r>
          </a:p>
          <a:p>
            <a:r>
              <a:rPr lang="en-GB" sz="3400" b="1" dirty="0">
                <a:solidFill>
                  <a:srgbClr val="0070C0"/>
                </a:solidFill>
              </a:rPr>
              <a:t>Part 2</a:t>
            </a:r>
            <a:r>
              <a:rPr lang="en-GB" sz="3400" dirty="0">
                <a:solidFill>
                  <a:srgbClr val="0070C0"/>
                </a:solidFill>
              </a:rPr>
              <a:t>		</a:t>
            </a:r>
          </a:p>
          <a:p>
            <a:r>
              <a:rPr lang="en-GB" sz="3400" dirty="0">
                <a:solidFill>
                  <a:srgbClr val="0070C0"/>
                </a:solidFill>
              </a:rPr>
              <a:t>400 words per scenario</a:t>
            </a:r>
          </a:p>
          <a:p>
            <a:r>
              <a:rPr lang="en-GB" sz="3400" dirty="0">
                <a:solidFill>
                  <a:srgbClr val="0070C0"/>
                </a:solidFill>
              </a:rPr>
              <a:t>Total words: 2000</a:t>
            </a:r>
            <a:endParaRPr lang="en-GB" sz="3400" dirty="0"/>
          </a:p>
        </p:txBody>
      </p:sp>
      <p:sp>
        <p:nvSpPr>
          <p:cNvPr id="7" name="Text Placeholder 6">
            <a:extLst>
              <a:ext uri="{FF2B5EF4-FFF2-40B4-BE49-F238E27FC236}">
                <a16:creationId xmlns:a16="http://schemas.microsoft.com/office/drawing/2014/main" id="{E2597013-118C-88E4-83DA-65C091868A73}"/>
              </a:ext>
            </a:extLst>
          </p:cNvPr>
          <p:cNvSpPr>
            <a:spLocks noGrp="1"/>
          </p:cNvSpPr>
          <p:nvPr>
            <p:ph type="body" sz="quarter" idx="3"/>
          </p:nvPr>
        </p:nvSpPr>
        <p:spPr>
          <a:xfrm>
            <a:off x="6515944" y="2057400"/>
            <a:ext cx="4639736" cy="395243"/>
          </a:xfrm>
        </p:spPr>
        <p:txBody>
          <a:bodyPr>
            <a:normAutofit fontScale="92500"/>
          </a:bodyPr>
          <a:lstStyle/>
          <a:p>
            <a:r>
              <a:rPr lang="en-GB" b="1" dirty="0">
                <a:solidFill>
                  <a:srgbClr val="00B050"/>
                </a:solidFill>
              </a:rPr>
              <a:t>Level 6</a:t>
            </a:r>
          </a:p>
        </p:txBody>
      </p:sp>
      <p:sp>
        <p:nvSpPr>
          <p:cNvPr id="8" name="Content Placeholder 7">
            <a:extLst>
              <a:ext uri="{FF2B5EF4-FFF2-40B4-BE49-F238E27FC236}">
                <a16:creationId xmlns:a16="http://schemas.microsoft.com/office/drawing/2014/main" id="{E5EF8BAC-C378-F0DD-25F4-F351FD6849EB}"/>
              </a:ext>
            </a:extLst>
          </p:cNvPr>
          <p:cNvSpPr>
            <a:spLocks noGrp="1"/>
          </p:cNvSpPr>
          <p:nvPr>
            <p:ph sz="quarter" idx="4"/>
          </p:nvPr>
        </p:nvSpPr>
        <p:spPr>
          <a:xfrm>
            <a:off x="6515944" y="2615013"/>
            <a:ext cx="4639736" cy="3631963"/>
          </a:xfrm>
        </p:spPr>
        <p:txBody>
          <a:bodyPr>
            <a:normAutofit fontScale="70000" lnSpcReduction="20000"/>
          </a:bodyPr>
          <a:lstStyle/>
          <a:p>
            <a:r>
              <a:rPr lang="en-GB" sz="3400" dirty="0">
                <a:solidFill>
                  <a:srgbClr val="00B050"/>
                </a:solidFill>
              </a:rPr>
              <a:t>Due – 30</a:t>
            </a:r>
            <a:r>
              <a:rPr lang="en-GB" sz="3400" baseline="30000" dirty="0">
                <a:solidFill>
                  <a:srgbClr val="00B050"/>
                </a:solidFill>
              </a:rPr>
              <a:t>th</a:t>
            </a:r>
            <a:r>
              <a:rPr lang="en-GB" sz="3400" dirty="0">
                <a:solidFill>
                  <a:srgbClr val="00B050"/>
                </a:solidFill>
              </a:rPr>
              <a:t> January at 23.59</a:t>
            </a:r>
          </a:p>
          <a:p>
            <a:r>
              <a:rPr lang="en-GB" sz="3400" dirty="0">
                <a:solidFill>
                  <a:srgbClr val="00B050"/>
                </a:solidFill>
              </a:rPr>
              <a:t>Feedback – 27</a:t>
            </a:r>
            <a:r>
              <a:rPr lang="en-GB" sz="3400" baseline="30000" dirty="0">
                <a:solidFill>
                  <a:srgbClr val="00B050"/>
                </a:solidFill>
              </a:rPr>
              <a:t>th</a:t>
            </a:r>
            <a:r>
              <a:rPr lang="en-GB" sz="3400" dirty="0">
                <a:solidFill>
                  <a:srgbClr val="00B050"/>
                </a:solidFill>
              </a:rPr>
              <a:t> February at 12.00 </a:t>
            </a:r>
          </a:p>
          <a:p>
            <a:r>
              <a:rPr lang="en-GB" sz="3400" b="1" dirty="0">
                <a:solidFill>
                  <a:srgbClr val="00B050"/>
                </a:solidFill>
              </a:rPr>
              <a:t>Part 1</a:t>
            </a:r>
            <a:r>
              <a:rPr lang="en-GB" sz="3400" dirty="0">
                <a:solidFill>
                  <a:srgbClr val="00B050"/>
                </a:solidFill>
              </a:rPr>
              <a:t>					</a:t>
            </a:r>
          </a:p>
          <a:p>
            <a:r>
              <a:rPr lang="en-GB" sz="3400" dirty="0">
                <a:solidFill>
                  <a:srgbClr val="00B050"/>
                </a:solidFill>
              </a:rPr>
              <a:t>1000 words</a:t>
            </a:r>
          </a:p>
          <a:p>
            <a:r>
              <a:rPr lang="en-GB" sz="3400" b="1" dirty="0">
                <a:solidFill>
                  <a:srgbClr val="00B050"/>
                </a:solidFill>
              </a:rPr>
              <a:t>Part 2</a:t>
            </a:r>
            <a:r>
              <a:rPr lang="en-GB" sz="3400" dirty="0">
                <a:solidFill>
                  <a:srgbClr val="00B050"/>
                </a:solidFill>
              </a:rPr>
              <a:t>		</a:t>
            </a:r>
          </a:p>
          <a:p>
            <a:r>
              <a:rPr lang="en-GB" sz="3400" dirty="0">
                <a:solidFill>
                  <a:srgbClr val="00B050"/>
                </a:solidFill>
              </a:rPr>
              <a:t>500 words per scenario</a:t>
            </a:r>
          </a:p>
          <a:p>
            <a:r>
              <a:rPr lang="en-GB" sz="3400" dirty="0">
                <a:solidFill>
                  <a:srgbClr val="00B050"/>
                </a:solidFill>
              </a:rPr>
              <a:t>Total words: 2500</a:t>
            </a:r>
          </a:p>
          <a:p>
            <a:endParaRPr lang="en-GB" dirty="0"/>
          </a:p>
        </p:txBody>
      </p:sp>
    </p:spTree>
    <p:extLst>
      <p:ext uri="{BB962C8B-B14F-4D97-AF65-F5344CB8AC3E}">
        <p14:creationId xmlns:p14="http://schemas.microsoft.com/office/powerpoint/2010/main" val="355091916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157F73-CE00-890E-91BB-78EA09B37019}"/>
              </a:ext>
            </a:extLst>
          </p:cNvPr>
          <p:cNvSpPr>
            <a:spLocks noGrp="1"/>
          </p:cNvSpPr>
          <p:nvPr>
            <p:ph type="title"/>
          </p:nvPr>
        </p:nvSpPr>
        <p:spPr/>
        <p:txBody>
          <a:bodyPr/>
          <a:lstStyle/>
          <a:p>
            <a:r>
              <a:rPr lang="en-GB" dirty="0"/>
              <a:t>Assignment: Part 1- learning support report</a:t>
            </a:r>
          </a:p>
        </p:txBody>
      </p:sp>
      <p:sp>
        <p:nvSpPr>
          <p:cNvPr id="3" name="Content Placeholder 2">
            <a:extLst>
              <a:ext uri="{FF2B5EF4-FFF2-40B4-BE49-F238E27FC236}">
                <a16:creationId xmlns:a16="http://schemas.microsoft.com/office/drawing/2014/main" id="{C279D0AC-6797-91E7-8B82-AC89509BBE90}"/>
              </a:ext>
            </a:extLst>
          </p:cNvPr>
          <p:cNvSpPr>
            <a:spLocks noGrp="1"/>
          </p:cNvSpPr>
          <p:nvPr>
            <p:ph idx="1"/>
          </p:nvPr>
        </p:nvSpPr>
        <p:spPr/>
        <p:txBody>
          <a:bodyPr>
            <a:normAutofit fontScale="92500"/>
          </a:bodyPr>
          <a:lstStyle/>
          <a:p>
            <a:pPr algn="just" fontAlgn="base">
              <a:lnSpc>
                <a:spcPct val="107000"/>
              </a:lnSpc>
              <a:spcAft>
                <a:spcPts val="800"/>
              </a:spcAft>
            </a:pPr>
            <a:r>
              <a:rPr lang="en-GB" b="1" dirty="0">
                <a:solidFill>
                  <a:srgbClr val="000000"/>
                </a:solidFill>
                <a:effectLst/>
                <a:ea typeface="Times New Roman" panose="02020603050405020304" pitchFamily="18" charset="0"/>
                <a:cs typeface="Arial" panose="020B0604020202020204" pitchFamily="34" charset="0"/>
              </a:rPr>
              <a:t>1000 words</a:t>
            </a:r>
            <a:r>
              <a:rPr lang="en-GB" dirty="0">
                <a:solidFill>
                  <a:srgbClr val="000000"/>
                </a:solidFill>
                <a:effectLst/>
                <a:ea typeface="Times New Roman" panose="02020603050405020304" pitchFamily="18" charset="0"/>
                <a:cs typeface="Arial" panose="020B0604020202020204" pitchFamily="34" charset="0"/>
              </a:rPr>
              <a:t> </a:t>
            </a:r>
            <a:endParaRPr lang="en-GB" dirty="0">
              <a:effectLst/>
              <a:ea typeface="DengXian" panose="02010600030101010101" pitchFamily="2" charset="-122"/>
              <a:cs typeface="Arial" panose="020B0604020202020204" pitchFamily="34" charset="0"/>
            </a:endParaRPr>
          </a:p>
          <a:p>
            <a:pPr algn="just" fontAlgn="base">
              <a:lnSpc>
                <a:spcPct val="107000"/>
              </a:lnSpc>
              <a:spcAft>
                <a:spcPts val="800"/>
              </a:spcAft>
            </a:pPr>
            <a:r>
              <a:rPr lang="en-GB" dirty="0">
                <a:solidFill>
                  <a:srgbClr val="000000"/>
                </a:solidFill>
                <a:effectLst/>
                <a:ea typeface="Times New Roman" panose="02020603050405020304" pitchFamily="18" charset="0"/>
                <a:cs typeface="Arial" panose="020B0604020202020204" pitchFamily="34" charset="0"/>
              </a:rPr>
              <a:t>Students will be required to produce a 1000-word summary demonstrating their understanding of regulatory and legal requirements in accommodating additional requirements and demonstrating inclusivity within the post-compulsory classroom. Students will need to draw upon relevant policy (both institutional and national) as well as relevant legislation such as (but not limited to) the Equality Act (2010), all of which should be accurately referenced within the work. This part of the assignment should be considered as an academic piece of writing, and therefore written and presented as such. </a:t>
            </a:r>
            <a:endParaRPr lang="en-GB" dirty="0">
              <a:effectLst/>
              <a:ea typeface="DengXian" panose="02010600030101010101" pitchFamily="2" charset="-122"/>
              <a:cs typeface="Arial" panose="020B0604020202020204" pitchFamily="34" charset="0"/>
            </a:endParaRPr>
          </a:p>
          <a:p>
            <a:endParaRPr lang="en-GB" dirty="0"/>
          </a:p>
        </p:txBody>
      </p:sp>
    </p:spTree>
    <p:extLst>
      <p:ext uri="{BB962C8B-B14F-4D97-AF65-F5344CB8AC3E}">
        <p14:creationId xmlns:p14="http://schemas.microsoft.com/office/powerpoint/2010/main" val="144587150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19805E-0D9C-0B40-B1E3-DBF8EB262861}"/>
              </a:ext>
            </a:extLst>
          </p:cNvPr>
          <p:cNvSpPr>
            <a:spLocks noGrp="1"/>
          </p:cNvSpPr>
          <p:nvPr>
            <p:ph type="title"/>
          </p:nvPr>
        </p:nvSpPr>
        <p:spPr/>
        <p:txBody>
          <a:bodyPr/>
          <a:lstStyle/>
          <a:p>
            <a:r>
              <a:rPr lang="en-GB" dirty="0"/>
              <a:t>Assignment: Part 2	- support statement 	</a:t>
            </a:r>
          </a:p>
        </p:txBody>
      </p:sp>
      <p:sp>
        <p:nvSpPr>
          <p:cNvPr id="3" name="Content Placeholder 2">
            <a:extLst>
              <a:ext uri="{FF2B5EF4-FFF2-40B4-BE49-F238E27FC236}">
                <a16:creationId xmlns:a16="http://schemas.microsoft.com/office/drawing/2014/main" id="{61A25738-4ECD-6D3A-A1E4-A5302725B9CA}"/>
              </a:ext>
            </a:extLst>
          </p:cNvPr>
          <p:cNvSpPr>
            <a:spLocks noGrp="1"/>
          </p:cNvSpPr>
          <p:nvPr>
            <p:ph idx="1"/>
          </p:nvPr>
        </p:nvSpPr>
        <p:spPr/>
        <p:txBody>
          <a:bodyPr>
            <a:noAutofit/>
          </a:bodyPr>
          <a:lstStyle/>
          <a:p>
            <a:pPr algn="just" fontAlgn="base">
              <a:lnSpc>
                <a:spcPct val="107000"/>
              </a:lnSpc>
              <a:spcAft>
                <a:spcPts val="800"/>
              </a:spcAft>
            </a:pPr>
            <a:r>
              <a:rPr lang="en-GB" dirty="0">
                <a:solidFill>
                  <a:srgbClr val="000000"/>
                </a:solidFill>
                <a:effectLst/>
                <a:ea typeface="Times New Roman" panose="02020603050405020304" pitchFamily="18" charset="0"/>
                <a:cs typeface="Arial" panose="020B0604020202020204" pitchFamily="34" charset="0"/>
              </a:rPr>
              <a:t>You are employed as a teacher within a post-16 setting of your choosing. You have received the information below regarding six individuals who may need additional support with their studies. You will need to provide a support statement for</a:t>
            </a:r>
            <a:r>
              <a:rPr lang="en-GB" b="1" dirty="0">
                <a:solidFill>
                  <a:srgbClr val="000000"/>
                </a:solidFill>
                <a:effectLst/>
                <a:ea typeface="Times New Roman" panose="02020603050405020304" pitchFamily="18" charset="0"/>
                <a:cs typeface="Arial" panose="020B0604020202020204" pitchFamily="34" charset="0"/>
              </a:rPr>
              <a:t> three</a:t>
            </a:r>
            <a:r>
              <a:rPr lang="en-GB" dirty="0">
                <a:solidFill>
                  <a:srgbClr val="000000"/>
                </a:solidFill>
                <a:effectLst/>
                <a:ea typeface="Times New Roman" panose="02020603050405020304" pitchFamily="18" charset="0"/>
                <a:cs typeface="Arial" panose="020B0604020202020204" pitchFamily="34" charset="0"/>
              </a:rPr>
              <a:t> of the six individuals outlining how their support requirements may impact on their ability to engage with their programme of study as well as indicating the measures that you would put in place to accommodate them within the identified setting.  </a:t>
            </a:r>
            <a:endParaRPr lang="en-GB" dirty="0">
              <a:effectLst/>
              <a:ea typeface="DengXian" panose="02010600030101010101" pitchFamily="2" charset="-122"/>
              <a:cs typeface="Arial" panose="020B0604020202020204" pitchFamily="34" charset="0"/>
            </a:endParaRPr>
          </a:p>
          <a:p>
            <a:pPr algn="just" fontAlgn="base">
              <a:lnSpc>
                <a:spcPct val="107000"/>
              </a:lnSpc>
              <a:spcAft>
                <a:spcPts val="800"/>
              </a:spcAft>
            </a:pPr>
            <a:r>
              <a:rPr lang="en-GB" dirty="0">
                <a:solidFill>
                  <a:srgbClr val="000000"/>
                </a:solidFill>
                <a:effectLst/>
                <a:ea typeface="Times New Roman" panose="02020603050405020304" pitchFamily="18" charset="0"/>
                <a:cs typeface="Arial" panose="020B0604020202020204" pitchFamily="34" charset="0"/>
              </a:rPr>
              <a:t>Whilst constructing your response to the scenarios below you will need to carefully consider the following: </a:t>
            </a:r>
            <a:endParaRPr lang="en-GB" dirty="0">
              <a:effectLst/>
              <a:ea typeface="DengXian" panose="02010600030101010101" pitchFamily="2" charset="-122"/>
              <a:cs typeface="Arial" panose="020B0604020202020204" pitchFamily="34" charset="0"/>
            </a:endParaRPr>
          </a:p>
          <a:p>
            <a:pPr algn="just" fontAlgn="base">
              <a:lnSpc>
                <a:spcPct val="107000"/>
              </a:lnSpc>
              <a:spcAft>
                <a:spcPts val="800"/>
              </a:spcAft>
            </a:pPr>
            <a:endParaRPr lang="en-GB" sz="1800" dirty="0">
              <a:effectLst/>
              <a:ea typeface="DengXian" panose="02010600030101010101" pitchFamily="2" charset="-122"/>
              <a:cs typeface="Arial" panose="020B0604020202020204" pitchFamily="34" charset="0"/>
            </a:endParaRPr>
          </a:p>
        </p:txBody>
      </p:sp>
    </p:spTree>
    <p:extLst>
      <p:ext uri="{BB962C8B-B14F-4D97-AF65-F5344CB8AC3E}">
        <p14:creationId xmlns:p14="http://schemas.microsoft.com/office/powerpoint/2010/main" val="420763260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E09D67-F6FA-1E94-E7E8-36BD3EC5DE0E}"/>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F53B7D36-F2C3-E56B-2AB2-6435BFC4E76A}"/>
              </a:ext>
            </a:extLst>
          </p:cNvPr>
          <p:cNvSpPr>
            <a:spLocks noGrp="1"/>
          </p:cNvSpPr>
          <p:nvPr>
            <p:ph idx="1"/>
          </p:nvPr>
        </p:nvSpPr>
        <p:spPr>
          <a:xfrm>
            <a:off x="1097280" y="2108201"/>
            <a:ext cx="10058400" cy="4147633"/>
          </a:xfrm>
        </p:spPr>
        <p:txBody>
          <a:bodyPr>
            <a:normAutofit fontScale="92500" lnSpcReduction="20000"/>
          </a:bodyPr>
          <a:lstStyle/>
          <a:p>
            <a:pPr lvl="0" algn="just" rtl="0" fontAlgn="base">
              <a:lnSpc>
                <a:spcPct val="107000"/>
              </a:lnSpc>
              <a:spcAft>
                <a:spcPts val="800"/>
              </a:spcAft>
              <a:tabLst>
                <a:tab pos="457200" algn="l"/>
              </a:tabLst>
            </a:pPr>
            <a:r>
              <a:rPr lang="en-GB" dirty="0">
                <a:solidFill>
                  <a:srgbClr val="000000"/>
                </a:solidFill>
                <a:effectLst/>
                <a:ea typeface="Times New Roman" panose="02020603050405020304" pitchFamily="18" charset="0"/>
                <a:cs typeface="Arial" panose="020B0604020202020204" pitchFamily="34" charset="0"/>
              </a:rPr>
              <a:t>What is the education setting you have chosen? This could be a current placement or an intended location. Please be specific and include the subject area you will be teaching also as this can impact on your response to the scenarios. </a:t>
            </a:r>
            <a:endParaRPr lang="en-GB" dirty="0">
              <a:effectLst/>
              <a:ea typeface="DengXian" panose="02010600030101010101" pitchFamily="2" charset="-122"/>
              <a:cs typeface="Arial" panose="020B0604020202020204" pitchFamily="34" charset="0"/>
            </a:endParaRPr>
          </a:p>
          <a:p>
            <a:pPr lvl="0" algn="just" fontAlgn="base">
              <a:lnSpc>
                <a:spcPct val="107000"/>
              </a:lnSpc>
              <a:spcAft>
                <a:spcPts val="800"/>
              </a:spcAft>
              <a:tabLst>
                <a:tab pos="457200" algn="l"/>
              </a:tabLst>
            </a:pPr>
            <a:r>
              <a:rPr lang="en-GB" dirty="0">
                <a:solidFill>
                  <a:srgbClr val="000000"/>
                </a:solidFill>
                <a:effectLst/>
                <a:ea typeface="Times New Roman" panose="02020603050405020304" pitchFamily="18" charset="0"/>
                <a:cs typeface="Arial" panose="020B0604020202020204" pitchFamily="34" charset="0"/>
              </a:rPr>
              <a:t>You will need to be familiar with the current processes and policies in place within your chosen setting that are used to support learners with additional support requirements. This may involve familiarising yourself with student services departments (or equivalent) and what they do. </a:t>
            </a:r>
            <a:endParaRPr lang="en-GB" dirty="0">
              <a:effectLst/>
              <a:ea typeface="DengXian" panose="02010600030101010101" pitchFamily="2" charset="-122"/>
              <a:cs typeface="Arial" panose="020B0604020202020204" pitchFamily="34" charset="0"/>
            </a:endParaRPr>
          </a:p>
          <a:p>
            <a:pPr lvl="0" algn="just" fontAlgn="base">
              <a:lnSpc>
                <a:spcPct val="107000"/>
              </a:lnSpc>
              <a:spcAft>
                <a:spcPts val="800"/>
              </a:spcAft>
              <a:tabLst>
                <a:tab pos="457200" algn="l"/>
              </a:tabLst>
            </a:pPr>
            <a:r>
              <a:rPr lang="en-GB" dirty="0">
                <a:solidFill>
                  <a:srgbClr val="000000"/>
                </a:solidFill>
                <a:effectLst/>
                <a:ea typeface="Times New Roman" panose="02020603050405020304" pitchFamily="18" charset="0"/>
                <a:cs typeface="Arial" panose="020B0604020202020204" pitchFamily="34" charset="0"/>
              </a:rPr>
              <a:t>In detailing your response to the scenarios ensure you consider the institutional requirements and processes as well as the programme specific response i.e., think about the day-to-day measures needed to ensure these students are included within the learning offered.  </a:t>
            </a:r>
            <a:endParaRPr lang="en-GB" dirty="0">
              <a:effectLst/>
              <a:ea typeface="DengXian" panose="02010600030101010101" pitchFamily="2" charset="-122"/>
              <a:cs typeface="Arial" panose="020B0604020202020204" pitchFamily="34" charset="0"/>
            </a:endParaRPr>
          </a:p>
          <a:p>
            <a:endParaRPr lang="en-GB" dirty="0"/>
          </a:p>
        </p:txBody>
      </p:sp>
    </p:spTree>
    <p:extLst>
      <p:ext uri="{BB962C8B-B14F-4D97-AF65-F5344CB8AC3E}">
        <p14:creationId xmlns:p14="http://schemas.microsoft.com/office/powerpoint/2010/main" val="50395041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532B9E-C163-2A89-2C04-3D225F6312B9}"/>
              </a:ext>
            </a:extLst>
          </p:cNvPr>
          <p:cNvSpPr>
            <a:spLocks noGrp="1"/>
          </p:cNvSpPr>
          <p:nvPr>
            <p:ph type="title"/>
          </p:nvPr>
        </p:nvSpPr>
        <p:spPr/>
        <p:txBody>
          <a:bodyPr/>
          <a:lstStyle/>
          <a:p>
            <a:r>
              <a:rPr lang="en-GB" dirty="0">
                <a:ea typeface="DengXian" panose="02010600030101010101" pitchFamily="2" charset="-122"/>
                <a:cs typeface="Arial" panose="020B0604020202020204" pitchFamily="34" charset="0"/>
              </a:rPr>
              <a:t>Rhys/Angharad</a:t>
            </a:r>
            <a:endParaRPr lang="en-GB" dirty="0"/>
          </a:p>
        </p:txBody>
      </p:sp>
      <p:sp>
        <p:nvSpPr>
          <p:cNvPr id="3" name="Content Placeholder 2">
            <a:extLst>
              <a:ext uri="{FF2B5EF4-FFF2-40B4-BE49-F238E27FC236}">
                <a16:creationId xmlns:a16="http://schemas.microsoft.com/office/drawing/2014/main" id="{B98B7EB5-C8A7-B95A-CB3D-B0612F6F42F5}"/>
              </a:ext>
            </a:extLst>
          </p:cNvPr>
          <p:cNvSpPr>
            <a:spLocks noGrp="1"/>
          </p:cNvSpPr>
          <p:nvPr>
            <p:ph idx="1"/>
          </p:nvPr>
        </p:nvSpPr>
        <p:spPr/>
        <p:txBody>
          <a:bodyPr>
            <a:normAutofit fontScale="92500" lnSpcReduction="10000"/>
          </a:bodyPr>
          <a:lstStyle/>
          <a:p>
            <a:pPr>
              <a:lnSpc>
                <a:spcPct val="107000"/>
              </a:lnSpc>
              <a:spcAft>
                <a:spcPts val="800"/>
              </a:spcAft>
            </a:pPr>
            <a:r>
              <a:rPr lang="en-GB" dirty="0">
                <a:effectLst/>
                <a:ea typeface="DengXian" panose="02010600030101010101" pitchFamily="2" charset="-122"/>
                <a:cs typeface="Arial" panose="020B0604020202020204" pitchFamily="34" charset="0"/>
              </a:rPr>
              <a:t>Rhys is a second year student who has come to you to explain that they have been struggling to concentrate on work this year, their grades have been dropping and they are finding the work and social side of post 16 education hard. They tell you that they feel like an outsider and different. Rhys explains to you that they have always felt different and that they think they are trans. They have never said this to anyone before and don’t know what to do. In private Rhys has been experimenting with their clothes, make-up and their name. Rhys would like to transition, but is scared and wants some support and advice. They have not told their family about any of this. They are worried about what their fellow students and other lecturers will say. Rhys would like to be called Angharad from now on.</a:t>
            </a:r>
          </a:p>
          <a:p>
            <a:pPr algn="just" fontAlgn="base">
              <a:lnSpc>
                <a:spcPct val="107000"/>
              </a:lnSpc>
              <a:spcAft>
                <a:spcPts val="800"/>
              </a:spcAft>
            </a:pPr>
            <a:endParaRPr lang="en-GB" dirty="0"/>
          </a:p>
        </p:txBody>
      </p:sp>
    </p:spTree>
    <p:extLst>
      <p:ext uri="{BB962C8B-B14F-4D97-AF65-F5344CB8AC3E}">
        <p14:creationId xmlns:p14="http://schemas.microsoft.com/office/powerpoint/2010/main" val="23297394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7AD488-9FD7-F32B-D830-093468178987}"/>
              </a:ext>
            </a:extLst>
          </p:cNvPr>
          <p:cNvSpPr>
            <a:spLocks noGrp="1"/>
          </p:cNvSpPr>
          <p:nvPr>
            <p:ph type="title"/>
          </p:nvPr>
        </p:nvSpPr>
        <p:spPr/>
        <p:txBody>
          <a:bodyPr/>
          <a:lstStyle/>
          <a:p>
            <a:r>
              <a:rPr lang="en-GB" dirty="0">
                <a:solidFill>
                  <a:schemeClr val="tx1"/>
                </a:solidFill>
                <a:ea typeface="DengXian" panose="02010600030101010101" pitchFamily="2" charset="-122"/>
                <a:cs typeface="Arial" panose="020B0604020202020204" pitchFamily="34" charset="0"/>
              </a:rPr>
              <a:t>Iwan</a:t>
            </a:r>
            <a:endParaRPr lang="en-GB" dirty="0">
              <a:solidFill>
                <a:schemeClr val="tx1"/>
              </a:solidFill>
            </a:endParaRPr>
          </a:p>
        </p:txBody>
      </p:sp>
      <p:sp>
        <p:nvSpPr>
          <p:cNvPr id="3" name="Content Placeholder 2">
            <a:extLst>
              <a:ext uri="{FF2B5EF4-FFF2-40B4-BE49-F238E27FC236}">
                <a16:creationId xmlns:a16="http://schemas.microsoft.com/office/drawing/2014/main" id="{186D4DC2-722C-302E-D551-BFF891E5DE43}"/>
              </a:ext>
            </a:extLst>
          </p:cNvPr>
          <p:cNvSpPr>
            <a:spLocks noGrp="1"/>
          </p:cNvSpPr>
          <p:nvPr>
            <p:ph idx="1"/>
          </p:nvPr>
        </p:nvSpPr>
        <p:spPr/>
        <p:txBody>
          <a:bodyPr>
            <a:normAutofit/>
          </a:bodyPr>
          <a:lstStyle/>
          <a:p>
            <a:pPr>
              <a:lnSpc>
                <a:spcPct val="107000"/>
              </a:lnSpc>
              <a:spcAft>
                <a:spcPts val="800"/>
              </a:spcAft>
            </a:pPr>
            <a:r>
              <a:rPr lang="en-GB" dirty="0" err="1">
                <a:effectLst/>
                <a:ea typeface="DengXian" panose="02010600030101010101" pitchFamily="2" charset="-122"/>
                <a:cs typeface="Arial" panose="020B0604020202020204" pitchFamily="34" charset="0"/>
              </a:rPr>
              <a:t>Iawn</a:t>
            </a:r>
            <a:r>
              <a:rPr lang="en-GB" dirty="0">
                <a:effectLst/>
                <a:ea typeface="DengXian" panose="02010600030101010101" pitchFamily="2" charset="-122"/>
                <a:cs typeface="Arial" panose="020B0604020202020204" pitchFamily="34" charset="0"/>
              </a:rPr>
              <a:t> has been studying with you since the beginning of term, he has been struggling with finances and is worried about his studies. Iwan explains that he comes from a deprived area of Wales and is the first person from his family study in the post compulsory sector. He has spoken to his parents but they are not able to help him any more with money as they are struggling themselves. Iwan has a part time job but this still does not cover all of his outgoings. He has been offered more work but is worried that this will impact his study further, he is already falling behind.</a:t>
            </a:r>
          </a:p>
          <a:p>
            <a:pPr algn="just" fontAlgn="base">
              <a:lnSpc>
                <a:spcPct val="107000"/>
              </a:lnSpc>
              <a:spcAft>
                <a:spcPts val="800"/>
              </a:spcAft>
            </a:pPr>
            <a:endParaRPr lang="en-GB" dirty="0"/>
          </a:p>
        </p:txBody>
      </p:sp>
    </p:spTree>
    <p:extLst>
      <p:ext uri="{BB962C8B-B14F-4D97-AF65-F5344CB8AC3E}">
        <p14:creationId xmlns:p14="http://schemas.microsoft.com/office/powerpoint/2010/main" val="337417968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DD3925-C9B5-0FCE-2CAA-C141622C3145}"/>
              </a:ext>
            </a:extLst>
          </p:cNvPr>
          <p:cNvSpPr>
            <a:spLocks noGrp="1"/>
          </p:cNvSpPr>
          <p:nvPr>
            <p:ph type="title"/>
          </p:nvPr>
        </p:nvSpPr>
        <p:spPr/>
        <p:txBody>
          <a:bodyPr/>
          <a:lstStyle/>
          <a:p>
            <a:r>
              <a:rPr lang="en-GB" dirty="0">
                <a:ea typeface="DengXian" panose="02010600030101010101" pitchFamily="2" charset="-122"/>
                <a:cs typeface="Arial" panose="020B0604020202020204" pitchFamily="34" charset="0"/>
              </a:rPr>
              <a:t>Efa</a:t>
            </a:r>
            <a:endParaRPr lang="en-GB" dirty="0"/>
          </a:p>
        </p:txBody>
      </p:sp>
      <p:sp>
        <p:nvSpPr>
          <p:cNvPr id="3" name="Content Placeholder 2">
            <a:extLst>
              <a:ext uri="{FF2B5EF4-FFF2-40B4-BE49-F238E27FC236}">
                <a16:creationId xmlns:a16="http://schemas.microsoft.com/office/drawing/2014/main" id="{91576FB6-F67A-5C1D-34BD-BF0C6050CC90}"/>
              </a:ext>
            </a:extLst>
          </p:cNvPr>
          <p:cNvSpPr>
            <a:spLocks noGrp="1"/>
          </p:cNvSpPr>
          <p:nvPr>
            <p:ph idx="1"/>
          </p:nvPr>
        </p:nvSpPr>
        <p:spPr/>
        <p:txBody>
          <a:bodyPr>
            <a:normAutofit fontScale="92500" lnSpcReduction="20000"/>
          </a:bodyPr>
          <a:lstStyle/>
          <a:p>
            <a:pPr>
              <a:lnSpc>
                <a:spcPct val="107000"/>
              </a:lnSpc>
              <a:spcAft>
                <a:spcPts val="800"/>
              </a:spcAft>
            </a:pPr>
            <a:r>
              <a:rPr lang="en-GB" dirty="0">
                <a:effectLst/>
                <a:ea typeface="DengXian" panose="02010600030101010101" pitchFamily="2" charset="-122"/>
                <a:cs typeface="Arial" panose="020B0604020202020204" pitchFamily="34" charset="0"/>
              </a:rPr>
              <a:t>Efa is a first year student who emailed you as she is considering leaving the course. In her email she has said that she feels like an outcast and ostracised because of her race. There are students and lecturers who constantly tell her they can’t understand what she’s saying and then dismiss her and her points of discussion, there have been a number of offensive comments made about her appearance by other students that, when challenged other students, and some lecturers, have justified them as ‘jokes’ or ‘banter’. When she has attempted to speak up, her challenge has been treated with a lack of empathy and understanding. Efa generally feels that people would prefer not to talk to me or to sit with her which means she is often sat on her own in lectures and at breaks. Efa also feels that she needs to work extra hard and be extra friendly in order to get on in lessons, especially in group tasks.</a:t>
            </a:r>
          </a:p>
          <a:p>
            <a:endParaRPr lang="en-GB" dirty="0"/>
          </a:p>
        </p:txBody>
      </p:sp>
    </p:spTree>
    <p:extLst>
      <p:ext uri="{BB962C8B-B14F-4D97-AF65-F5344CB8AC3E}">
        <p14:creationId xmlns:p14="http://schemas.microsoft.com/office/powerpoint/2010/main" val="35944636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F27269-8B18-E427-5A8B-4A73C0F798AB}"/>
              </a:ext>
            </a:extLst>
          </p:cNvPr>
          <p:cNvSpPr>
            <a:spLocks noGrp="1"/>
          </p:cNvSpPr>
          <p:nvPr>
            <p:ph type="title"/>
          </p:nvPr>
        </p:nvSpPr>
        <p:spPr/>
        <p:txBody>
          <a:bodyPr/>
          <a:lstStyle/>
          <a:p>
            <a:r>
              <a:rPr lang="en-GB" sz="4800" dirty="0">
                <a:ea typeface="DengXian" panose="02010600030101010101" pitchFamily="2" charset="-122"/>
                <a:cs typeface="Arial" panose="020B0604020202020204" pitchFamily="34" charset="0"/>
              </a:rPr>
              <a:t>Megan</a:t>
            </a:r>
            <a:endParaRPr lang="en-GB" dirty="0"/>
          </a:p>
        </p:txBody>
      </p:sp>
      <p:sp>
        <p:nvSpPr>
          <p:cNvPr id="3" name="Content Placeholder 2">
            <a:extLst>
              <a:ext uri="{FF2B5EF4-FFF2-40B4-BE49-F238E27FC236}">
                <a16:creationId xmlns:a16="http://schemas.microsoft.com/office/drawing/2014/main" id="{91221856-4D90-3684-3DF1-988AD71C12E9}"/>
              </a:ext>
            </a:extLst>
          </p:cNvPr>
          <p:cNvSpPr>
            <a:spLocks noGrp="1"/>
          </p:cNvSpPr>
          <p:nvPr>
            <p:ph idx="1"/>
          </p:nvPr>
        </p:nvSpPr>
        <p:spPr/>
        <p:txBody>
          <a:bodyPr>
            <a:normAutofit fontScale="92500" lnSpcReduction="10000"/>
          </a:bodyPr>
          <a:lstStyle/>
          <a:p>
            <a:pPr>
              <a:lnSpc>
                <a:spcPct val="107000"/>
              </a:lnSpc>
              <a:spcAft>
                <a:spcPts val="800"/>
              </a:spcAft>
            </a:pPr>
            <a:r>
              <a:rPr lang="en-GB" sz="2600" dirty="0">
                <a:effectLst/>
                <a:ea typeface="DengXian" panose="02010600030101010101" pitchFamily="2" charset="-122"/>
                <a:cs typeface="Arial" panose="020B0604020202020204" pitchFamily="34" charset="0"/>
              </a:rPr>
              <a:t>Megan has applied to study your programme during the next academic year and has declared mental health support needs although she does not have an official diagnosis. She has attended an interview and has outlined that she struggles with speaking up in class as she suffers with anxiety issues and has done since childhood and finds it difficult mixing with new people. Megan has also advised that during her school studies she often found it hard to concentrate in class and wasn’t always able to maintain attention on the information being presented during taught sessions and is worried about this for his new programme and tells you that her previous tutors commented that she may have dyslexia.</a:t>
            </a:r>
          </a:p>
          <a:p>
            <a:endParaRPr lang="en-GB" dirty="0"/>
          </a:p>
        </p:txBody>
      </p:sp>
    </p:spTree>
    <p:extLst>
      <p:ext uri="{BB962C8B-B14F-4D97-AF65-F5344CB8AC3E}">
        <p14:creationId xmlns:p14="http://schemas.microsoft.com/office/powerpoint/2010/main" val="149161776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CCCF60-7C92-DAE8-4210-5D14A463FDB0}"/>
              </a:ext>
            </a:extLst>
          </p:cNvPr>
          <p:cNvSpPr>
            <a:spLocks noGrp="1"/>
          </p:cNvSpPr>
          <p:nvPr>
            <p:ph type="title"/>
          </p:nvPr>
        </p:nvSpPr>
        <p:spPr/>
        <p:txBody>
          <a:bodyPr/>
          <a:lstStyle/>
          <a:p>
            <a:r>
              <a:rPr lang="en-GB" dirty="0" err="1">
                <a:ea typeface="DengXian" panose="02010600030101010101" pitchFamily="2" charset="-122"/>
                <a:cs typeface="Arial" panose="020B0604020202020204" pitchFamily="34" charset="0"/>
              </a:rPr>
              <a:t>Dafydd</a:t>
            </a:r>
            <a:r>
              <a:rPr lang="en-GB" dirty="0">
                <a:ea typeface="DengXian" panose="02010600030101010101" pitchFamily="2" charset="-122"/>
                <a:cs typeface="Arial" panose="020B0604020202020204" pitchFamily="34" charset="0"/>
              </a:rPr>
              <a:t> </a:t>
            </a:r>
            <a:endParaRPr lang="en-GB" dirty="0"/>
          </a:p>
        </p:txBody>
      </p:sp>
      <p:sp>
        <p:nvSpPr>
          <p:cNvPr id="3" name="Content Placeholder 2">
            <a:extLst>
              <a:ext uri="{FF2B5EF4-FFF2-40B4-BE49-F238E27FC236}">
                <a16:creationId xmlns:a16="http://schemas.microsoft.com/office/drawing/2014/main" id="{80B37B46-1408-EDE4-58BA-20C38DAFF852}"/>
              </a:ext>
            </a:extLst>
          </p:cNvPr>
          <p:cNvSpPr>
            <a:spLocks noGrp="1"/>
          </p:cNvSpPr>
          <p:nvPr>
            <p:ph idx="1"/>
          </p:nvPr>
        </p:nvSpPr>
        <p:spPr/>
        <p:txBody>
          <a:bodyPr>
            <a:normAutofit lnSpcReduction="10000"/>
          </a:bodyPr>
          <a:lstStyle/>
          <a:p>
            <a:pPr>
              <a:lnSpc>
                <a:spcPct val="107000"/>
              </a:lnSpc>
              <a:spcAft>
                <a:spcPts val="800"/>
              </a:spcAft>
            </a:pPr>
            <a:r>
              <a:rPr lang="en-GB" dirty="0" err="1">
                <a:effectLst/>
                <a:ea typeface="DengXian" panose="02010600030101010101" pitchFamily="2" charset="-122"/>
                <a:cs typeface="Arial" panose="020B0604020202020204" pitchFamily="34" charset="0"/>
              </a:rPr>
              <a:t>Dafydd</a:t>
            </a:r>
            <a:r>
              <a:rPr lang="en-GB" dirty="0">
                <a:effectLst/>
                <a:ea typeface="DengXian" panose="02010600030101010101" pitchFamily="2" charset="-122"/>
                <a:cs typeface="Arial" panose="020B0604020202020204" pitchFamily="34" charset="0"/>
              </a:rPr>
              <a:t> has applied to study your programme during the next academic year. He has cerebral palsy and is partially sighted although is not registered as blind. He is able to walk independently with the use of crutches. </a:t>
            </a:r>
            <a:r>
              <a:rPr lang="en-GB" dirty="0" err="1">
                <a:effectLst/>
                <a:ea typeface="DengXian" panose="02010600030101010101" pitchFamily="2" charset="-122"/>
                <a:cs typeface="Arial" panose="020B0604020202020204" pitchFamily="34" charset="0"/>
              </a:rPr>
              <a:t>Dafydd</a:t>
            </a:r>
            <a:r>
              <a:rPr lang="en-GB" dirty="0">
                <a:effectLst/>
                <a:ea typeface="DengXian" panose="02010600030101010101" pitchFamily="2" charset="-122"/>
                <a:cs typeface="Arial" panose="020B0604020202020204" pitchFamily="34" charset="0"/>
              </a:rPr>
              <a:t> gets tired easily and uses a computer within class although he does find notetaking difficult due to his typing speed and he does struggle with use of his left arm at times. </a:t>
            </a:r>
            <a:r>
              <a:rPr lang="en-GB" dirty="0" err="1">
                <a:effectLst/>
                <a:ea typeface="DengXian" panose="02010600030101010101" pitchFamily="2" charset="-122"/>
                <a:cs typeface="Arial" panose="020B0604020202020204" pitchFamily="34" charset="0"/>
              </a:rPr>
              <a:t>Dafydd</a:t>
            </a:r>
            <a:r>
              <a:rPr lang="en-GB" dirty="0">
                <a:effectLst/>
                <a:ea typeface="DengXian" panose="02010600030101010101" pitchFamily="2" charset="-122"/>
                <a:cs typeface="Arial" panose="020B0604020202020204" pitchFamily="34" charset="0"/>
              </a:rPr>
              <a:t> states that he has always been very independent in managing his education and although he is moving away from home to attend your programme, he is keen to maintain that independence. He has asked for your advice on the options open to him as a student with you. </a:t>
            </a:r>
          </a:p>
          <a:p>
            <a:endParaRPr lang="en-GB" dirty="0"/>
          </a:p>
        </p:txBody>
      </p:sp>
    </p:spTree>
    <p:extLst>
      <p:ext uri="{BB962C8B-B14F-4D97-AF65-F5344CB8AC3E}">
        <p14:creationId xmlns:p14="http://schemas.microsoft.com/office/powerpoint/2010/main" val="393119904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99BAEF-3410-AD22-56ED-2A66F0029012}"/>
              </a:ext>
            </a:extLst>
          </p:cNvPr>
          <p:cNvSpPr>
            <a:spLocks noGrp="1"/>
          </p:cNvSpPr>
          <p:nvPr>
            <p:ph type="title"/>
          </p:nvPr>
        </p:nvSpPr>
        <p:spPr/>
        <p:txBody>
          <a:bodyPr/>
          <a:lstStyle/>
          <a:p>
            <a:r>
              <a:rPr lang="en-GB" dirty="0">
                <a:ea typeface="DengXian" panose="02010600030101010101" pitchFamily="2" charset="-122"/>
                <a:cs typeface="Arial" panose="020B0604020202020204" pitchFamily="34" charset="0"/>
              </a:rPr>
              <a:t>Alys </a:t>
            </a:r>
            <a:endParaRPr lang="en-GB" dirty="0"/>
          </a:p>
        </p:txBody>
      </p:sp>
      <p:sp>
        <p:nvSpPr>
          <p:cNvPr id="3" name="Content Placeholder 2">
            <a:extLst>
              <a:ext uri="{FF2B5EF4-FFF2-40B4-BE49-F238E27FC236}">
                <a16:creationId xmlns:a16="http://schemas.microsoft.com/office/drawing/2014/main" id="{78D06528-63B5-B2DA-A45F-64D9CEFDE1C5}"/>
              </a:ext>
            </a:extLst>
          </p:cNvPr>
          <p:cNvSpPr>
            <a:spLocks noGrp="1"/>
          </p:cNvSpPr>
          <p:nvPr>
            <p:ph idx="1"/>
          </p:nvPr>
        </p:nvSpPr>
        <p:spPr/>
        <p:txBody>
          <a:bodyPr/>
          <a:lstStyle/>
          <a:p>
            <a:pPr>
              <a:lnSpc>
                <a:spcPct val="107000"/>
              </a:lnSpc>
              <a:spcAft>
                <a:spcPts val="800"/>
              </a:spcAft>
            </a:pPr>
            <a:r>
              <a:rPr lang="en-GB" dirty="0">
                <a:effectLst/>
                <a:ea typeface="DengXian" panose="02010600030101010101" pitchFamily="2" charset="-122"/>
                <a:cs typeface="Arial" panose="020B0604020202020204" pitchFamily="34" charset="0"/>
              </a:rPr>
              <a:t>Alys is a second-year student on your course and has begun the new academic year and has discovered that she is pregnant. She has indicated that she wants to continue to study her studies as much as she is able to and has asked for her options in supporting her to do this during her pregnancy as well as after the birth.</a:t>
            </a:r>
          </a:p>
          <a:p>
            <a:endParaRPr lang="en-GB" dirty="0"/>
          </a:p>
        </p:txBody>
      </p:sp>
    </p:spTree>
    <p:extLst>
      <p:ext uri="{BB962C8B-B14F-4D97-AF65-F5344CB8AC3E}">
        <p14:creationId xmlns:p14="http://schemas.microsoft.com/office/powerpoint/2010/main" val="360604129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38085C-9509-4FE1-FA17-9CD8A80E4F12}"/>
              </a:ext>
            </a:extLst>
          </p:cNvPr>
          <p:cNvSpPr>
            <a:spLocks noGrp="1"/>
          </p:cNvSpPr>
          <p:nvPr>
            <p:ph type="title"/>
          </p:nvPr>
        </p:nvSpPr>
        <p:spPr/>
        <p:txBody>
          <a:bodyPr/>
          <a:lstStyle/>
          <a:p>
            <a:r>
              <a:rPr lang="en-GB" dirty="0"/>
              <a:t>Disability</a:t>
            </a:r>
          </a:p>
        </p:txBody>
      </p:sp>
      <p:sp>
        <p:nvSpPr>
          <p:cNvPr id="3" name="Text Placeholder 2">
            <a:extLst>
              <a:ext uri="{FF2B5EF4-FFF2-40B4-BE49-F238E27FC236}">
                <a16:creationId xmlns:a16="http://schemas.microsoft.com/office/drawing/2014/main" id="{03C87B35-2D12-1BD3-CD8A-6AA8A961DA76}"/>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375154130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416A0E3C-60E6-4F39-BC55-5F7C224E1F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25" name="Straight Connector 24">
            <a:extLst>
              <a:ext uri="{FF2B5EF4-FFF2-40B4-BE49-F238E27FC236}">
                <a16:creationId xmlns:a16="http://schemas.microsoft.com/office/drawing/2014/main" id="{C5025DAC-8B93-4160-B017-3A274A5828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27" name="Rectangle 26">
            <a:extLst>
              <a:ext uri="{FF2B5EF4-FFF2-40B4-BE49-F238E27FC236}">
                <a16:creationId xmlns:a16="http://schemas.microsoft.com/office/drawing/2014/main" id="{08CB54FC-0B2A-4107-9A70-958B90B765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C66EBA71-BC1E-3993-DF07-F1DD7EBB6696}"/>
              </a:ext>
            </a:extLst>
          </p:cNvPr>
          <p:cNvPicPr>
            <a:picLocks noChangeAspect="1"/>
          </p:cNvPicPr>
          <p:nvPr/>
        </p:nvPicPr>
        <p:blipFill>
          <a:blip r:embed="rId2"/>
          <a:stretch>
            <a:fillRect/>
          </a:stretch>
        </p:blipFill>
        <p:spPr>
          <a:xfrm>
            <a:off x="643192" y="678930"/>
            <a:ext cx="5115347" cy="5180098"/>
          </a:xfrm>
          <a:prstGeom prst="rect">
            <a:avLst/>
          </a:prstGeom>
        </p:spPr>
      </p:pic>
      <p:cxnSp>
        <p:nvCxnSpPr>
          <p:cNvPr id="29" name="Straight Connector 28">
            <a:extLst>
              <a:ext uri="{FF2B5EF4-FFF2-40B4-BE49-F238E27FC236}">
                <a16:creationId xmlns:a16="http://schemas.microsoft.com/office/drawing/2014/main" id="{7855A9B5-1710-4B19-B0F1-CDFDD4ED5B7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14044" y="2246569"/>
            <a:ext cx="45720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172236A-E629-8E85-F50D-1AD0B1C02FAA}"/>
              </a:ext>
            </a:extLst>
          </p:cNvPr>
          <p:cNvSpPr>
            <a:spLocks noGrp="1"/>
          </p:cNvSpPr>
          <p:nvPr>
            <p:ph idx="4294967295"/>
          </p:nvPr>
        </p:nvSpPr>
        <p:spPr>
          <a:xfrm>
            <a:off x="6411684" y="2407436"/>
            <a:ext cx="5127172" cy="3461658"/>
          </a:xfrm>
        </p:spPr>
        <p:txBody>
          <a:bodyPr vert="horz" lIns="0" tIns="45720" rIns="0" bIns="45720" rtlCol="0">
            <a:normAutofit/>
          </a:bodyPr>
          <a:lstStyle/>
          <a:p>
            <a:pPr>
              <a:lnSpc>
                <a:spcPct val="100000"/>
              </a:lnSpc>
            </a:pPr>
            <a:r>
              <a:rPr lang="en-US" dirty="0"/>
              <a:t>What's the first thing that comes to mind when you hear the word disability?</a:t>
            </a:r>
          </a:p>
          <a:p>
            <a:pPr>
              <a:lnSpc>
                <a:spcPct val="100000"/>
              </a:lnSpc>
            </a:pPr>
            <a:r>
              <a:rPr lang="en-US" dirty="0"/>
              <a:t>Add as many words as you like, and we will make up a word cloud</a:t>
            </a:r>
          </a:p>
          <a:p>
            <a:pPr>
              <a:lnSpc>
                <a:spcPct val="100000"/>
              </a:lnSpc>
            </a:pPr>
            <a:r>
              <a:rPr lang="en-US" dirty="0" err="1"/>
              <a:t>Vevox.app</a:t>
            </a:r>
            <a:endParaRPr lang="en-US" dirty="0"/>
          </a:p>
          <a:p>
            <a:pPr>
              <a:lnSpc>
                <a:spcPct val="100000"/>
              </a:lnSpc>
            </a:pPr>
            <a:r>
              <a:rPr lang="en-US" dirty="0"/>
              <a:t>ID: 161-041-064</a:t>
            </a:r>
          </a:p>
        </p:txBody>
      </p:sp>
      <p:sp>
        <p:nvSpPr>
          <p:cNvPr id="31" name="Rectangle 30">
            <a:extLst>
              <a:ext uri="{FF2B5EF4-FFF2-40B4-BE49-F238E27FC236}">
                <a16:creationId xmlns:a16="http://schemas.microsoft.com/office/drawing/2014/main" id="{9AA76026-5689-4584-8D93-D71D739E61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88301262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EC4942-00AA-8F0E-89C8-0697AF2543B9}"/>
              </a:ext>
            </a:extLst>
          </p:cNvPr>
          <p:cNvSpPr>
            <a:spLocks noGrp="1"/>
          </p:cNvSpPr>
          <p:nvPr>
            <p:ph type="title"/>
          </p:nvPr>
        </p:nvSpPr>
        <p:spPr/>
        <p:txBody>
          <a:bodyPr/>
          <a:lstStyle/>
          <a:p>
            <a:r>
              <a:rPr lang="en-GB" dirty="0"/>
              <a:t>What is disability? (10 minutes)	</a:t>
            </a:r>
          </a:p>
        </p:txBody>
      </p:sp>
      <p:sp>
        <p:nvSpPr>
          <p:cNvPr id="3" name="Content Placeholder 2">
            <a:extLst>
              <a:ext uri="{FF2B5EF4-FFF2-40B4-BE49-F238E27FC236}">
                <a16:creationId xmlns:a16="http://schemas.microsoft.com/office/drawing/2014/main" id="{CB52BBF1-4493-1B3F-D101-6E16CDD2DDF7}"/>
              </a:ext>
            </a:extLst>
          </p:cNvPr>
          <p:cNvSpPr>
            <a:spLocks noGrp="1"/>
          </p:cNvSpPr>
          <p:nvPr>
            <p:ph idx="1"/>
          </p:nvPr>
        </p:nvSpPr>
        <p:spPr/>
        <p:txBody>
          <a:bodyPr/>
          <a:lstStyle/>
          <a:p>
            <a:pPr>
              <a:buFont typeface="Arial" panose="020B0604020202020204" pitchFamily="34" charset="0"/>
              <a:buChar char="•"/>
            </a:pPr>
            <a:r>
              <a:rPr lang="en-GB" dirty="0"/>
              <a:t>Without your phone of computer produce a definition of disability on your table.</a:t>
            </a:r>
          </a:p>
          <a:p>
            <a:pPr>
              <a:buFont typeface="Arial" panose="020B0604020202020204" pitchFamily="34" charset="0"/>
              <a:buChar char="•"/>
            </a:pPr>
            <a:r>
              <a:rPr lang="en-GB" dirty="0"/>
              <a:t>What does it include and what doesn’t it?</a:t>
            </a:r>
          </a:p>
          <a:p>
            <a:pPr>
              <a:buFont typeface="Arial" panose="020B0604020202020204" pitchFamily="34" charset="0"/>
              <a:buChar char="•"/>
            </a:pPr>
            <a:r>
              <a:rPr lang="en-GB" dirty="0"/>
              <a:t>Share your definitions with the group</a:t>
            </a:r>
          </a:p>
          <a:p>
            <a:pPr>
              <a:buFont typeface="Arial" panose="020B0604020202020204" pitchFamily="34" charset="0"/>
              <a:buChar char="•"/>
            </a:pPr>
            <a:r>
              <a:rPr lang="en-GB" dirty="0"/>
              <a:t>Is it easy to define disability?</a:t>
            </a:r>
          </a:p>
          <a:p>
            <a:pPr marL="0" indent="0">
              <a:buNone/>
            </a:pPr>
            <a:endParaRPr lang="en-GB" dirty="0"/>
          </a:p>
        </p:txBody>
      </p:sp>
    </p:spTree>
    <p:extLst>
      <p:ext uri="{BB962C8B-B14F-4D97-AF65-F5344CB8AC3E}">
        <p14:creationId xmlns:p14="http://schemas.microsoft.com/office/powerpoint/2010/main" val="89025645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F2351B-64C7-D7DF-FD85-A6CC791EAF56}"/>
              </a:ext>
            </a:extLst>
          </p:cNvPr>
          <p:cNvSpPr>
            <a:spLocks noGrp="1"/>
          </p:cNvSpPr>
          <p:nvPr>
            <p:ph type="title"/>
          </p:nvPr>
        </p:nvSpPr>
        <p:spPr/>
        <p:txBody>
          <a:bodyPr/>
          <a:lstStyle/>
          <a:p>
            <a:r>
              <a:rPr lang="en-GB" dirty="0"/>
              <a:t>Disability Discrimination Act 2010</a:t>
            </a:r>
          </a:p>
        </p:txBody>
      </p:sp>
      <p:sp>
        <p:nvSpPr>
          <p:cNvPr id="3" name="Content Placeholder 2">
            <a:extLst>
              <a:ext uri="{FF2B5EF4-FFF2-40B4-BE49-F238E27FC236}">
                <a16:creationId xmlns:a16="http://schemas.microsoft.com/office/drawing/2014/main" id="{678B1E96-4BAE-B133-AC95-07B777EF76C0}"/>
              </a:ext>
            </a:extLst>
          </p:cNvPr>
          <p:cNvSpPr>
            <a:spLocks noGrp="1"/>
          </p:cNvSpPr>
          <p:nvPr>
            <p:ph idx="1"/>
          </p:nvPr>
        </p:nvSpPr>
        <p:spPr/>
        <p:txBody>
          <a:bodyPr>
            <a:normAutofit/>
          </a:bodyPr>
          <a:lstStyle/>
          <a:p>
            <a:pPr>
              <a:buFont typeface="Arial" panose="020B0604020202020204" pitchFamily="34" charset="0"/>
              <a:buChar char="•"/>
            </a:pPr>
            <a:r>
              <a:rPr lang="en-GB" sz="2800" b="0" i="0" dirty="0">
                <a:effectLst/>
              </a:rPr>
              <a:t>You’re disabled under the Equality Act 2010 if you have a physical or mental impairment that has a ‘substantial’ and ‘long-term’ negative effect on your ability to do normal daily activities.</a:t>
            </a:r>
            <a:endParaRPr lang="en-GB" sz="2800" dirty="0"/>
          </a:p>
          <a:p>
            <a:pPr>
              <a:buFont typeface="Arial" panose="020B0604020202020204" pitchFamily="34" charset="0"/>
              <a:buChar char="•"/>
            </a:pPr>
            <a:r>
              <a:rPr lang="en-GB" sz="2800" dirty="0"/>
              <a:t>What do you think substantial means?</a:t>
            </a:r>
          </a:p>
          <a:p>
            <a:pPr>
              <a:buFont typeface="Arial" panose="020B0604020202020204" pitchFamily="34" charset="0"/>
              <a:buChar char="•"/>
            </a:pPr>
            <a:r>
              <a:rPr lang="en-GB" sz="2800" dirty="0"/>
              <a:t>What do you think long term means?</a:t>
            </a:r>
          </a:p>
          <a:p>
            <a:pPr>
              <a:buFont typeface="Arial" panose="020B0604020202020204" pitchFamily="34" charset="0"/>
              <a:buChar char="•"/>
            </a:pPr>
            <a:r>
              <a:rPr lang="en-GB" sz="2800" dirty="0"/>
              <a:t>What does a ‘progressive’ illness mean?</a:t>
            </a:r>
          </a:p>
        </p:txBody>
      </p:sp>
    </p:spTree>
    <p:extLst>
      <p:ext uri="{BB962C8B-B14F-4D97-AF65-F5344CB8AC3E}">
        <p14:creationId xmlns:p14="http://schemas.microsoft.com/office/powerpoint/2010/main" val="423172788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EC8163-3ADC-B8D0-B244-62227E06AC3E}"/>
              </a:ext>
            </a:extLst>
          </p:cNvPr>
          <p:cNvSpPr>
            <a:spLocks noGrp="1"/>
          </p:cNvSpPr>
          <p:nvPr>
            <p:ph type="title"/>
          </p:nvPr>
        </p:nvSpPr>
        <p:spPr/>
        <p:txBody>
          <a:bodyPr/>
          <a:lstStyle/>
          <a:p>
            <a:r>
              <a:rPr lang="en-GB" dirty="0"/>
              <a:t>Substantial - </a:t>
            </a:r>
          </a:p>
        </p:txBody>
      </p:sp>
      <p:sp>
        <p:nvSpPr>
          <p:cNvPr id="3" name="Content Placeholder 2">
            <a:extLst>
              <a:ext uri="{FF2B5EF4-FFF2-40B4-BE49-F238E27FC236}">
                <a16:creationId xmlns:a16="http://schemas.microsoft.com/office/drawing/2014/main" id="{C56899A0-05BA-42D0-DB45-4E2AF69726B5}"/>
              </a:ext>
            </a:extLst>
          </p:cNvPr>
          <p:cNvSpPr>
            <a:spLocks noGrp="1"/>
          </p:cNvSpPr>
          <p:nvPr>
            <p:ph idx="1"/>
          </p:nvPr>
        </p:nvSpPr>
        <p:spPr/>
        <p:txBody>
          <a:bodyPr>
            <a:normAutofit/>
          </a:bodyPr>
          <a:lstStyle/>
          <a:p>
            <a:pPr>
              <a:buFont typeface="Arial" panose="020B0604020202020204" pitchFamily="34" charset="0"/>
              <a:buChar char="•"/>
            </a:pPr>
            <a:r>
              <a:rPr lang="en-GB" sz="2800" dirty="0"/>
              <a:t>A substantial adverse effect is something that is more than minor or trivial and goes beyond the normal differences in ability which may exist between people</a:t>
            </a:r>
          </a:p>
          <a:p>
            <a:pPr>
              <a:buFont typeface="Arial" panose="020B0604020202020204" pitchFamily="34" charset="0"/>
              <a:buChar char="•"/>
            </a:pPr>
            <a:r>
              <a:rPr lang="en-GB" sz="2800" dirty="0"/>
              <a:t>more than minor or trivial</a:t>
            </a:r>
          </a:p>
          <a:p>
            <a:pPr>
              <a:buFont typeface="Arial" panose="020B0604020202020204" pitchFamily="34" charset="0"/>
              <a:buChar char="•"/>
            </a:pPr>
            <a:r>
              <a:rPr lang="en-GB" sz="2800" b="0" i="0" dirty="0">
                <a:effectLst/>
              </a:rPr>
              <a:t>e.g. it takes much longer than it usually would to complete a daily task like getting dressed</a:t>
            </a:r>
          </a:p>
          <a:p>
            <a:endParaRPr lang="en-GB" sz="2800" dirty="0"/>
          </a:p>
          <a:p>
            <a:pPr algn="l">
              <a:buFont typeface="Arial" panose="020B0604020202020204" pitchFamily="34" charset="0"/>
              <a:buChar char="•"/>
            </a:pPr>
            <a:endParaRPr lang="en-GB" sz="2800" b="0" i="0" dirty="0">
              <a:effectLst/>
            </a:endParaRPr>
          </a:p>
          <a:p>
            <a:pPr algn="l">
              <a:buFont typeface="Arial" panose="020B0604020202020204" pitchFamily="34" charset="0"/>
              <a:buChar char="•"/>
            </a:pPr>
            <a:endParaRPr lang="en-GB" sz="2800" b="0" i="0" dirty="0">
              <a:effectLst/>
            </a:endParaRPr>
          </a:p>
          <a:p>
            <a:pPr marL="0" indent="0" algn="l">
              <a:buNone/>
            </a:pPr>
            <a:endParaRPr lang="en-GB" b="0" i="0" dirty="0">
              <a:solidFill>
                <a:srgbClr val="0B0C0C"/>
              </a:solidFill>
              <a:effectLst/>
              <a:latin typeface="GDS Transport"/>
            </a:endParaRPr>
          </a:p>
          <a:p>
            <a:endParaRPr lang="en-GB" dirty="0"/>
          </a:p>
        </p:txBody>
      </p:sp>
    </p:spTree>
    <p:extLst>
      <p:ext uri="{BB962C8B-B14F-4D97-AF65-F5344CB8AC3E}">
        <p14:creationId xmlns:p14="http://schemas.microsoft.com/office/powerpoint/2010/main" val="313698683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9C8553-6920-A82B-6EA6-66F2FF0E66FE}"/>
              </a:ext>
            </a:extLst>
          </p:cNvPr>
          <p:cNvSpPr>
            <a:spLocks noGrp="1"/>
          </p:cNvSpPr>
          <p:nvPr>
            <p:ph type="title"/>
          </p:nvPr>
        </p:nvSpPr>
        <p:spPr/>
        <p:txBody>
          <a:bodyPr/>
          <a:lstStyle/>
          <a:p>
            <a:r>
              <a:rPr lang="en-GB" dirty="0"/>
              <a:t>Long term</a:t>
            </a:r>
          </a:p>
        </p:txBody>
      </p:sp>
      <p:sp>
        <p:nvSpPr>
          <p:cNvPr id="3" name="Content Placeholder 2">
            <a:extLst>
              <a:ext uri="{FF2B5EF4-FFF2-40B4-BE49-F238E27FC236}">
                <a16:creationId xmlns:a16="http://schemas.microsoft.com/office/drawing/2014/main" id="{72F4178F-DD63-27C8-85AF-032879313238}"/>
              </a:ext>
            </a:extLst>
          </p:cNvPr>
          <p:cNvSpPr>
            <a:spLocks noGrp="1"/>
          </p:cNvSpPr>
          <p:nvPr>
            <p:ph idx="1"/>
          </p:nvPr>
        </p:nvSpPr>
        <p:spPr/>
        <p:txBody>
          <a:bodyPr>
            <a:normAutofit/>
          </a:bodyPr>
          <a:lstStyle/>
          <a:p>
            <a:pPr>
              <a:buFont typeface="Arial" panose="020B0604020202020204" pitchFamily="34" charset="0"/>
              <a:buChar char="•"/>
            </a:pPr>
            <a:r>
              <a:rPr lang="en-GB" sz="2400" dirty="0"/>
              <a:t>An illness </a:t>
            </a:r>
          </a:p>
          <a:p>
            <a:pPr>
              <a:buFont typeface="Arial" panose="020B0604020202020204" pitchFamily="34" charset="0"/>
              <a:buChar char="•"/>
            </a:pPr>
            <a:r>
              <a:rPr lang="en-GB" sz="2400" dirty="0"/>
              <a:t>which has lasted at least 12 months; </a:t>
            </a:r>
            <a:r>
              <a:rPr lang="en-GB" sz="2400" b="1" dirty="0"/>
              <a:t>or</a:t>
            </a:r>
            <a:endParaRPr lang="en-GB" sz="2400" dirty="0"/>
          </a:p>
          <a:p>
            <a:pPr>
              <a:buFont typeface="Arial" panose="020B0604020202020204" pitchFamily="34" charset="0"/>
              <a:buChar char="•"/>
            </a:pPr>
            <a:r>
              <a:rPr lang="en-GB" sz="2400" dirty="0"/>
              <a:t>where the total period for which it lasts is likely to be at least 12 months; </a:t>
            </a:r>
            <a:r>
              <a:rPr lang="en-GB" sz="2400" b="1" dirty="0"/>
              <a:t>or</a:t>
            </a:r>
            <a:endParaRPr lang="en-GB" sz="2400" dirty="0"/>
          </a:p>
          <a:p>
            <a:pPr>
              <a:buFont typeface="Arial" panose="020B0604020202020204" pitchFamily="34" charset="0"/>
              <a:buChar char="•"/>
            </a:pPr>
            <a:r>
              <a:rPr lang="en-GB" sz="2400" dirty="0"/>
              <a:t>which is likely to last for the rest of your life.</a:t>
            </a:r>
          </a:p>
          <a:p>
            <a:pPr>
              <a:buFont typeface="Arial" panose="020B0604020202020204" pitchFamily="34" charset="0"/>
              <a:buChar char="•"/>
            </a:pPr>
            <a:r>
              <a:rPr lang="en-GB" sz="2400" dirty="0"/>
              <a:t>e.g. a breathing condition that develops as a result of a lung infection</a:t>
            </a:r>
          </a:p>
          <a:p>
            <a:endParaRPr lang="en-GB" dirty="0"/>
          </a:p>
        </p:txBody>
      </p:sp>
    </p:spTree>
    <p:extLst>
      <p:ext uri="{BB962C8B-B14F-4D97-AF65-F5344CB8AC3E}">
        <p14:creationId xmlns:p14="http://schemas.microsoft.com/office/powerpoint/2010/main" val="274324494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C0F9B8-FCFE-1E83-9079-579A8B52E413}"/>
              </a:ext>
            </a:extLst>
          </p:cNvPr>
          <p:cNvSpPr>
            <a:spLocks noGrp="1"/>
          </p:cNvSpPr>
          <p:nvPr>
            <p:ph type="title"/>
          </p:nvPr>
        </p:nvSpPr>
        <p:spPr/>
        <p:txBody>
          <a:bodyPr/>
          <a:lstStyle/>
          <a:p>
            <a:r>
              <a:rPr lang="en-GB" dirty="0">
                <a:solidFill>
                  <a:srgbClr val="0B0C0C"/>
                </a:solidFill>
              </a:rPr>
              <a:t>Progressive conditions</a:t>
            </a:r>
            <a:endParaRPr lang="en-GB" dirty="0"/>
          </a:p>
        </p:txBody>
      </p:sp>
      <p:sp>
        <p:nvSpPr>
          <p:cNvPr id="3" name="Content Placeholder 2">
            <a:extLst>
              <a:ext uri="{FF2B5EF4-FFF2-40B4-BE49-F238E27FC236}">
                <a16:creationId xmlns:a16="http://schemas.microsoft.com/office/drawing/2014/main" id="{5A37F043-8BE2-C060-368D-96A40185C9B5}"/>
              </a:ext>
            </a:extLst>
          </p:cNvPr>
          <p:cNvSpPr>
            <a:spLocks noGrp="1"/>
          </p:cNvSpPr>
          <p:nvPr>
            <p:ph idx="1"/>
          </p:nvPr>
        </p:nvSpPr>
        <p:spPr/>
        <p:txBody>
          <a:bodyPr/>
          <a:lstStyle/>
          <a:p>
            <a:pPr algn="l">
              <a:buFont typeface="Arial" panose="020B0604020202020204" pitchFamily="34" charset="0"/>
              <a:buChar char="•"/>
            </a:pPr>
            <a:r>
              <a:rPr lang="en-GB" sz="2400" b="0" i="0" dirty="0">
                <a:effectLst/>
                <a:latin typeface="Franklin Gothic Book" panose="020B0503020102020204" pitchFamily="34" charset="0"/>
              </a:rPr>
              <a:t>A progressive condition is one that gets worse over time. </a:t>
            </a:r>
          </a:p>
          <a:p>
            <a:pPr algn="l">
              <a:buFont typeface="Arial" panose="020B0604020202020204" pitchFamily="34" charset="0"/>
              <a:buChar char="•"/>
            </a:pPr>
            <a:r>
              <a:rPr lang="en-GB" sz="2400" b="0" i="0" dirty="0">
                <a:effectLst/>
                <a:latin typeface="Franklin Gothic Book" panose="020B0503020102020204" pitchFamily="34" charset="0"/>
              </a:rPr>
              <a:t>People with progressive conditions can be classed as disabled.</a:t>
            </a:r>
          </a:p>
          <a:p>
            <a:pPr algn="l">
              <a:buFont typeface="Arial" panose="020B0604020202020204" pitchFamily="34" charset="0"/>
              <a:buChar char="•"/>
            </a:pPr>
            <a:r>
              <a:rPr lang="en-GB" sz="2400" b="0" i="0" dirty="0">
                <a:effectLst/>
                <a:latin typeface="Franklin Gothic Book" panose="020B0503020102020204" pitchFamily="34" charset="0"/>
              </a:rPr>
              <a:t>However, you automatically meet the disability definition under the Equality Act 2010 from the day you’re diagnosed with:</a:t>
            </a:r>
          </a:p>
          <a:p>
            <a:pPr lvl="1">
              <a:buFont typeface="Arial" panose="020B0604020202020204" pitchFamily="34" charset="0"/>
              <a:buChar char="•"/>
            </a:pPr>
            <a:r>
              <a:rPr lang="en-GB" sz="2400" b="0" i="0" dirty="0">
                <a:effectLst/>
                <a:latin typeface="Franklin Gothic Book" panose="020B0503020102020204" pitchFamily="34" charset="0"/>
              </a:rPr>
              <a:t>HIV infection, </a:t>
            </a:r>
          </a:p>
          <a:p>
            <a:pPr lvl="1">
              <a:buFont typeface="Arial" panose="020B0604020202020204" pitchFamily="34" charset="0"/>
              <a:buChar char="•"/>
            </a:pPr>
            <a:r>
              <a:rPr lang="en-GB" sz="2400" b="0" i="0" dirty="0">
                <a:effectLst/>
                <a:latin typeface="Franklin Gothic Book" panose="020B0503020102020204" pitchFamily="34" charset="0"/>
              </a:rPr>
              <a:t>cancer or </a:t>
            </a:r>
          </a:p>
          <a:p>
            <a:pPr lvl="1">
              <a:buFont typeface="Arial" panose="020B0604020202020204" pitchFamily="34" charset="0"/>
              <a:buChar char="•"/>
            </a:pPr>
            <a:r>
              <a:rPr lang="en-GB" sz="2400" b="0" i="0" dirty="0">
                <a:effectLst/>
                <a:latin typeface="Franklin Gothic Book" panose="020B0503020102020204" pitchFamily="34" charset="0"/>
              </a:rPr>
              <a:t>multiple sclerosis.</a:t>
            </a:r>
          </a:p>
          <a:p>
            <a:endParaRPr lang="en-GB" dirty="0"/>
          </a:p>
        </p:txBody>
      </p:sp>
    </p:spTree>
    <p:extLst>
      <p:ext uri="{BB962C8B-B14F-4D97-AF65-F5344CB8AC3E}">
        <p14:creationId xmlns:p14="http://schemas.microsoft.com/office/powerpoint/2010/main" val="263908533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C1D267-1283-9295-A44C-ECF609E771E1}"/>
              </a:ext>
            </a:extLst>
          </p:cNvPr>
          <p:cNvSpPr>
            <a:spLocks noGrp="1"/>
          </p:cNvSpPr>
          <p:nvPr>
            <p:ph type="title"/>
          </p:nvPr>
        </p:nvSpPr>
        <p:spPr/>
        <p:txBody>
          <a:bodyPr/>
          <a:lstStyle/>
          <a:p>
            <a:r>
              <a:rPr lang="en-GB" dirty="0"/>
              <a:t>What is Physical or Mental Impairment?</a:t>
            </a:r>
          </a:p>
        </p:txBody>
      </p:sp>
      <p:sp>
        <p:nvSpPr>
          <p:cNvPr id="3" name="Content Placeholder 2">
            <a:extLst>
              <a:ext uri="{FF2B5EF4-FFF2-40B4-BE49-F238E27FC236}">
                <a16:creationId xmlns:a16="http://schemas.microsoft.com/office/drawing/2014/main" id="{6A60D165-21F7-4A12-6A85-5953D4C5E315}"/>
              </a:ext>
            </a:extLst>
          </p:cNvPr>
          <p:cNvSpPr>
            <a:spLocks noGrp="1"/>
          </p:cNvSpPr>
          <p:nvPr>
            <p:ph idx="1"/>
          </p:nvPr>
        </p:nvSpPr>
        <p:spPr>
          <a:xfrm>
            <a:off x="1097280" y="2108201"/>
            <a:ext cx="10058400" cy="4272934"/>
          </a:xfrm>
        </p:spPr>
        <p:txBody>
          <a:bodyPr>
            <a:normAutofit lnSpcReduction="10000"/>
          </a:bodyPr>
          <a:lstStyle/>
          <a:p>
            <a:pPr>
              <a:buFont typeface="Arial" panose="020B0604020202020204" pitchFamily="34" charset="0"/>
              <a:buChar char="•"/>
            </a:pPr>
            <a:r>
              <a:rPr lang="en-GB" dirty="0"/>
              <a:t>Physical impairments, such as mobility difficulties</a:t>
            </a:r>
          </a:p>
          <a:p>
            <a:pPr>
              <a:buFont typeface="Arial" panose="020B0604020202020204" pitchFamily="34" charset="0"/>
              <a:buChar char="•"/>
            </a:pPr>
            <a:r>
              <a:rPr lang="en-GB" dirty="0"/>
              <a:t>Sensory impairments such as those affecting hearing or sight</a:t>
            </a:r>
          </a:p>
          <a:p>
            <a:pPr>
              <a:buFont typeface="Arial" panose="020B0604020202020204" pitchFamily="34" charset="0"/>
              <a:buChar char="•"/>
            </a:pPr>
            <a:r>
              <a:rPr lang="en-GB" dirty="0"/>
              <a:t>Learning difficulties, including people with specific learning difficulties such as dyslexia and dyspraxia</a:t>
            </a:r>
          </a:p>
          <a:p>
            <a:pPr>
              <a:buFont typeface="Arial" panose="020B0604020202020204" pitchFamily="34" charset="0"/>
              <a:buChar char="•"/>
            </a:pPr>
            <a:r>
              <a:rPr lang="en-GB" dirty="0"/>
              <a:t>Mental health conditions or illnesses which have a long-term effect such as depression and anxiety, panic attacks, phobias, eating disorders, obsessive compulsive disorders, schizophrenia and bipolar affective disorder</a:t>
            </a:r>
          </a:p>
          <a:p>
            <a:pPr>
              <a:buFont typeface="Arial" panose="020B0604020202020204" pitchFamily="34" charset="0"/>
              <a:buChar char="•"/>
            </a:pPr>
            <a:r>
              <a:rPr lang="en-GB" dirty="0"/>
              <a:t>Hidden impairments such as asthma or diabetes, if these have an effect on your day-to-day activities</a:t>
            </a:r>
          </a:p>
          <a:p>
            <a:pPr marL="0" indent="0">
              <a:buNone/>
            </a:pPr>
            <a:endParaRPr lang="en-GB" dirty="0"/>
          </a:p>
        </p:txBody>
      </p:sp>
    </p:spTree>
    <p:extLst>
      <p:ext uri="{BB962C8B-B14F-4D97-AF65-F5344CB8AC3E}">
        <p14:creationId xmlns:p14="http://schemas.microsoft.com/office/powerpoint/2010/main" val="220230045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DC00DB-8223-B851-09A9-A51A815139AE}"/>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963B0A01-C662-58F1-EDE7-521F2857442D}"/>
              </a:ext>
            </a:extLst>
          </p:cNvPr>
          <p:cNvSpPr>
            <a:spLocks noGrp="1"/>
          </p:cNvSpPr>
          <p:nvPr>
            <p:ph idx="1"/>
          </p:nvPr>
        </p:nvSpPr>
        <p:spPr>
          <a:xfrm>
            <a:off x="1097280" y="2108201"/>
            <a:ext cx="10721094" cy="4204109"/>
          </a:xfrm>
        </p:spPr>
        <p:txBody>
          <a:bodyPr>
            <a:normAutofit lnSpcReduction="10000"/>
          </a:bodyPr>
          <a:lstStyle/>
          <a:p>
            <a:pPr>
              <a:buFont typeface="Arial" panose="020B0604020202020204" pitchFamily="34" charset="0"/>
              <a:buChar char="•"/>
            </a:pPr>
            <a:r>
              <a:rPr lang="en-GB" dirty="0"/>
              <a:t>Genetic and progressive conditions, if the condition affects your ability to carry out normal day-to-day activities such as motor neurone disease, muscular dystrophy</a:t>
            </a:r>
          </a:p>
          <a:p>
            <a:pPr>
              <a:buFont typeface="Arial" panose="020B0604020202020204" pitchFamily="34" charset="0"/>
              <a:buChar char="•"/>
            </a:pPr>
            <a:r>
              <a:rPr lang="en-GB" dirty="0"/>
              <a:t>Conditions which are characterised by several cumulative effects such as pain or fatigue</a:t>
            </a:r>
          </a:p>
          <a:p>
            <a:pPr>
              <a:buFont typeface="Arial" panose="020B0604020202020204" pitchFamily="34" charset="0"/>
              <a:buChar char="•"/>
            </a:pPr>
            <a:r>
              <a:rPr lang="en-GB" dirty="0"/>
              <a:t>There is no need for you to have a medically diagnosed cause for your impairment. What matters is the effect of the impairment on you.</a:t>
            </a:r>
          </a:p>
          <a:p>
            <a:pPr>
              <a:buFont typeface="Arial" panose="020B0604020202020204" pitchFamily="34" charset="0"/>
              <a:buChar char="•"/>
            </a:pPr>
            <a:r>
              <a:rPr lang="en-GB" dirty="0"/>
              <a:t>Remember- many disabilities are not visible!</a:t>
            </a:r>
          </a:p>
          <a:p>
            <a:pPr>
              <a:buFont typeface="Arial" panose="020B0604020202020204" pitchFamily="34" charset="0"/>
              <a:buChar char="•"/>
            </a:pPr>
            <a:r>
              <a:rPr lang="en-GB" dirty="0"/>
              <a:t>Past history of impairment - this applies if you are no longer disabled but met the definition in the past.</a:t>
            </a:r>
          </a:p>
          <a:p>
            <a:endParaRPr lang="en-GB" dirty="0"/>
          </a:p>
        </p:txBody>
      </p:sp>
    </p:spTree>
    <p:extLst>
      <p:ext uri="{BB962C8B-B14F-4D97-AF65-F5344CB8AC3E}">
        <p14:creationId xmlns:p14="http://schemas.microsoft.com/office/powerpoint/2010/main" val="300616652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6E3F7E-5A0F-B99F-F7BC-65293EA35298}"/>
              </a:ext>
            </a:extLst>
          </p:cNvPr>
          <p:cNvSpPr>
            <a:spLocks noGrp="1"/>
          </p:cNvSpPr>
          <p:nvPr>
            <p:ph type="title"/>
          </p:nvPr>
        </p:nvSpPr>
        <p:spPr/>
        <p:txBody>
          <a:bodyPr/>
          <a:lstStyle/>
          <a:p>
            <a:r>
              <a:rPr lang="en-GB" dirty="0"/>
              <a:t>Barriers to consider</a:t>
            </a:r>
          </a:p>
        </p:txBody>
      </p:sp>
      <p:sp>
        <p:nvSpPr>
          <p:cNvPr id="3" name="Text Placeholder 2">
            <a:extLst>
              <a:ext uri="{FF2B5EF4-FFF2-40B4-BE49-F238E27FC236}">
                <a16:creationId xmlns:a16="http://schemas.microsoft.com/office/drawing/2014/main" id="{ED0D4CCB-9F0B-2E49-8DB5-D5197470182D}"/>
              </a:ext>
            </a:extLst>
          </p:cNvPr>
          <p:cNvSpPr>
            <a:spLocks noGrp="1"/>
          </p:cNvSpPr>
          <p:nvPr>
            <p:ph type="body" idx="1"/>
          </p:nvPr>
        </p:nvSpPr>
        <p:spPr>
          <a:xfrm>
            <a:off x="1097279" y="2242039"/>
            <a:ext cx="10058399" cy="475210"/>
          </a:xfrm>
        </p:spPr>
        <p:txBody>
          <a:bodyPr>
            <a:normAutofit fontScale="85000" lnSpcReduction="10000"/>
          </a:bodyPr>
          <a:lstStyle/>
          <a:p>
            <a:r>
              <a:rPr lang="en-GB" dirty="0"/>
              <a:t>What do you think are the barriers faced by people who are considered as disabled?</a:t>
            </a:r>
          </a:p>
          <a:p>
            <a:endParaRPr lang="en-GB" dirty="0"/>
          </a:p>
        </p:txBody>
      </p:sp>
      <p:sp>
        <p:nvSpPr>
          <p:cNvPr id="4" name="Content Placeholder 3">
            <a:extLst>
              <a:ext uri="{FF2B5EF4-FFF2-40B4-BE49-F238E27FC236}">
                <a16:creationId xmlns:a16="http://schemas.microsoft.com/office/drawing/2014/main" id="{77E57DE6-5C1E-CE01-3FDC-6626BBFD967D}"/>
              </a:ext>
            </a:extLst>
          </p:cNvPr>
          <p:cNvSpPr>
            <a:spLocks noGrp="1"/>
          </p:cNvSpPr>
          <p:nvPr>
            <p:ph sz="half" idx="2"/>
          </p:nvPr>
        </p:nvSpPr>
        <p:spPr>
          <a:xfrm>
            <a:off x="1097279" y="2565708"/>
            <a:ext cx="4639736" cy="3726936"/>
          </a:xfrm>
        </p:spPr>
        <p:txBody>
          <a:bodyPr>
            <a:normAutofit lnSpcReduction="10000"/>
          </a:bodyPr>
          <a:lstStyle/>
          <a:p>
            <a:pPr>
              <a:buFont typeface="Arial" panose="020B0604020202020204" pitchFamily="34" charset="0"/>
              <a:buChar char="•"/>
            </a:pPr>
            <a:r>
              <a:rPr lang="en-GB" dirty="0"/>
              <a:t>Physical Barriers</a:t>
            </a:r>
          </a:p>
          <a:p>
            <a:pPr>
              <a:buFont typeface="Arial" panose="020B0604020202020204" pitchFamily="34" charset="0"/>
              <a:buChar char="•"/>
            </a:pPr>
            <a:r>
              <a:rPr lang="en-GB" dirty="0"/>
              <a:t>Communication Barriers</a:t>
            </a:r>
          </a:p>
          <a:p>
            <a:pPr>
              <a:buFont typeface="Arial" panose="020B0604020202020204" pitchFamily="34" charset="0"/>
              <a:buChar char="•"/>
            </a:pPr>
            <a:r>
              <a:rPr lang="en-GB" dirty="0"/>
              <a:t>Environmental Barriers (including transport)</a:t>
            </a:r>
          </a:p>
          <a:p>
            <a:pPr>
              <a:buFont typeface="Arial" panose="020B0604020202020204" pitchFamily="34" charset="0"/>
              <a:buChar char="•"/>
            </a:pPr>
            <a:r>
              <a:rPr lang="en-GB" dirty="0"/>
              <a:t>Social Barriers</a:t>
            </a:r>
          </a:p>
          <a:p>
            <a:pPr>
              <a:buFont typeface="Arial" panose="020B0604020202020204" pitchFamily="34" charset="0"/>
              <a:buChar char="•"/>
            </a:pPr>
            <a:r>
              <a:rPr lang="en-GB" dirty="0"/>
              <a:t>Economic inequalities?</a:t>
            </a:r>
          </a:p>
          <a:p>
            <a:pPr>
              <a:buFont typeface="Arial" panose="020B0604020202020204" pitchFamily="34" charset="0"/>
              <a:buChar char="•"/>
            </a:pPr>
            <a:r>
              <a:rPr lang="en-GB" dirty="0"/>
              <a:t>Educational inequalities</a:t>
            </a:r>
          </a:p>
          <a:p>
            <a:endParaRPr lang="en-GB" dirty="0"/>
          </a:p>
        </p:txBody>
      </p:sp>
      <p:sp>
        <p:nvSpPr>
          <p:cNvPr id="6" name="Content Placeholder 5">
            <a:extLst>
              <a:ext uri="{FF2B5EF4-FFF2-40B4-BE49-F238E27FC236}">
                <a16:creationId xmlns:a16="http://schemas.microsoft.com/office/drawing/2014/main" id="{9F957854-83B1-CBAC-741D-7999541F724C}"/>
              </a:ext>
            </a:extLst>
          </p:cNvPr>
          <p:cNvSpPr>
            <a:spLocks noGrp="1"/>
          </p:cNvSpPr>
          <p:nvPr>
            <p:ph sz="quarter" idx="4"/>
          </p:nvPr>
        </p:nvSpPr>
        <p:spPr>
          <a:xfrm>
            <a:off x="6515942" y="2565709"/>
            <a:ext cx="4639736" cy="3726936"/>
          </a:xfrm>
        </p:spPr>
        <p:txBody>
          <a:bodyPr>
            <a:normAutofit lnSpcReduction="10000"/>
          </a:bodyPr>
          <a:lstStyle/>
          <a:p>
            <a:pPr>
              <a:buFont typeface="Arial" panose="020B0604020202020204" pitchFamily="34" charset="0"/>
              <a:buChar char="•"/>
            </a:pPr>
            <a:r>
              <a:rPr lang="en-GB" dirty="0"/>
              <a:t>Unequal Access to Services</a:t>
            </a:r>
          </a:p>
          <a:p>
            <a:pPr>
              <a:buFont typeface="Arial" panose="020B0604020202020204" pitchFamily="34" charset="0"/>
              <a:buChar char="•"/>
            </a:pPr>
            <a:r>
              <a:rPr lang="en-GB" dirty="0"/>
              <a:t>Unequal Service Provision</a:t>
            </a:r>
          </a:p>
          <a:p>
            <a:pPr>
              <a:buFont typeface="Arial" panose="020B0604020202020204" pitchFamily="34" charset="0"/>
              <a:buChar char="•"/>
            </a:pPr>
            <a:r>
              <a:rPr lang="en-GB" dirty="0"/>
              <a:t>Unequal Representation</a:t>
            </a:r>
          </a:p>
          <a:p>
            <a:pPr>
              <a:buFont typeface="Arial" panose="020B0604020202020204" pitchFamily="34" charset="0"/>
              <a:buChar char="•"/>
            </a:pPr>
            <a:r>
              <a:rPr lang="en-GB" dirty="0"/>
              <a:t>Attitudinal Barriers</a:t>
            </a:r>
          </a:p>
          <a:p>
            <a:pPr>
              <a:buFont typeface="Arial" panose="020B0604020202020204" pitchFamily="34" charset="0"/>
              <a:buChar char="•"/>
            </a:pPr>
            <a:r>
              <a:rPr lang="en-GB" dirty="0"/>
              <a:t>Disablism (Ableism)</a:t>
            </a:r>
          </a:p>
          <a:p>
            <a:endParaRPr lang="en-GB" dirty="0"/>
          </a:p>
        </p:txBody>
      </p:sp>
    </p:spTree>
    <p:extLst>
      <p:ext uri="{BB962C8B-B14F-4D97-AF65-F5344CB8AC3E}">
        <p14:creationId xmlns:p14="http://schemas.microsoft.com/office/powerpoint/2010/main" val="42490339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4">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4">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4">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6">
                                            <p:txEl>
                                              <p:pRg st="0" end="0"/>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6">
                                            <p:txEl>
                                              <p:pRg st="1" end="1"/>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6">
                                            <p:txEl>
                                              <p:pRg st="2" end="2"/>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6">
                                            <p:txEl>
                                              <p:pRg st="3" end="3"/>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0F496F-7C75-450E-3A22-C1381235E856}"/>
              </a:ext>
            </a:extLst>
          </p:cNvPr>
          <p:cNvSpPr>
            <a:spLocks noGrp="1"/>
          </p:cNvSpPr>
          <p:nvPr>
            <p:ph type="title"/>
          </p:nvPr>
        </p:nvSpPr>
        <p:spPr/>
        <p:txBody>
          <a:bodyPr/>
          <a:lstStyle/>
          <a:p>
            <a:r>
              <a:rPr lang="en-GB" dirty="0"/>
              <a:t>Activity </a:t>
            </a:r>
            <a:r>
              <a:rPr lang="en-GB"/>
              <a:t>(15 </a:t>
            </a:r>
            <a:r>
              <a:rPr lang="en-GB" dirty="0"/>
              <a:t>mins)</a:t>
            </a:r>
          </a:p>
        </p:txBody>
      </p:sp>
      <p:sp>
        <p:nvSpPr>
          <p:cNvPr id="3" name="Content Placeholder 2">
            <a:extLst>
              <a:ext uri="{FF2B5EF4-FFF2-40B4-BE49-F238E27FC236}">
                <a16:creationId xmlns:a16="http://schemas.microsoft.com/office/drawing/2014/main" id="{550EF884-ACEF-2516-B26C-F1D25656A95F}"/>
              </a:ext>
            </a:extLst>
          </p:cNvPr>
          <p:cNvSpPr>
            <a:spLocks noGrp="1"/>
          </p:cNvSpPr>
          <p:nvPr>
            <p:ph idx="1"/>
          </p:nvPr>
        </p:nvSpPr>
        <p:spPr/>
        <p:txBody>
          <a:bodyPr/>
          <a:lstStyle/>
          <a:p>
            <a:pPr>
              <a:buFont typeface="Arial" panose="020B0604020202020204" pitchFamily="34" charset="0"/>
              <a:buChar char="•"/>
            </a:pPr>
            <a:r>
              <a:rPr lang="en-GB" dirty="0"/>
              <a:t>In groups discuss which of these barriers might affect PCET students</a:t>
            </a:r>
          </a:p>
          <a:p>
            <a:pPr>
              <a:buFont typeface="Arial" panose="020B0604020202020204" pitchFamily="34" charset="0"/>
              <a:buChar char="•"/>
            </a:pPr>
            <a:r>
              <a:rPr lang="en-GB" dirty="0"/>
              <a:t>How?</a:t>
            </a:r>
          </a:p>
          <a:p>
            <a:pPr>
              <a:buFont typeface="Arial" panose="020B0604020202020204" pitchFamily="34" charset="0"/>
              <a:buChar char="•"/>
            </a:pPr>
            <a:r>
              <a:rPr lang="en-GB" dirty="0"/>
              <a:t>Feedback to group</a:t>
            </a:r>
          </a:p>
        </p:txBody>
      </p:sp>
    </p:spTree>
    <p:extLst>
      <p:ext uri="{BB962C8B-B14F-4D97-AF65-F5344CB8AC3E}">
        <p14:creationId xmlns:p14="http://schemas.microsoft.com/office/powerpoint/2010/main" val="273149317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8162DD-DE7E-2777-6668-D8BB1DB01663}"/>
              </a:ext>
            </a:extLst>
          </p:cNvPr>
          <p:cNvSpPr>
            <a:spLocks noGrp="1"/>
          </p:cNvSpPr>
          <p:nvPr>
            <p:ph type="title"/>
          </p:nvPr>
        </p:nvSpPr>
        <p:spPr/>
        <p:txBody>
          <a:bodyPr/>
          <a:lstStyle/>
          <a:p>
            <a:r>
              <a:rPr lang="en-GB" dirty="0"/>
              <a:t>Additional Learning Needs</a:t>
            </a:r>
          </a:p>
        </p:txBody>
      </p:sp>
      <p:sp>
        <p:nvSpPr>
          <p:cNvPr id="3" name="Text Placeholder 2">
            <a:extLst>
              <a:ext uri="{FF2B5EF4-FFF2-40B4-BE49-F238E27FC236}">
                <a16:creationId xmlns:a16="http://schemas.microsoft.com/office/drawing/2014/main" id="{7B8A24FF-AD6B-EC0A-D925-19BA100D366F}"/>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202493242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394432-F113-ED93-F1C8-C46DFA00EE4F}"/>
              </a:ext>
            </a:extLst>
          </p:cNvPr>
          <p:cNvSpPr>
            <a:spLocks noGrp="1"/>
          </p:cNvSpPr>
          <p:nvPr>
            <p:ph type="title"/>
          </p:nvPr>
        </p:nvSpPr>
        <p:spPr/>
        <p:txBody>
          <a:bodyPr/>
          <a:lstStyle/>
          <a:p>
            <a:r>
              <a:rPr lang="en-GB" dirty="0"/>
              <a:t>What is meant by Additional  Learning Needs</a:t>
            </a:r>
          </a:p>
        </p:txBody>
      </p:sp>
      <p:sp>
        <p:nvSpPr>
          <p:cNvPr id="3" name="Content Placeholder 2">
            <a:extLst>
              <a:ext uri="{FF2B5EF4-FFF2-40B4-BE49-F238E27FC236}">
                <a16:creationId xmlns:a16="http://schemas.microsoft.com/office/drawing/2014/main" id="{E4AC1113-941E-DC13-C24F-06E0A567A638}"/>
              </a:ext>
            </a:extLst>
          </p:cNvPr>
          <p:cNvSpPr>
            <a:spLocks noGrp="1"/>
          </p:cNvSpPr>
          <p:nvPr>
            <p:ph idx="1"/>
          </p:nvPr>
        </p:nvSpPr>
        <p:spPr/>
        <p:txBody>
          <a:bodyPr/>
          <a:lstStyle/>
          <a:p>
            <a:pPr>
              <a:buFont typeface="Arial" panose="020B0604020202020204" pitchFamily="34" charset="0"/>
              <a:buChar char="•"/>
            </a:pPr>
            <a:r>
              <a:rPr lang="en-GB" dirty="0"/>
              <a:t>What is your understanding of Additional Learning Needs?</a:t>
            </a:r>
          </a:p>
        </p:txBody>
      </p:sp>
    </p:spTree>
    <p:extLst>
      <p:ext uri="{BB962C8B-B14F-4D97-AF65-F5344CB8AC3E}">
        <p14:creationId xmlns:p14="http://schemas.microsoft.com/office/powerpoint/2010/main" val="165954069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32E836-CEE0-A218-D42E-6979C1F6F660}"/>
              </a:ext>
            </a:extLst>
          </p:cNvPr>
          <p:cNvSpPr>
            <a:spLocks noGrp="1"/>
          </p:cNvSpPr>
          <p:nvPr>
            <p:ph type="title"/>
          </p:nvPr>
        </p:nvSpPr>
        <p:spPr/>
        <p:txBody>
          <a:bodyPr/>
          <a:lstStyle/>
          <a:p>
            <a:r>
              <a:rPr lang="en-GB" dirty="0"/>
              <a:t>Language/abbreviations used</a:t>
            </a:r>
          </a:p>
        </p:txBody>
      </p:sp>
      <p:sp>
        <p:nvSpPr>
          <p:cNvPr id="3" name="Content Placeholder 2">
            <a:extLst>
              <a:ext uri="{FF2B5EF4-FFF2-40B4-BE49-F238E27FC236}">
                <a16:creationId xmlns:a16="http://schemas.microsoft.com/office/drawing/2014/main" id="{A3A1ED73-093E-F1C9-4EA7-E623F2269D9D}"/>
              </a:ext>
            </a:extLst>
          </p:cNvPr>
          <p:cNvSpPr>
            <a:spLocks noGrp="1"/>
          </p:cNvSpPr>
          <p:nvPr>
            <p:ph sz="half" idx="1"/>
          </p:nvPr>
        </p:nvSpPr>
        <p:spPr>
          <a:xfrm>
            <a:off x="1097280" y="2120900"/>
            <a:ext cx="4639736" cy="4053758"/>
          </a:xfrm>
        </p:spPr>
        <p:txBody>
          <a:bodyPr>
            <a:normAutofit/>
          </a:bodyPr>
          <a:lstStyle/>
          <a:p>
            <a:r>
              <a:rPr lang="en-GB" sz="2000" dirty="0"/>
              <a:t>ALN</a:t>
            </a:r>
          </a:p>
          <a:p>
            <a:r>
              <a:rPr lang="en-GB" sz="2000" dirty="0" err="1"/>
              <a:t>Aditional</a:t>
            </a:r>
            <a:r>
              <a:rPr lang="en-GB" sz="2000" dirty="0"/>
              <a:t> Learning Need</a:t>
            </a:r>
          </a:p>
          <a:p>
            <a:r>
              <a:rPr lang="en-GB" sz="2000" dirty="0" err="1">
                <a:cs typeface="Calibri"/>
              </a:rPr>
              <a:t>SpLD</a:t>
            </a:r>
            <a:r>
              <a:rPr lang="en-GB" sz="2000" dirty="0">
                <a:cs typeface="Calibri"/>
              </a:rPr>
              <a:t>   </a:t>
            </a:r>
          </a:p>
          <a:p>
            <a:r>
              <a:rPr lang="en-GB" sz="2000" dirty="0">
                <a:cs typeface="Calibri"/>
              </a:rPr>
              <a:t>Specific Learning Difficulties</a:t>
            </a:r>
          </a:p>
          <a:p>
            <a:r>
              <a:rPr lang="en-GB" sz="2000" dirty="0">
                <a:cs typeface="Calibri"/>
              </a:rPr>
              <a:t>AS(D)  </a:t>
            </a:r>
          </a:p>
          <a:p>
            <a:r>
              <a:rPr lang="en-GB" sz="2000" dirty="0">
                <a:cs typeface="Calibri"/>
              </a:rPr>
              <a:t>Autistic Spectrum (Disorder)</a:t>
            </a:r>
          </a:p>
          <a:p>
            <a:r>
              <a:rPr lang="en-GB" sz="2000" dirty="0"/>
              <a:t>SEN</a:t>
            </a:r>
          </a:p>
          <a:p>
            <a:r>
              <a:rPr lang="en-GB" sz="2000" dirty="0"/>
              <a:t>Special Educational Needs</a:t>
            </a:r>
          </a:p>
          <a:p>
            <a:endParaRPr lang="en-GB" dirty="0"/>
          </a:p>
        </p:txBody>
      </p:sp>
      <p:sp>
        <p:nvSpPr>
          <p:cNvPr id="4" name="Content Placeholder 3">
            <a:extLst>
              <a:ext uri="{FF2B5EF4-FFF2-40B4-BE49-F238E27FC236}">
                <a16:creationId xmlns:a16="http://schemas.microsoft.com/office/drawing/2014/main" id="{8A9A0DE5-B47B-B24F-70D8-D7FBA2EF0726}"/>
              </a:ext>
            </a:extLst>
          </p:cNvPr>
          <p:cNvSpPr>
            <a:spLocks noGrp="1"/>
          </p:cNvSpPr>
          <p:nvPr>
            <p:ph sz="half" idx="2"/>
          </p:nvPr>
        </p:nvSpPr>
        <p:spPr>
          <a:xfrm>
            <a:off x="6515944" y="2120899"/>
            <a:ext cx="4639736" cy="4614198"/>
          </a:xfrm>
        </p:spPr>
        <p:txBody>
          <a:bodyPr>
            <a:normAutofit/>
          </a:bodyPr>
          <a:lstStyle/>
          <a:p>
            <a:r>
              <a:rPr lang="en-GB" sz="2000" dirty="0"/>
              <a:t>EHCP</a:t>
            </a:r>
          </a:p>
          <a:p>
            <a:r>
              <a:rPr lang="en-GB" sz="2000" dirty="0"/>
              <a:t>Education and Health Care Plan</a:t>
            </a:r>
          </a:p>
          <a:p>
            <a:r>
              <a:rPr lang="en-GB" sz="2000" dirty="0">
                <a:cs typeface="Calibri"/>
              </a:rPr>
              <a:t>HI         </a:t>
            </a:r>
          </a:p>
          <a:p>
            <a:r>
              <a:rPr lang="en-GB" sz="2000" dirty="0">
                <a:cs typeface="Calibri"/>
              </a:rPr>
              <a:t>Hearing Impaired </a:t>
            </a:r>
          </a:p>
          <a:p>
            <a:r>
              <a:rPr lang="en-GB" sz="2000" dirty="0">
                <a:cs typeface="Calibri"/>
              </a:rPr>
              <a:t>ABI</a:t>
            </a:r>
          </a:p>
          <a:p>
            <a:r>
              <a:rPr lang="en-GB" sz="2000" dirty="0">
                <a:cs typeface="Calibri"/>
              </a:rPr>
              <a:t>Acquired Brain Injury</a:t>
            </a:r>
          </a:p>
          <a:p>
            <a:r>
              <a:rPr lang="en-GB" sz="2000" dirty="0">
                <a:cs typeface="Calibri"/>
              </a:rPr>
              <a:t>SLCD   </a:t>
            </a:r>
          </a:p>
          <a:p>
            <a:r>
              <a:rPr lang="en-GB" sz="2000" dirty="0">
                <a:cs typeface="Calibri"/>
              </a:rPr>
              <a:t>Speech, Language and Communication Difficulties </a:t>
            </a:r>
          </a:p>
          <a:p>
            <a:endParaRPr lang="en-GB" dirty="0"/>
          </a:p>
        </p:txBody>
      </p:sp>
    </p:spTree>
    <p:extLst>
      <p:ext uri="{BB962C8B-B14F-4D97-AF65-F5344CB8AC3E}">
        <p14:creationId xmlns:p14="http://schemas.microsoft.com/office/powerpoint/2010/main" val="42600998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grpId="0" nodeType="clickEffect">
                                  <p:stCondLst>
                                    <p:cond delay="0"/>
                                  </p:stCondLst>
                                  <p:childTnLst>
                                    <p:set>
                                      <p:cBhvr>
                                        <p:cTn id="58"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59" fill="hold">
                      <p:stCondLst>
                        <p:cond delay="indefinite"/>
                      </p:stCondLst>
                      <p:childTnLst>
                        <p:par>
                          <p:cTn id="60" fill="hold">
                            <p:stCondLst>
                              <p:cond delay="0"/>
                            </p:stCondLst>
                            <p:childTnLst>
                              <p:par>
                                <p:cTn id="61" presetID="1" presetClass="entr" presetSubtype="0" fill="hold" grpId="0" nodeType="clickEffect">
                                  <p:stCondLst>
                                    <p:cond delay="0"/>
                                  </p:stCondLst>
                                  <p:childTnLst>
                                    <p:set>
                                      <p:cBhvr>
                                        <p:cTn id="62"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63" fill="hold">
                      <p:stCondLst>
                        <p:cond delay="indefinite"/>
                      </p:stCondLst>
                      <p:childTnLst>
                        <p:par>
                          <p:cTn id="64" fill="hold">
                            <p:stCondLst>
                              <p:cond delay="0"/>
                            </p:stCondLst>
                            <p:childTnLst>
                              <p:par>
                                <p:cTn id="65" presetID="1" presetClass="entr" presetSubtype="0" fill="hold" grpId="0" nodeType="clickEffect">
                                  <p:stCondLst>
                                    <p:cond delay="0"/>
                                  </p:stCondLst>
                                  <p:childTnLst>
                                    <p:set>
                                      <p:cBhvr>
                                        <p:cTn id="66" dur="1" fill="hold">
                                          <p:stCondLst>
                                            <p:cond delay="0"/>
                                          </p:stCondLst>
                                        </p:cTn>
                                        <p:tgtEl>
                                          <p:spTgt spid="4">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107FAC-0212-0E99-0FAE-A65D364B8054}"/>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E242D4C0-5433-B68F-F026-5FCC2B547839}"/>
              </a:ext>
            </a:extLst>
          </p:cNvPr>
          <p:cNvSpPr>
            <a:spLocks noGrp="1"/>
          </p:cNvSpPr>
          <p:nvPr>
            <p:ph sz="half" idx="1"/>
          </p:nvPr>
        </p:nvSpPr>
        <p:spPr>
          <a:xfrm>
            <a:off x="1097280" y="2120900"/>
            <a:ext cx="4639736" cy="4073423"/>
          </a:xfrm>
        </p:spPr>
        <p:txBody>
          <a:bodyPr>
            <a:normAutofit fontScale="92500" lnSpcReduction="20000"/>
          </a:bodyPr>
          <a:lstStyle/>
          <a:p>
            <a:r>
              <a:rPr lang="en-GB" dirty="0"/>
              <a:t>DP</a:t>
            </a:r>
          </a:p>
          <a:p>
            <a:r>
              <a:rPr lang="en-GB" dirty="0"/>
              <a:t>Disabled Person</a:t>
            </a:r>
          </a:p>
          <a:p>
            <a:r>
              <a:rPr lang="en-GB" dirty="0"/>
              <a:t>APD</a:t>
            </a:r>
          </a:p>
          <a:p>
            <a:r>
              <a:rPr lang="en-GB" dirty="0"/>
              <a:t>Auditory Processing Disorder </a:t>
            </a:r>
          </a:p>
          <a:p>
            <a:r>
              <a:rPr lang="en-GB" dirty="0"/>
              <a:t>LD</a:t>
            </a:r>
          </a:p>
          <a:p>
            <a:r>
              <a:rPr lang="en-GB" dirty="0"/>
              <a:t>Severe Learning Disabilities </a:t>
            </a:r>
          </a:p>
          <a:p>
            <a:r>
              <a:rPr lang="en-GB" dirty="0"/>
              <a:t>ALNCO</a:t>
            </a:r>
          </a:p>
          <a:p>
            <a:r>
              <a:rPr lang="en-GB" dirty="0"/>
              <a:t>Additional Learning Needs Co-ordinator </a:t>
            </a:r>
          </a:p>
          <a:p>
            <a:endParaRPr lang="en-GB" dirty="0"/>
          </a:p>
        </p:txBody>
      </p:sp>
      <p:sp>
        <p:nvSpPr>
          <p:cNvPr id="4" name="Content Placeholder 3">
            <a:extLst>
              <a:ext uri="{FF2B5EF4-FFF2-40B4-BE49-F238E27FC236}">
                <a16:creationId xmlns:a16="http://schemas.microsoft.com/office/drawing/2014/main" id="{B0E18CB3-E873-226F-5FDE-435945EA0BB8}"/>
              </a:ext>
            </a:extLst>
          </p:cNvPr>
          <p:cNvSpPr>
            <a:spLocks noGrp="1"/>
          </p:cNvSpPr>
          <p:nvPr>
            <p:ph sz="half" idx="2"/>
          </p:nvPr>
        </p:nvSpPr>
        <p:spPr>
          <a:xfrm>
            <a:off x="6515944" y="2120899"/>
            <a:ext cx="4639736" cy="4211075"/>
          </a:xfrm>
        </p:spPr>
        <p:txBody>
          <a:bodyPr>
            <a:normAutofit fontScale="92500" lnSpcReduction="20000"/>
          </a:bodyPr>
          <a:lstStyle/>
          <a:p>
            <a:r>
              <a:rPr lang="en-GB" dirty="0"/>
              <a:t>SEMH</a:t>
            </a:r>
          </a:p>
          <a:p>
            <a:r>
              <a:rPr lang="en-GB" dirty="0"/>
              <a:t>Social, Emotional and Mental Health</a:t>
            </a:r>
          </a:p>
          <a:p>
            <a:r>
              <a:rPr lang="en-GB" dirty="0"/>
              <a:t>DSA</a:t>
            </a:r>
          </a:p>
          <a:p>
            <a:r>
              <a:rPr lang="en-GB" dirty="0"/>
              <a:t>Disabled Students Allowance </a:t>
            </a:r>
          </a:p>
          <a:p>
            <a:r>
              <a:rPr lang="en-GB" dirty="0"/>
              <a:t>ALNP (PEP)</a:t>
            </a:r>
          </a:p>
          <a:p>
            <a:r>
              <a:rPr lang="en-GB" dirty="0" err="1"/>
              <a:t>Aditional</a:t>
            </a:r>
            <a:r>
              <a:rPr lang="en-GB" dirty="0"/>
              <a:t> Learning Needs Plan (Personal Education Plan)</a:t>
            </a:r>
          </a:p>
          <a:p>
            <a:r>
              <a:rPr lang="en-GB" dirty="0"/>
              <a:t>MLD</a:t>
            </a:r>
          </a:p>
          <a:p>
            <a:r>
              <a:rPr lang="en-GB" dirty="0"/>
              <a:t>Moderate Learning Difficulties</a:t>
            </a:r>
          </a:p>
          <a:p>
            <a:endParaRPr lang="en-GB" dirty="0"/>
          </a:p>
        </p:txBody>
      </p:sp>
    </p:spTree>
    <p:extLst>
      <p:ext uri="{BB962C8B-B14F-4D97-AF65-F5344CB8AC3E}">
        <p14:creationId xmlns:p14="http://schemas.microsoft.com/office/powerpoint/2010/main" val="26634545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grpId="0" nodeType="clickEffect">
                                  <p:stCondLst>
                                    <p:cond delay="0"/>
                                  </p:stCondLst>
                                  <p:childTnLst>
                                    <p:set>
                                      <p:cBhvr>
                                        <p:cTn id="58"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59" fill="hold">
                      <p:stCondLst>
                        <p:cond delay="indefinite"/>
                      </p:stCondLst>
                      <p:childTnLst>
                        <p:par>
                          <p:cTn id="60" fill="hold">
                            <p:stCondLst>
                              <p:cond delay="0"/>
                            </p:stCondLst>
                            <p:childTnLst>
                              <p:par>
                                <p:cTn id="61" presetID="1" presetClass="entr" presetSubtype="0" fill="hold" grpId="0" nodeType="clickEffect">
                                  <p:stCondLst>
                                    <p:cond delay="0"/>
                                  </p:stCondLst>
                                  <p:childTnLst>
                                    <p:set>
                                      <p:cBhvr>
                                        <p:cTn id="62"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63" fill="hold">
                      <p:stCondLst>
                        <p:cond delay="indefinite"/>
                      </p:stCondLst>
                      <p:childTnLst>
                        <p:par>
                          <p:cTn id="64" fill="hold">
                            <p:stCondLst>
                              <p:cond delay="0"/>
                            </p:stCondLst>
                            <p:childTnLst>
                              <p:par>
                                <p:cTn id="65" presetID="1" presetClass="entr" presetSubtype="0" fill="hold" grpId="0" nodeType="clickEffect">
                                  <p:stCondLst>
                                    <p:cond delay="0"/>
                                  </p:stCondLst>
                                  <p:childTnLst>
                                    <p:set>
                                      <p:cBhvr>
                                        <p:cTn id="66" dur="1" fill="hold">
                                          <p:stCondLst>
                                            <p:cond delay="0"/>
                                          </p:stCondLst>
                                        </p:cTn>
                                        <p:tgtEl>
                                          <p:spTgt spid="4">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8BFB18-B988-B921-BF23-CC90390FF754}"/>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204F5722-57E4-F5E1-2946-40463D4C6126}"/>
              </a:ext>
            </a:extLst>
          </p:cNvPr>
          <p:cNvSpPr>
            <a:spLocks noGrp="1"/>
          </p:cNvSpPr>
          <p:nvPr>
            <p:ph sz="half" idx="1"/>
          </p:nvPr>
        </p:nvSpPr>
        <p:spPr/>
        <p:txBody>
          <a:bodyPr>
            <a:noAutofit/>
          </a:bodyPr>
          <a:lstStyle/>
          <a:p>
            <a:r>
              <a:rPr lang="en-GB" sz="2000" dirty="0">
                <a:cs typeface="Calibri"/>
              </a:rPr>
              <a:t>ADHD    </a:t>
            </a:r>
          </a:p>
          <a:p>
            <a:r>
              <a:rPr lang="en-GB" sz="2000" dirty="0">
                <a:cs typeface="Calibri"/>
              </a:rPr>
              <a:t>Attention Deficit Hyperactivity Disorder </a:t>
            </a:r>
          </a:p>
          <a:p>
            <a:r>
              <a:rPr lang="en-GB" sz="2000" dirty="0"/>
              <a:t>SEND</a:t>
            </a:r>
          </a:p>
          <a:p>
            <a:r>
              <a:rPr lang="en-GB" sz="2000" dirty="0"/>
              <a:t>Special Educational Needs and Disability</a:t>
            </a:r>
          </a:p>
          <a:p>
            <a:r>
              <a:rPr lang="en-GB" sz="2000" dirty="0"/>
              <a:t>SLCN</a:t>
            </a:r>
          </a:p>
          <a:p>
            <a:r>
              <a:rPr lang="en-GB" sz="2000" dirty="0"/>
              <a:t>Speech, Language and Communication Needs</a:t>
            </a:r>
          </a:p>
          <a:p>
            <a:r>
              <a:rPr lang="en-GB" sz="2000" dirty="0"/>
              <a:t>CAMHS</a:t>
            </a:r>
          </a:p>
          <a:p>
            <a:r>
              <a:rPr lang="en-GB" sz="2000" dirty="0"/>
              <a:t>Child Adult Mental Health Service</a:t>
            </a:r>
          </a:p>
        </p:txBody>
      </p:sp>
      <p:sp>
        <p:nvSpPr>
          <p:cNvPr id="4" name="Content Placeholder 3">
            <a:extLst>
              <a:ext uri="{FF2B5EF4-FFF2-40B4-BE49-F238E27FC236}">
                <a16:creationId xmlns:a16="http://schemas.microsoft.com/office/drawing/2014/main" id="{E9E8C5D6-2BDA-B846-1632-0C1F604607AE}"/>
              </a:ext>
            </a:extLst>
          </p:cNvPr>
          <p:cNvSpPr>
            <a:spLocks noGrp="1"/>
          </p:cNvSpPr>
          <p:nvPr>
            <p:ph sz="half" idx="2"/>
          </p:nvPr>
        </p:nvSpPr>
        <p:spPr>
          <a:xfrm>
            <a:off x="6515944" y="2120899"/>
            <a:ext cx="4639736" cy="3925939"/>
          </a:xfrm>
        </p:spPr>
        <p:txBody>
          <a:bodyPr>
            <a:normAutofit/>
          </a:bodyPr>
          <a:lstStyle/>
          <a:p>
            <a:r>
              <a:rPr lang="en-GB" sz="2000" dirty="0"/>
              <a:t>LDD</a:t>
            </a:r>
          </a:p>
          <a:p>
            <a:r>
              <a:rPr lang="en-GB" sz="2000" dirty="0"/>
              <a:t>Learning Disability and Difficulty</a:t>
            </a:r>
          </a:p>
          <a:p>
            <a:r>
              <a:rPr lang="en-GB" sz="2000" dirty="0">
                <a:cs typeface="Calibri"/>
              </a:rPr>
              <a:t>VI          </a:t>
            </a:r>
          </a:p>
          <a:p>
            <a:r>
              <a:rPr lang="en-GB" sz="2000" dirty="0">
                <a:cs typeface="Calibri"/>
              </a:rPr>
              <a:t>Visually Impaired</a:t>
            </a:r>
          </a:p>
          <a:p>
            <a:r>
              <a:rPr lang="en-GB" sz="2000" dirty="0"/>
              <a:t>DP</a:t>
            </a:r>
          </a:p>
          <a:p>
            <a:r>
              <a:rPr lang="en-GB" sz="2000" dirty="0"/>
              <a:t>Direct Payments</a:t>
            </a:r>
          </a:p>
        </p:txBody>
      </p:sp>
    </p:spTree>
    <p:extLst>
      <p:ext uri="{BB962C8B-B14F-4D97-AF65-F5344CB8AC3E}">
        <p14:creationId xmlns:p14="http://schemas.microsoft.com/office/powerpoint/2010/main" val="24666875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grpId="0" nodeType="clickEffect">
                                  <p:stCondLst>
                                    <p:cond delay="0"/>
                                  </p:stCondLst>
                                  <p:childTnLst>
                                    <p:set>
                                      <p:cBhvr>
                                        <p:cTn id="58"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929439-DC17-92DA-479E-9160292BE625}"/>
              </a:ext>
            </a:extLst>
          </p:cNvPr>
          <p:cNvSpPr>
            <a:spLocks noGrp="1"/>
          </p:cNvSpPr>
          <p:nvPr>
            <p:ph type="title"/>
          </p:nvPr>
        </p:nvSpPr>
        <p:spPr/>
        <p:txBody>
          <a:bodyPr/>
          <a:lstStyle/>
          <a:p>
            <a:r>
              <a:rPr lang="en-GB" dirty="0"/>
              <a:t>Definition ALN – Welsh Assembly Government (WAG)</a:t>
            </a:r>
          </a:p>
        </p:txBody>
      </p:sp>
      <p:sp>
        <p:nvSpPr>
          <p:cNvPr id="3" name="Content Placeholder 2">
            <a:extLst>
              <a:ext uri="{FF2B5EF4-FFF2-40B4-BE49-F238E27FC236}">
                <a16:creationId xmlns:a16="http://schemas.microsoft.com/office/drawing/2014/main" id="{21F5CA39-B566-7888-A74C-A7D3F8D98395}"/>
              </a:ext>
            </a:extLst>
          </p:cNvPr>
          <p:cNvSpPr>
            <a:spLocks noGrp="1"/>
          </p:cNvSpPr>
          <p:nvPr>
            <p:ph idx="1"/>
          </p:nvPr>
        </p:nvSpPr>
        <p:spPr>
          <a:xfrm>
            <a:off x="1097280" y="2108201"/>
            <a:ext cx="10058400" cy="4233605"/>
          </a:xfrm>
        </p:spPr>
        <p:txBody>
          <a:bodyPr>
            <a:normAutofit fontScale="92500" lnSpcReduction="20000"/>
          </a:bodyPr>
          <a:lstStyle/>
          <a:p>
            <a:pPr marL="0" indent="0">
              <a:buNone/>
            </a:pPr>
            <a:r>
              <a:rPr lang="en-GB" dirty="0">
                <a:solidFill>
                  <a:schemeClr val="accent1"/>
                </a:solidFill>
              </a:rPr>
              <a:t>1. </a:t>
            </a:r>
            <a:r>
              <a:rPr lang="en-GB" dirty="0"/>
              <a:t>A person has additional learning needs if he or she has a learning difficulty or disability (whether the learning difficulty or disability arises from a medical condition or otherwise) which calls for additional learning provision. </a:t>
            </a:r>
          </a:p>
          <a:p>
            <a:pPr marL="0" indent="0">
              <a:buNone/>
            </a:pPr>
            <a:r>
              <a:rPr lang="en-GB" dirty="0">
                <a:solidFill>
                  <a:schemeClr val="accent1"/>
                </a:solidFill>
              </a:rPr>
              <a:t>2. </a:t>
            </a:r>
            <a:r>
              <a:rPr lang="en-GB" dirty="0"/>
              <a:t>A child of compulsory school age or person over that age has a learning difficulty or disability if he or she </a:t>
            </a:r>
          </a:p>
          <a:p>
            <a:pPr marL="0" indent="0">
              <a:buNone/>
            </a:pPr>
            <a:r>
              <a:rPr lang="en-GB" dirty="0"/>
              <a:t>	</a:t>
            </a:r>
            <a:r>
              <a:rPr lang="en-GB" dirty="0">
                <a:solidFill>
                  <a:schemeClr val="accent1"/>
                </a:solidFill>
              </a:rPr>
              <a:t>(a) </a:t>
            </a:r>
            <a:r>
              <a:rPr lang="en-GB" dirty="0"/>
              <a:t>has a significantly greater difficulty in learning than the majority of others of the same age, or </a:t>
            </a:r>
          </a:p>
          <a:p>
            <a:pPr marL="0" indent="0">
              <a:buNone/>
            </a:pPr>
            <a:r>
              <a:rPr lang="en-GB" dirty="0"/>
              <a:t>	</a:t>
            </a:r>
            <a:r>
              <a:rPr lang="en-GB" dirty="0">
                <a:solidFill>
                  <a:schemeClr val="accent1"/>
                </a:solidFill>
              </a:rPr>
              <a:t>(b) </a:t>
            </a:r>
            <a:r>
              <a:rPr lang="en-GB" dirty="0"/>
              <a:t>has a disability for the purposes of the Equality Act 2010 which prevents or hinders him or her from making use of facilities for education or training of a kind generally provided for others of the same age in mainstream maintained schools or mainstream institutions in the further education sector. </a:t>
            </a:r>
          </a:p>
        </p:txBody>
      </p:sp>
    </p:spTree>
    <p:extLst>
      <p:ext uri="{BB962C8B-B14F-4D97-AF65-F5344CB8AC3E}">
        <p14:creationId xmlns:p14="http://schemas.microsoft.com/office/powerpoint/2010/main" val="118181593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8DF140-A4E3-715B-6811-C9D607438027}"/>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37DF561A-F68C-8B77-E916-E7B4F7F2636D}"/>
              </a:ext>
            </a:extLst>
          </p:cNvPr>
          <p:cNvSpPr>
            <a:spLocks noGrp="1"/>
          </p:cNvSpPr>
          <p:nvPr>
            <p:ph idx="1"/>
          </p:nvPr>
        </p:nvSpPr>
        <p:spPr>
          <a:xfrm>
            <a:off x="1097280" y="2108201"/>
            <a:ext cx="10058400" cy="4223773"/>
          </a:xfrm>
        </p:spPr>
        <p:txBody>
          <a:bodyPr>
            <a:normAutofit/>
          </a:bodyPr>
          <a:lstStyle/>
          <a:p>
            <a:pPr marL="0" indent="0">
              <a:buNone/>
            </a:pPr>
            <a:r>
              <a:rPr lang="en-GB" dirty="0">
                <a:solidFill>
                  <a:schemeClr val="accent1"/>
                </a:solidFill>
              </a:rPr>
              <a:t>3. </a:t>
            </a:r>
            <a:r>
              <a:rPr lang="en-GB" dirty="0"/>
              <a:t>A child under compulsory school age has a learning difficulty or disability if he or she is, or would be if no additional learning provision were made, likely to be within subsection (2) when of compulsory school age. </a:t>
            </a:r>
          </a:p>
          <a:p>
            <a:pPr marL="0" indent="0">
              <a:buNone/>
            </a:pPr>
            <a:r>
              <a:rPr lang="en-GB" dirty="0">
                <a:solidFill>
                  <a:schemeClr val="accent1"/>
                </a:solidFill>
              </a:rPr>
              <a:t>4. </a:t>
            </a:r>
            <a:r>
              <a:rPr lang="en-GB" dirty="0"/>
              <a:t>A person does not have a learning difficulty or disability solely because the language (or form of language) in which he or she is or will be taught is different from a language (or form of language) which is or has been used at home</a:t>
            </a:r>
          </a:p>
          <a:p>
            <a:pPr>
              <a:buFont typeface="Arial" panose="020B0604020202020204" pitchFamily="34" charset="0"/>
              <a:buChar char="•"/>
            </a:pPr>
            <a:r>
              <a:rPr lang="en-GB" dirty="0"/>
              <a:t>For more information: </a:t>
            </a:r>
            <a:r>
              <a:rPr lang="en-GB" dirty="0">
                <a:hlinkClick r:id="rId2"/>
              </a:rPr>
              <a:t>https://www.gov.wales/additional-learning-needs-code</a:t>
            </a:r>
            <a:r>
              <a:rPr lang="en-GB" dirty="0"/>
              <a:t> </a:t>
            </a:r>
          </a:p>
          <a:p>
            <a:endParaRPr lang="en-GB" dirty="0"/>
          </a:p>
          <a:p>
            <a:endParaRPr lang="en-GB" dirty="0"/>
          </a:p>
        </p:txBody>
      </p:sp>
    </p:spTree>
    <p:extLst>
      <p:ext uri="{BB962C8B-B14F-4D97-AF65-F5344CB8AC3E}">
        <p14:creationId xmlns:p14="http://schemas.microsoft.com/office/powerpoint/2010/main" val="376689206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Education- Specific Learning Disabilities (</a:t>
            </a:r>
            <a:r>
              <a:rPr lang="en-GB" dirty="0" err="1"/>
              <a:t>SpLDs</a:t>
            </a:r>
            <a:r>
              <a:rPr lang="en-GB" dirty="0"/>
              <a:t>)</a:t>
            </a:r>
          </a:p>
        </p:txBody>
      </p:sp>
      <p:sp>
        <p:nvSpPr>
          <p:cNvPr id="3" name="Content Placeholder 2"/>
          <p:cNvSpPr>
            <a:spLocks noGrp="1"/>
          </p:cNvSpPr>
          <p:nvPr>
            <p:ph idx="1"/>
          </p:nvPr>
        </p:nvSpPr>
        <p:spPr>
          <a:xfrm>
            <a:off x="838200" y="2113935"/>
            <a:ext cx="10429875" cy="4001730"/>
          </a:xfrm>
        </p:spPr>
        <p:txBody>
          <a:bodyPr>
            <a:normAutofit lnSpcReduction="10000"/>
          </a:bodyPr>
          <a:lstStyle/>
          <a:p>
            <a:pPr>
              <a:buFont typeface="Arial" panose="020B0604020202020204" pitchFamily="34" charset="0"/>
              <a:buChar char="•"/>
            </a:pPr>
            <a:r>
              <a:rPr lang="en-GB" sz="2400" dirty="0"/>
              <a:t>Dyslexia – </a:t>
            </a:r>
          </a:p>
          <a:p>
            <a:pPr marL="0" indent="0">
              <a:buNone/>
            </a:pPr>
            <a:r>
              <a:rPr lang="en-GB" sz="2400" dirty="0"/>
              <a:t>mainly affects reading and occurs in 5-10% of the population. It runs in families and has a significant heritable component.</a:t>
            </a:r>
          </a:p>
          <a:p>
            <a:pPr>
              <a:buFont typeface="Arial" panose="020B0604020202020204" pitchFamily="34" charset="0"/>
              <a:buChar char="•"/>
            </a:pPr>
            <a:r>
              <a:rPr lang="en-GB" sz="2400" dirty="0"/>
              <a:t>Dyspraxia – </a:t>
            </a:r>
          </a:p>
          <a:p>
            <a:pPr marL="0" indent="0">
              <a:buNone/>
            </a:pPr>
            <a:r>
              <a:rPr lang="en-GB" sz="2400" dirty="0"/>
              <a:t>mainly affects motor skills, motor planning and co-ordination. It is thought to affect up to 10% of the population (2% severely)</a:t>
            </a:r>
          </a:p>
          <a:p>
            <a:pPr>
              <a:buFont typeface="Arial" panose="020B0604020202020204" pitchFamily="34" charset="0"/>
              <a:buChar char="•"/>
            </a:pPr>
            <a:r>
              <a:rPr lang="en-GB" sz="2400" dirty="0"/>
              <a:t>Dyscalculia – </a:t>
            </a:r>
          </a:p>
          <a:p>
            <a:pPr marL="0" indent="0">
              <a:buNone/>
            </a:pPr>
            <a:r>
              <a:rPr lang="en-GB" sz="2400" dirty="0"/>
              <a:t>number dyslexia. It occurs in approximately 6% of the population</a:t>
            </a:r>
          </a:p>
        </p:txBody>
      </p:sp>
    </p:spTree>
    <p:extLst>
      <p:ext uri="{BB962C8B-B14F-4D97-AF65-F5344CB8AC3E}">
        <p14:creationId xmlns:p14="http://schemas.microsoft.com/office/powerpoint/2010/main" val="31354901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Specific Learning Disabilities</a:t>
            </a:r>
          </a:p>
        </p:txBody>
      </p:sp>
      <p:sp>
        <p:nvSpPr>
          <p:cNvPr id="3" name="Content Placeholder 2"/>
          <p:cNvSpPr>
            <a:spLocks noGrp="1"/>
          </p:cNvSpPr>
          <p:nvPr>
            <p:ph idx="1"/>
          </p:nvPr>
        </p:nvSpPr>
        <p:spPr>
          <a:xfrm>
            <a:off x="904875" y="2045110"/>
            <a:ext cx="10382249" cy="4286864"/>
          </a:xfrm>
        </p:spPr>
        <p:txBody>
          <a:bodyPr>
            <a:normAutofit/>
          </a:bodyPr>
          <a:lstStyle/>
          <a:p>
            <a:pPr>
              <a:buFont typeface="Arial" panose="020B0604020202020204" pitchFamily="34" charset="0"/>
              <a:buChar char="•"/>
            </a:pPr>
            <a:r>
              <a:rPr lang="en-GB" sz="2000" dirty="0"/>
              <a:t>Dysgraphia – </a:t>
            </a:r>
          </a:p>
          <a:p>
            <a:pPr marL="0" indent="0">
              <a:buNone/>
            </a:pPr>
            <a:r>
              <a:rPr lang="en-GB" sz="2000" dirty="0"/>
              <a:t>mainly affects writing. There are few statistics available but it is estimated anywhere between 5% and 20% of students affected (prevalence decreases with age)</a:t>
            </a:r>
          </a:p>
          <a:p>
            <a:pPr>
              <a:buFont typeface="Arial" panose="020B0604020202020204" pitchFamily="34" charset="0"/>
              <a:buChar char="•"/>
            </a:pPr>
            <a:r>
              <a:rPr lang="en-GB" sz="2000" dirty="0" err="1"/>
              <a:t>Dysnomia</a:t>
            </a:r>
            <a:r>
              <a:rPr lang="en-GB" sz="2000" dirty="0"/>
              <a:t> –</a:t>
            </a:r>
          </a:p>
          <a:p>
            <a:pPr marL="0" indent="0">
              <a:buNone/>
            </a:pPr>
            <a:r>
              <a:rPr lang="en-GB" sz="2000" dirty="0"/>
              <a:t>difficulty in recalling words. This is under- researched and often mis-diagnosed or not individually recognised. </a:t>
            </a:r>
          </a:p>
          <a:p>
            <a:pPr>
              <a:buFont typeface="Arial" panose="020B0604020202020204" pitchFamily="34" charset="0"/>
              <a:buChar char="•"/>
            </a:pPr>
            <a:r>
              <a:rPr lang="en-GB" sz="2000" dirty="0"/>
              <a:t>Attention Deficit Hyperactivity Disorder (ADHD) </a:t>
            </a:r>
          </a:p>
          <a:p>
            <a:pPr marL="0" indent="0">
              <a:buNone/>
            </a:pPr>
            <a:r>
              <a:rPr lang="en-GB" sz="2000" dirty="0"/>
              <a:t>has been accepted as a disorder by the NHS since 2009. Affects between 2% and 5% of school children are thought to have this as well as 3% to 4% of adults</a:t>
            </a:r>
          </a:p>
          <a:p>
            <a:pPr marL="0" indent="0">
              <a:buNone/>
            </a:pPr>
            <a:endParaRPr lang="en-GB" dirty="0"/>
          </a:p>
        </p:txBody>
      </p:sp>
    </p:spTree>
    <p:extLst>
      <p:ext uri="{BB962C8B-B14F-4D97-AF65-F5344CB8AC3E}">
        <p14:creationId xmlns:p14="http://schemas.microsoft.com/office/powerpoint/2010/main" val="27252400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E5D8AE-491E-08A2-B684-3FB20BA18E13}"/>
              </a:ext>
            </a:extLst>
          </p:cNvPr>
          <p:cNvSpPr>
            <a:spLocks noGrp="1"/>
          </p:cNvSpPr>
          <p:nvPr>
            <p:ph type="title"/>
          </p:nvPr>
        </p:nvSpPr>
        <p:spPr/>
        <p:txBody>
          <a:bodyPr/>
          <a:lstStyle/>
          <a:p>
            <a:r>
              <a:rPr lang="en-GB" dirty="0"/>
              <a:t>In a bit more detail…</a:t>
            </a:r>
          </a:p>
        </p:txBody>
      </p:sp>
      <p:sp>
        <p:nvSpPr>
          <p:cNvPr id="3" name="Text Placeholder 2">
            <a:extLst>
              <a:ext uri="{FF2B5EF4-FFF2-40B4-BE49-F238E27FC236}">
                <a16:creationId xmlns:a16="http://schemas.microsoft.com/office/drawing/2014/main" id="{397AB541-72C2-5D49-1F70-87455946B405}"/>
              </a:ext>
            </a:extLst>
          </p:cNvPr>
          <p:cNvSpPr>
            <a:spLocks noGrp="1"/>
          </p:cNvSpPr>
          <p:nvPr>
            <p:ph type="body" idx="1"/>
          </p:nvPr>
        </p:nvSpPr>
        <p:spPr/>
        <p:txBody>
          <a:bodyPr>
            <a:normAutofit fontScale="92500" lnSpcReduction="10000"/>
          </a:bodyPr>
          <a:lstStyle/>
          <a:p>
            <a:r>
              <a:rPr lang="en-GB" dirty="0"/>
              <a:t>There might be some things said here that resonate with people – look after yourself but also feed in if you feel you can</a:t>
            </a:r>
          </a:p>
        </p:txBody>
      </p:sp>
    </p:spTree>
    <p:extLst>
      <p:ext uri="{BB962C8B-B14F-4D97-AF65-F5344CB8AC3E}">
        <p14:creationId xmlns:p14="http://schemas.microsoft.com/office/powerpoint/2010/main" val="29352200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Dyslexia</a:t>
            </a:r>
          </a:p>
        </p:txBody>
      </p:sp>
      <p:sp>
        <p:nvSpPr>
          <p:cNvPr id="3" name="Content Placeholder 2"/>
          <p:cNvSpPr>
            <a:spLocks noGrp="1"/>
          </p:cNvSpPr>
          <p:nvPr>
            <p:ph idx="1"/>
          </p:nvPr>
        </p:nvSpPr>
        <p:spPr>
          <a:xfrm>
            <a:off x="1097280" y="2108201"/>
            <a:ext cx="10058400" cy="4194276"/>
          </a:xfrm>
        </p:spPr>
        <p:txBody>
          <a:bodyPr>
            <a:normAutofit lnSpcReduction="10000"/>
          </a:bodyPr>
          <a:lstStyle/>
          <a:p>
            <a:pPr>
              <a:buFont typeface="Arial" panose="020B0604020202020204" pitchFamily="34" charset="0"/>
              <a:buChar char="•"/>
            </a:pPr>
            <a:r>
              <a:rPr lang="en-GB" dirty="0"/>
              <a:t>Dyslexia is a learning difficulty that primarily affects the skills involved in accurate and fluent word reading and spelling.             			</a:t>
            </a:r>
          </a:p>
          <a:p>
            <a:pPr marL="0" indent="0">
              <a:buNone/>
            </a:pPr>
            <a:r>
              <a:rPr lang="en-GB" dirty="0"/>
              <a:t>							   	    </a:t>
            </a:r>
            <a:r>
              <a:rPr lang="en-GB" sz="1200" dirty="0"/>
              <a:t> (British Dyslexia Association, 2018)</a:t>
            </a:r>
          </a:p>
          <a:p>
            <a:pPr marL="0" indent="0">
              <a:buNone/>
            </a:pPr>
            <a:endParaRPr lang="en-GB" dirty="0"/>
          </a:p>
          <a:p>
            <a:pPr>
              <a:buFont typeface="Arial" panose="020B0604020202020204" pitchFamily="34" charset="0"/>
              <a:buChar char="•"/>
            </a:pPr>
            <a:r>
              <a:rPr lang="en-GB" dirty="0"/>
              <a:t>A continuum of difficulties in learning to read, write and/or spell, which persist despite the provision of appropriate learning opportunities. These difficulties often do not reflect an individual's cognitive abilities and may not be typical of performance in other areas. </a:t>
            </a:r>
            <a:r>
              <a:rPr lang="en-GB" sz="1200" dirty="0"/>
              <a:t>       </a:t>
            </a:r>
          </a:p>
          <a:p>
            <a:pPr marL="0" indent="0">
              <a:buNone/>
            </a:pPr>
            <a:r>
              <a:rPr lang="en-GB" sz="1200" dirty="0"/>
              <a:t>                                                               							(Dyslexia Scotland, 2017)</a:t>
            </a:r>
          </a:p>
        </p:txBody>
      </p:sp>
    </p:spTree>
    <p:extLst>
      <p:ext uri="{BB962C8B-B14F-4D97-AF65-F5344CB8AC3E}">
        <p14:creationId xmlns:p14="http://schemas.microsoft.com/office/powerpoint/2010/main" val="5101049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a:xfrm>
            <a:off x="1097280" y="2108201"/>
            <a:ext cx="10058400" cy="4282767"/>
          </a:xfrm>
        </p:spPr>
        <p:txBody>
          <a:bodyPr>
            <a:normAutofit fontScale="92500" lnSpcReduction="10000"/>
          </a:bodyPr>
          <a:lstStyle/>
          <a:p>
            <a:pPr>
              <a:buFont typeface="Arial" panose="020B0604020202020204" pitchFamily="34" charset="0"/>
              <a:buChar char="•"/>
            </a:pPr>
            <a:r>
              <a:rPr lang="en-GB" dirty="0"/>
              <a:t>According to the British Dyslexia Association, the number of individuals with dyslexia in the UK is around 10%, with 4% of population at the severe end of the dyslexia continuum. This equates to around 7.3 million people. </a:t>
            </a:r>
          </a:p>
          <a:p>
            <a:pPr>
              <a:buFont typeface="Arial" panose="020B0604020202020204" pitchFamily="34" charset="0"/>
              <a:buChar char="•"/>
            </a:pPr>
            <a:r>
              <a:rPr lang="en-GB" dirty="0"/>
              <a:t>However, arguably, this is not a true representation. According to Dyslexia Action (2017), the figure is more likely to be around 16% of the population, or 11.5 million people.</a:t>
            </a:r>
          </a:p>
          <a:p>
            <a:pPr>
              <a:buFont typeface="Arial" panose="020B0604020202020204" pitchFamily="34" charset="0"/>
              <a:buChar char="•"/>
            </a:pPr>
            <a:r>
              <a:rPr lang="en-GB" dirty="0"/>
              <a:t>Globally, Dyslexia International (2017) suggests that between 5-10% of the population experience dyslexia, which equates to around 700 million people worldwide. But, again, this is also likely to be underestimated. Some evidence suggests that the figure is expected to be around 17% of the world’s population. </a:t>
            </a:r>
          </a:p>
          <a:p>
            <a:pPr marL="0" indent="0">
              <a:buNone/>
            </a:pPr>
            <a:r>
              <a:rPr lang="en-GB" sz="1200" dirty="0"/>
              <a:t> 								(Sprenger-</a:t>
            </a:r>
            <a:r>
              <a:rPr lang="en-GB" sz="1200" dirty="0" err="1"/>
              <a:t>Charolles</a:t>
            </a:r>
            <a:r>
              <a:rPr lang="en-GB" sz="1200" dirty="0"/>
              <a:t> and Siegel, 2016)</a:t>
            </a:r>
          </a:p>
          <a:p>
            <a:pPr>
              <a:buFont typeface="Arial" panose="020B0604020202020204" pitchFamily="34" charset="0"/>
              <a:buChar char="•"/>
            </a:pPr>
            <a:endParaRPr lang="en-GB" dirty="0"/>
          </a:p>
          <a:p>
            <a:pPr>
              <a:buFont typeface="Arial" panose="020B0604020202020204" pitchFamily="34" charset="0"/>
              <a:buChar char="•"/>
            </a:pPr>
            <a:endParaRPr lang="en-GB" dirty="0"/>
          </a:p>
        </p:txBody>
      </p:sp>
    </p:spTree>
    <p:extLst>
      <p:ext uri="{BB962C8B-B14F-4D97-AF65-F5344CB8AC3E}">
        <p14:creationId xmlns:p14="http://schemas.microsoft.com/office/powerpoint/2010/main" val="269114316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064A99-BE4B-6AFA-C076-D06892F15AA3}"/>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83BC324F-11D6-536A-D3F9-DA8CE174C9EA}"/>
              </a:ext>
            </a:extLst>
          </p:cNvPr>
          <p:cNvSpPr>
            <a:spLocks noGrp="1"/>
          </p:cNvSpPr>
          <p:nvPr>
            <p:ph idx="1"/>
          </p:nvPr>
        </p:nvSpPr>
        <p:spPr>
          <a:xfrm>
            <a:off x="1097280" y="2108201"/>
            <a:ext cx="10058400" cy="4463196"/>
          </a:xfrm>
        </p:spPr>
        <p:txBody>
          <a:bodyPr>
            <a:normAutofit fontScale="92500" lnSpcReduction="10000"/>
          </a:bodyPr>
          <a:lstStyle/>
          <a:p>
            <a:pPr fontAlgn="base">
              <a:buFont typeface="Arial" panose="020B0604020202020204" pitchFamily="34" charset="0"/>
              <a:buChar char="•"/>
            </a:pPr>
            <a:r>
              <a:rPr lang="en-GB" dirty="0"/>
              <a:t>Dyslexia is a learning difference which primarily affects reading and writing skills. However, it does not only affect these skills.</a:t>
            </a:r>
          </a:p>
          <a:p>
            <a:pPr fontAlgn="base">
              <a:buFont typeface="Arial" panose="020B0604020202020204" pitchFamily="34" charset="0"/>
              <a:buChar char="•"/>
            </a:pPr>
            <a:r>
              <a:rPr lang="en-GB" dirty="0"/>
              <a:t>Dyslexia is actually about information processing. </a:t>
            </a:r>
          </a:p>
          <a:p>
            <a:pPr fontAlgn="base">
              <a:buFont typeface="Arial" panose="020B0604020202020204" pitchFamily="34" charset="0"/>
              <a:buChar char="•"/>
            </a:pPr>
            <a:r>
              <a:rPr lang="en-GB" dirty="0"/>
              <a:t>Dyslexic people may have difficulty processing and remembering information they see and hear, which can affect learning and the acquisition of literacy skills. </a:t>
            </a:r>
          </a:p>
          <a:p>
            <a:pPr fontAlgn="base">
              <a:buFont typeface="Arial" panose="020B0604020202020204" pitchFamily="34" charset="0"/>
              <a:buChar char="•"/>
            </a:pPr>
            <a:r>
              <a:rPr lang="en-GB" dirty="0"/>
              <a:t>Dyslexia can also impact on other areas such as organisational skills.</a:t>
            </a:r>
          </a:p>
          <a:p>
            <a:pPr fontAlgn="base">
              <a:buFont typeface="Arial" panose="020B0604020202020204" pitchFamily="34" charset="0"/>
              <a:buChar char="•"/>
            </a:pPr>
            <a:r>
              <a:rPr lang="en-GB" dirty="0"/>
              <a:t>It is important to remember that there are positives to thinking differently. Many dyslexic people show strengths in areas such as reasoning and in visual and creative fields</a:t>
            </a:r>
          </a:p>
          <a:p>
            <a:pPr marL="0" indent="0" fontAlgn="base">
              <a:buNone/>
            </a:pPr>
            <a:r>
              <a:rPr lang="en-GB" dirty="0"/>
              <a:t>										</a:t>
            </a:r>
            <a:r>
              <a:rPr lang="en-GB" sz="1200" dirty="0"/>
              <a:t>(BDA, 2020)</a:t>
            </a:r>
          </a:p>
          <a:p>
            <a:pPr fontAlgn="base"/>
            <a:endParaRPr lang="en-GB" dirty="0"/>
          </a:p>
          <a:p>
            <a:endParaRPr lang="en-GB" dirty="0"/>
          </a:p>
        </p:txBody>
      </p:sp>
    </p:spTree>
    <p:extLst>
      <p:ext uri="{BB962C8B-B14F-4D97-AF65-F5344CB8AC3E}">
        <p14:creationId xmlns:p14="http://schemas.microsoft.com/office/powerpoint/2010/main" val="177831585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CACDCF-45B8-569E-0677-7F72273EAB17}"/>
              </a:ext>
            </a:extLst>
          </p:cNvPr>
          <p:cNvSpPr>
            <a:spLocks noGrp="1"/>
          </p:cNvSpPr>
          <p:nvPr>
            <p:ph type="title"/>
          </p:nvPr>
        </p:nvSpPr>
        <p:spPr/>
        <p:txBody>
          <a:bodyPr/>
          <a:lstStyle/>
          <a:p>
            <a:r>
              <a:rPr lang="en-GB" dirty="0"/>
              <a:t>Attention Deficit Hyperactivity Disorder (ADHD)</a:t>
            </a:r>
          </a:p>
        </p:txBody>
      </p:sp>
      <p:sp>
        <p:nvSpPr>
          <p:cNvPr id="3" name="Content Placeholder 2">
            <a:extLst>
              <a:ext uri="{FF2B5EF4-FFF2-40B4-BE49-F238E27FC236}">
                <a16:creationId xmlns:a16="http://schemas.microsoft.com/office/drawing/2014/main" id="{F97BC3CD-7E23-B748-F6B8-DA415B28BBE6}"/>
              </a:ext>
            </a:extLst>
          </p:cNvPr>
          <p:cNvSpPr>
            <a:spLocks noGrp="1"/>
          </p:cNvSpPr>
          <p:nvPr>
            <p:ph idx="1"/>
          </p:nvPr>
        </p:nvSpPr>
        <p:spPr>
          <a:xfrm>
            <a:off x="1097280" y="2108200"/>
            <a:ext cx="10058400" cy="4381089"/>
          </a:xfrm>
        </p:spPr>
        <p:txBody>
          <a:bodyPr>
            <a:normAutofit fontScale="92500" lnSpcReduction="10000"/>
          </a:bodyPr>
          <a:lstStyle/>
          <a:p>
            <a:pPr>
              <a:buFont typeface="Arial" panose="020B0604020202020204" pitchFamily="34" charset="0"/>
              <a:buChar char="•"/>
            </a:pPr>
            <a:r>
              <a:rPr lang="en-GB" dirty="0"/>
              <a:t>A condition that affects people's behaviour. People with ADHD can seem restless, may have trouble concentrating and may act on impulse</a:t>
            </a:r>
          </a:p>
          <a:p>
            <a:pPr>
              <a:buFont typeface="Arial" panose="020B0604020202020204" pitchFamily="34" charset="0"/>
              <a:buChar char="•"/>
            </a:pPr>
            <a:r>
              <a:rPr lang="en-GB" dirty="0"/>
              <a:t>Symptoms of ADHD tend to be noticed at an early age and may become more noticeable when a child's circumstances change, such as when they start school.</a:t>
            </a:r>
          </a:p>
          <a:p>
            <a:pPr>
              <a:buFont typeface="Arial" panose="020B0604020202020204" pitchFamily="34" charset="0"/>
              <a:buChar char="•"/>
            </a:pPr>
            <a:r>
              <a:rPr lang="en-GB" dirty="0"/>
              <a:t>Most cases are diagnosed when children are 6 to 12 years old.</a:t>
            </a:r>
          </a:p>
          <a:p>
            <a:pPr>
              <a:buFont typeface="Arial" panose="020B0604020202020204" pitchFamily="34" charset="0"/>
              <a:buChar char="•"/>
            </a:pPr>
            <a:r>
              <a:rPr lang="en-GB" dirty="0"/>
              <a:t>The symptoms of ADHD usually improve with age, but many adults who were diagnosed with the condition at a young age continue to experience problems.</a:t>
            </a:r>
          </a:p>
          <a:p>
            <a:pPr>
              <a:buFont typeface="Arial" panose="020B0604020202020204" pitchFamily="34" charset="0"/>
              <a:buChar char="•"/>
            </a:pPr>
            <a:r>
              <a:rPr lang="en-GB" dirty="0"/>
              <a:t>People with ADHD may also have additional problems, such as sleep and anxiety disorders.</a:t>
            </a:r>
          </a:p>
          <a:p>
            <a:pPr marL="0" indent="0">
              <a:buNone/>
            </a:pPr>
            <a:r>
              <a:rPr lang="en-GB" sz="800" dirty="0"/>
              <a:t>										</a:t>
            </a:r>
            <a:r>
              <a:rPr lang="en-GB" sz="1200" dirty="0"/>
              <a:t>(NHS 2018)</a:t>
            </a:r>
          </a:p>
          <a:p>
            <a:endParaRPr lang="en-GB" dirty="0"/>
          </a:p>
        </p:txBody>
      </p:sp>
    </p:spTree>
    <p:extLst>
      <p:ext uri="{BB962C8B-B14F-4D97-AF65-F5344CB8AC3E}">
        <p14:creationId xmlns:p14="http://schemas.microsoft.com/office/powerpoint/2010/main" val="36529838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6DFCD4-462F-2F27-28E3-AA77F4E86FC7}"/>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87ECAFE2-366D-66A5-29A3-ACDDFA85DDF2}"/>
              </a:ext>
            </a:extLst>
          </p:cNvPr>
          <p:cNvSpPr>
            <a:spLocks noGrp="1"/>
          </p:cNvSpPr>
          <p:nvPr>
            <p:ph idx="1"/>
          </p:nvPr>
        </p:nvSpPr>
        <p:spPr>
          <a:xfrm>
            <a:off x="1097280" y="2108201"/>
            <a:ext cx="10058400" cy="4204109"/>
          </a:xfrm>
        </p:spPr>
        <p:txBody>
          <a:bodyPr>
            <a:normAutofit/>
          </a:bodyPr>
          <a:lstStyle/>
          <a:p>
            <a:pPr>
              <a:buFont typeface="Arial" panose="020B0604020202020204" pitchFamily="34" charset="0"/>
              <a:buChar char="•"/>
            </a:pPr>
            <a:r>
              <a:rPr lang="en-GB" dirty="0"/>
              <a:t>The cause of ADHD has not been determined but it is shown to run in families although factors may contribute including…</a:t>
            </a:r>
          </a:p>
          <a:p>
            <a:pPr>
              <a:buFont typeface="Arial" panose="020B0604020202020204" pitchFamily="34" charset="0"/>
              <a:buChar char="•"/>
            </a:pPr>
            <a:r>
              <a:rPr lang="en-GB" dirty="0"/>
              <a:t>being born prematurely (before the 37th week of pregnancy)</a:t>
            </a:r>
          </a:p>
          <a:p>
            <a:pPr>
              <a:buFont typeface="Arial" panose="020B0604020202020204" pitchFamily="34" charset="0"/>
              <a:buChar char="•"/>
            </a:pPr>
            <a:r>
              <a:rPr lang="en-GB" dirty="0"/>
              <a:t>having a low birthweight</a:t>
            </a:r>
          </a:p>
          <a:p>
            <a:pPr>
              <a:buFont typeface="Arial" panose="020B0604020202020204" pitchFamily="34" charset="0"/>
              <a:buChar char="•"/>
            </a:pPr>
            <a:r>
              <a:rPr lang="en-GB" dirty="0"/>
              <a:t>smoking or alcohol or drug abuse during pregnancy</a:t>
            </a:r>
          </a:p>
          <a:p>
            <a:pPr>
              <a:buFont typeface="Arial" panose="020B0604020202020204" pitchFamily="34" charset="0"/>
              <a:buChar char="•"/>
            </a:pPr>
            <a:r>
              <a:rPr lang="en-GB" dirty="0"/>
              <a:t>ADHD can occur in people of any intellectual ability, although it's more common in people with learning difficulties</a:t>
            </a:r>
          </a:p>
          <a:p>
            <a:r>
              <a:rPr lang="en-GB" sz="1100" dirty="0"/>
              <a:t>						</a:t>
            </a:r>
            <a:r>
              <a:rPr lang="en-GB" sz="1200" dirty="0"/>
              <a:t>				(NHS 2018)</a:t>
            </a:r>
          </a:p>
          <a:p>
            <a:endParaRPr lang="en-GB" dirty="0"/>
          </a:p>
          <a:p>
            <a:endParaRPr lang="en-GB" dirty="0"/>
          </a:p>
        </p:txBody>
      </p:sp>
    </p:spTree>
    <p:extLst>
      <p:ext uri="{BB962C8B-B14F-4D97-AF65-F5344CB8AC3E}">
        <p14:creationId xmlns:p14="http://schemas.microsoft.com/office/powerpoint/2010/main" val="224471590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558FC8-F549-BB38-3E6C-D55D268F6BF8}"/>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B69980DA-4C13-2C17-6D35-76EC4804E929}"/>
              </a:ext>
            </a:extLst>
          </p:cNvPr>
          <p:cNvSpPr>
            <a:spLocks noGrp="1"/>
          </p:cNvSpPr>
          <p:nvPr>
            <p:ph idx="1"/>
          </p:nvPr>
        </p:nvSpPr>
        <p:spPr>
          <a:xfrm>
            <a:off x="1097280" y="2108201"/>
            <a:ext cx="10058400" cy="4076289"/>
          </a:xfrm>
        </p:spPr>
        <p:txBody>
          <a:bodyPr>
            <a:normAutofit/>
          </a:bodyPr>
          <a:lstStyle/>
          <a:p>
            <a:pPr>
              <a:buFont typeface="Arial" panose="020B0604020202020204" pitchFamily="34" charset="0"/>
              <a:buChar char="•"/>
            </a:pPr>
            <a:r>
              <a:rPr lang="en-GB" dirty="0"/>
              <a:t>Support (educational and behavioural as well as medication) can allow this condition to be managed in children in most cases.</a:t>
            </a:r>
          </a:p>
          <a:p>
            <a:pPr>
              <a:buFont typeface="Arial" panose="020B0604020202020204" pitchFamily="34" charset="0"/>
              <a:buChar char="•"/>
            </a:pPr>
            <a:r>
              <a:rPr lang="en-GB" dirty="0"/>
              <a:t>If undiagnosed in children can lead to further problems </a:t>
            </a:r>
          </a:p>
          <a:p>
            <a:pPr>
              <a:buFont typeface="Arial" panose="020B0604020202020204" pitchFamily="34" charset="0"/>
              <a:buChar char="•"/>
            </a:pPr>
            <a:r>
              <a:rPr lang="en-GB" dirty="0"/>
              <a:t>Although symptoms generally improve with age, adults may have ADHD that was not diagnosed in childhood, and this may lead to relationship and social issues.</a:t>
            </a:r>
          </a:p>
          <a:p>
            <a:pPr>
              <a:buFont typeface="Arial" panose="020B0604020202020204" pitchFamily="34" charset="0"/>
              <a:buChar char="•"/>
            </a:pPr>
            <a:r>
              <a:rPr lang="en-GB" dirty="0"/>
              <a:t>There is a view that ADHD is being over diagnosed, although this is not accepted by medical and educational establishments</a:t>
            </a:r>
          </a:p>
          <a:p>
            <a:endParaRPr lang="en-GB" dirty="0"/>
          </a:p>
        </p:txBody>
      </p:sp>
    </p:spTree>
    <p:extLst>
      <p:ext uri="{BB962C8B-B14F-4D97-AF65-F5344CB8AC3E}">
        <p14:creationId xmlns:p14="http://schemas.microsoft.com/office/powerpoint/2010/main" val="3359555471"/>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228F2F-720C-7346-D4BA-5B859C925712}"/>
              </a:ext>
            </a:extLst>
          </p:cNvPr>
          <p:cNvSpPr>
            <a:spLocks noGrp="1"/>
          </p:cNvSpPr>
          <p:nvPr>
            <p:ph type="title"/>
          </p:nvPr>
        </p:nvSpPr>
        <p:spPr/>
        <p:txBody>
          <a:bodyPr/>
          <a:lstStyle/>
          <a:p>
            <a:r>
              <a:rPr lang="en-GB" dirty="0"/>
              <a:t>An interesting read</a:t>
            </a:r>
          </a:p>
        </p:txBody>
      </p:sp>
      <p:sp>
        <p:nvSpPr>
          <p:cNvPr id="3" name="Content Placeholder 2">
            <a:extLst>
              <a:ext uri="{FF2B5EF4-FFF2-40B4-BE49-F238E27FC236}">
                <a16:creationId xmlns:a16="http://schemas.microsoft.com/office/drawing/2014/main" id="{A296620E-0EA6-A48D-4D94-D6E38C33B5BC}"/>
              </a:ext>
            </a:extLst>
          </p:cNvPr>
          <p:cNvSpPr>
            <a:spLocks noGrp="1"/>
          </p:cNvSpPr>
          <p:nvPr>
            <p:ph idx="1"/>
          </p:nvPr>
        </p:nvSpPr>
        <p:spPr/>
        <p:txBody>
          <a:bodyPr/>
          <a:lstStyle/>
          <a:p>
            <a:r>
              <a:rPr lang="en-GB" dirty="0">
                <a:hlinkClick r:id="rId2"/>
              </a:rPr>
              <a:t>What is ADHD, how do you get a diagnosis and can you only treat it with drugs? All your questions, answered by experts | Attention deficit hyperactivity disorder | The Guardian</a:t>
            </a:r>
            <a:endParaRPr lang="en-GB" dirty="0"/>
          </a:p>
        </p:txBody>
      </p:sp>
    </p:spTree>
    <p:extLst>
      <p:ext uri="{BB962C8B-B14F-4D97-AF65-F5344CB8AC3E}">
        <p14:creationId xmlns:p14="http://schemas.microsoft.com/office/powerpoint/2010/main" val="3879685478"/>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34818E-9A05-E5DF-3CE0-4C644FDC64CE}"/>
              </a:ext>
            </a:extLst>
          </p:cNvPr>
          <p:cNvSpPr>
            <a:spLocks noGrp="1"/>
          </p:cNvSpPr>
          <p:nvPr>
            <p:ph type="title"/>
          </p:nvPr>
        </p:nvSpPr>
        <p:spPr/>
        <p:txBody>
          <a:bodyPr/>
          <a:lstStyle/>
          <a:p>
            <a:r>
              <a:rPr lang="en-GB" dirty="0"/>
              <a:t>Autistic Spectrum (AS)</a:t>
            </a:r>
          </a:p>
        </p:txBody>
      </p:sp>
      <p:sp>
        <p:nvSpPr>
          <p:cNvPr id="3" name="Content Placeholder 2">
            <a:extLst>
              <a:ext uri="{FF2B5EF4-FFF2-40B4-BE49-F238E27FC236}">
                <a16:creationId xmlns:a16="http://schemas.microsoft.com/office/drawing/2014/main" id="{81736C32-34BB-373D-1E66-94921203FBEE}"/>
              </a:ext>
            </a:extLst>
          </p:cNvPr>
          <p:cNvSpPr>
            <a:spLocks noGrp="1"/>
          </p:cNvSpPr>
          <p:nvPr>
            <p:ph idx="1"/>
          </p:nvPr>
        </p:nvSpPr>
        <p:spPr>
          <a:xfrm>
            <a:off x="1097280" y="2108200"/>
            <a:ext cx="10058400" cy="4369511"/>
          </a:xfrm>
        </p:spPr>
        <p:txBody>
          <a:bodyPr>
            <a:normAutofit fontScale="92500" lnSpcReduction="20000"/>
          </a:bodyPr>
          <a:lstStyle/>
          <a:p>
            <a:pPr>
              <a:buFont typeface="Arial" panose="020B0604020202020204" pitchFamily="34" charset="0"/>
              <a:buChar char="•"/>
            </a:pPr>
            <a:r>
              <a:rPr lang="en-GB" b="0" i="0" dirty="0">
                <a:solidFill>
                  <a:srgbClr val="555555"/>
                </a:solidFill>
                <a:effectLst/>
              </a:rPr>
              <a:t>AS is based on the identification of the pattern of behaviours characteristic of autism. These behaviours must occur in the requisite intensity and frequency to disrupt social and occupational functioning. AS remains a behavioural diagnosis. There has been no identified biological mechanism, such as a blood test or scan, to identify autis</a:t>
            </a:r>
            <a:r>
              <a:rPr lang="en-GB" dirty="0">
                <a:solidFill>
                  <a:srgbClr val="555555"/>
                </a:solidFill>
              </a:rPr>
              <a:t>m </a:t>
            </a:r>
          </a:p>
          <a:p>
            <a:pPr>
              <a:buFont typeface="Arial" panose="020B0604020202020204" pitchFamily="34" charset="0"/>
              <a:buChar char="•"/>
            </a:pPr>
            <a:r>
              <a:rPr lang="en-GB" dirty="0">
                <a:solidFill>
                  <a:srgbClr val="555555"/>
                </a:solidFill>
              </a:rPr>
              <a:t>Represents a different way of being-in-the-world that is part of human neurodiversity.</a:t>
            </a:r>
          </a:p>
          <a:p>
            <a:pPr>
              <a:buFont typeface="Arial" panose="020B0604020202020204" pitchFamily="34" charset="0"/>
              <a:buChar char="•"/>
            </a:pPr>
            <a:r>
              <a:rPr lang="en-GB" b="0" i="0" dirty="0">
                <a:solidFill>
                  <a:srgbClr val="555555"/>
                </a:solidFill>
                <a:effectLst/>
              </a:rPr>
              <a:t>There is wide consensus that autism is the result of biological differences and is genetically mediated, even though the exact nature of the difference remains to be identified</a:t>
            </a:r>
          </a:p>
          <a:p>
            <a:pPr>
              <a:buFont typeface="Arial" panose="020B0604020202020204" pitchFamily="34" charset="0"/>
              <a:buChar char="•"/>
            </a:pPr>
            <a:r>
              <a:rPr lang="en-GB" b="0" i="0" dirty="0">
                <a:solidFill>
                  <a:srgbClr val="555555"/>
                </a:solidFill>
                <a:effectLst/>
              </a:rPr>
              <a:t>Autism is heritable, in that the prevalence of AS is higher in siblings of people with AS than in the general population.</a:t>
            </a:r>
            <a:r>
              <a:rPr lang="en-GB" dirty="0">
                <a:solidFill>
                  <a:srgbClr val="555555"/>
                </a:solidFill>
                <a:latin typeface="robotoregular"/>
              </a:rPr>
              <a:t>																</a:t>
            </a:r>
            <a:r>
              <a:rPr lang="en-GB" sz="1600" dirty="0">
                <a:solidFill>
                  <a:srgbClr val="555555"/>
                </a:solidFill>
                <a:latin typeface="robotoregular"/>
              </a:rPr>
              <a:t>(Cashin </a:t>
            </a:r>
            <a:r>
              <a:rPr lang="en-GB" sz="1600" dirty="0" err="1">
                <a:solidFill>
                  <a:srgbClr val="555555"/>
                </a:solidFill>
                <a:latin typeface="robotoregular"/>
              </a:rPr>
              <a:t>p.IX</a:t>
            </a:r>
            <a:r>
              <a:rPr lang="en-GB" sz="1600" dirty="0">
                <a:solidFill>
                  <a:srgbClr val="555555"/>
                </a:solidFill>
                <a:latin typeface="robotoregular"/>
              </a:rPr>
              <a:t>)</a:t>
            </a:r>
          </a:p>
          <a:p>
            <a:pPr marL="0" indent="0">
              <a:buNone/>
            </a:pPr>
            <a:endParaRPr lang="en-GB" dirty="0">
              <a:solidFill>
                <a:srgbClr val="555555"/>
              </a:solidFill>
              <a:latin typeface="robotoregular"/>
            </a:endParaRPr>
          </a:p>
          <a:p>
            <a:endParaRPr lang="en-GB" dirty="0"/>
          </a:p>
        </p:txBody>
      </p:sp>
    </p:spTree>
    <p:extLst>
      <p:ext uri="{BB962C8B-B14F-4D97-AF65-F5344CB8AC3E}">
        <p14:creationId xmlns:p14="http://schemas.microsoft.com/office/powerpoint/2010/main" val="34207772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87C6F7-9422-C9B9-B6E1-2754567D57C0}"/>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FA052D12-0E8E-BBCA-8349-08A2399DAB28}"/>
              </a:ext>
            </a:extLst>
          </p:cNvPr>
          <p:cNvSpPr>
            <a:spLocks noGrp="1"/>
          </p:cNvSpPr>
          <p:nvPr>
            <p:ph idx="1"/>
          </p:nvPr>
        </p:nvSpPr>
        <p:spPr>
          <a:xfrm>
            <a:off x="1097280" y="2108201"/>
            <a:ext cx="10058400" cy="4275507"/>
          </a:xfrm>
        </p:spPr>
        <p:txBody>
          <a:bodyPr>
            <a:normAutofit lnSpcReduction="10000"/>
          </a:bodyPr>
          <a:lstStyle/>
          <a:p>
            <a:pPr>
              <a:buFont typeface="Arial" panose="020B0604020202020204" pitchFamily="34" charset="0"/>
              <a:buChar char="•"/>
            </a:pPr>
            <a:r>
              <a:rPr lang="en-GB" dirty="0"/>
              <a:t>Students can have difficulty in communication, social interaction and imagination.</a:t>
            </a:r>
          </a:p>
          <a:p>
            <a:pPr>
              <a:buFont typeface="Arial" panose="020B0604020202020204" pitchFamily="34" charset="0"/>
              <a:buChar char="•"/>
            </a:pPr>
            <a:r>
              <a:rPr lang="en-GB" dirty="0"/>
              <a:t>May be easily distracted or upset by certain stimuli</a:t>
            </a:r>
          </a:p>
          <a:p>
            <a:pPr>
              <a:buFont typeface="Arial" panose="020B0604020202020204" pitchFamily="34" charset="0"/>
              <a:buChar char="•"/>
            </a:pPr>
            <a:r>
              <a:rPr lang="en-GB" dirty="0"/>
              <a:t>May have problems with change in routine</a:t>
            </a:r>
          </a:p>
          <a:p>
            <a:pPr>
              <a:buFont typeface="Arial" panose="020B0604020202020204" pitchFamily="34" charset="0"/>
              <a:buChar char="•"/>
            </a:pPr>
            <a:r>
              <a:rPr lang="en-GB" dirty="0"/>
              <a:t>May have difficulties with co-ordination and/or fine motor skills</a:t>
            </a:r>
          </a:p>
          <a:p>
            <a:pPr>
              <a:buFont typeface="Arial" panose="020B0604020202020204" pitchFamily="34" charset="0"/>
              <a:buChar char="•"/>
            </a:pPr>
            <a:r>
              <a:rPr lang="en-GB" dirty="0"/>
              <a:t>Most students who hold a EHCP have autism as the most common need</a:t>
            </a:r>
          </a:p>
          <a:p>
            <a:pPr>
              <a:buFont typeface="Arial" panose="020B0604020202020204" pitchFamily="34" charset="0"/>
              <a:buChar char="•"/>
            </a:pPr>
            <a:r>
              <a:rPr lang="en-GB" dirty="0"/>
              <a:t>May have a ‘special interest’</a:t>
            </a:r>
          </a:p>
          <a:p>
            <a:pPr>
              <a:buFont typeface="Arial" panose="020B0604020202020204" pitchFamily="34" charset="0"/>
              <a:buChar char="•"/>
            </a:pPr>
            <a:r>
              <a:rPr lang="en-GB" dirty="0"/>
              <a:t>Might have high IQ</a:t>
            </a:r>
          </a:p>
        </p:txBody>
      </p:sp>
    </p:spTree>
    <p:extLst>
      <p:ext uri="{BB962C8B-B14F-4D97-AF65-F5344CB8AC3E}">
        <p14:creationId xmlns:p14="http://schemas.microsoft.com/office/powerpoint/2010/main" val="3768891651"/>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C99EC6-34A3-2A23-C518-499EE84E46E0}"/>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3CAC66E9-D8A8-B03E-DC81-6C84D138CBCB}"/>
              </a:ext>
            </a:extLst>
          </p:cNvPr>
          <p:cNvSpPr>
            <a:spLocks noGrp="1"/>
          </p:cNvSpPr>
          <p:nvPr>
            <p:ph idx="1"/>
          </p:nvPr>
        </p:nvSpPr>
        <p:spPr>
          <a:xfrm>
            <a:off x="1097280" y="2108201"/>
            <a:ext cx="10058400" cy="4463196"/>
          </a:xfrm>
        </p:spPr>
        <p:txBody>
          <a:bodyPr>
            <a:normAutofit fontScale="85000" lnSpcReduction="10000"/>
          </a:bodyPr>
          <a:lstStyle/>
          <a:p>
            <a:pPr>
              <a:buFont typeface="Arial" panose="020B0604020202020204" pitchFamily="34" charset="0"/>
              <a:buChar char="•"/>
            </a:pPr>
            <a:r>
              <a:rPr lang="en-GB" b="0" i="0" dirty="0">
                <a:solidFill>
                  <a:srgbClr val="555555"/>
                </a:solidFill>
                <a:effectLst/>
              </a:rPr>
              <a:t>The structures of society are built upon the assumptions embedded in typical thinking – so what?</a:t>
            </a:r>
          </a:p>
          <a:p>
            <a:pPr>
              <a:buFont typeface="Arial" panose="020B0604020202020204" pitchFamily="34" charset="0"/>
              <a:buChar char="•"/>
            </a:pPr>
            <a:r>
              <a:rPr lang="en-GB" b="0" i="0" dirty="0">
                <a:solidFill>
                  <a:srgbClr val="555555"/>
                </a:solidFill>
                <a:effectLst/>
              </a:rPr>
              <a:t>There can be a clash between the needs of people with AS and the assumptions on which the very structures within which they function are based.</a:t>
            </a:r>
            <a:endParaRPr lang="en-GB" dirty="0">
              <a:solidFill>
                <a:srgbClr val="555555"/>
              </a:solidFill>
            </a:endParaRPr>
          </a:p>
          <a:p>
            <a:pPr>
              <a:buFont typeface="Arial" panose="020B0604020202020204" pitchFamily="34" charset="0"/>
              <a:buChar char="•"/>
            </a:pPr>
            <a:r>
              <a:rPr lang="en-GB" b="0" i="0" dirty="0">
                <a:solidFill>
                  <a:srgbClr val="555555"/>
                </a:solidFill>
                <a:effectLst/>
              </a:rPr>
              <a:t>For a person with AS if work or study involves an intense interest or obsession, they are likely to demonstrate great persistence and determination in carrying out the task or the learning</a:t>
            </a:r>
          </a:p>
          <a:p>
            <a:pPr>
              <a:buFont typeface="Arial" panose="020B0604020202020204" pitchFamily="34" charset="0"/>
              <a:buChar char="•"/>
            </a:pPr>
            <a:r>
              <a:rPr lang="en-GB" b="0" i="0" dirty="0">
                <a:solidFill>
                  <a:srgbClr val="555555"/>
                </a:solidFill>
                <a:effectLst/>
              </a:rPr>
              <a:t>success stories of the application of the associated traits of the AS thinking style to success in work or study, these remain in the minority.</a:t>
            </a:r>
          </a:p>
          <a:p>
            <a:pPr>
              <a:buFont typeface="Arial" panose="020B0604020202020204" pitchFamily="34" charset="0"/>
              <a:buChar char="•"/>
            </a:pPr>
            <a:r>
              <a:rPr lang="en-GB" b="0" i="0" dirty="0">
                <a:solidFill>
                  <a:srgbClr val="555555"/>
                </a:solidFill>
                <a:effectLst/>
              </a:rPr>
              <a:t>success stories of the application of the associated traits of the AS thinking style to success in work or study, these remain in the minority</a:t>
            </a:r>
            <a:r>
              <a:rPr lang="en-GB" sz="1400" dirty="0">
                <a:solidFill>
                  <a:srgbClr val="555555"/>
                </a:solidFill>
              </a:rPr>
              <a:t>																(Cashin p. 43)</a:t>
            </a:r>
          </a:p>
          <a:p>
            <a:endParaRPr lang="en-GB" b="0" i="0" dirty="0">
              <a:solidFill>
                <a:srgbClr val="555555"/>
              </a:solidFill>
              <a:effectLst/>
              <a:latin typeface="robotoregular"/>
            </a:endParaRPr>
          </a:p>
          <a:p>
            <a:endParaRPr lang="en-GB" dirty="0"/>
          </a:p>
        </p:txBody>
      </p:sp>
    </p:spTree>
    <p:extLst>
      <p:ext uri="{BB962C8B-B14F-4D97-AF65-F5344CB8AC3E}">
        <p14:creationId xmlns:p14="http://schemas.microsoft.com/office/powerpoint/2010/main" val="670235659"/>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4F4A45-F0EE-7259-CEB1-5A709877A4E4}"/>
              </a:ext>
            </a:extLst>
          </p:cNvPr>
          <p:cNvSpPr>
            <a:spLocks noGrp="1"/>
          </p:cNvSpPr>
          <p:nvPr>
            <p:ph type="title"/>
          </p:nvPr>
        </p:nvSpPr>
        <p:spPr/>
        <p:txBody>
          <a:bodyPr/>
          <a:lstStyle/>
          <a:p>
            <a:r>
              <a:rPr lang="en-GB" dirty="0"/>
              <a:t>Moderate Learning Disability</a:t>
            </a:r>
          </a:p>
        </p:txBody>
      </p:sp>
      <p:sp>
        <p:nvSpPr>
          <p:cNvPr id="3" name="Content Placeholder 2">
            <a:extLst>
              <a:ext uri="{FF2B5EF4-FFF2-40B4-BE49-F238E27FC236}">
                <a16:creationId xmlns:a16="http://schemas.microsoft.com/office/drawing/2014/main" id="{01C5FE26-E4AA-79C9-EDA6-D0F7702F77BB}"/>
              </a:ext>
            </a:extLst>
          </p:cNvPr>
          <p:cNvSpPr>
            <a:spLocks noGrp="1"/>
          </p:cNvSpPr>
          <p:nvPr>
            <p:ph idx="1"/>
          </p:nvPr>
        </p:nvSpPr>
        <p:spPr>
          <a:xfrm>
            <a:off x="1097280" y="2108201"/>
            <a:ext cx="10058400" cy="4164360"/>
          </a:xfrm>
        </p:spPr>
        <p:txBody>
          <a:bodyPr>
            <a:normAutofit fontScale="62500" lnSpcReduction="20000"/>
          </a:bodyPr>
          <a:lstStyle/>
          <a:p>
            <a:pPr>
              <a:buFont typeface="Arial" panose="020B0604020202020204" pitchFamily="34" charset="0"/>
              <a:buChar char="•"/>
            </a:pPr>
            <a:r>
              <a:rPr lang="en-GB" sz="3200" b="0" i="0" dirty="0">
                <a:solidFill>
                  <a:schemeClr val="tx1">
                    <a:lumMod val="65000"/>
                    <a:lumOff val="35000"/>
                  </a:schemeClr>
                </a:solidFill>
                <a:effectLst/>
              </a:rPr>
              <a:t>Definition: Students will have attainments significantly below expected levels in most areas of the curriculum, despite appropriate interventions. Their needs will not be able to be met by normal differentiation and the flexibilities of the National Curriculum.</a:t>
            </a:r>
          </a:p>
          <a:p>
            <a:pPr>
              <a:buFont typeface="Arial" panose="020B0604020202020204" pitchFamily="34" charset="0"/>
              <a:buChar char="•"/>
            </a:pPr>
            <a:r>
              <a:rPr lang="en-GB" sz="3200" b="0" i="0" dirty="0">
                <a:solidFill>
                  <a:schemeClr val="tx1">
                    <a:lumMod val="65000"/>
                    <a:lumOff val="35000"/>
                  </a:schemeClr>
                </a:solidFill>
                <a:effectLst/>
              </a:rPr>
              <a:t>have much greater difficulty than their peers in acquiring basic literacy and numeracy skills and in understanding concepts.</a:t>
            </a:r>
          </a:p>
          <a:p>
            <a:pPr>
              <a:buFont typeface="Arial" panose="020B0604020202020204" pitchFamily="34" charset="0"/>
              <a:buChar char="•"/>
            </a:pPr>
            <a:r>
              <a:rPr lang="en-GB" sz="3200" dirty="0">
                <a:solidFill>
                  <a:schemeClr val="tx1">
                    <a:lumMod val="65000"/>
                    <a:lumOff val="35000"/>
                  </a:schemeClr>
                </a:solidFill>
              </a:rPr>
              <a:t>m</a:t>
            </a:r>
            <a:r>
              <a:rPr lang="en-GB" sz="3200" b="0" i="0" dirty="0">
                <a:solidFill>
                  <a:schemeClr val="tx1">
                    <a:lumMod val="65000"/>
                    <a:lumOff val="35000"/>
                  </a:schemeClr>
                </a:solidFill>
                <a:effectLst/>
              </a:rPr>
              <a:t>ay also have associated speech and language delay, low self-esteem, low levels of concentration and under-developed social skills</a:t>
            </a:r>
          </a:p>
          <a:p>
            <a:pPr>
              <a:buFont typeface="Arial" panose="020B0604020202020204" pitchFamily="34" charset="0"/>
              <a:buChar char="•"/>
            </a:pPr>
            <a:r>
              <a:rPr lang="en-GB" sz="3200" b="0" i="0" dirty="0">
                <a:solidFill>
                  <a:schemeClr val="tx1">
                    <a:lumMod val="65000"/>
                    <a:lumOff val="35000"/>
                  </a:schemeClr>
                </a:solidFill>
                <a:effectLst/>
              </a:rPr>
              <a:t>is not implied that the low attainment is the fault of the school (college or university), for example because the school has not been providing suitable interventions. However, neither does the definition imply that the school can be complacent and assume that it cannot do more.</a:t>
            </a:r>
            <a:br>
              <a:rPr lang="en-GB" sz="3200" dirty="0"/>
            </a:br>
            <a:r>
              <a:rPr lang="en-GB" sz="3200" dirty="0"/>
              <a:t>									(Farrell p. 13-4)</a:t>
            </a:r>
            <a:br>
              <a:rPr lang="en-GB" dirty="0"/>
            </a:br>
            <a:endParaRPr lang="en-GB" dirty="0"/>
          </a:p>
        </p:txBody>
      </p:sp>
    </p:spTree>
    <p:extLst>
      <p:ext uri="{BB962C8B-B14F-4D97-AF65-F5344CB8AC3E}">
        <p14:creationId xmlns:p14="http://schemas.microsoft.com/office/powerpoint/2010/main" val="28360729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0F496F-7C75-450E-3A22-C1381235E856}"/>
              </a:ext>
            </a:extLst>
          </p:cNvPr>
          <p:cNvSpPr>
            <a:spLocks noGrp="1"/>
          </p:cNvSpPr>
          <p:nvPr>
            <p:ph type="title"/>
          </p:nvPr>
        </p:nvSpPr>
        <p:spPr/>
        <p:txBody>
          <a:bodyPr/>
          <a:lstStyle/>
          <a:p>
            <a:r>
              <a:rPr lang="en-GB" dirty="0"/>
              <a:t>Activity</a:t>
            </a:r>
          </a:p>
        </p:txBody>
      </p:sp>
      <p:sp>
        <p:nvSpPr>
          <p:cNvPr id="3" name="Content Placeholder 2">
            <a:extLst>
              <a:ext uri="{FF2B5EF4-FFF2-40B4-BE49-F238E27FC236}">
                <a16:creationId xmlns:a16="http://schemas.microsoft.com/office/drawing/2014/main" id="{550EF884-ACEF-2516-B26C-F1D25656A95F}"/>
              </a:ext>
            </a:extLst>
          </p:cNvPr>
          <p:cNvSpPr>
            <a:spLocks noGrp="1"/>
          </p:cNvSpPr>
          <p:nvPr>
            <p:ph idx="1"/>
          </p:nvPr>
        </p:nvSpPr>
        <p:spPr/>
        <p:txBody>
          <a:bodyPr>
            <a:normAutofit lnSpcReduction="10000"/>
          </a:bodyPr>
          <a:lstStyle/>
          <a:p>
            <a:pPr>
              <a:buFont typeface="Arial" panose="020B0604020202020204" pitchFamily="34" charset="0"/>
              <a:buChar char="•"/>
            </a:pPr>
            <a:r>
              <a:rPr lang="en-GB" dirty="0"/>
              <a:t>In groups discuss if these additional needs might affect PCET students</a:t>
            </a:r>
          </a:p>
          <a:p>
            <a:pPr>
              <a:buFont typeface="Arial" panose="020B0604020202020204" pitchFamily="34" charset="0"/>
              <a:buChar char="•"/>
            </a:pPr>
            <a:r>
              <a:rPr lang="en-GB" dirty="0"/>
              <a:t>How?</a:t>
            </a:r>
          </a:p>
          <a:p>
            <a:pPr>
              <a:buFont typeface="Arial" panose="020B0604020202020204" pitchFamily="34" charset="0"/>
              <a:buChar char="•"/>
            </a:pPr>
            <a:r>
              <a:rPr lang="en-GB" dirty="0"/>
              <a:t>Why?</a:t>
            </a:r>
          </a:p>
          <a:p>
            <a:pPr>
              <a:buFont typeface="Arial" panose="020B0604020202020204" pitchFamily="34" charset="0"/>
              <a:buChar char="•"/>
            </a:pPr>
            <a:r>
              <a:rPr lang="en-GB" dirty="0"/>
              <a:t>What is the impact on you as an educator?</a:t>
            </a:r>
          </a:p>
          <a:p>
            <a:pPr>
              <a:buFont typeface="Arial" panose="020B0604020202020204" pitchFamily="34" charset="0"/>
              <a:buChar char="•"/>
            </a:pPr>
            <a:r>
              <a:rPr lang="en-GB" dirty="0"/>
              <a:t>What teaching strategies can you think of which would meet the needs of an ALN student in your classroom?</a:t>
            </a:r>
          </a:p>
          <a:p>
            <a:pPr>
              <a:buFont typeface="Arial" panose="020B0604020202020204" pitchFamily="34" charset="0"/>
              <a:buChar char="•"/>
            </a:pPr>
            <a:r>
              <a:rPr lang="en-GB" dirty="0"/>
              <a:t>Feedback to group</a:t>
            </a:r>
          </a:p>
        </p:txBody>
      </p:sp>
    </p:spTree>
    <p:extLst>
      <p:ext uri="{BB962C8B-B14F-4D97-AF65-F5344CB8AC3E}">
        <p14:creationId xmlns:p14="http://schemas.microsoft.com/office/powerpoint/2010/main" val="2695488208"/>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12" name="Straight Connector 11">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14" name="Rectangle 13">
            <a:extLst>
              <a:ext uri="{FF2B5EF4-FFF2-40B4-BE49-F238E27FC236}">
                <a16:creationId xmlns:a16="http://schemas.microsoft.com/office/drawing/2014/main" id="{B4D0E555-16F6-44D0-BF56-AF5FF5BDE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1">
            <a:schemeClr val="l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8117041D-1A7B-4ECA-AB68-3CFDB6726B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6220" y="0"/>
            <a:ext cx="4641314" cy="6858000"/>
          </a:xfrm>
          <a:prstGeom prst="rect">
            <a:avLst/>
          </a:prstGeom>
          <a:solidFill>
            <a:srgbClr val="414369"/>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53852D88-4826-57CF-5AA4-1AE7A6BB9285}"/>
              </a:ext>
            </a:extLst>
          </p:cNvPr>
          <p:cNvSpPr>
            <a:spLocks noGrp="1"/>
          </p:cNvSpPr>
          <p:nvPr>
            <p:ph type="title"/>
          </p:nvPr>
        </p:nvSpPr>
        <p:spPr>
          <a:xfrm>
            <a:off x="435869" y="640080"/>
            <a:ext cx="3659246" cy="2862699"/>
          </a:xfrm>
        </p:spPr>
        <p:txBody>
          <a:bodyPr vert="horz" lIns="91440" tIns="45720" rIns="91440" bIns="45720" rtlCol="0" anchor="b">
            <a:normAutofit/>
          </a:bodyPr>
          <a:lstStyle/>
          <a:p>
            <a:r>
              <a:rPr lang="en-US" sz="4400" dirty="0">
                <a:solidFill>
                  <a:srgbClr val="FFFFFF"/>
                </a:solidFill>
              </a:rPr>
              <a:t>What do disables students say…</a:t>
            </a:r>
          </a:p>
        </p:txBody>
      </p:sp>
      <p:cxnSp>
        <p:nvCxnSpPr>
          <p:cNvPr id="18" name="Straight Connector 17">
            <a:extLst>
              <a:ext uri="{FF2B5EF4-FFF2-40B4-BE49-F238E27FC236}">
                <a16:creationId xmlns:a16="http://schemas.microsoft.com/office/drawing/2014/main" id="{ABCD2462-4C1E-401A-AC2D-F799A138B24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3852" y="3663649"/>
            <a:ext cx="338328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5" name="Content Placeholder 4">
            <a:extLst>
              <a:ext uri="{FF2B5EF4-FFF2-40B4-BE49-F238E27FC236}">
                <a16:creationId xmlns:a16="http://schemas.microsoft.com/office/drawing/2014/main" id="{DA71372A-87BF-EC89-BD6D-6E933A1ACB86}"/>
              </a:ext>
            </a:extLst>
          </p:cNvPr>
          <p:cNvPicPr>
            <a:picLocks noGrp="1" noChangeAspect="1"/>
          </p:cNvPicPr>
          <p:nvPr>
            <p:ph idx="1"/>
          </p:nvPr>
        </p:nvPicPr>
        <p:blipFill>
          <a:blip r:embed="rId2"/>
          <a:stretch>
            <a:fillRect/>
          </a:stretch>
        </p:blipFill>
        <p:spPr>
          <a:xfrm>
            <a:off x="4953001" y="428624"/>
            <a:ext cx="6915876" cy="6016811"/>
          </a:xfrm>
          <a:prstGeom prst="rect">
            <a:avLst/>
          </a:prstGeom>
        </p:spPr>
      </p:pic>
      <p:sp>
        <p:nvSpPr>
          <p:cNvPr id="6" name="TextBox 5">
            <a:extLst>
              <a:ext uri="{FF2B5EF4-FFF2-40B4-BE49-F238E27FC236}">
                <a16:creationId xmlns:a16="http://schemas.microsoft.com/office/drawing/2014/main" id="{A4D05E93-00DB-84CB-10ED-C0CA04D13BDD}"/>
              </a:ext>
            </a:extLst>
          </p:cNvPr>
          <p:cNvSpPr txBox="1"/>
          <p:nvPr/>
        </p:nvSpPr>
        <p:spPr>
          <a:xfrm>
            <a:off x="573852" y="3965331"/>
            <a:ext cx="3048579" cy="1477328"/>
          </a:xfrm>
          <a:prstGeom prst="rect">
            <a:avLst/>
          </a:prstGeom>
          <a:noFill/>
        </p:spPr>
        <p:txBody>
          <a:bodyPr wrap="square" rtlCol="0">
            <a:spAutoFit/>
          </a:bodyPr>
          <a:lstStyle/>
          <a:p>
            <a:r>
              <a:rPr lang="en-GB" dirty="0">
                <a:solidFill>
                  <a:schemeClr val="bg1"/>
                </a:solidFill>
              </a:rPr>
              <a:t>Next Steps: What is the experience of disabled students in Education?</a:t>
            </a:r>
          </a:p>
          <a:p>
            <a:endParaRPr lang="en-GB" dirty="0">
              <a:solidFill>
                <a:schemeClr val="bg1"/>
              </a:solidFill>
            </a:endParaRPr>
          </a:p>
          <a:p>
            <a:r>
              <a:rPr lang="en-GB" dirty="0">
                <a:solidFill>
                  <a:schemeClr val="bg1"/>
                </a:solidFill>
              </a:rPr>
              <a:t>UCAS 2022</a:t>
            </a:r>
          </a:p>
        </p:txBody>
      </p:sp>
    </p:spTree>
    <p:extLst>
      <p:ext uri="{BB962C8B-B14F-4D97-AF65-F5344CB8AC3E}">
        <p14:creationId xmlns:p14="http://schemas.microsoft.com/office/powerpoint/2010/main" val="1259614632"/>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010639-1C11-090B-E0C5-15C089739E71}"/>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92176E51-B3D1-2E7F-7318-2BC7B5A7EAD7}"/>
              </a:ext>
            </a:extLst>
          </p:cNvPr>
          <p:cNvSpPr>
            <a:spLocks noGrp="1"/>
          </p:cNvSpPr>
          <p:nvPr>
            <p:ph idx="1"/>
          </p:nvPr>
        </p:nvSpPr>
        <p:spPr>
          <a:xfrm>
            <a:off x="1097280" y="2108200"/>
            <a:ext cx="10058400" cy="4540427"/>
          </a:xfrm>
        </p:spPr>
        <p:txBody>
          <a:bodyPr>
            <a:normAutofit fontScale="92500" lnSpcReduction="10000"/>
          </a:bodyPr>
          <a:lstStyle/>
          <a:p>
            <a:pPr>
              <a:buFont typeface="Arial" panose="020B0604020202020204" pitchFamily="34" charset="0"/>
              <a:buChar char="•"/>
            </a:pPr>
            <a:r>
              <a:rPr lang="en-GB" dirty="0"/>
              <a:t>Student expectation about support in HE and college is a complex issue;</a:t>
            </a:r>
          </a:p>
          <a:p>
            <a:pPr>
              <a:buFont typeface="Arial" panose="020B0604020202020204" pitchFamily="34" charset="0"/>
              <a:buChar char="•"/>
            </a:pPr>
            <a:r>
              <a:rPr lang="en-GB" dirty="0"/>
              <a:t>young people moving from secondary to tertiary education may not always be fully aware of the various mechanisms that have been working to support them, meaning they may be unable to fully articulate their support requirements. </a:t>
            </a:r>
          </a:p>
          <a:p>
            <a:pPr>
              <a:buFont typeface="Arial" panose="020B0604020202020204" pitchFamily="34" charset="0"/>
              <a:buChar char="•"/>
            </a:pPr>
            <a:r>
              <a:rPr lang="en-GB" dirty="0"/>
              <a:t>Similarly, teachers and advisers in secondary education may lack knowledge about support in universities and colleges, so may not be able to fully support disabled applicants in this aspect of their decision making. </a:t>
            </a:r>
          </a:p>
          <a:p>
            <a:pPr>
              <a:buFont typeface="Arial" panose="020B0604020202020204" pitchFamily="34" charset="0"/>
              <a:buChar char="•"/>
            </a:pPr>
            <a:r>
              <a:rPr lang="en-GB" dirty="0"/>
              <a:t>So, while the proportion of students expecting support in HE to be ‘excellent’ or ‘good’ appears to be reassuring, it may not take account of individuals’ understanding of what they will receive, which could be unrealistic.													</a:t>
            </a:r>
            <a:r>
              <a:rPr lang="en-GB" sz="1500" dirty="0"/>
              <a:t>(UCAS p.25)</a:t>
            </a:r>
            <a:endParaRPr lang="en-GB" dirty="0"/>
          </a:p>
        </p:txBody>
      </p:sp>
    </p:spTree>
    <p:extLst>
      <p:ext uri="{BB962C8B-B14F-4D97-AF65-F5344CB8AC3E}">
        <p14:creationId xmlns:p14="http://schemas.microsoft.com/office/powerpoint/2010/main" val="2160106788"/>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8" name="Rectangle 20">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30" name="Straight Connector 22">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31" name="Rectangle 24">
            <a:extLst>
              <a:ext uri="{FF2B5EF4-FFF2-40B4-BE49-F238E27FC236}">
                <a16:creationId xmlns:a16="http://schemas.microsoft.com/office/drawing/2014/main" id="{33428ACC-71EC-4171-9527-10983BA6B4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408237C-4911-FCC5-2E45-878D65C4F1BC}"/>
              </a:ext>
            </a:extLst>
          </p:cNvPr>
          <p:cNvSpPr>
            <a:spLocks noGrp="1"/>
          </p:cNvSpPr>
          <p:nvPr>
            <p:ph type="title"/>
          </p:nvPr>
        </p:nvSpPr>
        <p:spPr>
          <a:xfrm>
            <a:off x="8141110" y="639098"/>
            <a:ext cx="3401961" cy="3494790"/>
          </a:xfrm>
        </p:spPr>
        <p:txBody>
          <a:bodyPr vert="horz" lIns="91440" tIns="45720" rIns="91440" bIns="45720" rtlCol="0" anchor="b">
            <a:normAutofit/>
          </a:bodyPr>
          <a:lstStyle/>
          <a:p>
            <a:r>
              <a:rPr lang="en-US" sz="4600" dirty="0">
                <a:solidFill>
                  <a:schemeClr val="tx1">
                    <a:lumMod val="85000"/>
                    <a:lumOff val="15000"/>
                  </a:schemeClr>
                </a:solidFill>
              </a:rPr>
              <a:t>What support disabled students expect…</a:t>
            </a:r>
          </a:p>
        </p:txBody>
      </p:sp>
      <p:pic>
        <p:nvPicPr>
          <p:cNvPr id="5" name="Content Placeholder 4" descr="Text&#10;&#10;Description automatically generated">
            <a:extLst>
              <a:ext uri="{FF2B5EF4-FFF2-40B4-BE49-F238E27FC236}">
                <a16:creationId xmlns:a16="http://schemas.microsoft.com/office/drawing/2014/main" id="{61A684E9-609D-89D2-DDE2-3D56A504D8C3}"/>
              </a:ext>
            </a:extLst>
          </p:cNvPr>
          <p:cNvPicPr>
            <a:picLocks noGrp="1" noChangeAspect="1"/>
          </p:cNvPicPr>
          <p:nvPr>
            <p:ph idx="1"/>
          </p:nvPr>
        </p:nvPicPr>
        <p:blipFill>
          <a:blip r:embed="rId2"/>
          <a:stretch>
            <a:fillRect/>
          </a:stretch>
        </p:blipFill>
        <p:spPr>
          <a:xfrm>
            <a:off x="304081" y="809625"/>
            <a:ext cx="7715250" cy="4629150"/>
          </a:xfrm>
          <a:prstGeom prst="rect">
            <a:avLst/>
          </a:prstGeom>
        </p:spPr>
      </p:pic>
      <p:cxnSp>
        <p:nvCxnSpPr>
          <p:cNvPr id="27" name="Straight Connector 26">
            <a:extLst>
              <a:ext uri="{FF2B5EF4-FFF2-40B4-BE49-F238E27FC236}">
                <a16:creationId xmlns:a16="http://schemas.microsoft.com/office/drawing/2014/main" id="{BA22713B-ABB6-4391-97F9-0449A2B9B66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209305" y="4294754"/>
            <a:ext cx="32004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29" name="Rectangle 28">
            <a:extLst>
              <a:ext uri="{FF2B5EF4-FFF2-40B4-BE49-F238E27FC236}">
                <a16:creationId xmlns:a16="http://schemas.microsoft.com/office/drawing/2014/main" id="{8D4480B4-953D-41FA-9052-09AB3A026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6" name="TextBox 5">
            <a:extLst>
              <a:ext uri="{FF2B5EF4-FFF2-40B4-BE49-F238E27FC236}">
                <a16:creationId xmlns:a16="http://schemas.microsoft.com/office/drawing/2014/main" id="{498E9630-63AC-BF23-FB0F-A203A7DEDF6E}"/>
              </a:ext>
            </a:extLst>
          </p:cNvPr>
          <p:cNvSpPr txBox="1"/>
          <p:nvPr/>
        </p:nvSpPr>
        <p:spPr>
          <a:xfrm>
            <a:off x="8273562" y="4474741"/>
            <a:ext cx="3269509" cy="369332"/>
          </a:xfrm>
          <a:prstGeom prst="rect">
            <a:avLst/>
          </a:prstGeom>
          <a:noFill/>
        </p:spPr>
        <p:txBody>
          <a:bodyPr wrap="square" rtlCol="0">
            <a:spAutoFit/>
          </a:bodyPr>
          <a:lstStyle/>
          <a:p>
            <a:r>
              <a:rPr lang="en-GB" dirty="0"/>
              <a:t>(UCAS p.26)</a:t>
            </a:r>
          </a:p>
        </p:txBody>
      </p:sp>
    </p:spTree>
    <p:extLst>
      <p:ext uri="{BB962C8B-B14F-4D97-AF65-F5344CB8AC3E}">
        <p14:creationId xmlns:p14="http://schemas.microsoft.com/office/powerpoint/2010/main" val="4246354973"/>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12" name="Straight Connector 11">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14" name="Rectangle 13">
            <a:extLst>
              <a:ext uri="{FF2B5EF4-FFF2-40B4-BE49-F238E27FC236}">
                <a16:creationId xmlns:a16="http://schemas.microsoft.com/office/drawing/2014/main" id="{990BAFCD-EA0A-47F4-8B00-AAB1E67A90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7A41D5D2-F92C-668D-10F9-A440AC75D9AF}"/>
              </a:ext>
            </a:extLst>
          </p:cNvPr>
          <p:cNvPicPr>
            <a:picLocks noGrp="1" noChangeAspect="1"/>
          </p:cNvPicPr>
          <p:nvPr>
            <p:ph idx="1"/>
          </p:nvPr>
        </p:nvPicPr>
        <p:blipFill>
          <a:blip r:embed="rId2"/>
          <a:stretch>
            <a:fillRect/>
          </a:stretch>
        </p:blipFill>
        <p:spPr>
          <a:xfrm>
            <a:off x="1582615" y="221947"/>
            <a:ext cx="9390185" cy="4296009"/>
          </a:xfrm>
          <a:prstGeom prst="rect">
            <a:avLst/>
          </a:prstGeom>
        </p:spPr>
      </p:pic>
      <p:sp>
        <p:nvSpPr>
          <p:cNvPr id="16" name="Rectangle 15">
            <a:extLst>
              <a:ext uri="{FF2B5EF4-FFF2-40B4-BE49-F238E27FC236}">
                <a16:creationId xmlns:a16="http://schemas.microsoft.com/office/drawing/2014/main" id="{2F9C61D6-37CC-4AD4-83C3-022D08874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4551037"/>
            <a:ext cx="12192000" cy="2306963"/>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D782EBEF-4D08-43F2-27F2-98D317426417}"/>
              </a:ext>
            </a:extLst>
          </p:cNvPr>
          <p:cNvSpPr>
            <a:spLocks noGrp="1"/>
          </p:cNvSpPr>
          <p:nvPr>
            <p:ph type="title"/>
          </p:nvPr>
        </p:nvSpPr>
        <p:spPr>
          <a:xfrm>
            <a:off x="632900" y="4905662"/>
            <a:ext cx="7330353" cy="1541176"/>
          </a:xfrm>
        </p:spPr>
        <p:txBody>
          <a:bodyPr vert="horz" lIns="91440" tIns="45720" rIns="91440" bIns="45720" rtlCol="0" anchor="ctr">
            <a:normAutofit/>
          </a:bodyPr>
          <a:lstStyle/>
          <a:p>
            <a:pPr algn="r"/>
            <a:r>
              <a:rPr lang="en-US" sz="4800">
                <a:solidFill>
                  <a:srgbClr val="FFFFFF"/>
                </a:solidFill>
              </a:rPr>
              <a:t>What disabled students look for…</a:t>
            </a:r>
          </a:p>
        </p:txBody>
      </p:sp>
      <p:cxnSp>
        <p:nvCxnSpPr>
          <p:cNvPr id="18" name="Straight Connector 17">
            <a:extLst>
              <a:ext uri="{FF2B5EF4-FFF2-40B4-BE49-F238E27FC236}">
                <a16:creationId xmlns:a16="http://schemas.microsoft.com/office/drawing/2014/main" id="{2669285E-35F6-4010-B084-229A808458C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16200000">
            <a:off x="7532847" y="5676251"/>
            <a:ext cx="118872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B66D94CA-0053-C38D-9067-AD8EBE146013}"/>
              </a:ext>
            </a:extLst>
          </p:cNvPr>
          <p:cNvSpPr txBox="1"/>
          <p:nvPr/>
        </p:nvSpPr>
        <p:spPr>
          <a:xfrm>
            <a:off x="8291162" y="5468565"/>
            <a:ext cx="3269509" cy="369332"/>
          </a:xfrm>
          <a:prstGeom prst="rect">
            <a:avLst/>
          </a:prstGeom>
          <a:noFill/>
        </p:spPr>
        <p:txBody>
          <a:bodyPr wrap="square" rtlCol="0">
            <a:spAutoFit/>
          </a:bodyPr>
          <a:lstStyle/>
          <a:p>
            <a:r>
              <a:rPr lang="en-GB" dirty="0">
                <a:solidFill>
                  <a:schemeClr val="bg1"/>
                </a:solidFill>
              </a:rPr>
              <a:t>(UCAS p.28)</a:t>
            </a:r>
          </a:p>
        </p:txBody>
      </p:sp>
    </p:spTree>
    <p:extLst>
      <p:ext uri="{BB962C8B-B14F-4D97-AF65-F5344CB8AC3E}">
        <p14:creationId xmlns:p14="http://schemas.microsoft.com/office/powerpoint/2010/main" val="2290099548"/>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E3C1C9-EF5B-95E7-1AA9-41432F06778E}"/>
              </a:ext>
            </a:extLst>
          </p:cNvPr>
          <p:cNvSpPr>
            <a:spLocks noGrp="1"/>
          </p:cNvSpPr>
          <p:nvPr>
            <p:ph type="title"/>
          </p:nvPr>
        </p:nvSpPr>
        <p:spPr/>
        <p:txBody>
          <a:bodyPr/>
          <a:lstStyle/>
          <a:p>
            <a:r>
              <a:rPr lang="en-GB" dirty="0"/>
              <a:t>What does all this mean for us?</a:t>
            </a:r>
          </a:p>
        </p:txBody>
      </p:sp>
      <p:sp>
        <p:nvSpPr>
          <p:cNvPr id="3" name="Content Placeholder 2">
            <a:extLst>
              <a:ext uri="{FF2B5EF4-FFF2-40B4-BE49-F238E27FC236}">
                <a16:creationId xmlns:a16="http://schemas.microsoft.com/office/drawing/2014/main" id="{721EC9AD-17AC-6EB1-6899-F327CFE64540}"/>
              </a:ext>
            </a:extLst>
          </p:cNvPr>
          <p:cNvSpPr>
            <a:spLocks noGrp="1"/>
          </p:cNvSpPr>
          <p:nvPr>
            <p:ph idx="1"/>
          </p:nvPr>
        </p:nvSpPr>
        <p:spPr/>
        <p:txBody>
          <a:bodyPr/>
          <a:lstStyle/>
          <a:p>
            <a:r>
              <a:rPr lang="en-GB" dirty="0"/>
              <a:t>In groups discuss the implications of the expectations of disabled students on the PCET educator.</a:t>
            </a:r>
          </a:p>
          <a:p>
            <a:r>
              <a:rPr lang="en-GB" dirty="0"/>
              <a:t>What can we do to support students?</a:t>
            </a:r>
          </a:p>
          <a:p>
            <a:r>
              <a:rPr lang="en-GB" dirty="0"/>
              <a:t>Why is it important?</a:t>
            </a:r>
          </a:p>
        </p:txBody>
      </p:sp>
    </p:spTree>
    <p:extLst>
      <p:ext uri="{BB962C8B-B14F-4D97-AF65-F5344CB8AC3E}">
        <p14:creationId xmlns:p14="http://schemas.microsoft.com/office/powerpoint/2010/main" val="3832431995"/>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15B2DC-9B23-AAE7-3189-6D5A5FC19014}"/>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34D32B3C-7994-792A-627F-DD6814FD88B1}"/>
              </a:ext>
            </a:extLst>
          </p:cNvPr>
          <p:cNvSpPr>
            <a:spLocks noGrp="1"/>
          </p:cNvSpPr>
          <p:nvPr>
            <p:ph idx="1"/>
          </p:nvPr>
        </p:nvSpPr>
        <p:spPr/>
        <p:txBody>
          <a:bodyPr>
            <a:normAutofit lnSpcReduction="10000"/>
          </a:bodyPr>
          <a:lstStyle/>
          <a:p>
            <a:r>
              <a:rPr lang="en-GB" dirty="0"/>
              <a:t>Number of accepted UK applicants sharing a disability increased to 103,000 in 2023, up from 77,000 in 2022</a:t>
            </a:r>
          </a:p>
          <a:p>
            <a:r>
              <a:rPr lang="en-GB" dirty="0"/>
              <a:t>Those sharing a mental health condition rose to 30,000 last year </a:t>
            </a:r>
            <a:r>
              <a:rPr lang="en-GB" dirty="0" err="1"/>
              <a:t>comparedto</a:t>
            </a:r>
            <a:r>
              <a:rPr lang="en-GB" dirty="0"/>
              <a:t> 22,000 last year (+63.6%_ and 16,000 in 2019 (+125%)</a:t>
            </a:r>
          </a:p>
          <a:p>
            <a:r>
              <a:rPr lang="en-GB" dirty="0"/>
              <a:t>Figures show growing number of students feel comfortable in sharing a disability or mental heal condition as part of their UCAS application</a:t>
            </a:r>
          </a:p>
          <a:p>
            <a:r>
              <a:rPr lang="en-GB" dirty="0"/>
              <a:t>Why? </a:t>
            </a:r>
          </a:p>
          <a:p>
            <a:pPr marL="0" indent="0">
              <a:buNone/>
            </a:pPr>
            <a:r>
              <a:rPr lang="en-GB" sz="1200" dirty="0">
                <a:hlinkClick r:id="rId2"/>
              </a:rPr>
              <a:t>Highest number of students sharing disability and mental health conditions secure place at university | UCAS</a:t>
            </a:r>
            <a:endParaRPr lang="en-GB" sz="1200" dirty="0"/>
          </a:p>
        </p:txBody>
      </p:sp>
    </p:spTree>
    <p:extLst>
      <p:ext uri="{BB962C8B-B14F-4D97-AF65-F5344CB8AC3E}">
        <p14:creationId xmlns:p14="http://schemas.microsoft.com/office/powerpoint/2010/main" val="2748443038"/>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D771AEDC-70E5-CDCB-E98D-CFA5B289C868}"/>
              </a:ext>
            </a:extLst>
          </p:cNvPr>
          <p:cNvSpPr>
            <a:spLocks noGrp="1"/>
          </p:cNvSpPr>
          <p:nvPr>
            <p:ph type="ctrTitle"/>
          </p:nvPr>
        </p:nvSpPr>
        <p:spPr/>
        <p:txBody>
          <a:bodyPr/>
          <a:lstStyle/>
          <a:p>
            <a:r>
              <a:rPr lang="en-GB" dirty="0"/>
              <a:t>Equality, equity and intersectionality</a:t>
            </a:r>
          </a:p>
        </p:txBody>
      </p:sp>
      <p:sp>
        <p:nvSpPr>
          <p:cNvPr id="8" name="Subtitle 7">
            <a:extLst>
              <a:ext uri="{FF2B5EF4-FFF2-40B4-BE49-F238E27FC236}">
                <a16:creationId xmlns:a16="http://schemas.microsoft.com/office/drawing/2014/main" id="{13B19323-DD14-97C9-9CBC-91B440FA5FF0}"/>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1373796842"/>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F4FAA6B4-BAFB-4474-9B14-DC83A90965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AC092D2-9672-976B-F5C9-06752A6140FD}"/>
              </a:ext>
            </a:extLst>
          </p:cNvPr>
          <p:cNvSpPr>
            <a:spLocks noGrp="1"/>
          </p:cNvSpPr>
          <p:nvPr>
            <p:ph type="title"/>
          </p:nvPr>
        </p:nvSpPr>
        <p:spPr>
          <a:xfrm>
            <a:off x="1097280" y="286603"/>
            <a:ext cx="10058400" cy="1450757"/>
          </a:xfrm>
        </p:spPr>
        <p:txBody>
          <a:bodyPr>
            <a:normAutofit/>
          </a:bodyPr>
          <a:lstStyle/>
          <a:p>
            <a:r>
              <a:rPr lang="en-GB" dirty="0"/>
              <a:t>Definitions </a:t>
            </a:r>
          </a:p>
        </p:txBody>
      </p:sp>
      <p:cxnSp>
        <p:nvCxnSpPr>
          <p:cNvPr id="21" name="!!Straight Connector">
            <a:extLst>
              <a:ext uri="{FF2B5EF4-FFF2-40B4-BE49-F238E27FC236}">
                <a16:creationId xmlns:a16="http://schemas.microsoft.com/office/drawing/2014/main" id="{4364CDC3-ADB0-4691-9286-5925F160C2D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FF1BBAF-172E-77F9-7CBD-6A4CF4BFA41C}"/>
              </a:ext>
            </a:extLst>
          </p:cNvPr>
          <p:cNvSpPr>
            <a:spLocks noGrp="1"/>
          </p:cNvSpPr>
          <p:nvPr>
            <p:ph idx="1"/>
          </p:nvPr>
        </p:nvSpPr>
        <p:spPr>
          <a:xfrm>
            <a:off x="1097280" y="2108201"/>
            <a:ext cx="5575367" cy="3760891"/>
          </a:xfrm>
        </p:spPr>
        <p:txBody>
          <a:bodyPr>
            <a:normAutofit/>
          </a:bodyPr>
          <a:lstStyle/>
          <a:p>
            <a:r>
              <a:rPr lang="en-GB" dirty="0"/>
              <a:t>Equality </a:t>
            </a:r>
          </a:p>
          <a:p>
            <a:r>
              <a:rPr lang="en-GB" dirty="0"/>
              <a:t>What does the word equality mean to you? </a:t>
            </a:r>
          </a:p>
          <a:p>
            <a:r>
              <a:rPr lang="en-GB" dirty="0"/>
              <a:t>Add on the </a:t>
            </a:r>
            <a:r>
              <a:rPr lang="en-GB" dirty="0" err="1"/>
              <a:t>wordcloud</a:t>
            </a:r>
            <a:r>
              <a:rPr lang="en-GB" dirty="0"/>
              <a:t> the words, or phrases that come to mind:</a:t>
            </a:r>
          </a:p>
          <a:p>
            <a:r>
              <a:rPr lang="en-GB" dirty="0"/>
              <a:t>Join at: </a:t>
            </a:r>
            <a:r>
              <a:rPr lang="en-GB" dirty="0" err="1"/>
              <a:t>vevox.app</a:t>
            </a:r>
            <a:endParaRPr lang="en-GB" dirty="0"/>
          </a:p>
          <a:p>
            <a:r>
              <a:rPr lang="en-GB" dirty="0"/>
              <a:t>ID: 161-041-064</a:t>
            </a:r>
          </a:p>
        </p:txBody>
      </p:sp>
      <p:pic>
        <p:nvPicPr>
          <p:cNvPr id="6" name="Picture 5">
            <a:extLst>
              <a:ext uri="{FF2B5EF4-FFF2-40B4-BE49-F238E27FC236}">
                <a16:creationId xmlns:a16="http://schemas.microsoft.com/office/drawing/2014/main" id="{F6CC7139-D7DC-151A-43B1-4A68815984AB}"/>
              </a:ext>
            </a:extLst>
          </p:cNvPr>
          <p:cNvPicPr>
            <a:picLocks noChangeAspect="1"/>
          </p:cNvPicPr>
          <p:nvPr/>
        </p:nvPicPr>
        <p:blipFill>
          <a:blip r:embed="rId2"/>
          <a:srcRect t="1309"/>
          <a:stretch>
            <a:fillRect/>
          </a:stretch>
        </p:blipFill>
        <p:spPr>
          <a:xfrm>
            <a:off x="6902245" y="2023963"/>
            <a:ext cx="4351757" cy="4327227"/>
          </a:xfrm>
          <a:prstGeom prst="rect">
            <a:avLst/>
          </a:prstGeom>
        </p:spPr>
      </p:pic>
      <p:sp>
        <p:nvSpPr>
          <p:cNvPr id="23" name="Rectangle 22">
            <a:extLst>
              <a:ext uri="{FF2B5EF4-FFF2-40B4-BE49-F238E27FC236}">
                <a16:creationId xmlns:a16="http://schemas.microsoft.com/office/drawing/2014/main" id="{DB148495-5F82-48E2-A76C-C8E1C89499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863017579"/>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Equality</a:t>
            </a:r>
          </a:p>
        </p:txBody>
      </p:sp>
      <p:sp>
        <p:nvSpPr>
          <p:cNvPr id="3" name="Content Placeholder 2"/>
          <p:cNvSpPr>
            <a:spLocks noGrp="1"/>
          </p:cNvSpPr>
          <p:nvPr>
            <p:ph idx="1"/>
          </p:nvPr>
        </p:nvSpPr>
        <p:spPr>
          <a:xfrm>
            <a:off x="1097280" y="1927123"/>
            <a:ext cx="10455623" cy="4473678"/>
          </a:xfrm>
        </p:spPr>
        <p:txBody>
          <a:bodyPr>
            <a:normAutofit/>
          </a:bodyPr>
          <a:lstStyle/>
          <a:p>
            <a:pPr>
              <a:buFont typeface="Arial" panose="020B0604020202020204" pitchFamily="34" charset="0"/>
              <a:buChar char="•"/>
            </a:pPr>
            <a:r>
              <a:rPr lang="en-GB" sz="2400" dirty="0"/>
              <a:t>The state of being equal.</a:t>
            </a:r>
          </a:p>
          <a:p>
            <a:pPr>
              <a:buFont typeface="Arial" panose="020B0604020202020204" pitchFamily="34" charset="0"/>
              <a:buChar char="•"/>
            </a:pPr>
            <a:r>
              <a:rPr lang="en-GB" sz="2400" dirty="0"/>
              <a:t>It's one of the ideals of a democratic society. </a:t>
            </a:r>
          </a:p>
          <a:p>
            <a:pPr>
              <a:buFont typeface="Arial" panose="020B0604020202020204" pitchFamily="34" charset="0"/>
              <a:buChar char="•"/>
            </a:pPr>
            <a:r>
              <a:rPr lang="en-GB" sz="2400" dirty="0"/>
              <a:t>The fight to attain different kinds of equality, like racial equality, gender equality, or equality of opportunity between rich and poor, is often associated with progress toward the ideal of everyone being truly equal</a:t>
            </a:r>
          </a:p>
          <a:p>
            <a:pPr>
              <a:buFont typeface="Arial" panose="020B0604020202020204" pitchFamily="34" charset="0"/>
              <a:buChar char="•"/>
            </a:pPr>
            <a:r>
              <a:rPr lang="en-GB" sz="2400" dirty="0"/>
              <a:t>Equality is about ensuring that every individual has an equal opportunity to make the most of their lives and talents.</a:t>
            </a:r>
          </a:p>
        </p:txBody>
      </p:sp>
    </p:spTree>
    <p:extLst>
      <p:ext uri="{BB962C8B-B14F-4D97-AF65-F5344CB8AC3E}">
        <p14:creationId xmlns:p14="http://schemas.microsoft.com/office/powerpoint/2010/main" val="3538853822"/>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A6F76A-75C2-A6E6-A8FB-03F173BE2200}"/>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A7DD6B38-1E81-D922-D184-9C457B05DEF8}"/>
              </a:ext>
            </a:extLst>
          </p:cNvPr>
          <p:cNvSpPr>
            <a:spLocks noGrp="1"/>
          </p:cNvSpPr>
          <p:nvPr>
            <p:ph idx="1"/>
          </p:nvPr>
        </p:nvSpPr>
        <p:spPr>
          <a:xfrm>
            <a:off x="1097280" y="2108201"/>
            <a:ext cx="10058400" cy="4105786"/>
          </a:xfrm>
        </p:spPr>
        <p:txBody>
          <a:bodyPr>
            <a:normAutofit/>
          </a:bodyPr>
          <a:lstStyle/>
          <a:p>
            <a:r>
              <a:rPr lang="en-GB" dirty="0"/>
              <a:t>It is also the belief that no one should have poorer life chances because of the way they were born, where they come from, what they believe, or whether they have a disability</a:t>
            </a:r>
          </a:p>
          <a:p>
            <a:pPr marL="1080000" indent="0">
              <a:buNone/>
            </a:pPr>
            <a:r>
              <a:rPr lang="en-GB" dirty="0"/>
              <a:t>Equality recognises that historically certain groups of people with protected characteristics such as race, disability, sex and sexual orientation have experienced discrimination</a:t>
            </a:r>
          </a:p>
          <a:p>
            <a:pPr marL="0" indent="0">
              <a:buNone/>
            </a:pPr>
            <a:r>
              <a:rPr lang="en-GB" sz="2000" dirty="0"/>
              <a:t>								</a:t>
            </a:r>
            <a:r>
              <a:rPr lang="en-GB" sz="1200" dirty="0"/>
              <a:t>(Equality and Human Rights Commission)</a:t>
            </a:r>
          </a:p>
        </p:txBody>
      </p:sp>
    </p:spTree>
    <p:extLst>
      <p:ext uri="{BB962C8B-B14F-4D97-AF65-F5344CB8AC3E}">
        <p14:creationId xmlns:p14="http://schemas.microsoft.com/office/powerpoint/2010/main" val="1491536580"/>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22FE4A-D9C8-C426-22AC-8A3E0EB5CB93}"/>
              </a:ext>
            </a:extLst>
          </p:cNvPr>
          <p:cNvSpPr>
            <a:spLocks noGrp="1"/>
          </p:cNvSpPr>
          <p:nvPr>
            <p:ph type="title"/>
          </p:nvPr>
        </p:nvSpPr>
        <p:spPr/>
        <p:txBody>
          <a:bodyPr/>
          <a:lstStyle/>
          <a:p>
            <a:r>
              <a:rPr lang="en-GB" dirty="0"/>
              <a:t>Equality: the Historical Debate</a:t>
            </a:r>
          </a:p>
        </p:txBody>
      </p:sp>
      <p:sp>
        <p:nvSpPr>
          <p:cNvPr id="3" name="Content Placeholder 2">
            <a:extLst>
              <a:ext uri="{FF2B5EF4-FFF2-40B4-BE49-F238E27FC236}">
                <a16:creationId xmlns:a16="http://schemas.microsoft.com/office/drawing/2014/main" id="{D96D8FC0-A4B6-0FD9-D17D-FDE8A50109C6}"/>
              </a:ext>
            </a:extLst>
          </p:cNvPr>
          <p:cNvSpPr>
            <a:spLocks noGrp="1"/>
          </p:cNvSpPr>
          <p:nvPr>
            <p:ph idx="1"/>
          </p:nvPr>
        </p:nvSpPr>
        <p:spPr>
          <a:xfrm>
            <a:off x="1097280" y="2108200"/>
            <a:ext cx="10058400" cy="4284053"/>
          </a:xfrm>
        </p:spPr>
        <p:txBody>
          <a:bodyPr>
            <a:normAutofit fontScale="85000" lnSpcReduction="20000"/>
          </a:bodyPr>
          <a:lstStyle/>
          <a:p>
            <a:r>
              <a:rPr lang="en-GB" sz="2800" b="1" dirty="0"/>
              <a:t>Equality of opportunity</a:t>
            </a:r>
          </a:p>
          <a:p>
            <a:r>
              <a:rPr lang="en-GB" sz="2800" dirty="0"/>
              <a:t>Refers to the chance of obtaining society’s rewards on the basis of </a:t>
            </a:r>
            <a:r>
              <a:rPr lang="en-GB" sz="2800" u="sng" dirty="0"/>
              <a:t>merit</a:t>
            </a:r>
            <a:r>
              <a:rPr lang="en-GB" sz="2800" dirty="0"/>
              <a:t> rather than social advantage (e.g. education, wealth)</a:t>
            </a:r>
          </a:p>
          <a:p>
            <a:r>
              <a:rPr lang="en-GB" sz="2800" b="1" dirty="0"/>
              <a:t>Inequality of opportunity</a:t>
            </a:r>
          </a:p>
          <a:p>
            <a:r>
              <a:rPr lang="en-GB" sz="2800" dirty="0"/>
              <a:t>Unequal access to society’s rewards due to social background (e.g. poverty, race, gender) </a:t>
            </a:r>
          </a:p>
          <a:p>
            <a:r>
              <a:rPr lang="en-GB" sz="2800" b="1" dirty="0"/>
              <a:t>Equality of condition</a:t>
            </a:r>
          </a:p>
          <a:p>
            <a:r>
              <a:rPr lang="en-GB" sz="2800" dirty="0"/>
              <a:t>Equal </a:t>
            </a:r>
            <a:r>
              <a:rPr lang="en-GB" sz="2800" b="1" dirty="0"/>
              <a:t>access</a:t>
            </a:r>
            <a:r>
              <a:rPr lang="en-GB" sz="2800" dirty="0"/>
              <a:t> to society’s rewards irrespective of either </a:t>
            </a:r>
            <a:r>
              <a:rPr lang="en-GB" sz="2800" u="sng" dirty="0"/>
              <a:t>merit</a:t>
            </a:r>
            <a:r>
              <a:rPr lang="en-GB" sz="2800" dirty="0"/>
              <a:t> or social background </a:t>
            </a:r>
          </a:p>
          <a:p>
            <a:pPr marL="0" indent="0">
              <a:buNone/>
            </a:pPr>
            <a:r>
              <a:rPr lang="nl-NL" sz="1200" dirty="0"/>
              <a:t>								(Walsh, Stevens &amp; Moore, 2000, P. 62).</a:t>
            </a:r>
          </a:p>
          <a:p>
            <a:endParaRPr lang="en-GB" dirty="0"/>
          </a:p>
        </p:txBody>
      </p:sp>
    </p:spTree>
    <p:extLst>
      <p:ext uri="{BB962C8B-B14F-4D97-AF65-F5344CB8AC3E}">
        <p14:creationId xmlns:p14="http://schemas.microsoft.com/office/powerpoint/2010/main" val="3711293135"/>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416A0E3C-60E6-4F39-BC55-5F7C224E1F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13" name="Straight Connector 12">
            <a:extLst>
              <a:ext uri="{FF2B5EF4-FFF2-40B4-BE49-F238E27FC236}">
                <a16:creationId xmlns:a16="http://schemas.microsoft.com/office/drawing/2014/main" id="{C5025DAC-8B93-4160-B017-3A274A5828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15" name="Rectangle 14">
            <a:extLst>
              <a:ext uri="{FF2B5EF4-FFF2-40B4-BE49-F238E27FC236}">
                <a16:creationId xmlns:a16="http://schemas.microsoft.com/office/drawing/2014/main" id="{F64BBAA4-C62B-4146-B49F-FE4CC4655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082C212-971F-6E09-F4CF-B0E5B4A9762D}"/>
              </a:ext>
            </a:extLst>
          </p:cNvPr>
          <p:cNvSpPr>
            <a:spLocks noGrp="1"/>
          </p:cNvSpPr>
          <p:nvPr>
            <p:ph type="title"/>
          </p:nvPr>
        </p:nvSpPr>
        <p:spPr>
          <a:xfrm>
            <a:off x="878911" y="643468"/>
            <a:ext cx="3177847" cy="1674180"/>
          </a:xfrm>
        </p:spPr>
        <p:txBody>
          <a:bodyPr vert="horz" lIns="91440" tIns="45720" rIns="91440" bIns="45720" rtlCol="0" anchor="b">
            <a:normAutofit/>
          </a:bodyPr>
          <a:lstStyle/>
          <a:p>
            <a:r>
              <a:rPr lang="en-US" sz="4000"/>
              <a:t>Equity	</a:t>
            </a:r>
          </a:p>
        </p:txBody>
      </p:sp>
      <p:cxnSp>
        <p:nvCxnSpPr>
          <p:cNvPr id="17" name="Straight Connector 16">
            <a:extLst>
              <a:ext uri="{FF2B5EF4-FFF2-40B4-BE49-F238E27FC236}">
                <a16:creationId xmlns:a16="http://schemas.microsoft.com/office/drawing/2014/main" id="{EEB57AA8-F021-480C-A9E2-F8991331361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62164" y="2478513"/>
            <a:ext cx="2926080" cy="0"/>
          </a:xfrm>
          <a:prstGeom prst="line">
            <a:avLst/>
          </a:prstGeom>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A009796-6A54-90E1-0605-476DB72B2377}"/>
              </a:ext>
            </a:extLst>
          </p:cNvPr>
          <p:cNvSpPr>
            <a:spLocks noGrp="1"/>
          </p:cNvSpPr>
          <p:nvPr>
            <p:ph sz="half" idx="1"/>
          </p:nvPr>
        </p:nvSpPr>
        <p:spPr>
          <a:xfrm>
            <a:off x="858064" y="2639380"/>
            <a:ext cx="3205049" cy="3229714"/>
          </a:xfrm>
        </p:spPr>
        <p:txBody>
          <a:bodyPr vert="horz" lIns="0" tIns="45720" rIns="0" bIns="45720" rtlCol="0">
            <a:normAutofit/>
          </a:bodyPr>
          <a:lstStyle/>
          <a:p>
            <a:pPr>
              <a:lnSpc>
                <a:spcPct val="100000"/>
              </a:lnSpc>
              <a:buFont typeface="Calibri" panose="020F0502020204030204" pitchFamily="34" charset="0"/>
            </a:pPr>
            <a:r>
              <a:rPr lang="en-US" dirty="0"/>
              <a:t>So if equality is treating everyone the same…</a:t>
            </a:r>
          </a:p>
          <a:p>
            <a:pPr>
              <a:lnSpc>
                <a:spcPct val="100000"/>
              </a:lnSpc>
              <a:buFont typeface="Calibri" panose="020F0502020204030204" pitchFamily="34" charset="0"/>
            </a:pPr>
            <a:r>
              <a:rPr lang="en-US" dirty="0"/>
              <a:t>What is equity?</a:t>
            </a:r>
          </a:p>
          <a:p>
            <a:pPr>
              <a:lnSpc>
                <a:spcPct val="100000"/>
              </a:lnSpc>
              <a:buFont typeface="Calibri" panose="020F0502020204030204" pitchFamily="34" charset="0"/>
            </a:pPr>
            <a:r>
              <a:rPr lang="en-US" dirty="0"/>
              <a:t>Join at: </a:t>
            </a:r>
            <a:r>
              <a:rPr lang="en-US" dirty="0" err="1"/>
              <a:t>vevox.app</a:t>
            </a:r>
            <a:endParaRPr lang="en-US" dirty="0"/>
          </a:p>
          <a:p>
            <a:pPr>
              <a:lnSpc>
                <a:spcPct val="100000"/>
              </a:lnSpc>
              <a:buFont typeface="Calibri" panose="020F0502020204030204" pitchFamily="34" charset="0"/>
            </a:pPr>
            <a:r>
              <a:rPr lang="en-US" dirty="0"/>
              <a:t>ID: 161-041-064</a:t>
            </a:r>
          </a:p>
          <a:p>
            <a:pPr marL="0" indent="0">
              <a:lnSpc>
                <a:spcPct val="100000"/>
              </a:lnSpc>
              <a:buFont typeface="Calibri" panose="020F0502020204030204" pitchFamily="34" charset="0"/>
              <a:buNone/>
            </a:pPr>
            <a:endParaRPr lang="en-US" dirty="0"/>
          </a:p>
        </p:txBody>
      </p:sp>
      <p:pic>
        <p:nvPicPr>
          <p:cNvPr id="6" name="Content Placeholder 5">
            <a:extLst>
              <a:ext uri="{FF2B5EF4-FFF2-40B4-BE49-F238E27FC236}">
                <a16:creationId xmlns:a16="http://schemas.microsoft.com/office/drawing/2014/main" id="{21B330C0-CEA0-12B8-AF59-B8BDB71D7D03}"/>
              </a:ext>
            </a:extLst>
          </p:cNvPr>
          <p:cNvPicPr>
            <a:picLocks noGrp="1" noChangeAspect="1"/>
          </p:cNvPicPr>
          <p:nvPr>
            <p:ph sz="half" idx="2"/>
          </p:nvPr>
        </p:nvPicPr>
        <p:blipFill>
          <a:blip r:embed="rId2"/>
          <a:stretch>
            <a:fillRect/>
          </a:stretch>
        </p:blipFill>
        <p:spPr>
          <a:xfrm>
            <a:off x="5499981" y="643466"/>
            <a:ext cx="5199492" cy="5225621"/>
          </a:xfrm>
          <a:prstGeom prst="rect">
            <a:avLst/>
          </a:prstGeom>
        </p:spPr>
      </p:pic>
      <p:sp>
        <p:nvSpPr>
          <p:cNvPr id="19" name="Rectangle 18">
            <a:extLst>
              <a:ext uri="{FF2B5EF4-FFF2-40B4-BE49-F238E27FC236}">
                <a16:creationId xmlns:a16="http://schemas.microsoft.com/office/drawing/2014/main" id="{6BF36B24-6632-4516-9692-731462896C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2358652539"/>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Equity</a:t>
            </a:r>
          </a:p>
        </p:txBody>
      </p:sp>
      <p:sp>
        <p:nvSpPr>
          <p:cNvPr id="3" name="Content Placeholder 2"/>
          <p:cNvSpPr>
            <a:spLocks noGrp="1"/>
          </p:cNvSpPr>
          <p:nvPr>
            <p:ph idx="1"/>
          </p:nvPr>
        </p:nvSpPr>
        <p:spPr/>
        <p:txBody>
          <a:bodyPr/>
          <a:lstStyle/>
          <a:p>
            <a:pPr>
              <a:buFont typeface="Arial" panose="020B0604020202020204" pitchFamily="34" charset="0"/>
              <a:buChar char="•"/>
            </a:pPr>
            <a:r>
              <a:rPr lang="en-GB" dirty="0"/>
              <a:t>Equity is about giving people what they need, in order to make things fair.</a:t>
            </a:r>
          </a:p>
          <a:p>
            <a:pPr>
              <a:buFont typeface="Arial" panose="020B0604020202020204" pitchFamily="34" charset="0"/>
              <a:buChar char="•"/>
            </a:pPr>
            <a:r>
              <a:rPr lang="en-GB" dirty="0"/>
              <a:t>Giving more to those who need it</a:t>
            </a:r>
          </a:p>
          <a:p>
            <a:pPr>
              <a:buFont typeface="Arial" panose="020B0604020202020204" pitchFamily="34" charset="0"/>
              <a:buChar char="•"/>
            </a:pPr>
            <a:r>
              <a:rPr lang="en-GB" dirty="0"/>
              <a:t>Can you give examples of this?</a:t>
            </a:r>
          </a:p>
        </p:txBody>
      </p:sp>
    </p:spTree>
    <p:extLst>
      <p:ext uri="{BB962C8B-B14F-4D97-AF65-F5344CB8AC3E}">
        <p14:creationId xmlns:p14="http://schemas.microsoft.com/office/powerpoint/2010/main" val="2377862012"/>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416A0E3C-60E6-4F39-BC55-5F7C224E1F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21" name="Straight Connector 20">
            <a:extLst>
              <a:ext uri="{FF2B5EF4-FFF2-40B4-BE49-F238E27FC236}">
                <a16:creationId xmlns:a16="http://schemas.microsoft.com/office/drawing/2014/main" id="{C5025DAC-8B93-4160-B017-3A274A5828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22" name="Rectangle 21">
            <a:extLst>
              <a:ext uri="{FF2B5EF4-FFF2-40B4-BE49-F238E27FC236}">
                <a16:creationId xmlns:a16="http://schemas.microsoft.com/office/drawing/2014/main" id="{0AB6E427-3F73-4C06-A5D5-AE52C3883B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D8C9BDAA-0390-4B39-9B5C-BC95E5120D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9919"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BCA969B1-52D8-6871-E16D-9C485A8640D5}"/>
              </a:ext>
            </a:extLst>
          </p:cNvPr>
          <p:cNvSpPr>
            <a:spLocks noGrp="1"/>
          </p:cNvSpPr>
          <p:nvPr>
            <p:ph type="title"/>
          </p:nvPr>
        </p:nvSpPr>
        <p:spPr>
          <a:xfrm>
            <a:off x="492370" y="516836"/>
            <a:ext cx="3084844" cy="1961086"/>
          </a:xfrm>
        </p:spPr>
        <p:txBody>
          <a:bodyPr vert="horz" lIns="91440" tIns="45720" rIns="91440" bIns="45720" rtlCol="0" anchor="b">
            <a:normAutofit/>
          </a:bodyPr>
          <a:lstStyle/>
          <a:p>
            <a:r>
              <a:rPr lang="en-US" sz="4000">
                <a:solidFill>
                  <a:srgbClr val="FFFFFF"/>
                </a:solidFill>
              </a:rPr>
              <a:t>Equality vs. Equity</a:t>
            </a:r>
          </a:p>
        </p:txBody>
      </p:sp>
      <p:cxnSp>
        <p:nvCxnSpPr>
          <p:cNvPr id="24" name="Straight Connector 23">
            <a:extLst>
              <a:ext uri="{FF2B5EF4-FFF2-40B4-BE49-F238E27FC236}">
                <a16:creationId xmlns:a16="http://schemas.microsoft.com/office/drawing/2014/main" id="{E04A321A-A039-4720-87B4-66A4210E0D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1752" y="2638787"/>
            <a:ext cx="274320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4" name="Content Placeholder 3">
            <a:extLst>
              <a:ext uri="{FF2B5EF4-FFF2-40B4-BE49-F238E27FC236}">
                <a16:creationId xmlns:a16="http://schemas.microsoft.com/office/drawing/2014/main" id="{41C4400C-76A0-E8F4-093E-F7C90E3437DF}"/>
              </a:ext>
            </a:extLst>
          </p:cNvPr>
          <p:cNvSpPr>
            <a:spLocks noGrp="1"/>
          </p:cNvSpPr>
          <p:nvPr>
            <p:ph sz="half" idx="2"/>
          </p:nvPr>
        </p:nvSpPr>
        <p:spPr>
          <a:xfrm>
            <a:off x="571752" y="2799654"/>
            <a:ext cx="3005462" cy="3189665"/>
          </a:xfrm>
        </p:spPr>
        <p:txBody>
          <a:bodyPr vert="horz" lIns="0" tIns="45720" rIns="0" bIns="45720" rtlCol="0">
            <a:normAutofit/>
          </a:bodyPr>
          <a:lstStyle/>
          <a:p>
            <a:pPr>
              <a:lnSpc>
                <a:spcPct val="100000"/>
              </a:lnSpc>
              <a:buFont typeface="Calibri" panose="020F0502020204030204" pitchFamily="34" charset="0"/>
            </a:pPr>
            <a:r>
              <a:rPr lang="en-US" sz="1800">
                <a:solidFill>
                  <a:srgbClr val="FFFFFF"/>
                </a:solidFill>
              </a:rPr>
              <a:t>https://sputniksteve.wordpress.com/2019/03/28/climb-that-tree-differentiating-differentiation/</a:t>
            </a:r>
          </a:p>
          <a:p>
            <a:pPr>
              <a:lnSpc>
                <a:spcPct val="100000"/>
              </a:lnSpc>
              <a:buFont typeface="Calibri" panose="020F0502020204030204" pitchFamily="34" charset="0"/>
            </a:pPr>
            <a:endParaRPr lang="en-US" sz="1800">
              <a:solidFill>
                <a:srgbClr val="FFFFFF"/>
              </a:solidFill>
            </a:endParaRPr>
          </a:p>
        </p:txBody>
      </p:sp>
      <p:pic>
        <p:nvPicPr>
          <p:cNvPr id="5" name="Picture 2">
            <a:extLst>
              <a:ext uri="{FF2B5EF4-FFF2-40B4-BE49-F238E27FC236}">
                <a16:creationId xmlns:a16="http://schemas.microsoft.com/office/drawing/2014/main" id="{EC983667-FDAD-2A7A-D50A-3A8D66B7A319}"/>
              </a:ext>
            </a:extLst>
          </p:cNvPr>
          <p:cNvPicPr>
            <a:picLocks noGrp="1" noChangeAspect="1" noChangeArrowheads="1"/>
          </p:cNvPicPr>
          <p:nvPr>
            <p:ph sz="half" idx="1"/>
          </p:nvPr>
        </p:nvPicPr>
        <p:blipFill rotWithShape="1">
          <a:blip r:embed="rId2">
            <a:extLst>
              <a:ext uri="{28A0092B-C50C-407E-A947-70E740481C1C}">
                <a14:useLocalDpi xmlns:a14="http://schemas.microsoft.com/office/drawing/2010/main" val="0"/>
              </a:ext>
            </a:extLst>
          </a:blip>
          <a:srcRect r="2793"/>
          <a:stretch/>
        </p:blipFill>
        <p:spPr bwMode="auto">
          <a:xfrm>
            <a:off x="5674025" y="640080"/>
            <a:ext cx="4934065" cy="55778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52880103"/>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Equality and Equity</a:t>
            </a:r>
          </a:p>
        </p:txBody>
      </p:sp>
      <p:sp>
        <p:nvSpPr>
          <p:cNvPr id="3" name="Content Placeholder 2"/>
          <p:cNvSpPr>
            <a:spLocks noGrp="1"/>
          </p:cNvSpPr>
          <p:nvPr>
            <p:ph idx="1"/>
          </p:nvPr>
        </p:nvSpPr>
        <p:spPr/>
        <p:txBody>
          <a:bodyPr/>
          <a:lstStyle/>
          <a:p>
            <a:pPr marL="0" indent="0">
              <a:buNone/>
            </a:pPr>
            <a:r>
              <a:rPr lang="en-GB" b="1" dirty="0"/>
              <a:t>Equality- </a:t>
            </a:r>
            <a:r>
              <a:rPr lang="en-GB" dirty="0"/>
              <a:t> Sameness</a:t>
            </a:r>
          </a:p>
          <a:p>
            <a:r>
              <a:rPr lang="en-GB" dirty="0"/>
              <a:t>Giving everyone the same thing (money, support etc.)</a:t>
            </a:r>
          </a:p>
          <a:p>
            <a:r>
              <a:rPr lang="en-GB" dirty="0"/>
              <a:t>This only works if everyone is at the same level</a:t>
            </a:r>
          </a:p>
          <a:p>
            <a:pPr marL="0" indent="0">
              <a:buNone/>
            </a:pPr>
            <a:r>
              <a:rPr lang="en-GB" b="1" dirty="0"/>
              <a:t>Equity-</a:t>
            </a:r>
            <a:r>
              <a:rPr lang="en-GB" dirty="0"/>
              <a:t> Fairness</a:t>
            </a:r>
          </a:p>
          <a:p>
            <a:r>
              <a:rPr lang="en-GB" dirty="0"/>
              <a:t>Giving everyone what they need in order to play an equal role in society</a:t>
            </a:r>
          </a:p>
          <a:p>
            <a:r>
              <a:rPr lang="en-GB" dirty="0"/>
              <a:t>Equity attempts to remove disadvantages in society</a:t>
            </a:r>
          </a:p>
        </p:txBody>
      </p:sp>
    </p:spTree>
    <p:extLst>
      <p:ext uri="{BB962C8B-B14F-4D97-AF65-F5344CB8AC3E}">
        <p14:creationId xmlns:p14="http://schemas.microsoft.com/office/powerpoint/2010/main" val="3855078369"/>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Image result for equality and equity image"/>
          <p:cNvPicPr>
            <a:picLocks noChangeAspect="1" noChangeArrowheads="1"/>
          </p:cNvPicPr>
          <p:nvPr/>
        </p:nvPicPr>
        <p:blipFill rotWithShape="1">
          <a:blip r:embed="rId2">
            <a:extLst>
              <a:ext uri="{28A0092B-C50C-407E-A947-70E740481C1C}">
                <a14:useLocalDpi xmlns:a14="http://schemas.microsoft.com/office/drawing/2010/main" val="0"/>
              </a:ext>
            </a:extLst>
          </a:blip>
          <a:srcRect l="25274" r="50057"/>
          <a:stretch/>
        </p:blipFill>
        <p:spPr bwMode="auto">
          <a:xfrm>
            <a:off x="1804740" y="974304"/>
            <a:ext cx="2442408" cy="4632249"/>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Image result for equality and equity image"/>
          <p:cNvPicPr>
            <a:picLocks noChangeAspect="1" noChangeArrowheads="1"/>
          </p:cNvPicPr>
          <p:nvPr/>
        </p:nvPicPr>
        <p:blipFill rotWithShape="1">
          <a:blip r:embed="rId2">
            <a:extLst>
              <a:ext uri="{28A0092B-C50C-407E-A947-70E740481C1C}">
                <a14:useLocalDpi xmlns:a14="http://schemas.microsoft.com/office/drawing/2010/main" val="0"/>
              </a:ext>
            </a:extLst>
          </a:blip>
          <a:srcRect l="49645" r="25241"/>
          <a:stretch/>
        </p:blipFill>
        <p:spPr bwMode="auto">
          <a:xfrm>
            <a:off x="4463716" y="974304"/>
            <a:ext cx="2550695" cy="4632249"/>
          </a:xfrm>
          <a:prstGeom prst="rect">
            <a:avLst/>
          </a:prstGeom>
          <a:noFill/>
          <a:extLst>
            <a:ext uri="{909E8E84-426E-40DD-AFC4-6F175D3DCCD1}">
              <a14:hiddenFill xmlns:a14="http://schemas.microsoft.com/office/drawing/2010/main">
                <a:solidFill>
                  <a:srgbClr val="FFFFFF"/>
                </a:solidFill>
              </a14:hiddenFill>
            </a:ext>
          </a:extLst>
        </p:spPr>
      </p:pic>
      <p:pic>
        <p:nvPicPr>
          <p:cNvPr id="2056" name="Picture 8" descr="Image result for equality and equity image"/>
          <p:cNvPicPr>
            <a:picLocks noChangeAspect="1" noChangeArrowheads="1"/>
          </p:cNvPicPr>
          <p:nvPr/>
        </p:nvPicPr>
        <p:blipFill rotWithShape="1">
          <a:blip r:embed="rId2">
            <a:extLst>
              <a:ext uri="{28A0092B-C50C-407E-A947-70E740481C1C}">
                <a14:useLocalDpi xmlns:a14="http://schemas.microsoft.com/office/drawing/2010/main" val="0"/>
              </a:ext>
            </a:extLst>
          </a:blip>
          <a:srcRect r="74727"/>
          <a:stretch/>
        </p:blipFill>
        <p:spPr bwMode="auto">
          <a:xfrm>
            <a:off x="7230979" y="974304"/>
            <a:ext cx="2346158" cy="463224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163699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05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05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05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2529CA-DDCB-AD83-0DC9-218F07EA5CDA}"/>
              </a:ext>
            </a:extLst>
          </p:cNvPr>
          <p:cNvSpPr>
            <a:spLocks noGrp="1"/>
          </p:cNvSpPr>
          <p:nvPr>
            <p:ph type="title"/>
          </p:nvPr>
        </p:nvSpPr>
        <p:spPr/>
        <p:txBody>
          <a:bodyPr/>
          <a:lstStyle/>
          <a:p>
            <a:r>
              <a:rPr lang="en-GB" dirty="0"/>
              <a:t>Intersectionality</a:t>
            </a:r>
          </a:p>
        </p:txBody>
      </p:sp>
      <p:sp>
        <p:nvSpPr>
          <p:cNvPr id="3" name="Content Placeholder 2">
            <a:extLst>
              <a:ext uri="{FF2B5EF4-FFF2-40B4-BE49-F238E27FC236}">
                <a16:creationId xmlns:a16="http://schemas.microsoft.com/office/drawing/2014/main" id="{E004CD5E-B80E-93C4-F3D3-30A4E500DC8B}"/>
              </a:ext>
            </a:extLst>
          </p:cNvPr>
          <p:cNvSpPr>
            <a:spLocks noGrp="1"/>
          </p:cNvSpPr>
          <p:nvPr>
            <p:ph idx="1"/>
          </p:nvPr>
        </p:nvSpPr>
        <p:spPr>
          <a:xfrm>
            <a:off x="1097280" y="2108200"/>
            <a:ext cx="10058400" cy="4941529"/>
          </a:xfrm>
        </p:spPr>
        <p:txBody>
          <a:bodyPr>
            <a:normAutofit fontScale="92500"/>
          </a:bodyPr>
          <a:lstStyle/>
          <a:p>
            <a:pPr>
              <a:buFont typeface="Arial" panose="020B0604020202020204" pitchFamily="34" charset="0"/>
              <a:buChar char="•"/>
            </a:pPr>
            <a:r>
              <a:rPr lang="en-GB" dirty="0">
                <a:ea typeface="Calibri" panose="020F0502020204030204" pitchFamily="34" charset="0"/>
                <a:cs typeface="Arial" panose="020B0604020202020204" pitchFamily="34" charset="0"/>
              </a:rPr>
              <a:t>I</a:t>
            </a:r>
            <a:r>
              <a:rPr lang="en-GB" dirty="0">
                <a:effectLst/>
                <a:ea typeface="Calibri" panose="020F0502020204030204" pitchFamily="34" charset="0"/>
                <a:cs typeface="Arial" panose="020B0604020202020204" pitchFamily="34" charset="0"/>
              </a:rPr>
              <a:t>ntersectionality is a term used that describes the lived experiences of people that recognises the complexities of todays society and the people who live in it. </a:t>
            </a:r>
          </a:p>
          <a:p>
            <a:pPr>
              <a:buFont typeface="Arial" panose="020B0604020202020204" pitchFamily="34" charset="0"/>
              <a:buChar char="•"/>
            </a:pPr>
            <a:r>
              <a:rPr lang="en-GB" dirty="0">
                <a:effectLst/>
                <a:ea typeface="Calibri" panose="020F0502020204030204" pitchFamily="34" charset="0"/>
                <a:cs typeface="Arial" panose="020B0604020202020204" pitchFamily="34" charset="0"/>
              </a:rPr>
              <a:t>It recognises that people are not one specific protected characteristic as described in the equalities act, but that as an individual you may fit into two or more of these categories</a:t>
            </a:r>
          </a:p>
          <a:p>
            <a:pPr>
              <a:buFont typeface="Arial" panose="020B0604020202020204" pitchFamily="34" charset="0"/>
              <a:buChar char="•"/>
            </a:pPr>
            <a:r>
              <a:rPr lang="en-GB" dirty="0">
                <a:ea typeface="Calibri" panose="020F0502020204030204" pitchFamily="34" charset="0"/>
                <a:cs typeface="Arial" panose="020B0604020202020204" pitchFamily="34" charset="0"/>
              </a:rPr>
              <a:t>As a result you may be </a:t>
            </a:r>
            <a:r>
              <a:rPr lang="en-GB" dirty="0">
                <a:effectLst/>
                <a:ea typeface="Calibri" panose="020F0502020204030204" pitchFamily="34" charset="0"/>
                <a:cs typeface="Arial" panose="020B0604020202020204" pitchFamily="34" charset="0"/>
              </a:rPr>
              <a:t>discriminated against, experience inequality or be marginalised because of one or more of them. </a:t>
            </a:r>
          </a:p>
          <a:p>
            <a:pPr>
              <a:buFont typeface="Arial" panose="020B0604020202020204" pitchFamily="34" charset="0"/>
              <a:buChar char="•"/>
            </a:pPr>
            <a:r>
              <a:rPr lang="en-GB" dirty="0">
                <a:effectLst/>
                <a:ea typeface="Calibri" panose="020F0502020204030204" pitchFamily="34" charset="0"/>
              </a:rPr>
              <a:t>‘when it comes to social inequality, peoples lives and the organization of power in a given society are better understood as being shaped not by a single axis… but by many axes that work together and influence each other’	</a:t>
            </a:r>
            <a:r>
              <a:rPr lang="en-GB" sz="2000" dirty="0">
                <a:effectLst/>
                <a:ea typeface="Calibri" panose="020F0502020204030204" pitchFamily="34" charset="0"/>
              </a:rPr>
              <a:t>	</a:t>
            </a:r>
            <a:r>
              <a:rPr lang="en-GB" sz="1800" dirty="0">
                <a:effectLst/>
                <a:ea typeface="Calibri" panose="020F0502020204030204" pitchFamily="34" charset="0"/>
              </a:rPr>
              <a:t>  </a:t>
            </a:r>
            <a:r>
              <a:rPr lang="en-GB" sz="1200" dirty="0">
                <a:effectLst/>
                <a:ea typeface="Calibri" panose="020F0502020204030204" pitchFamily="34" charset="0"/>
              </a:rPr>
              <a:t>(Collins and Bilge 2016, p. 2) </a:t>
            </a:r>
            <a:endParaRPr lang="en-GB" sz="1200" dirty="0"/>
          </a:p>
        </p:txBody>
      </p:sp>
    </p:spTree>
    <p:extLst>
      <p:ext uri="{BB962C8B-B14F-4D97-AF65-F5344CB8AC3E}">
        <p14:creationId xmlns:p14="http://schemas.microsoft.com/office/powerpoint/2010/main" val="11208556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picture containing map&#10;&#10;Description automatically generated">
            <a:extLst>
              <a:ext uri="{FF2B5EF4-FFF2-40B4-BE49-F238E27FC236}">
                <a16:creationId xmlns:a16="http://schemas.microsoft.com/office/drawing/2014/main" id="{EA9D376C-2DAF-41C4-B9D6-0EF676FD1765}"/>
              </a:ext>
            </a:extLst>
          </p:cNvPr>
          <p:cNvPicPr>
            <a:picLocks noGrp="1" noChangeAspect="1"/>
          </p:cNvPicPr>
          <p:nvPr>
            <p:ph idx="1"/>
          </p:nvPr>
        </p:nvPicPr>
        <p:blipFill>
          <a:blip r:embed="rId2"/>
          <a:stretch>
            <a:fillRect/>
          </a:stretch>
        </p:blipFill>
        <p:spPr>
          <a:xfrm>
            <a:off x="445782" y="286603"/>
            <a:ext cx="11300435" cy="5623714"/>
          </a:xfrm>
        </p:spPr>
      </p:pic>
      <p:sp>
        <p:nvSpPr>
          <p:cNvPr id="2" name="Title 1">
            <a:extLst>
              <a:ext uri="{FF2B5EF4-FFF2-40B4-BE49-F238E27FC236}">
                <a16:creationId xmlns:a16="http://schemas.microsoft.com/office/drawing/2014/main" id="{01F02114-53A6-4B0E-98C0-DA39DAAF966F}"/>
              </a:ext>
            </a:extLst>
          </p:cNvPr>
          <p:cNvSpPr>
            <a:spLocks noGrp="1"/>
          </p:cNvSpPr>
          <p:nvPr>
            <p:ph type="title"/>
          </p:nvPr>
        </p:nvSpPr>
        <p:spPr>
          <a:xfrm>
            <a:off x="376311" y="-355235"/>
            <a:ext cx="10058400" cy="1450757"/>
          </a:xfrm>
        </p:spPr>
        <p:txBody>
          <a:bodyPr/>
          <a:lstStyle/>
          <a:p>
            <a:r>
              <a:rPr lang="en-GB" dirty="0"/>
              <a:t>Intersectionality today</a:t>
            </a:r>
          </a:p>
        </p:txBody>
      </p:sp>
      <p:sp>
        <p:nvSpPr>
          <p:cNvPr id="4" name="TextBox 3">
            <a:extLst>
              <a:ext uri="{FF2B5EF4-FFF2-40B4-BE49-F238E27FC236}">
                <a16:creationId xmlns:a16="http://schemas.microsoft.com/office/drawing/2014/main" id="{7EA55D9B-9637-4E1A-94EA-D2CC4FF72C26}"/>
              </a:ext>
            </a:extLst>
          </p:cNvPr>
          <p:cNvSpPr txBox="1"/>
          <p:nvPr/>
        </p:nvSpPr>
        <p:spPr>
          <a:xfrm>
            <a:off x="164325" y="6373368"/>
            <a:ext cx="2840854" cy="307777"/>
          </a:xfrm>
          <a:prstGeom prst="rect">
            <a:avLst/>
          </a:prstGeom>
          <a:noFill/>
        </p:spPr>
        <p:txBody>
          <a:bodyPr wrap="square" rtlCol="0">
            <a:spAutoFit/>
          </a:bodyPr>
          <a:lstStyle/>
          <a:p>
            <a:r>
              <a:rPr lang="en-GB" sz="1400" dirty="0"/>
              <a:t>Authors own image</a:t>
            </a:r>
          </a:p>
        </p:txBody>
      </p:sp>
    </p:spTree>
    <p:extLst>
      <p:ext uri="{BB962C8B-B14F-4D97-AF65-F5344CB8AC3E}">
        <p14:creationId xmlns:p14="http://schemas.microsoft.com/office/powerpoint/2010/main" val="480630732"/>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51A335E-58BF-9322-CE43-B50FF6E495A7}"/>
              </a:ext>
            </a:extLst>
          </p:cNvPr>
          <p:cNvSpPr>
            <a:spLocks noGrp="1"/>
          </p:cNvSpPr>
          <p:nvPr>
            <p:ph type="ctrTitle"/>
          </p:nvPr>
        </p:nvSpPr>
        <p:spPr/>
        <p:txBody>
          <a:bodyPr/>
          <a:lstStyle/>
          <a:p>
            <a:r>
              <a:rPr lang="en-GB" dirty="0"/>
              <a:t>Legislation and policy</a:t>
            </a:r>
          </a:p>
        </p:txBody>
      </p:sp>
      <p:sp>
        <p:nvSpPr>
          <p:cNvPr id="5" name="Subtitle 4">
            <a:extLst>
              <a:ext uri="{FF2B5EF4-FFF2-40B4-BE49-F238E27FC236}">
                <a16:creationId xmlns:a16="http://schemas.microsoft.com/office/drawing/2014/main" id="{A4BD6718-C65A-0357-8D82-FD955FE30FFA}"/>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993369981"/>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Legislation and Policy for your assignment</a:t>
            </a:r>
          </a:p>
        </p:txBody>
      </p:sp>
      <p:sp>
        <p:nvSpPr>
          <p:cNvPr id="3" name="Content Placeholder 2"/>
          <p:cNvSpPr>
            <a:spLocks noGrp="1"/>
          </p:cNvSpPr>
          <p:nvPr>
            <p:ph idx="1"/>
          </p:nvPr>
        </p:nvSpPr>
        <p:spPr>
          <a:xfrm>
            <a:off x="1097280" y="2422833"/>
            <a:ext cx="10058400" cy="3760891"/>
          </a:xfrm>
        </p:spPr>
        <p:txBody>
          <a:bodyPr>
            <a:normAutofit/>
          </a:bodyPr>
          <a:lstStyle/>
          <a:p>
            <a:r>
              <a:rPr lang="en-GB" dirty="0"/>
              <a:t>Some of the policies available to you, but not limited to:</a:t>
            </a:r>
          </a:p>
          <a:p>
            <a:r>
              <a:rPr lang="en-GB" dirty="0"/>
              <a:t>Human Rights Act (1998)</a:t>
            </a:r>
          </a:p>
          <a:p>
            <a:r>
              <a:rPr lang="en-GB" dirty="0"/>
              <a:t>The Equality Act (2010)</a:t>
            </a:r>
          </a:p>
          <a:p>
            <a:r>
              <a:rPr lang="en-GB" dirty="0"/>
              <a:t>United Nations Convention on the Rights of Persons with Disabilities (2006)</a:t>
            </a:r>
          </a:p>
          <a:p>
            <a:r>
              <a:rPr lang="en-GB" dirty="0"/>
              <a:t>Organisational and specific policy in areas such as Education, Employment and Health.</a:t>
            </a:r>
          </a:p>
        </p:txBody>
      </p:sp>
    </p:spTree>
    <p:extLst>
      <p:ext uri="{BB962C8B-B14F-4D97-AF65-F5344CB8AC3E}">
        <p14:creationId xmlns:p14="http://schemas.microsoft.com/office/powerpoint/2010/main" val="2415310825"/>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2E7E18-018D-027F-D233-C6632CE88125}"/>
              </a:ext>
            </a:extLst>
          </p:cNvPr>
          <p:cNvSpPr>
            <a:spLocks noGrp="1"/>
          </p:cNvSpPr>
          <p:nvPr>
            <p:ph type="title"/>
          </p:nvPr>
        </p:nvSpPr>
        <p:spPr/>
        <p:txBody>
          <a:bodyPr/>
          <a:lstStyle/>
          <a:p>
            <a:r>
              <a:rPr lang="en-GB" dirty="0"/>
              <a:t>Equality Act</a:t>
            </a:r>
          </a:p>
        </p:txBody>
      </p:sp>
      <p:sp>
        <p:nvSpPr>
          <p:cNvPr id="3" name="Text Placeholder 2">
            <a:extLst>
              <a:ext uri="{FF2B5EF4-FFF2-40B4-BE49-F238E27FC236}">
                <a16:creationId xmlns:a16="http://schemas.microsoft.com/office/drawing/2014/main" id="{5AF595ED-5536-0F30-6BA7-80FD09CAE26D}"/>
              </a:ext>
            </a:extLst>
          </p:cNvPr>
          <p:cNvSpPr>
            <a:spLocks noGrp="1"/>
          </p:cNvSpPr>
          <p:nvPr>
            <p:ph type="body" idx="1"/>
          </p:nvPr>
        </p:nvSpPr>
        <p:spPr>
          <a:xfrm>
            <a:off x="1135380" y="2057400"/>
            <a:ext cx="10058399" cy="736282"/>
          </a:xfrm>
        </p:spPr>
        <p:txBody>
          <a:bodyPr/>
          <a:lstStyle/>
          <a:p>
            <a:r>
              <a:rPr lang="en-GB" dirty="0"/>
              <a:t>9 protected characteristics…</a:t>
            </a:r>
          </a:p>
        </p:txBody>
      </p:sp>
      <p:sp>
        <p:nvSpPr>
          <p:cNvPr id="4" name="Content Placeholder 3">
            <a:extLst>
              <a:ext uri="{FF2B5EF4-FFF2-40B4-BE49-F238E27FC236}">
                <a16:creationId xmlns:a16="http://schemas.microsoft.com/office/drawing/2014/main" id="{4DCF2247-5B25-B295-6883-CDBA7CDD0AF1}"/>
              </a:ext>
            </a:extLst>
          </p:cNvPr>
          <p:cNvSpPr>
            <a:spLocks noGrp="1"/>
          </p:cNvSpPr>
          <p:nvPr>
            <p:ph sz="half" idx="2"/>
          </p:nvPr>
        </p:nvSpPr>
        <p:spPr/>
        <p:txBody>
          <a:bodyPr/>
          <a:lstStyle/>
          <a:p>
            <a:pPr algn="just">
              <a:lnSpc>
                <a:spcPct val="120000"/>
              </a:lnSpc>
              <a:spcAft>
                <a:spcPts val="800"/>
              </a:spcAft>
            </a:pPr>
            <a:r>
              <a:rPr lang="en-GB" sz="2000" dirty="0">
                <a:effectLst/>
                <a:latin typeface="Arial" panose="020B0604020202020204" pitchFamily="34" charset="0"/>
                <a:ea typeface="Calibri" panose="020F0502020204030204" pitchFamily="34" charset="0"/>
                <a:cs typeface="Arial" panose="020B0604020202020204" pitchFamily="34" charset="0"/>
              </a:rPr>
              <a:t>Age,</a:t>
            </a:r>
            <a:endParaRPr lang="en-GB" sz="2000" dirty="0">
              <a:effectLst/>
              <a:latin typeface="Calibri" panose="020F0502020204030204" pitchFamily="34" charset="0"/>
              <a:ea typeface="Calibri" panose="020F0502020204030204" pitchFamily="34" charset="0"/>
              <a:cs typeface="Arial" panose="020B0604020202020204" pitchFamily="34" charset="0"/>
            </a:endParaRPr>
          </a:p>
          <a:p>
            <a:pPr algn="just">
              <a:lnSpc>
                <a:spcPct val="120000"/>
              </a:lnSpc>
              <a:spcAft>
                <a:spcPts val="800"/>
              </a:spcAft>
            </a:pPr>
            <a:r>
              <a:rPr lang="en-GB" sz="2000" dirty="0">
                <a:effectLst/>
                <a:latin typeface="Arial" panose="020B0604020202020204" pitchFamily="34" charset="0"/>
                <a:ea typeface="Calibri" panose="020F0502020204030204" pitchFamily="34" charset="0"/>
                <a:cs typeface="Arial" panose="020B0604020202020204" pitchFamily="34" charset="0"/>
              </a:rPr>
              <a:t>Disability, </a:t>
            </a:r>
            <a:endParaRPr lang="en-GB" sz="2000" dirty="0">
              <a:effectLst/>
              <a:latin typeface="Calibri" panose="020F0502020204030204" pitchFamily="34" charset="0"/>
              <a:ea typeface="Calibri" panose="020F0502020204030204" pitchFamily="34" charset="0"/>
              <a:cs typeface="Arial" panose="020B0604020202020204" pitchFamily="34" charset="0"/>
            </a:endParaRPr>
          </a:p>
          <a:p>
            <a:pPr algn="just">
              <a:lnSpc>
                <a:spcPct val="120000"/>
              </a:lnSpc>
              <a:spcAft>
                <a:spcPts val="800"/>
              </a:spcAft>
            </a:pPr>
            <a:r>
              <a:rPr lang="en-GB" sz="2000" dirty="0">
                <a:effectLst/>
                <a:latin typeface="Arial" panose="020B0604020202020204" pitchFamily="34" charset="0"/>
                <a:ea typeface="Calibri" panose="020F0502020204030204" pitchFamily="34" charset="0"/>
                <a:cs typeface="Arial" panose="020B0604020202020204" pitchFamily="34" charset="0"/>
              </a:rPr>
              <a:t>Gender reassignment, </a:t>
            </a:r>
            <a:endParaRPr lang="en-GB" sz="2000" dirty="0">
              <a:effectLst/>
              <a:latin typeface="Calibri" panose="020F0502020204030204" pitchFamily="34" charset="0"/>
              <a:ea typeface="Calibri" panose="020F0502020204030204" pitchFamily="34" charset="0"/>
              <a:cs typeface="Arial" panose="020B0604020202020204" pitchFamily="34" charset="0"/>
            </a:endParaRPr>
          </a:p>
          <a:p>
            <a:pPr algn="just">
              <a:lnSpc>
                <a:spcPct val="120000"/>
              </a:lnSpc>
              <a:spcAft>
                <a:spcPts val="800"/>
              </a:spcAft>
            </a:pPr>
            <a:r>
              <a:rPr lang="en-GB" sz="2000" dirty="0">
                <a:latin typeface="Arial" panose="020B0604020202020204" pitchFamily="34" charset="0"/>
                <a:ea typeface="Calibri" panose="020F0502020204030204" pitchFamily="34" charset="0"/>
                <a:cs typeface="Arial" panose="020B0604020202020204" pitchFamily="34" charset="0"/>
              </a:rPr>
              <a:t>M</a:t>
            </a:r>
            <a:r>
              <a:rPr lang="en-GB" sz="2000" dirty="0">
                <a:effectLst/>
                <a:latin typeface="Arial" panose="020B0604020202020204" pitchFamily="34" charset="0"/>
                <a:ea typeface="Calibri" panose="020F0502020204030204" pitchFamily="34" charset="0"/>
                <a:cs typeface="Arial" panose="020B0604020202020204" pitchFamily="34" charset="0"/>
              </a:rPr>
              <a:t>arriage and civil partnership</a:t>
            </a:r>
          </a:p>
          <a:p>
            <a:pPr algn="just">
              <a:lnSpc>
                <a:spcPct val="120000"/>
              </a:lnSpc>
              <a:spcAft>
                <a:spcPts val="800"/>
              </a:spcAft>
            </a:pPr>
            <a:r>
              <a:rPr lang="en-GB" sz="2000" dirty="0">
                <a:latin typeface="Arial" panose="020B0604020202020204" pitchFamily="34" charset="0"/>
                <a:cs typeface="Arial" panose="020B0604020202020204" pitchFamily="34" charset="0"/>
              </a:rPr>
              <a:t>Sexual orientation</a:t>
            </a:r>
            <a:endParaRPr lang="en-GB" dirty="0"/>
          </a:p>
        </p:txBody>
      </p:sp>
      <p:sp>
        <p:nvSpPr>
          <p:cNvPr id="6" name="Content Placeholder 5">
            <a:extLst>
              <a:ext uri="{FF2B5EF4-FFF2-40B4-BE49-F238E27FC236}">
                <a16:creationId xmlns:a16="http://schemas.microsoft.com/office/drawing/2014/main" id="{F7249801-60F9-3DAC-395D-4CE3681BD725}"/>
              </a:ext>
            </a:extLst>
          </p:cNvPr>
          <p:cNvSpPr>
            <a:spLocks noGrp="1"/>
          </p:cNvSpPr>
          <p:nvPr>
            <p:ph sz="quarter" idx="4"/>
          </p:nvPr>
        </p:nvSpPr>
        <p:spPr/>
        <p:txBody>
          <a:bodyPr/>
          <a:lstStyle/>
          <a:p>
            <a:pPr algn="just">
              <a:lnSpc>
                <a:spcPct val="120000"/>
              </a:lnSpc>
              <a:spcAft>
                <a:spcPts val="800"/>
              </a:spcAft>
            </a:pPr>
            <a:r>
              <a:rPr lang="en-GB" sz="2000" dirty="0">
                <a:effectLst/>
                <a:latin typeface="Arial" panose="020B0604020202020204" pitchFamily="34" charset="0"/>
                <a:ea typeface="Calibri" panose="020F0502020204030204" pitchFamily="34" charset="0"/>
                <a:cs typeface="Arial" panose="020B0604020202020204" pitchFamily="34" charset="0"/>
              </a:rPr>
              <a:t>Pregnancy and maternity </a:t>
            </a:r>
          </a:p>
          <a:p>
            <a:pPr algn="just">
              <a:lnSpc>
                <a:spcPct val="120000"/>
              </a:lnSpc>
              <a:spcAft>
                <a:spcPts val="800"/>
              </a:spcAft>
            </a:pPr>
            <a:r>
              <a:rPr lang="en-GB" sz="2000" dirty="0">
                <a:effectLst/>
                <a:latin typeface="Arial" panose="020B0604020202020204" pitchFamily="34" charset="0"/>
                <a:ea typeface="Calibri" panose="020F0502020204030204" pitchFamily="34" charset="0"/>
                <a:cs typeface="Arial" panose="020B0604020202020204" pitchFamily="34" charset="0"/>
              </a:rPr>
              <a:t>Race</a:t>
            </a:r>
          </a:p>
          <a:p>
            <a:pPr algn="just">
              <a:lnSpc>
                <a:spcPct val="120000"/>
              </a:lnSpc>
              <a:spcAft>
                <a:spcPts val="800"/>
              </a:spcAft>
            </a:pPr>
            <a:r>
              <a:rPr lang="en-GB" sz="2000" dirty="0">
                <a:effectLst/>
                <a:latin typeface="Arial" panose="020B0604020202020204" pitchFamily="34" charset="0"/>
                <a:ea typeface="Calibri" panose="020F0502020204030204" pitchFamily="34" charset="0"/>
                <a:cs typeface="Arial" panose="020B0604020202020204" pitchFamily="34" charset="0"/>
              </a:rPr>
              <a:t>Sex </a:t>
            </a:r>
          </a:p>
          <a:p>
            <a:pPr algn="just">
              <a:lnSpc>
                <a:spcPct val="120000"/>
              </a:lnSpc>
              <a:spcAft>
                <a:spcPts val="800"/>
              </a:spcAft>
            </a:pPr>
            <a:r>
              <a:rPr lang="en-GB" sz="2000" dirty="0">
                <a:effectLst/>
                <a:latin typeface="Arial" panose="020B0604020202020204" pitchFamily="34" charset="0"/>
                <a:ea typeface="Calibri" panose="020F0502020204030204" pitchFamily="34" charset="0"/>
                <a:cs typeface="Arial" panose="020B0604020202020204" pitchFamily="34" charset="0"/>
              </a:rPr>
              <a:t>Religion or belief. </a:t>
            </a:r>
            <a:endParaRPr lang="en-GB" sz="2000" dirty="0">
              <a:effectLst/>
              <a:latin typeface="Calibri" panose="020F0502020204030204" pitchFamily="34" charset="0"/>
              <a:ea typeface="Calibri" panose="020F050202020403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408281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P spid="6" grpId="0" build="p"/>
    </p:bld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616D3C6F-8954-26F1-EB4D-B89B131E4B05}"/>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A78913E6-43CA-24AE-B70C-2F376E6DB196}"/>
              </a:ext>
            </a:extLst>
          </p:cNvPr>
          <p:cNvSpPr>
            <a:spLocks noGrp="1"/>
          </p:cNvSpPr>
          <p:nvPr>
            <p:ph idx="1"/>
          </p:nvPr>
        </p:nvSpPr>
        <p:spPr>
          <a:xfrm>
            <a:off x="1096963" y="2108199"/>
            <a:ext cx="10058400" cy="4121685"/>
          </a:xfrm>
        </p:spPr>
        <p:txBody>
          <a:bodyPr>
            <a:normAutofit fontScale="92500" lnSpcReduction="20000"/>
          </a:bodyPr>
          <a:lstStyle/>
          <a:p>
            <a:r>
              <a:rPr lang="en-GB" sz="2600" dirty="0"/>
              <a:t>The Act discusses the legal framework that everyone must adhere to in order to not discriminate against anyone within these 9 characteristics. </a:t>
            </a:r>
          </a:p>
          <a:p>
            <a:r>
              <a:rPr lang="en-GB" sz="2600" dirty="0"/>
              <a:t>The Equalities Act 2010 explains that there are legal ramifications for discriminating anyone as a result of the protected characteristics. </a:t>
            </a:r>
          </a:p>
          <a:p>
            <a:r>
              <a:rPr lang="en-GB" sz="2600" dirty="0"/>
              <a:t>Its aim is to ‘reform and harmonise equality law… relating to discrimination and harassment related to certain personal characteristics’. </a:t>
            </a:r>
          </a:p>
          <a:p>
            <a:r>
              <a:rPr lang="en-GB" sz="2600" dirty="0"/>
              <a:t>The Equalities act believes that if this is done then the UK will be more equitable.</a:t>
            </a:r>
          </a:p>
          <a:p>
            <a:r>
              <a:rPr lang="en-GB" sz="2600" dirty="0"/>
              <a:t>What the act does not consider is the possibility that people may be discriminated against for more than one protected characteristic.</a:t>
            </a:r>
          </a:p>
          <a:p>
            <a:endParaRPr lang="en-GB" dirty="0"/>
          </a:p>
        </p:txBody>
      </p:sp>
    </p:spTree>
    <p:extLst>
      <p:ext uri="{BB962C8B-B14F-4D97-AF65-F5344CB8AC3E}">
        <p14:creationId xmlns:p14="http://schemas.microsoft.com/office/powerpoint/2010/main" val="2686678702"/>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3577AA-A494-B9C5-DD49-21644C770A84}"/>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4D153D79-BA07-D9E2-EDC3-4189D3187B7E}"/>
              </a:ext>
            </a:extLst>
          </p:cNvPr>
          <p:cNvSpPr>
            <a:spLocks noGrp="1"/>
          </p:cNvSpPr>
          <p:nvPr>
            <p:ph idx="1"/>
          </p:nvPr>
        </p:nvSpPr>
        <p:spPr/>
        <p:txBody>
          <a:bodyPr/>
          <a:lstStyle/>
          <a:p>
            <a:r>
              <a:rPr lang="en-GB" dirty="0"/>
              <a:t>The Act makes it unlawful for the responsible body of a school, college or university to discriminate against, harass or victimise a pupil or potential pupil: </a:t>
            </a:r>
          </a:p>
          <a:p>
            <a:pPr>
              <a:buFont typeface="Arial" panose="020B0604020202020204" pitchFamily="34" charset="0"/>
              <a:buChar char="•"/>
            </a:pPr>
            <a:r>
              <a:rPr lang="en-GB" dirty="0"/>
              <a:t>in relation to admissions, </a:t>
            </a:r>
          </a:p>
          <a:p>
            <a:pPr>
              <a:buFont typeface="Arial" panose="020B0604020202020204" pitchFamily="34" charset="0"/>
              <a:buChar char="•"/>
            </a:pPr>
            <a:r>
              <a:rPr lang="en-GB" dirty="0"/>
              <a:t>in the way it provides education for pupils, </a:t>
            </a:r>
          </a:p>
          <a:p>
            <a:pPr>
              <a:buFont typeface="Arial" panose="020B0604020202020204" pitchFamily="34" charset="0"/>
              <a:buChar char="•"/>
            </a:pPr>
            <a:r>
              <a:rPr lang="en-GB" dirty="0"/>
              <a:t>in the way it provides pupils access to any benefit, facility or service, or </a:t>
            </a:r>
          </a:p>
          <a:p>
            <a:pPr>
              <a:buFont typeface="Arial" panose="020B0604020202020204" pitchFamily="34" charset="0"/>
              <a:buChar char="•"/>
            </a:pPr>
            <a:r>
              <a:rPr lang="en-GB" dirty="0"/>
              <a:t>by excluding a pupil or subjecting them to any other detriment.</a:t>
            </a:r>
          </a:p>
        </p:txBody>
      </p:sp>
    </p:spTree>
    <p:extLst>
      <p:ext uri="{BB962C8B-B14F-4D97-AF65-F5344CB8AC3E}">
        <p14:creationId xmlns:p14="http://schemas.microsoft.com/office/powerpoint/2010/main" val="407075094"/>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96E76E-8913-3A27-E5F9-DBE956B2F97E}"/>
              </a:ext>
            </a:extLst>
          </p:cNvPr>
          <p:cNvSpPr>
            <a:spLocks noGrp="1"/>
          </p:cNvSpPr>
          <p:nvPr>
            <p:ph type="title"/>
          </p:nvPr>
        </p:nvSpPr>
        <p:spPr/>
        <p:txBody>
          <a:bodyPr/>
          <a:lstStyle/>
          <a:p>
            <a:r>
              <a:rPr lang="en-GB" dirty="0"/>
              <a:t>Equalities act and PCET education</a:t>
            </a:r>
          </a:p>
        </p:txBody>
      </p:sp>
      <p:sp>
        <p:nvSpPr>
          <p:cNvPr id="3" name="Content Placeholder 2">
            <a:extLst>
              <a:ext uri="{FF2B5EF4-FFF2-40B4-BE49-F238E27FC236}">
                <a16:creationId xmlns:a16="http://schemas.microsoft.com/office/drawing/2014/main" id="{6AE93FF6-D835-0CBC-0133-4DA930A43E54}"/>
              </a:ext>
            </a:extLst>
          </p:cNvPr>
          <p:cNvSpPr>
            <a:spLocks noGrp="1"/>
          </p:cNvSpPr>
          <p:nvPr>
            <p:ph idx="1"/>
          </p:nvPr>
        </p:nvSpPr>
        <p:spPr/>
        <p:txBody>
          <a:bodyPr>
            <a:normAutofit fontScale="92500" lnSpcReduction="10000"/>
          </a:bodyPr>
          <a:lstStyle/>
          <a:p>
            <a:r>
              <a:rPr lang="en-GB" dirty="0"/>
              <a:t>Further and higher education institutions are required to take reasonable steps to: </a:t>
            </a:r>
          </a:p>
          <a:p>
            <a:pPr>
              <a:buFont typeface="Arial" panose="020B0604020202020204" pitchFamily="34" charset="0"/>
              <a:buChar char="•"/>
            </a:pPr>
            <a:r>
              <a:rPr lang="en-GB" dirty="0"/>
              <a:t>avoid substantial disadvantage where a provision, criterion or practice puts you at a substantial disadvantage in comparison with non-disabled students </a:t>
            </a:r>
          </a:p>
          <a:p>
            <a:pPr>
              <a:buFont typeface="Arial" panose="020B0604020202020204" pitchFamily="34" charset="0"/>
              <a:buChar char="•"/>
            </a:pPr>
            <a:r>
              <a:rPr lang="en-GB" dirty="0"/>
              <a:t>avoid substantial disadvantage where a physical feature of the building or premises puts you at a substantial disadvantage in comparison with nondisabled students; this includes removing the physical feature in question, altering it or providing a reasonable means of avoiding it </a:t>
            </a:r>
          </a:p>
          <a:p>
            <a:pPr>
              <a:buFont typeface="Arial" panose="020B0604020202020204" pitchFamily="34" charset="0"/>
              <a:buChar char="•"/>
            </a:pPr>
            <a:r>
              <a:rPr lang="en-GB" dirty="0"/>
              <a:t>provide an auxiliary aid where, without one, you would be put at a substantial disadvantage in comparison with non-disabled students.</a:t>
            </a:r>
          </a:p>
        </p:txBody>
      </p:sp>
    </p:spTree>
    <p:extLst>
      <p:ext uri="{BB962C8B-B14F-4D97-AF65-F5344CB8AC3E}">
        <p14:creationId xmlns:p14="http://schemas.microsoft.com/office/powerpoint/2010/main" val="1338834246"/>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A0BAC5-F263-AA99-C0D3-1ED2279F8F6F}"/>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21040C03-AFCF-FA57-0348-876AC9E52D0F}"/>
              </a:ext>
            </a:extLst>
          </p:cNvPr>
          <p:cNvSpPr>
            <a:spLocks noGrp="1"/>
          </p:cNvSpPr>
          <p:nvPr>
            <p:ph idx="1"/>
          </p:nvPr>
        </p:nvSpPr>
        <p:spPr>
          <a:xfrm>
            <a:off x="1097280" y="2108201"/>
            <a:ext cx="10058400" cy="3976405"/>
          </a:xfrm>
        </p:spPr>
        <p:txBody>
          <a:bodyPr>
            <a:normAutofit lnSpcReduction="10000"/>
          </a:bodyPr>
          <a:lstStyle/>
          <a:p>
            <a:r>
              <a:rPr lang="en-GB" dirty="0"/>
              <a:t>Where the reasonable adjustment you need concerns the provision of information, the steps it is reasonable to take include ensuring the information is provided in an accessible format. An institution cannot justify a failure to make a reasonable adjustment; where the duty arises, the issue is whether or not the adjustment is ‘reasonable’</a:t>
            </a:r>
          </a:p>
          <a:p>
            <a:r>
              <a:rPr lang="en-GB" dirty="0"/>
              <a:t>What is reasonable for an institution to do will vary according to a number of factors including the effectiveness of the adjustment, the cost and practicability of the adjustment, the type of education, benefit, facility or service being provided and the relationship between the student and the institution. </a:t>
            </a:r>
          </a:p>
          <a:p>
            <a:endParaRPr lang="en-GB" dirty="0"/>
          </a:p>
          <a:p>
            <a:endParaRPr lang="en-GB" dirty="0"/>
          </a:p>
        </p:txBody>
      </p:sp>
    </p:spTree>
    <p:extLst>
      <p:ext uri="{BB962C8B-B14F-4D97-AF65-F5344CB8AC3E}">
        <p14:creationId xmlns:p14="http://schemas.microsoft.com/office/powerpoint/2010/main" val="2649088495"/>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67D2776A-F5B9-89AB-52B4-D1D88496F448}"/>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420E64C8-11A0-57CF-D1D6-03D42937049C}"/>
              </a:ext>
            </a:extLst>
          </p:cNvPr>
          <p:cNvSpPr>
            <a:spLocks noGrp="1"/>
          </p:cNvSpPr>
          <p:nvPr>
            <p:ph idx="1"/>
          </p:nvPr>
        </p:nvSpPr>
        <p:spPr>
          <a:xfrm>
            <a:off x="1097280" y="2108201"/>
            <a:ext cx="10058400" cy="3760891"/>
          </a:xfrm>
        </p:spPr>
        <p:txBody>
          <a:bodyPr>
            <a:normAutofit/>
          </a:bodyPr>
          <a:lstStyle/>
          <a:p>
            <a:r>
              <a:rPr lang="en-GB" dirty="0"/>
              <a:t>There is often more than one reasonable adjustment that could be made and the institution does not have to make the one requested by you if another one could also overcome the substantial disadvantage. </a:t>
            </a:r>
          </a:p>
          <a:p>
            <a:r>
              <a:rPr lang="en-GB" dirty="0"/>
              <a:t>A student does not have to suggest adjustments but if they do, their institution should consider whether these suggestions would help to overcome the disadvantage and whether they are reasonable. </a:t>
            </a:r>
          </a:p>
          <a:p>
            <a:r>
              <a:rPr lang="en-GB" dirty="0"/>
              <a:t>It is good practice for your institution to work with the </a:t>
            </a:r>
            <a:r>
              <a:rPr lang="en-GB" dirty="0" err="1"/>
              <a:t>studnet</a:t>
            </a:r>
            <a:r>
              <a:rPr lang="en-GB" dirty="0"/>
              <a:t> in determining what reasonable adjustments can be made</a:t>
            </a:r>
          </a:p>
        </p:txBody>
      </p:sp>
    </p:spTree>
    <p:extLst>
      <p:ext uri="{BB962C8B-B14F-4D97-AF65-F5344CB8AC3E}">
        <p14:creationId xmlns:p14="http://schemas.microsoft.com/office/powerpoint/2010/main" val="3809665276"/>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FB34A1-8724-0C9C-1BCD-C3A42B75168E}"/>
              </a:ext>
            </a:extLst>
          </p:cNvPr>
          <p:cNvSpPr>
            <a:spLocks noGrp="1"/>
          </p:cNvSpPr>
          <p:nvPr>
            <p:ph type="title"/>
          </p:nvPr>
        </p:nvSpPr>
        <p:spPr/>
        <p:txBody>
          <a:bodyPr/>
          <a:lstStyle/>
          <a:p>
            <a:r>
              <a:rPr lang="en-GB" dirty="0"/>
              <a:t>Discussion…</a:t>
            </a:r>
          </a:p>
        </p:txBody>
      </p:sp>
      <p:sp>
        <p:nvSpPr>
          <p:cNvPr id="3" name="Content Placeholder 2">
            <a:extLst>
              <a:ext uri="{FF2B5EF4-FFF2-40B4-BE49-F238E27FC236}">
                <a16:creationId xmlns:a16="http://schemas.microsoft.com/office/drawing/2014/main" id="{997D7450-AE0A-A564-9799-A9E9E94B3CF7}"/>
              </a:ext>
            </a:extLst>
          </p:cNvPr>
          <p:cNvSpPr>
            <a:spLocks noGrp="1"/>
          </p:cNvSpPr>
          <p:nvPr>
            <p:ph idx="1"/>
          </p:nvPr>
        </p:nvSpPr>
        <p:spPr/>
        <p:txBody>
          <a:bodyPr>
            <a:normAutofit lnSpcReduction="10000"/>
          </a:bodyPr>
          <a:lstStyle/>
          <a:p>
            <a:pPr>
              <a:buFont typeface="Arial" panose="020B0604020202020204" pitchFamily="34" charset="0"/>
              <a:buChar char="•"/>
            </a:pPr>
            <a:r>
              <a:rPr lang="en-GB" dirty="0"/>
              <a:t>Looking at the equality act, how does that impact us as PCET educators when looking specifically at ALN students?</a:t>
            </a:r>
          </a:p>
          <a:p>
            <a:pPr>
              <a:buFont typeface="Arial" panose="020B0604020202020204" pitchFamily="34" charset="0"/>
              <a:buChar char="•"/>
            </a:pPr>
            <a:r>
              <a:rPr lang="en-GB" dirty="0"/>
              <a:t>What does it mean for our practice?</a:t>
            </a:r>
          </a:p>
          <a:p>
            <a:pPr>
              <a:buFont typeface="Arial" panose="020B0604020202020204" pitchFamily="34" charset="0"/>
              <a:buChar char="•"/>
            </a:pPr>
            <a:r>
              <a:rPr lang="en-GB" dirty="0"/>
              <a:t>How can we make sure we meet the Equality Act?</a:t>
            </a:r>
          </a:p>
          <a:p>
            <a:pPr>
              <a:buFont typeface="Arial" panose="020B0604020202020204" pitchFamily="34" charset="0"/>
              <a:buChar char="•"/>
            </a:pPr>
            <a:r>
              <a:rPr lang="en-GB" dirty="0"/>
              <a:t>Institutions and staff have a legal duty to adhere to the Equality Act 2010 </a:t>
            </a:r>
          </a:p>
          <a:p>
            <a:pPr>
              <a:buFont typeface="Arial" panose="020B0604020202020204" pitchFamily="34" charset="0"/>
              <a:buChar char="•"/>
            </a:pPr>
            <a:r>
              <a:rPr lang="en-GB" dirty="0"/>
              <a:t>Developing awareness of the students within your classroom </a:t>
            </a:r>
          </a:p>
          <a:p>
            <a:pPr>
              <a:buFont typeface="Arial" panose="020B0604020202020204" pitchFamily="34" charset="0"/>
              <a:buChar char="•"/>
            </a:pPr>
            <a:r>
              <a:rPr lang="en-GB" dirty="0"/>
              <a:t>Consider your approaches to your teaching strategies – any ideas?</a:t>
            </a:r>
          </a:p>
          <a:p>
            <a:endParaRPr lang="en-GB" dirty="0"/>
          </a:p>
        </p:txBody>
      </p:sp>
    </p:spTree>
    <p:extLst>
      <p:ext uri="{BB962C8B-B14F-4D97-AF65-F5344CB8AC3E}">
        <p14:creationId xmlns:p14="http://schemas.microsoft.com/office/powerpoint/2010/main" val="25051426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CDC47E-9E44-042D-90C4-8970913AE055}"/>
              </a:ext>
            </a:extLst>
          </p:cNvPr>
          <p:cNvSpPr>
            <a:spLocks noGrp="1"/>
          </p:cNvSpPr>
          <p:nvPr>
            <p:ph type="title"/>
          </p:nvPr>
        </p:nvSpPr>
        <p:spPr/>
        <p:txBody>
          <a:bodyPr/>
          <a:lstStyle/>
          <a:p>
            <a:r>
              <a:rPr lang="en-GB" dirty="0"/>
              <a:t>Some perspectives</a:t>
            </a:r>
          </a:p>
        </p:txBody>
      </p:sp>
      <p:sp>
        <p:nvSpPr>
          <p:cNvPr id="3" name="Content Placeholder 2">
            <a:extLst>
              <a:ext uri="{FF2B5EF4-FFF2-40B4-BE49-F238E27FC236}">
                <a16:creationId xmlns:a16="http://schemas.microsoft.com/office/drawing/2014/main" id="{FC53EE49-1699-25EB-8E27-DDA2B1F03779}"/>
              </a:ext>
            </a:extLst>
          </p:cNvPr>
          <p:cNvSpPr>
            <a:spLocks noGrp="1"/>
          </p:cNvSpPr>
          <p:nvPr>
            <p:ph idx="1"/>
          </p:nvPr>
        </p:nvSpPr>
        <p:spPr/>
        <p:txBody>
          <a:bodyPr>
            <a:normAutofit lnSpcReduction="10000"/>
          </a:bodyPr>
          <a:lstStyle/>
          <a:p>
            <a:pPr>
              <a:buFont typeface="Arial" panose="020B0604020202020204" pitchFamily="34" charset="0"/>
              <a:buChar char="•"/>
            </a:pPr>
            <a:r>
              <a:rPr lang="en-GB" dirty="0"/>
              <a:t>Equality and diversity are contestable concepts and can be interpreted in different and sometimes contradictory ways. </a:t>
            </a:r>
          </a:p>
          <a:p>
            <a:pPr>
              <a:buFont typeface="Arial" panose="020B0604020202020204" pitchFamily="34" charset="0"/>
              <a:buChar char="•"/>
            </a:pPr>
            <a:r>
              <a:rPr lang="en-GB" dirty="0"/>
              <a:t>Notions of ‘otherness’ and the ‘norm’ – what is meant by this?</a:t>
            </a:r>
          </a:p>
          <a:p>
            <a:pPr>
              <a:buFont typeface="Arial" panose="020B0604020202020204" pitchFamily="34" charset="0"/>
              <a:buChar char="•"/>
            </a:pPr>
            <a:r>
              <a:rPr lang="en-GB" dirty="0"/>
              <a:t>Within lifelong learning and therefore PCET we need to create learning and working environments that value difference and the unique contribution that each person brings.</a:t>
            </a:r>
          </a:p>
          <a:p>
            <a:pPr>
              <a:buFont typeface="Arial" panose="020B0604020202020204" pitchFamily="34" charset="0"/>
              <a:buChar char="•"/>
            </a:pPr>
            <a:r>
              <a:rPr lang="en-GB" dirty="0"/>
              <a:t>Inclusive practice values the diversity of the student body as a resource that enhances the learning experience. (Advance HE)</a:t>
            </a:r>
          </a:p>
        </p:txBody>
      </p:sp>
    </p:spTree>
    <p:extLst>
      <p:ext uri="{BB962C8B-B14F-4D97-AF65-F5344CB8AC3E}">
        <p14:creationId xmlns:p14="http://schemas.microsoft.com/office/powerpoint/2010/main" val="1358663721"/>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01E806-2EBC-F3D6-1B9D-F2D568418A4B}"/>
              </a:ext>
            </a:extLst>
          </p:cNvPr>
          <p:cNvSpPr>
            <a:spLocks noGrp="1"/>
          </p:cNvSpPr>
          <p:nvPr>
            <p:ph type="title"/>
          </p:nvPr>
        </p:nvSpPr>
        <p:spPr/>
        <p:txBody>
          <a:bodyPr>
            <a:normAutofit/>
          </a:bodyPr>
          <a:lstStyle/>
          <a:p>
            <a:r>
              <a:rPr lang="en-GB" dirty="0"/>
              <a:t>Promoting equality, diversity &amp; inclusion</a:t>
            </a:r>
          </a:p>
        </p:txBody>
      </p:sp>
      <p:sp>
        <p:nvSpPr>
          <p:cNvPr id="3" name="Content Placeholder 2">
            <a:extLst>
              <a:ext uri="{FF2B5EF4-FFF2-40B4-BE49-F238E27FC236}">
                <a16:creationId xmlns:a16="http://schemas.microsoft.com/office/drawing/2014/main" id="{890298D3-FFBE-8457-BB8C-FD33AB9239BE}"/>
              </a:ext>
            </a:extLst>
          </p:cNvPr>
          <p:cNvSpPr>
            <a:spLocks noGrp="1"/>
          </p:cNvSpPr>
          <p:nvPr>
            <p:ph idx="1"/>
          </p:nvPr>
        </p:nvSpPr>
        <p:spPr/>
        <p:txBody>
          <a:bodyPr>
            <a:normAutofit/>
          </a:bodyPr>
          <a:lstStyle/>
          <a:p>
            <a:pPr>
              <a:buFont typeface="Arial" panose="020B0604020202020204" pitchFamily="34" charset="0"/>
              <a:buChar char="•"/>
            </a:pPr>
            <a:r>
              <a:rPr lang="en-GB" sz="2400" dirty="0"/>
              <a:t>Through… </a:t>
            </a:r>
          </a:p>
          <a:p>
            <a:pPr>
              <a:buFont typeface="Arial" panose="020B0604020202020204" pitchFamily="34" charset="0"/>
              <a:buChar char="•"/>
            </a:pPr>
            <a:r>
              <a:rPr lang="en-GB" sz="2400" dirty="0"/>
              <a:t>Culture and values </a:t>
            </a:r>
          </a:p>
          <a:p>
            <a:pPr>
              <a:buFont typeface="Arial" panose="020B0604020202020204" pitchFamily="34" charset="0"/>
              <a:buChar char="•"/>
            </a:pPr>
            <a:r>
              <a:rPr lang="en-GB" sz="2400" dirty="0"/>
              <a:t>Physical environment </a:t>
            </a:r>
          </a:p>
          <a:p>
            <a:pPr>
              <a:buFont typeface="Arial" panose="020B0604020202020204" pitchFamily="34" charset="0"/>
              <a:buChar char="•"/>
            </a:pPr>
            <a:r>
              <a:rPr lang="en-GB" sz="2400" dirty="0"/>
              <a:t>Learning materials </a:t>
            </a:r>
          </a:p>
          <a:p>
            <a:endParaRPr lang="en-GB" dirty="0"/>
          </a:p>
          <a:p>
            <a:pPr marL="0" indent="0">
              <a:buNone/>
            </a:pPr>
            <a:r>
              <a:rPr lang="en-GB" dirty="0"/>
              <a:t>								</a:t>
            </a:r>
            <a:r>
              <a:rPr lang="en-GB" sz="1200" dirty="0"/>
              <a:t>(Avis, Thompson &amp; Fisher, 2012 p.129)</a:t>
            </a:r>
          </a:p>
        </p:txBody>
      </p:sp>
    </p:spTree>
    <p:extLst>
      <p:ext uri="{BB962C8B-B14F-4D97-AF65-F5344CB8AC3E}">
        <p14:creationId xmlns:p14="http://schemas.microsoft.com/office/powerpoint/2010/main" val="844989504"/>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30491E-F9CF-1E94-8DFA-6910FDE06051}"/>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2B822E27-749C-B6C3-E5C0-EC2BF5C1DDB8}"/>
              </a:ext>
            </a:extLst>
          </p:cNvPr>
          <p:cNvSpPr>
            <a:spLocks noGrp="1"/>
          </p:cNvSpPr>
          <p:nvPr>
            <p:ph idx="1"/>
          </p:nvPr>
        </p:nvSpPr>
        <p:spPr/>
        <p:txBody>
          <a:bodyPr/>
          <a:lstStyle/>
          <a:p>
            <a:pPr>
              <a:buFont typeface="Arial" panose="020B0604020202020204" pitchFamily="34" charset="0"/>
              <a:buChar char="•"/>
            </a:pPr>
            <a:r>
              <a:rPr lang="en-GB" sz="2400" b="1" dirty="0"/>
              <a:t>Culture and values </a:t>
            </a:r>
            <a:endParaRPr lang="en-GB" sz="2400" dirty="0"/>
          </a:p>
          <a:p>
            <a:pPr>
              <a:buFont typeface="Arial" panose="020B0604020202020204" pitchFamily="34" charset="0"/>
              <a:buChar char="•"/>
            </a:pPr>
            <a:r>
              <a:rPr lang="en-GB" sz="2400" dirty="0"/>
              <a:t>Are learners aware of their rights and responsibilities?</a:t>
            </a:r>
          </a:p>
          <a:p>
            <a:pPr>
              <a:buFont typeface="Arial" panose="020B0604020202020204" pitchFamily="34" charset="0"/>
              <a:buChar char="•"/>
            </a:pPr>
            <a:r>
              <a:rPr lang="en-GB" sz="2400" dirty="0"/>
              <a:t>Are the assessment methods valid and varied?</a:t>
            </a:r>
          </a:p>
          <a:p>
            <a:pPr>
              <a:buFont typeface="Arial" panose="020B0604020202020204" pitchFamily="34" charset="0"/>
              <a:buChar char="•"/>
            </a:pPr>
            <a:r>
              <a:rPr lang="en-GB" sz="2400" dirty="0"/>
              <a:t>Is individual progress in learning identified and celebrated? </a:t>
            </a:r>
          </a:p>
          <a:p>
            <a:pPr>
              <a:buFont typeface="Arial" panose="020B0604020202020204" pitchFamily="34" charset="0"/>
              <a:buChar char="•"/>
            </a:pPr>
            <a:r>
              <a:rPr lang="en-GB" sz="2400" dirty="0"/>
              <a:t>Examples in practice…</a:t>
            </a:r>
          </a:p>
          <a:p>
            <a:endParaRPr lang="en-GB" dirty="0"/>
          </a:p>
        </p:txBody>
      </p:sp>
    </p:spTree>
    <p:extLst>
      <p:ext uri="{BB962C8B-B14F-4D97-AF65-F5344CB8AC3E}">
        <p14:creationId xmlns:p14="http://schemas.microsoft.com/office/powerpoint/2010/main" val="679066295"/>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3CAABE-CA8D-813B-3FAE-DD5277B05867}"/>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90609FA2-6C0C-135A-A2A7-432E1AFBBE3F}"/>
              </a:ext>
            </a:extLst>
          </p:cNvPr>
          <p:cNvSpPr>
            <a:spLocks noGrp="1"/>
          </p:cNvSpPr>
          <p:nvPr>
            <p:ph idx="1"/>
          </p:nvPr>
        </p:nvSpPr>
        <p:spPr/>
        <p:txBody>
          <a:bodyPr/>
          <a:lstStyle/>
          <a:p>
            <a:pPr>
              <a:buFont typeface="Arial" panose="020B0604020202020204" pitchFamily="34" charset="0"/>
              <a:buChar char="•"/>
            </a:pPr>
            <a:r>
              <a:rPr lang="en-GB" sz="2400" b="1" dirty="0"/>
              <a:t>Physical environment </a:t>
            </a:r>
            <a:endParaRPr lang="en-GB" sz="2400" dirty="0"/>
          </a:p>
          <a:p>
            <a:pPr>
              <a:buFont typeface="Arial" panose="020B0604020202020204" pitchFamily="34" charset="0"/>
              <a:buChar char="•"/>
            </a:pPr>
            <a:r>
              <a:rPr lang="en-GB" sz="2400" dirty="0"/>
              <a:t>Do the displays and images used give an impression of an organization that values diversity? </a:t>
            </a:r>
          </a:p>
          <a:p>
            <a:pPr>
              <a:buFont typeface="Arial" panose="020B0604020202020204" pitchFamily="34" charset="0"/>
              <a:buChar char="•"/>
            </a:pPr>
            <a:r>
              <a:rPr lang="en-GB" sz="2400" dirty="0"/>
              <a:t>Are the accommodation and facilities suitable for disabled learners?</a:t>
            </a:r>
          </a:p>
          <a:p>
            <a:pPr>
              <a:buFont typeface="Arial" panose="020B0604020202020204" pitchFamily="34" charset="0"/>
              <a:buChar char="•"/>
            </a:pPr>
            <a:r>
              <a:rPr lang="en-GB" sz="2400" dirty="0"/>
              <a:t>Examples </a:t>
            </a:r>
            <a:r>
              <a:rPr lang="en-GB" sz="2000" dirty="0"/>
              <a:t>in practice</a:t>
            </a:r>
            <a:r>
              <a:rPr lang="en-GB" dirty="0"/>
              <a:t>…</a:t>
            </a:r>
          </a:p>
        </p:txBody>
      </p:sp>
    </p:spTree>
    <p:extLst>
      <p:ext uri="{BB962C8B-B14F-4D97-AF65-F5344CB8AC3E}">
        <p14:creationId xmlns:p14="http://schemas.microsoft.com/office/powerpoint/2010/main" val="3288797598"/>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ECF8F0-9F02-5D66-13A9-6E7C296BC5CA}"/>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8444F26E-54FD-DB09-35E7-4AAD8C64DED2}"/>
              </a:ext>
            </a:extLst>
          </p:cNvPr>
          <p:cNvSpPr>
            <a:spLocks noGrp="1"/>
          </p:cNvSpPr>
          <p:nvPr>
            <p:ph idx="1"/>
          </p:nvPr>
        </p:nvSpPr>
        <p:spPr/>
        <p:txBody>
          <a:bodyPr/>
          <a:lstStyle/>
          <a:p>
            <a:pPr>
              <a:buFont typeface="Arial" panose="020B0604020202020204" pitchFamily="34" charset="0"/>
              <a:buChar char="•"/>
            </a:pPr>
            <a:r>
              <a:rPr lang="en-GB" sz="2400" b="1" dirty="0"/>
              <a:t>Learning materials </a:t>
            </a:r>
            <a:endParaRPr lang="en-GB" sz="2400" dirty="0"/>
          </a:p>
          <a:p>
            <a:pPr>
              <a:buFont typeface="Arial" panose="020B0604020202020204" pitchFamily="34" charset="0"/>
              <a:buChar char="•"/>
            </a:pPr>
            <a:r>
              <a:rPr lang="en-GB" sz="2400" dirty="0"/>
              <a:t>Do learning materials avoid stereotyping and reflect the diversity of learners? </a:t>
            </a:r>
          </a:p>
          <a:p>
            <a:pPr>
              <a:buFont typeface="Arial" panose="020B0604020202020204" pitchFamily="34" charset="0"/>
              <a:buChar char="•"/>
            </a:pPr>
            <a:r>
              <a:rPr lang="en-GB" sz="2400" dirty="0"/>
              <a:t>Do learning materials reflect the cultural diversity of British society? </a:t>
            </a:r>
          </a:p>
          <a:p>
            <a:pPr>
              <a:buFont typeface="Arial" panose="020B0604020202020204" pitchFamily="34" charset="0"/>
              <a:buChar char="•"/>
            </a:pPr>
            <a:r>
              <a:rPr lang="en-GB" sz="2400" dirty="0"/>
              <a:t> Are other cultures considered and used as examples in learning? </a:t>
            </a:r>
          </a:p>
          <a:p>
            <a:pPr>
              <a:buFont typeface="Arial" panose="020B0604020202020204" pitchFamily="34" charset="0"/>
              <a:buChar char="•"/>
            </a:pPr>
            <a:r>
              <a:rPr lang="en-GB" sz="2400" dirty="0"/>
              <a:t>Examples in practice…</a:t>
            </a:r>
          </a:p>
          <a:p>
            <a:endParaRPr lang="en-GB" dirty="0"/>
          </a:p>
        </p:txBody>
      </p:sp>
    </p:spTree>
    <p:extLst>
      <p:ext uri="{BB962C8B-B14F-4D97-AF65-F5344CB8AC3E}">
        <p14:creationId xmlns:p14="http://schemas.microsoft.com/office/powerpoint/2010/main" val="994993060"/>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0557B7-FE25-BEEF-0080-78361C133673}"/>
              </a:ext>
            </a:extLst>
          </p:cNvPr>
          <p:cNvSpPr>
            <a:spLocks noGrp="1"/>
          </p:cNvSpPr>
          <p:nvPr>
            <p:ph type="title"/>
          </p:nvPr>
        </p:nvSpPr>
        <p:spPr/>
        <p:txBody>
          <a:bodyPr/>
          <a:lstStyle/>
          <a:p>
            <a:r>
              <a:rPr lang="en-GB" dirty="0"/>
              <a:t>ALN reforms Wales</a:t>
            </a:r>
          </a:p>
        </p:txBody>
      </p:sp>
      <p:sp>
        <p:nvSpPr>
          <p:cNvPr id="3" name="Content Placeholder 2">
            <a:extLst>
              <a:ext uri="{FF2B5EF4-FFF2-40B4-BE49-F238E27FC236}">
                <a16:creationId xmlns:a16="http://schemas.microsoft.com/office/drawing/2014/main" id="{33C57C34-8C98-7C12-5A85-4404D350820B}"/>
              </a:ext>
            </a:extLst>
          </p:cNvPr>
          <p:cNvSpPr>
            <a:spLocks noGrp="1"/>
          </p:cNvSpPr>
          <p:nvPr>
            <p:ph idx="1"/>
          </p:nvPr>
        </p:nvSpPr>
        <p:spPr>
          <a:xfrm>
            <a:off x="1097280" y="2108201"/>
            <a:ext cx="10058400" cy="4036225"/>
          </a:xfrm>
        </p:spPr>
        <p:txBody>
          <a:bodyPr>
            <a:normAutofit lnSpcReduction="10000"/>
          </a:bodyPr>
          <a:lstStyle/>
          <a:p>
            <a:r>
              <a:rPr lang="en-GB" dirty="0"/>
              <a:t>Reforms aim to…</a:t>
            </a:r>
          </a:p>
          <a:p>
            <a:pPr>
              <a:buFont typeface="Arial" panose="020B0604020202020204" pitchFamily="34" charset="0"/>
              <a:buChar char="•"/>
            </a:pPr>
            <a:r>
              <a:rPr lang="en-GB" dirty="0"/>
              <a:t>ensure that all learners with ALN are supported to overcome barriers to learning and achieve their full potential </a:t>
            </a:r>
          </a:p>
          <a:p>
            <a:pPr>
              <a:buFont typeface="Arial" panose="020B0604020202020204" pitchFamily="34" charset="0"/>
              <a:buChar char="•"/>
            </a:pPr>
            <a:r>
              <a:rPr lang="en-GB" dirty="0"/>
              <a:t>improve the planning and delivery of support for learners from 0 to 25 with ALN, placing learners’ needs, views, wishes and feelings at the heart of the process </a:t>
            </a:r>
          </a:p>
          <a:p>
            <a:pPr>
              <a:buFont typeface="Arial" panose="020B0604020202020204" pitchFamily="34" charset="0"/>
              <a:buChar char="•"/>
            </a:pPr>
            <a:r>
              <a:rPr lang="en-GB" dirty="0"/>
              <a:t>focus on the importance of identifying needs early and putting in place timely and effective interventions which are monitored and adapted to ensure they deliver the desired outcomes.</a:t>
            </a:r>
          </a:p>
        </p:txBody>
      </p:sp>
    </p:spTree>
    <p:extLst>
      <p:ext uri="{BB962C8B-B14F-4D97-AF65-F5344CB8AC3E}">
        <p14:creationId xmlns:p14="http://schemas.microsoft.com/office/powerpoint/2010/main" val="1051591575"/>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A5938D-A0E1-46B0-0ED5-DB142E00D3F3}"/>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201017F8-E522-B08B-F3C1-EF941161E47C}"/>
              </a:ext>
            </a:extLst>
          </p:cNvPr>
          <p:cNvSpPr>
            <a:spLocks noGrp="1"/>
          </p:cNvSpPr>
          <p:nvPr>
            <p:ph idx="1"/>
          </p:nvPr>
        </p:nvSpPr>
        <p:spPr>
          <a:xfrm>
            <a:off x="1097280" y="2108201"/>
            <a:ext cx="10058400" cy="4113137"/>
          </a:xfrm>
        </p:spPr>
        <p:txBody>
          <a:bodyPr>
            <a:normAutofit fontScale="92500" lnSpcReduction="20000"/>
          </a:bodyPr>
          <a:lstStyle/>
          <a:p>
            <a:r>
              <a:rPr lang="en-GB" dirty="0"/>
              <a:t>Because…</a:t>
            </a:r>
          </a:p>
          <a:p>
            <a:pPr>
              <a:buFont typeface="Arial" panose="020B0604020202020204" pitchFamily="34" charset="0"/>
              <a:buChar char="•"/>
            </a:pPr>
            <a:r>
              <a:rPr lang="en-GB" dirty="0"/>
              <a:t>We are determined to deliver a fully inclusive education system for learners in Wales. A system where needs are identified early and addressed quickly, and where all learners are supported to reach their potential. </a:t>
            </a:r>
          </a:p>
          <a:p>
            <a:pPr>
              <a:buFont typeface="Arial" panose="020B0604020202020204" pitchFamily="34" charset="0"/>
              <a:buChar char="•"/>
            </a:pPr>
            <a:r>
              <a:rPr lang="en-GB" dirty="0"/>
              <a:t>Around 23 per cent of all learners at maintained schools in Wales have SEN. Overall the academic attainment of learners with SEN is poor compared to the rest of the learner population. </a:t>
            </a:r>
          </a:p>
          <a:p>
            <a:pPr>
              <a:buFont typeface="Arial" panose="020B0604020202020204" pitchFamily="34" charset="0"/>
              <a:buChar char="•"/>
            </a:pPr>
            <a:r>
              <a:rPr lang="en-GB" dirty="0"/>
              <a:t>Under the new system, planning will be flexible and responsive, our professionals will be skilled and confident in identifying needs and deploying strategies to help learners overcome their barriers to learning, and the learner will be at the centre of everything we do</a:t>
            </a:r>
          </a:p>
        </p:txBody>
      </p:sp>
    </p:spTree>
    <p:extLst>
      <p:ext uri="{BB962C8B-B14F-4D97-AF65-F5344CB8AC3E}">
        <p14:creationId xmlns:p14="http://schemas.microsoft.com/office/powerpoint/2010/main" val="1488341824"/>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E50BC6-3866-7B27-827F-2B706AF1F410}"/>
              </a:ext>
            </a:extLst>
          </p:cNvPr>
          <p:cNvSpPr>
            <a:spLocks noGrp="1"/>
          </p:cNvSpPr>
          <p:nvPr>
            <p:ph type="title"/>
          </p:nvPr>
        </p:nvSpPr>
        <p:spPr/>
        <p:txBody>
          <a:bodyPr/>
          <a:lstStyle/>
          <a:p>
            <a:r>
              <a:rPr lang="en-GB" dirty="0"/>
              <a:t>5 areas of change</a:t>
            </a:r>
          </a:p>
        </p:txBody>
      </p:sp>
      <p:sp>
        <p:nvSpPr>
          <p:cNvPr id="3" name="Content Placeholder 2">
            <a:extLst>
              <a:ext uri="{FF2B5EF4-FFF2-40B4-BE49-F238E27FC236}">
                <a16:creationId xmlns:a16="http://schemas.microsoft.com/office/drawing/2014/main" id="{CBEC659F-E292-D69D-59DA-E3956E05434A}"/>
              </a:ext>
            </a:extLst>
          </p:cNvPr>
          <p:cNvSpPr>
            <a:spLocks noGrp="1"/>
          </p:cNvSpPr>
          <p:nvPr>
            <p:ph idx="1"/>
          </p:nvPr>
        </p:nvSpPr>
        <p:spPr/>
        <p:txBody>
          <a:bodyPr/>
          <a:lstStyle/>
          <a:p>
            <a:r>
              <a:rPr lang="en-GB" dirty="0"/>
              <a:t>Legislation</a:t>
            </a:r>
          </a:p>
          <a:p>
            <a:r>
              <a:rPr lang="en-GB" dirty="0"/>
              <a:t>Workforce development</a:t>
            </a:r>
          </a:p>
          <a:p>
            <a:r>
              <a:rPr lang="en-GB" dirty="0"/>
              <a:t>Implementation/transition support</a:t>
            </a:r>
          </a:p>
          <a:p>
            <a:r>
              <a:rPr lang="en-GB" dirty="0"/>
              <a:t>Awareness raising</a:t>
            </a:r>
          </a:p>
          <a:p>
            <a:r>
              <a:rPr lang="en-GB" dirty="0"/>
              <a:t>Supporting policy</a:t>
            </a:r>
          </a:p>
        </p:txBody>
      </p:sp>
    </p:spTree>
    <p:extLst>
      <p:ext uri="{BB962C8B-B14F-4D97-AF65-F5344CB8AC3E}">
        <p14:creationId xmlns:p14="http://schemas.microsoft.com/office/powerpoint/2010/main" val="50588661"/>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0AFF2E-F0BA-0ADE-AF16-9199B7C97889}"/>
              </a:ext>
            </a:extLst>
          </p:cNvPr>
          <p:cNvSpPr>
            <a:spLocks noGrp="1"/>
          </p:cNvSpPr>
          <p:nvPr>
            <p:ph type="title"/>
          </p:nvPr>
        </p:nvSpPr>
        <p:spPr/>
        <p:txBody>
          <a:bodyPr>
            <a:normAutofit/>
          </a:bodyPr>
          <a:lstStyle/>
          <a:p>
            <a:r>
              <a:rPr lang="en-GB" dirty="0"/>
              <a:t>What does this mean for us? </a:t>
            </a:r>
          </a:p>
        </p:txBody>
      </p:sp>
      <p:sp>
        <p:nvSpPr>
          <p:cNvPr id="3" name="Content Placeholder 2">
            <a:extLst>
              <a:ext uri="{FF2B5EF4-FFF2-40B4-BE49-F238E27FC236}">
                <a16:creationId xmlns:a16="http://schemas.microsoft.com/office/drawing/2014/main" id="{D7BC873F-98AB-9A73-F15D-7786615CE361}"/>
              </a:ext>
            </a:extLst>
          </p:cNvPr>
          <p:cNvSpPr>
            <a:spLocks noGrp="1"/>
          </p:cNvSpPr>
          <p:nvPr>
            <p:ph idx="1"/>
          </p:nvPr>
        </p:nvSpPr>
        <p:spPr/>
        <p:txBody>
          <a:bodyPr>
            <a:normAutofit lnSpcReduction="10000"/>
          </a:bodyPr>
          <a:lstStyle/>
          <a:p>
            <a:pPr marL="0" indent="0">
              <a:buNone/>
            </a:pPr>
            <a:r>
              <a:rPr lang="en-GB" dirty="0"/>
              <a:t>Taken from The Additional Learning Needs Code for Wales 2021 </a:t>
            </a:r>
            <a:r>
              <a:rPr lang="en-GB" dirty="0">
                <a:hlinkClick r:id="rId2"/>
              </a:rPr>
              <a:t>The Additional Learning Needs Code for Wales 2021 </a:t>
            </a:r>
            <a:r>
              <a:rPr lang="en-GB" dirty="0"/>
              <a:t> </a:t>
            </a:r>
          </a:p>
          <a:p>
            <a:pPr>
              <a:buFont typeface="Arial" panose="020B0604020202020204" pitchFamily="34" charset="0"/>
              <a:buChar char="•"/>
            </a:pPr>
            <a:r>
              <a:rPr lang="en-GB" dirty="0"/>
              <a:t>Act says that FEI has a duty to decide whether a young person had ALN…</a:t>
            </a:r>
          </a:p>
          <a:p>
            <a:pPr>
              <a:buFont typeface="Arial" panose="020B0604020202020204" pitchFamily="34" charset="0"/>
              <a:buChar char="•"/>
            </a:pPr>
            <a:r>
              <a:rPr lang="en-GB" dirty="0"/>
              <a:t>Where it is brought to its attention, or otherwise appears to, an FEI that a young person at the FEI may have ALN, the FEI must decide whether the young person has ALN</a:t>
            </a:r>
          </a:p>
          <a:p>
            <a:pPr>
              <a:buFont typeface="Arial" panose="020B0604020202020204" pitchFamily="34" charset="0"/>
              <a:buChar char="•"/>
            </a:pPr>
            <a:r>
              <a:rPr lang="en-GB" dirty="0"/>
              <a:t>The possibility that a young person has ALN might be brought to the attention of the FEI by the young person themselves or by someone else. </a:t>
            </a:r>
          </a:p>
          <a:p>
            <a:pPr marL="0" indent="0">
              <a:buNone/>
            </a:pPr>
            <a:endParaRPr lang="en-GB" dirty="0"/>
          </a:p>
        </p:txBody>
      </p:sp>
    </p:spTree>
    <p:extLst>
      <p:ext uri="{BB962C8B-B14F-4D97-AF65-F5344CB8AC3E}">
        <p14:creationId xmlns:p14="http://schemas.microsoft.com/office/powerpoint/2010/main" val="367996669"/>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15CFE7-9FD8-501D-C078-E6A3493F16FB}"/>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372A48DC-B25C-41C4-A30E-D0DDD079366C}"/>
              </a:ext>
            </a:extLst>
          </p:cNvPr>
          <p:cNvSpPr>
            <a:spLocks noGrp="1"/>
          </p:cNvSpPr>
          <p:nvPr>
            <p:ph idx="1"/>
          </p:nvPr>
        </p:nvSpPr>
        <p:spPr>
          <a:xfrm>
            <a:off x="1097280" y="2108201"/>
            <a:ext cx="10058400" cy="3923322"/>
          </a:xfrm>
        </p:spPr>
        <p:txBody>
          <a:bodyPr>
            <a:noAutofit/>
          </a:bodyPr>
          <a:lstStyle/>
          <a:p>
            <a:pPr>
              <a:buFont typeface="Arial" panose="020B0604020202020204" pitchFamily="34" charset="0"/>
              <a:buChar char="•"/>
            </a:pPr>
            <a:r>
              <a:rPr lang="en-GB" sz="2200" dirty="0"/>
              <a:t>Where an FEI is required to decide whether a young person at the FEI has ALN, it must:</a:t>
            </a:r>
          </a:p>
          <a:p>
            <a:r>
              <a:rPr lang="en-GB" sz="2200" dirty="0"/>
              <a:t>(a) designate a person (the ‘designated co-ordinator’) to be responsible for co-ordinating the actions required to make that decision and, if an IDP is required, to be responsible for preparing it. This could be, but need not be, the </a:t>
            </a:r>
            <a:r>
              <a:rPr lang="en-GB" sz="2200" dirty="0" err="1"/>
              <a:t>ALNCo</a:t>
            </a:r>
            <a:r>
              <a:rPr lang="en-GB" sz="2200" dirty="0"/>
              <a:t>; </a:t>
            </a:r>
          </a:p>
          <a:p>
            <a:r>
              <a:rPr lang="en-GB" sz="2200" dirty="0"/>
              <a:t>(b) record the date on which it is brought to its attention, or otherwise appears to it, that the young person may have ALN; </a:t>
            </a:r>
          </a:p>
          <a:p>
            <a:r>
              <a:rPr lang="en-GB" sz="2200" dirty="0"/>
              <a:t>(c) record a summary of how the possibility that the young person has ALN has been brought to its attention or why it otherwise appears to it that the young person may have ALN;</a:t>
            </a:r>
          </a:p>
        </p:txBody>
      </p:sp>
    </p:spTree>
    <p:extLst>
      <p:ext uri="{BB962C8B-B14F-4D97-AF65-F5344CB8AC3E}">
        <p14:creationId xmlns:p14="http://schemas.microsoft.com/office/powerpoint/2010/main" val="1000769884"/>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D531CA-EBDE-0F2F-CB39-00D07C1F85DB}"/>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89A9398E-89B6-9AC5-E99C-8041A7C99C72}"/>
              </a:ext>
            </a:extLst>
          </p:cNvPr>
          <p:cNvSpPr>
            <a:spLocks noGrp="1"/>
          </p:cNvSpPr>
          <p:nvPr>
            <p:ph idx="1"/>
          </p:nvPr>
        </p:nvSpPr>
        <p:spPr>
          <a:xfrm>
            <a:off x="1097280" y="2108201"/>
            <a:ext cx="10058400" cy="3959313"/>
          </a:xfrm>
        </p:spPr>
        <p:txBody>
          <a:bodyPr>
            <a:normAutofit lnSpcReduction="10000"/>
          </a:bodyPr>
          <a:lstStyle/>
          <a:p>
            <a:r>
              <a:rPr lang="en-GB" dirty="0"/>
              <a:t>(d) notify the young person that it has been brought to its attention, or otherwise appears to it, that the young person may have ALN; </a:t>
            </a:r>
          </a:p>
          <a:p>
            <a:r>
              <a:rPr lang="en-GB" dirty="0"/>
              <a:t>(e) consider offering an initial meeting with the young person to discuss the process; </a:t>
            </a:r>
          </a:p>
          <a:p>
            <a:r>
              <a:rPr lang="en-GB" dirty="0"/>
              <a:t>(f) explain to the young person the consequences of consenting to the decision being made and not doing so; </a:t>
            </a:r>
          </a:p>
          <a:p>
            <a:r>
              <a:rPr lang="en-GB" dirty="0"/>
              <a:t>(g) seek the young person’s consent to the decision being made and, should the decision be that the young person has ALN, to an IDP being prepared and maintained.</a:t>
            </a:r>
          </a:p>
          <a:p>
            <a:endParaRPr lang="en-GB" dirty="0"/>
          </a:p>
        </p:txBody>
      </p:sp>
    </p:spTree>
    <p:extLst>
      <p:ext uri="{BB962C8B-B14F-4D97-AF65-F5344CB8AC3E}">
        <p14:creationId xmlns:p14="http://schemas.microsoft.com/office/powerpoint/2010/main" val="1548739187"/>
      </p:ext>
    </p:extLst>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89EC2F-463A-3737-0BC4-49B751D54BD9}"/>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1DC1BB3D-4111-DE55-1B0A-69B82C32940A}"/>
              </a:ext>
            </a:extLst>
          </p:cNvPr>
          <p:cNvSpPr>
            <a:spLocks noGrp="1"/>
          </p:cNvSpPr>
          <p:nvPr>
            <p:ph idx="1"/>
          </p:nvPr>
        </p:nvSpPr>
        <p:spPr>
          <a:xfrm>
            <a:off x="1097280" y="2108201"/>
            <a:ext cx="10058400" cy="4172958"/>
          </a:xfrm>
        </p:spPr>
        <p:txBody>
          <a:bodyPr>
            <a:normAutofit fontScale="85000" lnSpcReduction="10000"/>
          </a:bodyPr>
          <a:lstStyle/>
          <a:p>
            <a:pPr>
              <a:buFont typeface="Arial" panose="020B0604020202020204" pitchFamily="34" charset="0"/>
              <a:buChar char="•"/>
            </a:pPr>
            <a:r>
              <a:rPr lang="en-GB" dirty="0"/>
              <a:t>The notification should also provide an indication of the likely timescale for the process</a:t>
            </a:r>
          </a:p>
          <a:p>
            <a:pPr>
              <a:buFont typeface="Arial" panose="020B0604020202020204" pitchFamily="34" charset="0"/>
              <a:buChar char="•"/>
            </a:pPr>
            <a:r>
              <a:rPr lang="en-GB" dirty="0"/>
              <a:t>The FEI must record:</a:t>
            </a:r>
          </a:p>
          <a:p>
            <a:r>
              <a:rPr lang="en-GB" dirty="0"/>
              <a:t>(a) where the YP consents to the decision being made or an IDP being prepared and maintained, when and how consent was given; </a:t>
            </a:r>
          </a:p>
          <a:p>
            <a:r>
              <a:rPr lang="en-GB" dirty="0"/>
              <a:t>(b) where the YP objects to any of those matters, when and how the young person objected;</a:t>
            </a:r>
          </a:p>
          <a:p>
            <a:r>
              <a:rPr lang="en-GB" dirty="0"/>
              <a:t>(c) where the YP has neither consented nor objected to any of those matters, the steps taken by the FEI to seek the young person’s consent and explain the consequences of the FEI deciding whether the young person has ALN. </a:t>
            </a:r>
          </a:p>
          <a:p>
            <a:pPr>
              <a:buFont typeface="Arial" panose="020B0604020202020204" pitchFamily="34" charset="0"/>
              <a:buChar char="•"/>
            </a:pPr>
            <a:r>
              <a:rPr lang="en-GB" dirty="0"/>
              <a:t>FEIs should have appropriate procedures in place to facilitate this, which might include the young person signing to confirm whether or not they consent</a:t>
            </a:r>
          </a:p>
          <a:p>
            <a:endParaRPr lang="en-GB" dirty="0"/>
          </a:p>
          <a:p>
            <a:endParaRPr lang="en-GB" dirty="0"/>
          </a:p>
        </p:txBody>
      </p:sp>
    </p:spTree>
    <p:extLst>
      <p:ext uri="{BB962C8B-B14F-4D97-AF65-F5344CB8AC3E}">
        <p14:creationId xmlns:p14="http://schemas.microsoft.com/office/powerpoint/2010/main" val="4009767667"/>
      </p:ext>
    </p:extLst>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6C3150-9F28-4C0C-7512-8FEC6415CAA5}"/>
              </a:ext>
            </a:extLst>
          </p:cNvPr>
          <p:cNvSpPr>
            <a:spLocks noGrp="1"/>
          </p:cNvSpPr>
          <p:nvPr>
            <p:ph type="title"/>
          </p:nvPr>
        </p:nvSpPr>
        <p:spPr/>
        <p:txBody>
          <a:bodyPr>
            <a:normAutofit/>
          </a:bodyPr>
          <a:lstStyle/>
          <a:p>
            <a:r>
              <a:rPr lang="en-GB" dirty="0"/>
              <a:t>Well-Being of Future Generations Wales Act (2015)</a:t>
            </a:r>
          </a:p>
        </p:txBody>
      </p:sp>
      <p:sp>
        <p:nvSpPr>
          <p:cNvPr id="3" name="Content Placeholder 2">
            <a:extLst>
              <a:ext uri="{FF2B5EF4-FFF2-40B4-BE49-F238E27FC236}">
                <a16:creationId xmlns:a16="http://schemas.microsoft.com/office/drawing/2014/main" id="{CED64CCA-D2FF-387B-D894-EAD0F10D94E7}"/>
              </a:ext>
            </a:extLst>
          </p:cNvPr>
          <p:cNvSpPr>
            <a:spLocks noGrp="1"/>
          </p:cNvSpPr>
          <p:nvPr>
            <p:ph idx="1"/>
          </p:nvPr>
        </p:nvSpPr>
        <p:spPr/>
        <p:txBody>
          <a:bodyPr>
            <a:normAutofit/>
          </a:bodyPr>
          <a:lstStyle/>
          <a:p>
            <a:pPr>
              <a:buFont typeface="Arial" panose="020B0604020202020204" pitchFamily="34" charset="0"/>
              <a:buChar char="•"/>
            </a:pPr>
            <a:r>
              <a:rPr lang="en-GB" sz="2400" dirty="0"/>
              <a:t>Key piece of legislation and unique in the world </a:t>
            </a:r>
          </a:p>
          <a:p>
            <a:pPr>
              <a:buFont typeface="Arial" panose="020B0604020202020204" pitchFamily="34" charset="0"/>
              <a:buChar char="•"/>
            </a:pPr>
            <a:r>
              <a:rPr lang="en-GB" sz="2400" dirty="0"/>
              <a:t>Acknowledges the challenges that Wales has in terms of securing prosperity for future generations </a:t>
            </a:r>
          </a:p>
          <a:p>
            <a:pPr>
              <a:buFont typeface="Arial" panose="020B0604020202020204" pitchFamily="34" charset="0"/>
              <a:buChar char="•"/>
            </a:pPr>
            <a:r>
              <a:rPr lang="en-GB" sz="2400" dirty="0"/>
              <a:t>Began in 2014 with a ‘National Conversation’ following the drawing up of initial plans in 2012.</a:t>
            </a:r>
          </a:p>
          <a:p>
            <a:pPr>
              <a:buFont typeface="Arial" panose="020B0604020202020204" pitchFamily="34" charset="0"/>
              <a:buChar char="•"/>
            </a:pPr>
            <a:r>
              <a:rPr lang="en-GB" sz="2400" dirty="0"/>
              <a:t>Outlined plans of how the nation wanted Wales to look by 2050 and what the priorities should be.</a:t>
            </a:r>
          </a:p>
        </p:txBody>
      </p:sp>
    </p:spTree>
    <p:extLst>
      <p:ext uri="{BB962C8B-B14F-4D97-AF65-F5344CB8AC3E}">
        <p14:creationId xmlns:p14="http://schemas.microsoft.com/office/powerpoint/2010/main" val="1204663732"/>
      </p:ext>
    </p:extLst>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Future Gen Cymru on Twitter: &quot;We've already seen Scotland commit to a  #FGCommissioner @patrickharvie and @thebigissue call on @GOVUK to  well-being and long-term thinking. If every country in the world had a">
            <a:extLst>
              <a:ext uri="{FF2B5EF4-FFF2-40B4-BE49-F238E27FC236}">
                <a16:creationId xmlns:a16="http://schemas.microsoft.com/office/drawing/2014/main" id="{E6CC270E-941E-FED0-3C88-D8B4861C22A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38765015"/>
      </p:ext>
    </p:extLst>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380566-474C-3405-009B-1CCBFD9FA587}"/>
              </a:ext>
            </a:extLst>
          </p:cNvPr>
          <p:cNvSpPr>
            <a:spLocks noGrp="1"/>
          </p:cNvSpPr>
          <p:nvPr>
            <p:ph type="title"/>
          </p:nvPr>
        </p:nvSpPr>
        <p:spPr/>
        <p:txBody>
          <a:bodyPr/>
          <a:lstStyle/>
          <a:p>
            <a:r>
              <a:rPr lang="en-GB" dirty="0"/>
              <a:t>5 ways of working</a:t>
            </a:r>
          </a:p>
        </p:txBody>
      </p:sp>
      <p:sp>
        <p:nvSpPr>
          <p:cNvPr id="3" name="Content Placeholder 2">
            <a:extLst>
              <a:ext uri="{FF2B5EF4-FFF2-40B4-BE49-F238E27FC236}">
                <a16:creationId xmlns:a16="http://schemas.microsoft.com/office/drawing/2014/main" id="{245B05FD-49BC-9C55-80C6-8BD1E17A0C77}"/>
              </a:ext>
            </a:extLst>
          </p:cNvPr>
          <p:cNvSpPr>
            <a:spLocks noGrp="1"/>
          </p:cNvSpPr>
          <p:nvPr>
            <p:ph idx="1"/>
          </p:nvPr>
        </p:nvSpPr>
        <p:spPr>
          <a:xfrm>
            <a:off x="1097280" y="2108201"/>
            <a:ext cx="10058400" cy="4096046"/>
          </a:xfrm>
        </p:spPr>
        <p:txBody>
          <a:bodyPr>
            <a:normAutofit fontScale="92500" lnSpcReduction="20000"/>
          </a:bodyPr>
          <a:lstStyle/>
          <a:p>
            <a:pPr>
              <a:buFont typeface="Arial" panose="020B0604020202020204" pitchFamily="34" charset="0"/>
              <a:buChar char="•"/>
            </a:pPr>
            <a:r>
              <a:rPr lang="en-GB" b="1" dirty="0"/>
              <a:t>Long term </a:t>
            </a:r>
            <a:r>
              <a:rPr lang="en-GB" dirty="0"/>
              <a:t>– the need to balance short term needs with the ability to meet long term requirements. </a:t>
            </a:r>
          </a:p>
          <a:p>
            <a:pPr>
              <a:buFont typeface="Arial" panose="020B0604020202020204" pitchFamily="34" charset="0"/>
              <a:buChar char="•"/>
            </a:pPr>
            <a:r>
              <a:rPr lang="en-GB" b="1" dirty="0"/>
              <a:t>Prevention</a:t>
            </a:r>
            <a:r>
              <a:rPr lang="en-GB" dirty="0"/>
              <a:t> – how acting to prevent problems occurring or getting worse may be useful in helping public bodies meet their objectives. </a:t>
            </a:r>
          </a:p>
          <a:p>
            <a:pPr>
              <a:buFont typeface="Arial" panose="020B0604020202020204" pitchFamily="34" charset="0"/>
              <a:buChar char="•"/>
            </a:pPr>
            <a:r>
              <a:rPr lang="en-GB" b="1" dirty="0"/>
              <a:t>Integration</a:t>
            </a:r>
            <a:r>
              <a:rPr lang="en-GB" dirty="0"/>
              <a:t> – considering how the objectives of each public body may affect their other objectives or those of different public bodies as well as the impact on the well-being goals themselves. </a:t>
            </a:r>
          </a:p>
          <a:p>
            <a:pPr>
              <a:buFont typeface="Arial" panose="020B0604020202020204" pitchFamily="34" charset="0"/>
              <a:buChar char="•"/>
            </a:pPr>
            <a:r>
              <a:rPr lang="en-GB" b="1" dirty="0"/>
              <a:t>Collaboration</a:t>
            </a:r>
            <a:r>
              <a:rPr lang="en-GB" dirty="0"/>
              <a:t> – working with others to help achieve the objectives </a:t>
            </a:r>
          </a:p>
          <a:p>
            <a:pPr>
              <a:buFont typeface="Arial" panose="020B0604020202020204" pitchFamily="34" charset="0"/>
              <a:buChar char="•"/>
            </a:pPr>
            <a:r>
              <a:rPr lang="en-GB" b="1" dirty="0"/>
              <a:t>Involvement</a:t>
            </a:r>
            <a:r>
              <a:rPr lang="en-GB" dirty="0"/>
              <a:t> – ensuring they involve people that reflect the diversity of their area and have an interest in achieving the well-being goals.</a:t>
            </a:r>
          </a:p>
        </p:txBody>
      </p:sp>
    </p:spTree>
    <p:extLst>
      <p:ext uri="{BB962C8B-B14F-4D97-AF65-F5344CB8AC3E}">
        <p14:creationId xmlns:p14="http://schemas.microsoft.com/office/powerpoint/2010/main" val="3675283141"/>
      </p:ext>
    </p:extLst>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DD23B6-F325-C109-D357-6593BD06AF4A}"/>
              </a:ext>
            </a:extLst>
          </p:cNvPr>
          <p:cNvSpPr>
            <a:spLocks noGrp="1"/>
          </p:cNvSpPr>
          <p:nvPr>
            <p:ph type="title"/>
          </p:nvPr>
        </p:nvSpPr>
        <p:spPr/>
        <p:txBody>
          <a:bodyPr/>
          <a:lstStyle/>
          <a:p>
            <a:r>
              <a:rPr lang="en-GB" dirty="0"/>
              <a:t>Who is governed by the act?</a:t>
            </a:r>
          </a:p>
        </p:txBody>
      </p:sp>
      <p:graphicFrame>
        <p:nvGraphicFramePr>
          <p:cNvPr id="4" name="Table 4">
            <a:extLst>
              <a:ext uri="{FF2B5EF4-FFF2-40B4-BE49-F238E27FC236}">
                <a16:creationId xmlns:a16="http://schemas.microsoft.com/office/drawing/2014/main" id="{DF1EC439-C71C-6A49-2820-28C749F13429}"/>
              </a:ext>
            </a:extLst>
          </p:cNvPr>
          <p:cNvGraphicFramePr>
            <a:graphicFrameLocks noGrp="1"/>
          </p:cNvGraphicFramePr>
          <p:nvPr>
            <p:ph idx="1"/>
            <p:extLst>
              <p:ext uri="{D42A27DB-BD31-4B8C-83A1-F6EECF244321}">
                <p14:modId xmlns:p14="http://schemas.microsoft.com/office/powerpoint/2010/main" val="4097873858"/>
              </p:ext>
            </p:extLst>
          </p:nvPr>
        </p:nvGraphicFramePr>
        <p:xfrm>
          <a:off x="546930" y="1982625"/>
          <a:ext cx="11254812" cy="4307079"/>
        </p:xfrm>
        <a:graphic>
          <a:graphicData uri="http://schemas.openxmlformats.org/drawingml/2006/table">
            <a:tbl>
              <a:tblPr firstRow="1" bandRow="1">
                <a:tableStyleId>{5C22544A-7EE6-4342-B048-85BDC9FD1C3A}</a:tableStyleId>
              </a:tblPr>
              <a:tblGrid>
                <a:gridCol w="3751604">
                  <a:extLst>
                    <a:ext uri="{9D8B030D-6E8A-4147-A177-3AD203B41FA5}">
                      <a16:colId xmlns:a16="http://schemas.microsoft.com/office/drawing/2014/main" val="1075214043"/>
                    </a:ext>
                  </a:extLst>
                </a:gridCol>
                <a:gridCol w="3751604">
                  <a:extLst>
                    <a:ext uri="{9D8B030D-6E8A-4147-A177-3AD203B41FA5}">
                      <a16:colId xmlns:a16="http://schemas.microsoft.com/office/drawing/2014/main" val="1871322020"/>
                    </a:ext>
                  </a:extLst>
                </a:gridCol>
                <a:gridCol w="3751604">
                  <a:extLst>
                    <a:ext uri="{9D8B030D-6E8A-4147-A177-3AD203B41FA5}">
                      <a16:colId xmlns:a16="http://schemas.microsoft.com/office/drawing/2014/main" val="989320250"/>
                    </a:ext>
                  </a:extLst>
                </a:gridCol>
              </a:tblGrid>
              <a:tr h="515377">
                <a:tc gridSpan="3">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200" b="0" dirty="0">
                          <a:solidFill>
                            <a:schemeClr val="tx1"/>
                          </a:solidFill>
                          <a:effectLst/>
                        </a:rPr>
                        <a:t>Public bodies included in the Well-being of Future Generations Act (Wales) 2015</a:t>
                      </a:r>
                    </a:p>
                  </a:txBody>
                  <a:tcPr/>
                </a:tc>
                <a:tc hMerge="1">
                  <a:txBody>
                    <a:bodyPr/>
                    <a:lstStyle/>
                    <a:p>
                      <a:endParaRPr lang="en-GB" dirty="0"/>
                    </a:p>
                  </a:txBody>
                  <a:tcPr/>
                </a:tc>
                <a:tc hMerge="1">
                  <a:txBody>
                    <a:bodyPr/>
                    <a:lstStyle/>
                    <a:p>
                      <a:endParaRPr lang="en-GB" dirty="0"/>
                    </a:p>
                  </a:txBody>
                  <a:tcPr/>
                </a:tc>
                <a:extLst>
                  <a:ext uri="{0D108BD9-81ED-4DB2-BD59-A6C34878D82A}">
                    <a16:rowId xmlns:a16="http://schemas.microsoft.com/office/drawing/2014/main" val="2838746891"/>
                  </a:ext>
                </a:extLst>
              </a:tr>
              <a:tr h="515377">
                <a:tc>
                  <a:txBody>
                    <a:bodyPr/>
                    <a:lstStyle/>
                    <a:p>
                      <a:r>
                        <a:rPr lang="en-GB" sz="2200" dirty="0"/>
                        <a:t>Welsh Ministers</a:t>
                      </a:r>
                    </a:p>
                  </a:txBody>
                  <a:tcPr/>
                </a:tc>
                <a:tc>
                  <a:txBody>
                    <a:bodyPr/>
                    <a:lstStyle/>
                    <a:p>
                      <a:r>
                        <a:rPr lang="en-GB" sz="2200" dirty="0"/>
                        <a:t>Local Authorities</a:t>
                      </a:r>
                    </a:p>
                  </a:txBody>
                  <a:tcPr/>
                </a:tc>
                <a:tc>
                  <a:txBody>
                    <a:bodyPr/>
                    <a:lstStyle/>
                    <a:p>
                      <a:r>
                        <a:rPr lang="en-GB" sz="2200" dirty="0"/>
                        <a:t>Local Health Boards</a:t>
                      </a:r>
                    </a:p>
                  </a:txBody>
                  <a:tcPr/>
                </a:tc>
                <a:extLst>
                  <a:ext uri="{0D108BD9-81ED-4DB2-BD59-A6C34878D82A}">
                    <a16:rowId xmlns:a16="http://schemas.microsoft.com/office/drawing/2014/main" val="3147548283"/>
                  </a:ext>
                </a:extLst>
              </a:tr>
              <a:tr h="920316">
                <a:tc>
                  <a:txBody>
                    <a:bodyPr/>
                    <a:lstStyle/>
                    <a:p>
                      <a:r>
                        <a:rPr lang="en-GB" sz="2200" dirty="0"/>
                        <a:t>Public Health Wales NHS Trust</a:t>
                      </a:r>
                    </a:p>
                  </a:txBody>
                  <a:tcPr/>
                </a:tc>
                <a:tc>
                  <a:txBody>
                    <a:bodyPr/>
                    <a:lstStyle/>
                    <a:p>
                      <a:r>
                        <a:rPr lang="en-GB" sz="2200" dirty="0" err="1"/>
                        <a:t>Velindre</a:t>
                      </a:r>
                      <a:r>
                        <a:rPr lang="en-GB" sz="2200" dirty="0"/>
                        <a:t> NHS Trust</a:t>
                      </a:r>
                    </a:p>
                  </a:txBody>
                  <a:tcPr/>
                </a:tc>
                <a:tc>
                  <a:txBody>
                    <a:bodyPr/>
                    <a:lstStyle/>
                    <a:p>
                      <a:r>
                        <a:rPr lang="en-GB" sz="2200" dirty="0" err="1"/>
                        <a:t>Nataional</a:t>
                      </a:r>
                      <a:r>
                        <a:rPr lang="en-GB" sz="2200" dirty="0"/>
                        <a:t> Park </a:t>
                      </a:r>
                      <a:r>
                        <a:rPr lang="en-GB" sz="2200" dirty="0" err="1"/>
                        <a:t>Authrorities</a:t>
                      </a:r>
                      <a:endParaRPr lang="en-GB" sz="2200" dirty="0"/>
                    </a:p>
                  </a:txBody>
                  <a:tcPr/>
                </a:tc>
                <a:extLst>
                  <a:ext uri="{0D108BD9-81ED-4DB2-BD59-A6C34878D82A}">
                    <a16:rowId xmlns:a16="http://schemas.microsoft.com/office/drawing/2014/main" val="998943424"/>
                  </a:ext>
                </a:extLst>
              </a:tr>
              <a:tr h="920316">
                <a:tc>
                  <a:txBody>
                    <a:bodyPr/>
                    <a:lstStyle/>
                    <a:p>
                      <a:r>
                        <a:rPr lang="en-GB" sz="2200" dirty="0"/>
                        <a:t>Fire and Rescue Authorities</a:t>
                      </a:r>
                    </a:p>
                  </a:txBody>
                  <a:tcPr/>
                </a:tc>
                <a:tc>
                  <a:txBody>
                    <a:bodyPr/>
                    <a:lstStyle/>
                    <a:p>
                      <a:r>
                        <a:rPr lang="en-GB" sz="2200" dirty="0"/>
                        <a:t>Natural Resources Wales</a:t>
                      </a:r>
                    </a:p>
                  </a:txBody>
                  <a:tcPr/>
                </a:tc>
                <a:tc>
                  <a:txBody>
                    <a:bodyPr/>
                    <a:lstStyle/>
                    <a:p>
                      <a:r>
                        <a:rPr lang="en-GB" sz="2200" dirty="0"/>
                        <a:t>National Museum of Wales</a:t>
                      </a:r>
                    </a:p>
                  </a:txBody>
                  <a:tcPr/>
                </a:tc>
                <a:extLst>
                  <a:ext uri="{0D108BD9-81ED-4DB2-BD59-A6C34878D82A}">
                    <a16:rowId xmlns:a16="http://schemas.microsoft.com/office/drawing/2014/main" val="3408042788"/>
                  </a:ext>
                </a:extLst>
              </a:tr>
              <a:tr h="515377">
                <a:tc>
                  <a:txBody>
                    <a:bodyPr/>
                    <a:lstStyle/>
                    <a:p>
                      <a:r>
                        <a:rPr lang="en-GB" sz="2200" dirty="0"/>
                        <a:t>The Arts Council of Wales</a:t>
                      </a:r>
                    </a:p>
                  </a:txBody>
                  <a:tcPr/>
                </a:tc>
                <a:tc>
                  <a:txBody>
                    <a:bodyPr/>
                    <a:lstStyle/>
                    <a:p>
                      <a:r>
                        <a:rPr lang="en-GB" sz="2200" dirty="0"/>
                        <a:t>Sports Council of Wales</a:t>
                      </a:r>
                    </a:p>
                  </a:txBody>
                  <a:tcPr/>
                </a:tc>
                <a:tc>
                  <a:txBody>
                    <a:bodyPr/>
                    <a:lstStyle/>
                    <a:p>
                      <a:r>
                        <a:rPr lang="en-GB" sz="2200" dirty="0"/>
                        <a:t>National Library of Wales</a:t>
                      </a:r>
                    </a:p>
                  </a:txBody>
                  <a:tcPr/>
                </a:tc>
                <a:extLst>
                  <a:ext uri="{0D108BD9-81ED-4DB2-BD59-A6C34878D82A}">
                    <a16:rowId xmlns:a16="http://schemas.microsoft.com/office/drawing/2014/main" val="3836039036"/>
                  </a:ext>
                </a:extLst>
              </a:tr>
              <a:tr h="920316">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200" dirty="0"/>
                        <a:t>The Higher Education Funding Council for Wales</a:t>
                      </a:r>
                    </a:p>
                  </a:txBody>
                  <a:tcPr/>
                </a:tc>
                <a:tc>
                  <a:txBody>
                    <a:bodyPr/>
                    <a:lstStyle/>
                    <a:p>
                      <a:endParaRPr lang="en-GB" sz="2200" dirty="0"/>
                    </a:p>
                  </a:txBody>
                  <a:tcPr/>
                </a:tc>
                <a:tc>
                  <a:txBody>
                    <a:bodyPr/>
                    <a:lstStyle/>
                    <a:p>
                      <a:endParaRPr lang="en-GB" sz="2200" dirty="0"/>
                    </a:p>
                  </a:txBody>
                  <a:tcPr/>
                </a:tc>
                <a:extLst>
                  <a:ext uri="{0D108BD9-81ED-4DB2-BD59-A6C34878D82A}">
                    <a16:rowId xmlns:a16="http://schemas.microsoft.com/office/drawing/2014/main" val="2472499604"/>
                  </a:ext>
                </a:extLst>
              </a:tr>
            </a:tbl>
          </a:graphicData>
        </a:graphic>
      </p:graphicFrame>
    </p:spTree>
    <p:extLst>
      <p:ext uri="{BB962C8B-B14F-4D97-AF65-F5344CB8AC3E}">
        <p14:creationId xmlns:p14="http://schemas.microsoft.com/office/powerpoint/2010/main" val="2415133237"/>
      </p:ext>
    </p:extLst>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35D97B-2F1F-DD1E-4339-9611987B7ADD}"/>
              </a:ext>
            </a:extLst>
          </p:cNvPr>
          <p:cNvSpPr>
            <a:spLocks noGrp="1"/>
          </p:cNvSpPr>
          <p:nvPr>
            <p:ph type="title"/>
          </p:nvPr>
        </p:nvSpPr>
        <p:spPr/>
        <p:txBody>
          <a:bodyPr/>
          <a:lstStyle/>
          <a:p>
            <a:r>
              <a:rPr lang="en-GB" dirty="0"/>
              <a:t>Taking Wales Forward (2016)</a:t>
            </a:r>
          </a:p>
        </p:txBody>
      </p:sp>
      <p:sp>
        <p:nvSpPr>
          <p:cNvPr id="3" name="Content Placeholder 2">
            <a:extLst>
              <a:ext uri="{FF2B5EF4-FFF2-40B4-BE49-F238E27FC236}">
                <a16:creationId xmlns:a16="http://schemas.microsoft.com/office/drawing/2014/main" id="{0380F974-46FA-C854-8402-48CE1193D262}"/>
              </a:ext>
            </a:extLst>
          </p:cNvPr>
          <p:cNvSpPr>
            <a:spLocks noGrp="1"/>
          </p:cNvSpPr>
          <p:nvPr>
            <p:ph idx="1"/>
          </p:nvPr>
        </p:nvSpPr>
        <p:spPr/>
        <p:txBody>
          <a:bodyPr>
            <a:normAutofit fontScale="92500" lnSpcReduction="10000"/>
          </a:bodyPr>
          <a:lstStyle/>
          <a:p>
            <a:r>
              <a:rPr lang="en-GB" dirty="0"/>
              <a:t> ‘The Future Generations Act presents an opportunity to work differently and engage with others to develop innovative solutions to the challenges we face’ </a:t>
            </a:r>
          </a:p>
          <a:p>
            <a:r>
              <a:rPr lang="en-GB" dirty="0"/>
              <a:t> Outlined the 4 cross-cutting strategies that would help deliver the promises of the WBFGA </a:t>
            </a:r>
          </a:p>
          <a:p>
            <a:r>
              <a:rPr lang="en-GB" dirty="0"/>
              <a:t>1. Prosperous and secure </a:t>
            </a:r>
          </a:p>
          <a:p>
            <a:r>
              <a:rPr lang="en-GB" dirty="0"/>
              <a:t>2. Healthy and active </a:t>
            </a:r>
          </a:p>
          <a:p>
            <a:r>
              <a:rPr lang="en-GB" dirty="0"/>
              <a:t>3. Ambitious and learning </a:t>
            </a:r>
          </a:p>
          <a:p>
            <a:r>
              <a:rPr lang="en-GB" dirty="0"/>
              <a:t>4. United and connected </a:t>
            </a:r>
          </a:p>
        </p:txBody>
      </p:sp>
    </p:spTree>
    <p:extLst>
      <p:ext uri="{BB962C8B-B14F-4D97-AF65-F5344CB8AC3E}">
        <p14:creationId xmlns:p14="http://schemas.microsoft.com/office/powerpoint/2010/main" val="37205574"/>
      </p:ext>
    </p:extLst>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9F4B18-0E77-BBC2-846F-99021A7B379E}"/>
              </a:ext>
            </a:extLst>
          </p:cNvPr>
          <p:cNvSpPr>
            <a:spLocks noGrp="1"/>
          </p:cNvSpPr>
          <p:nvPr>
            <p:ph type="title"/>
          </p:nvPr>
        </p:nvSpPr>
        <p:spPr/>
        <p:txBody>
          <a:bodyPr/>
          <a:lstStyle/>
          <a:p>
            <a:r>
              <a:rPr lang="en-GB" dirty="0"/>
              <a:t>Ambitious and Learning</a:t>
            </a:r>
          </a:p>
        </p:txBody>
      </p:sp>
      <p:sp>
        <p:nvSpPr>
          <p:cNvPr id="3" name="Content Placeholder 2">
            <a:extLst>
              <a:ext uri="{FF2B5EF4-FFF2-40B4-BE49-F238E27FC236}">
                <a16:creationId xmlns:a16="http://schemas.microsoft.com/office/drawing/2014/main" id="{3BC7074D-3D4E-BD22-B437-1BB4D0C48DC7}"/>
              </a:ext>
            </a:extLst>
          </p:cNvPr>
          <p:cNvSpPr>
            <a:spLocks noGrp="1"/>
          </p:cNvSpPr>
          <p:nvPr>
            <p:ph idx="1"/>
          </p:nvPr>
        </p:nvSpPr>
        <p:spPr>
          <a:xfrm>
            <a:off x="1097280" y="1960685"/>
            <a:ext cx="10058400" cy="4229100"/>
          </a:xfrm>
        </p:spPr>
        <p:txBody>
          <a:bodyPr>
            <a:normAutofit lnSpcReduction="10000"/>
          </a:bodyPr>
          <a:lstStyle/>
          <a:p>
            <a:r>
              <a:rPr lang="en-GB" dirty="0"/>
              <a:t>What does it mean? </a:t>
            </a:r>
          </a:p>
          <a:p>
            <a:pPr>
              <a:buFont typeface="Arial" panose="020B0604020202020204" pitchFamily="34" charset="0"/>
              <a:buChar char="•"/>
            </a:pPr>
            <a:r>
              <a:rPr lang="en-GB" dirty="0"/>
              <a:t>Prosperity depends on education, best start in life, raising standards and closing the attainment gap. Transforming the education and skills sector and reduce inequalities and barriers to access. </a:t>
            </a:r>
          </a:p>
          <a:p>
            <a:r>
              <a:rPr lang="en-GB" dirty="0"/>
              <a:t>How will we do it? </a:t>
            </a:r>
          </a:p>
          <a:p>
            <a:pPr>
              <a:buFont typeface="Arial" panose="020B0604020202020204" pitchFamily="34" charset="0"/>
              <a:buChar char="•"/>
            </a:pPr>
            <a:r>
              <a:rPr lang="en-GB" dirty="0"/>
              <a:t>Best start for children– positive parenting programmes, Flying Start, PDG, end reasonable punishment </a:t>
            </a:r>
          </a:p>
          <a:p>
            <a:pPr>
              <a:buFont typeface="Arial" panose="020B0604020202020204" pitchFamily="34" charset="0"/>
              <a:buChar char="•"/>
            </a:pPr>
            <a:r>
              <a:rPr lang="en-GB" dirty="0"/>
              <a:t>Looked after children– reduce unnecessary use of care, equality of opportunity </a:t>
            </a:r>
          </a:p>
        </p:txBody>
      </p:sp>
    </p:spTree>
    <p:extLst>
      <p:ext uri="{BB962C8B-B14F-4D97-AF65-F5344CB8AC3E}">
        <p14:creationId xmlns:p14="http://schemas.microsoft.com/office/powerpoint/2010/main" val="447839741"/>
      </p:ext>
    </p:extLst>
  </p:cSld>
  <p:clrMapOvr>
    <a:masterClrMapping/>
  </p:clrMapOvr>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C60786-2BDF-4C9D-0756-4A0E9C7D941A}"/>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812CC91D-31E6-B001-DC05-9799619D07E8}"/>
              </a:ext>
            </a:extLst>
          </p:cNvPr>
          <p:cNvSpPr>
            <a:spLocks noGrp="1"/>
          </p:cNvSpPr>
          <p:nvPr>
            <p:ph idx="1"/>
          </p:nvPr>
        </p:nvSpPr>
        <p:spPr/>
        <p:txBody>
          <a:bodyPr/>
          <a:lstStyle/>
          <a:p>
            <a:r>
              <a:rPr lang="en-GB" dirty="0"/>
              <a:t>Standards in schools– invest £100m to drive up standards, new curriculum, ALN support </a:t>
            </a:r>
          </a:p>
          <a:p>
            <a:r>
              <a:rPr lang="en-GB" dirty="0"/>
              <a:t>Schools workforce– Incentivise and promote teaching excellence, reshaping Welsh teaching </a:t>
            </a:r>
          </a:p>
          <a:p>
            <a:r>
              <a:rPr lang="en-GB" dirty="0"/>
              <a:t>Digital inclusion– broadband in schools, digital competence </a:t>
            </a:r>
          </a:p>
          <a:p>
            <a:r>
              <a:rPr lang="en-GB" dirty="0"/>
              <a:t>Further and higher education – FE and HE links, </a:t>
            </a:r>
            <a:r>
              <a:rPr lang="en-GB" dirty="0" err="1"/>
              <a:t>Hazelkorn</a:t>
            </a:r>
            <a:r>
              <a:rPr lang="en-GB" dirty="0"/>
              <a:t> review, academic and vocational routes into education</a:t>
            </a:r>
          </a:p>
          <a:p>
            <a:endParaRPr lang="en-GB" dirty="0"/>
          </a:p>
        </p:txBody>
      </p:sp>
    </p:spTree>
    <p:extLst>
      <p:ext uri="{BB962C8B-B14F-4D97-AF65-F5344CB8AC3E}">
        <p14:creationId xmlns:p14="http://schemas.microsoft.com/office/powerpoint/2010/main" val="1497415122"/>
      </p:ext>
    </p:extLst>
  </p:cSld>
  <p:clrMapOvr>
    <a:masterClrMapping/>
  </p:clrMapOvr>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613C27-EA01-37E5-18EA-8B3E7CED4708}"/>
              </a:ext>
            </a:extLst>
          </p:cNvPr>
          <p:cNvSpPr>
            <a:spLocks noGrp="1"/>
          </p:cNvSpPr>
          <p:nvPr>
            <p:ph type="title"/>
          </p:nvPr>
        </p:nvSpPr>
        <p:spPr/>
        <p:txBody>
          <a:bodyPr/>
          <a:lstStyle/>
          <a:p>
            <a:r>
              <a:rPr lang="en-GB" dirty="0"/>
              <a:t>What does the UN say?</a:t>
            </a:r>
          </a:p>
        </p:txBody>
      </p:sp>
      <p:sp>
        <p:nvSpPr>
          <p:cNvPr id="3" name="Content Placeholder 2">
            <a:extLst>
              <a:ext uri="{FF2B5EF4-FFF2-40B4-BE49-F238E27FC236}">
                <a16:creationId xmlns:a16="http://schemas.microsoft.com/office/drawing/2014/main" id="{7C33BE83-5ABF-DEFD-9256-17A98DB5326F}"/>
              </a:ext>
            </a:extLst>
          </p:cNvPr>
          <p:cNvSpPr>
            <a:spLocks noGrp="1"/>
          </p:cNvSpPr>
          <p:nvPr>
            <p:ph idx="1"/>
          </p:nvPr>
        </p:nvSpPr>
        <p:spPr>
          <a:xfrm>
            <a:off x="1097280" y="2108201"/>
            <a:ext cx="10058400" cy="3967859"/>
          </a:xfrm>
        </p:spPr>
        <p:txBody>
          <a:bodyPr>
            <a:normAutofit fontScale="92500" lnSpcReduction="10000"/>
          </a:bodyPr>
          <a:lstStyle/>
          <a:p>
            <a:r>
              <a:rPr lang="en-GB" b="0" i="0" dirty="0">
                <a:effectLst/>
              </a:rPr>
              <a:t>Convention on the Rights of Persons with Disabilities 2006</a:t>
            </a:r>
          </a:p>
          <a:p>
            <a:r>
              <a:rPr lang="en-GB" b="0" i="0" dirty="0">
                <a:effectLst/>
              </a:rPr>
              <a:t>UK signed up to it in 2009</a:t>
            </a:r>
          </a:p>
          <a:p>
            <a:pPr algn="l"/>
            <a:r>
              <a:rPr lang="en-GB" b="0" i="0" dirty="0">
                <a:effectLst/>
              </a:rPr>
              <a:t>This document was finalised in 2006 and is one of nine international human rights instruments that have been developed by the United Nations. It is important because it:</a:t>
            </a:r>
          </a:p>
          <a:p>
            <a:pPr algn="l">
              <a:buFont typeface="Arial" panose="020B0604020202020204" pitchFamily="34" charset="0"/>
              <a:buChar char="•"/>
            </a:pPr>
            <a:r>
              <a:rPr lang="en-GB" b="0" i="0" dirty="0">
                <a:effectLst/>
              </a:rPr>
              <a:t>Was developed by people with disability, with the aim of achieving a greater level of equality for people with disability around the world</a:t>
            </a:r>
          </a:p>
          <a:p>
            <a:pPr algn="l">
              <a:buFont typeface="Arial" panose="020B0604020202020204" pitchFamily="34" charset="0"/>
              <a:buChar char="•"/>
            </a:pPr>
            <a:r>
              <a:rPr lang="en-GB" b="0" i="0" dirty="0">
                <a:effectLst/>
              </a:rPr>
              <a:t>Explains the steps that governments around the world must take to uphold, promote and protect the rights of people with disability. (6, 9)</a:t>
            </a:r>
          </a:p>
          <a:p>
            <a:endParaRPr lang="en-GB" dirty="0"/>
          </a:p>
        </p:txBody>
      </p:sp>
    </p:spTree>
    <p:extLst>
      <p:ext uri="{BB962C8B-B14F-4D97-AF65-F5344CB8AC3E}">
        <p14:creationId xmlns:p14="http://schemas.microsoft.com/office/powerpoint/2010/main" val="1356154960"/>
      </p:ext>
    </p:extLst>
  </p:cSld>
  <p:clrMapOvr>
    <a:masterClrMapping/>
  </p:clrMapOvr>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BDE9571F-05BD-FEFC-CC38-2A16088E390B}"/>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D1534AF6-70D4-851B-E24B-CE1E868E11FE}"/>
              </a:ext>
            </a:extLst>
          </p:cNvPr>
          <p:cNvSpPr>
            <a:spLocks noGrp="1"/>
          </p:cNvSpPr>
          <p:nvPr>
            <p:ph idx="1"/>
          </p:nvPr>
        </p:nvSpPr>
        <p:spPr>
          <a:xfrm>
            <a:off x="1096963" y="2108199"/>
            <a:ext cx="10058400" cy="4232779"/>
          </a:xfrm>
        </p:spPr>
        <p:txBody>
          <a:bodyPr>
            <a:normAutofit fontScale="85000" lnSpcReduction="20000"/>
          </a:bodyPr>
          <a:lstStyle/>
          <a:p>
            <a:r>
              <a:rPr lang="en-GB" dirty="0"/>
              <a:t>Article 24 – Education</a:t>
            </a:r>
          </a:p>
          <a:p>
            <a:r>
              <a:rPr lang="en-GB" dirty="0"/>
              <a:t>  1. States Parties recognize the right of persons with disabilities to education. With a view to realizing this right without discrimination and on the basis of equal opportunity, States Parties shall ensure an inclusive education system at all levels and lifelong learning directed to:  </a:t>
            </a:r>
          </a:p>
          <a:p>
            <a:r>
              <a:rPr lang="en-GB" dirty="0"/>
              <a:t>a. The full development of human potential and sense of dignity and self-worth, and the strengthening of respect for human rights, fundamental freedoms and human diversity;</a:t>
            </a:r>
          </a:p>
          <a:p>
            <a:r>
              <a:rPr lang="en-GB" dirty="0"/>
              <a:t>b. The development by persons with disabilities of their personality, talents and creativity, as well as their mental and physical abilities, to their fullest potential;</a:t>
            </a:r>
          </a:p>
          <a:p>
            <a:r>
              <a:rPr lang="en-GB" dirty="0"/>
              <a:t>c. Enabling persons with disabilities to participate effectively in a free society.</a:t>
            </a:r>
          </a:p>
          <a:p>
            <a:r>
              <a:rPr lang="en-GB" dirty="0"/>
              <a:t>How can we do this in Post 16 education?</a:t>
            </a:r>
          </a:p>
          <a:p>
            <a:endParaRPr lang="en-GB" dirty="0"/>
          </a:p>
        </p:txBody>
      </p:sp>
    </p:spTree>
    <p:extLst>
      <p:ext uri="{BB962C8B-B14F-4D97-AF65-F5344CB8AC3E}">
        <p14:creationId xmlns:p14="http://schemas.microsoft.com/office/powerpoint/2010/main" val="3210365702"/>
      </p:ext>
    </p:extLst>
  </p:cSld>
  <p:clrMapOvr>
    <a:masterClrMapping/>
  </p:clrMapOvr>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4CD69E99-F03A-1C95-6718-7BE4FCCC695A}"/>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37099917-6676-4FED-8088-154155EC94DE}"/>
              </a:ext>
            </a:extLst>
          </p:cNvPr>
          <p:cNvSpPr>
            <a:spLocks noGrp="1"/>
          </p:cNvSpPr>
          <p:nvPr>
            <p:ph idx="1"/>
          </p:nvPr>
        </p:nvSpPr>
        <p:spPr>
          <a:xfrm>
            <a:off x="1096963" y="2108199"/>
            <a:ext cx="10058400" cy="4164413"/>
          </a:xfrm>
        </p:spPr>
        <p:txBody>
          <a:bodyPr>
            <a:normAutofit fontScale="85000" lnSpcReduction="20000"/>
          </a:bodyPr>
          <a:lstStyle/>
          <a:p>
            <a:r>
              <a:rPr lang="en-GB" dirty="0"/>
              <a:t>2. In realizing this right, States Parties shall ensure that:</a:t>
            </a:r>
          </a:p>
          <a:p>
            <a:r>
              <a:rPr lang="en-GB" dirty="0"/>
              <a:t>a) Persons with disabilities are not excluded from the general education system on the basis of disability, and that children with disabilities are not excluded from free and compulsory primary education, or from secondary education, on the basis of disability;</a:t>
            </a:r>
          </a:p>
          <a:p>
            <a:r>
              <a:rPr lang="en-GB" dirty="0"/>
              <a:t>b) Persons with disabilities can access an inclusive, quality and free primary education and secondary education on an equal basis with others in the communities in which they live;</a:t>
            </a:r>
          </a:p>
          <a:p>
            <a:r>
              <a:rPr lang="en-GB" dirty="0"/>
              <a:t>c) Reasonable accommodation of the individual’s requirements is provided;</a:t>
            </a:r>
          </a:p>
          <a:p>
            <a:r>
              <a:rPr lang="en-GB" dirty="0"/>
              <a:t>d) Persons with disabilities receive the support required, within the general education system, to facilitate their effective education;</a:t>
            </a:r>
          </a:p>
          <a:p>
            <a:r>
              <a:rPr lang="en-GB" dirty="0"/>
              <a:t>e) Effective individualized support measures are provided in environments that maximize academic and social development, consistent with the goal of full inclusion.</a:t>
            </a:r>
          </a:p>
          <a:p>
            <a:endParaRPr lang="en-GB" dirty="0"/>
          </a:p>
        </p:txBody>
      </p:sp>
    </p:spTree>
    <p:extLst>
      <p:ext uri="{BB962C8B-B14F-4D97-AF65-F5344CB8AC3E}">
        <p14:creationId xmlns:p14="http://schemas.microsoft.com/office/powerpoint/2010/main" val="913291887"/>
      </p:ext>
    </p:extLst>
  </p:cSld>
  <p:clrMapOvr>
    <a:masterClrMapping/>
  </p:clrMapOvr>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C6D231DF-CAD3-B134-4B4C-A8D50BC16804}"/>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B7293957-6F3B-9876-49CD-8A2BA73A726C}"/>
              </a:ext>
            </a:extLst>
          </p:cNvPr>
          <p:cNvSpPr>
            <a:spLocks noGrp="1"/>
          </p:cNvSpPr>
          <p:nvPr>
            <p:ph idx="1"/>
          </p:nvPr>
        </p:nvSpPr>
        <p:spPr>
          <a:xfrm>
            <a:off x="1096963" y="2108200"/>
            <a:ext cx="10058400" cy="4198596"/>
          </a:xfrm>
        </p:spPr>
        <p:txBody>
          <a:bodyPr>
            <a:normAutofit fontScale="70000" lnSpcReduction="20000"/>
          </a:bodyPr>
          <a:lstStyle/>
          <a:p>
            <a:r>
              <a:rPr lang="en-GB" sz="2900" dirty="0"/>
              <a:t>3. States Parties shall enable persons with disabilities to learn life and social development skills to facilitate their full and equal participation in education and as members of the community. To this end, States Parties shall take appropriate measures, including:</a:t>
            </a:r>
          </a:p>
          <a:p>
            <a:r>
              <a:rPr lang="en-GB" sz="2900" dirty="0"/>
              <a:t>a) Facilitating the learning of Braille, alternative script, augmentative and alternative modes, means and formats of communication and orientation and mobility skills, and facilitating peer support and mentoring;</a:t>
            </a:r>
          </a:p>
          <a:p>
            <a:r>
              <a:rPr lang="en-GB" sz="2900" dirty="0"/>
              <a:t>b) Facilitating the learning of sign language and the promotion of the linguistic identity of the deaf community;</a:t>
            </a:r>
          </a:p>
          <a:p>
            <a:r>
              <a:rPr lang="en-GB" sz="2900" dirty="0"/>
              <a:t>c) Ensuring that the education of persons, and in particular children, who are blind, deaf or deafblind, is delivered in the most appropriate languages and modes and means of communication for the individual, and in environments which maximize academic and social development.</a:t>
            </a:r>
          </a:p>
          <a:p>
            <a:endParaRPr lang="en-GB" dirty="0"/>
          </a:p>
        </p:txBody>
      </p:sp>
    </p:spTree>
    <p:extLst>
      <p:ext uri="{BB962C8B-B14F-4D97-AF65-F5344CB8AC3E}">
        <p14:creationId xmlns:p14="http://schemas.microsoft.com/office/powerpoint/2010/main" val="3653978926"/>
      </p:ext>
    </p:extLst>
  </p:cSld>
  <p:clrMapOvr>
    <a:masterClrMapping/>
  </p:clrMapOvr>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A2209179-4266-B5EF-94BA-FE12343743D2}"/>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9FC0C4CA-7298-0978-278E-B9301804D8E6}"/>
              </a:ext>
            </a:extLst>
          </p:cNvPr>
          <p:cNvSpPr>
            <a:spLocks noGrp="1"/>
          </p:cNvSpPr>
          <p:nvPr>
            <p:ph idx="1"/>
          </p:nvPr>
        </p:nvSpPr>
        <p:spPr>
          <a:xfrm>
            <a:off x="1097280" y="2108201"/>
            <a:ext cx="10058400" cy="3760891"/>
          </a:xfrm>
        </p:spPr>
        <p:txBody>
          <a:bodyPr>
            <a:normAutofit fontScale="92500" lnSpcReduction="20000"/>
          </a:bodyPr>
          <a:lstStyle/>
          <a:p>
            <a:r>
              <a:rPr lang="en-GB" dirty="0"/>
              <a:t>4. In order to help ensure the realization of this right, States Parties shall take appropriate measures to employ teachers, including teachers with disabilities, who are qualified in sign language and/or Braille, and to train professionals and staff who work at all levels of education. Such training shall incorporate disability awareness and the use of appropriate augmentative and alternative modes, means and formats of communication, educational techniques and materials to support persons with disabilities.</a:t>
            </a:r>
          </a:p>
          <a:p>
            <a:r>
              <a:rPr lang="en-GB" dirty="0"/>
              <a:t>5. States Parties shall ensure that persons with disabilities are able to access general tertiary education, vocational training, adult education and lifelong learning without discrimination and on an equal basis with others. To this end, States Parties shall ensure that reasonable accommodation is provided to persons with disabilities.</a:t>
            </a:r>
          </a:p>
          <a:p>
            <a:endParaRPr lang="en-GB" dirty="0"/>
          </a:p>
        </p:txBody>
      </p:sp>
    </p:spTree>
    <p:extLst>
      <p:ext uri="{BB962C8B-B14F-4D97-AF65-F5344CB8AC3E}">
        <p14:creationId xmlns:p14="http://schemas.microsoft.com/office/powerpoint/2010/main" val="2694686441"/>
      </p:ext>
    </p:extLst>
  </p:cSld>
  <p:clrMapOvr>
    <a:masterClrMapping/>
  </p:clrMapOvr>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DFC315-E5E9-0CD6-B824-4C74DFF17FAF}"/>
              </a:ext>
            </a:extLst>
          </p:cNvPr>
          <p:cNvSpPr>
            <a:spLocks noGrp="1"/>
          </p:cNvSpPr>
          <p:nvPr>
            <p:ph type="title"/>
          </p:nvPr>
        </p:nvSpPr>
        <p:spPr/>
        <p:txBody>
          <a:bodyPr/>
          <a:lstStyle/>
          <a:p>
            <a:r>
              <a:rPr lang="en-GB" dirty="0"/>
              <a:t>Policy</a:t>
            </a:r>
          </a:p>
        </p:txBody>
      </p:sp>
      <p:sp>
        <p:nvSpPr>
          <p:cNvPr id="3" name="Content Placeholder 2">
            <a:extLst>
              <a:ext uri="{FF2B5EF4-FFF2-40B4-BE49-F238E27FC236}">
                <a16:creationId xmlns:a16="http://schemas.microsoft.com/office/drawing/2014/main" id="{1D8AFA9E-D62D-71C4-C15E-4BCF44D18E7A}"/>
              </a:ext>
            </a:extLst>
          </p:cNvPr>
          <p:cNvSpPr>
            <a:spLocks noGrp="1"/>
          </p:cNvSpPr>
          <p:nvPr>
            <p:ph idx="1"/>
          </p:nvPr>
        </p:nvSpPr>
        <p:spPr/>
        <p:txBody>
          <a:bodyPr>
            <a:normAutofit lnSpcReduction="10000"/>
          </a:bodyPr>
          <a:lstStyle/>
          <a:p>
            <a:r>
              <a:rPr lang="en-GB" dirty="0"/>
              <a:t>Activity –</a:t>
            </a:r>
          </a:p>
          <a:p>
            <a:r>
              <a:rPr lang="en-GB" dirty="0"/>
              <a:t>Go and have a look at your placements equality policy or plan.</a:t>
            </a:r>
          </a:p>
          <a:p>
            <a:r>
              <a:rPr lang="en-GB" dirty="0"/>
              <a:t>What does it say about students with ALN? </a:t>
            </a:r>
          </a:p>
          <a:p>
            <a:r>
              <a:rPr lang="en-GB" dirty="0"/>
              <a:t>What can you do to support this as educators?</a:t>
            </a:r>
          </a:p>
          <a:p>
            <a:r>
              <a:rPr lang="en-GB" dirty="0"/>
              <a:t>If you don’t have access to your placements policy or plan have a look at the UWTSD one:</a:t>
            </a:r>
          </a:p>
          <a:p>
            <a:r>
              <a:rPr lang="en-GB" dirty="0">
                <a:hlinkClick r:id="rId2"/>
              </a:rPr>
              <a:t>UWTSD Strategic Plan.pdf</a:t>
            </a:r>
            <a:endParaRPr lang="en-GB" dirty="0"/>
          </a:p>
        </p:txBody>
      </p:sp>
    </p:spTree>
    <p:extLst>
      <p:ext uri="{BB962C8B-B14F-4D97-AF65-F5344CB8AC3E}">
        <p14:creationId xmlns:p14="http://schemas.microsoft.com/office/powerpoint/2010/main" val="3976997937"/>
      </p:ext>
    </p:extLst>
  </p:cSld>
  <p:clrMapOvr>
    <a:masterClrMapping/>
  </p:clrMapOvr>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A38A11-FDB9-0758-7ED9-1C4F48642DE8}"/>
              </a:ext>
            </a:extLst>
          </p:cNvPr>
          <p:cNvSpPr>
            <a:spLocks noGrp="1"/>
          </p:cNvSpPr>
          <p:nvPr>
            <p:ph type="title"/>
          </p:nvPr>
        </p:nvSpPr>
        <p:spPr/>
        <p:txBody>
          <a:bodyPr/>
          <a:lstStyle/>
          <a:p>
            <a:r>
              <a:rPr lang="en-GB" dirty="0"/>
              <a:t>In practice</a:t>
            </a:r>
          </a:p>
        </p:txBody>
      </p:sp>
      <p:sp>
        <p:nvSpPr>
          <p:cNvPr id="3" name="Content Placeholder 2">
            <a:extLst>
              <a:ext uri="{FF2B5EF4-FFF2-40B4-BE49-F238E27FC236}">
                <a16:creationId xmlns:a16="http://schemas.microsoft.com/office/drawing/2014/main" id="{458199C6-E85E-923F-8C69-B190DD68453A}"/>
              </a:ext>
            </a:extLst>
          </p:cNvPr>
          <p:cNvSpPr>
            <a:spLocks noGrp="1"/>
          </p:cNvSpPr>
          <p:nvPr>
            <p:ph idx="1"/>
          </p:nvPr>
        </p:nvSpPr>
        <p:spPr/>
        <p:txBody>
          <a:bodyPr/>
          <a:lstStyle/>
          <a:p>
            <a:r>
              <a:rPr lang="en-GB" dirty="0"/>
              <a:t>We have discussed this throughout the session today</a:t>
            </a:r>
          </a:p>
          <a:p>
            <a:r>
              <a:rPr lang="en-GB" dirty="0"/>
              <a:t>How do the legislations and policies impact you as a PCET practitioner?</a:t>
            </a:r>
          </a:p>
          <a:p>
            <a:r>
              <a:rPr lang="en-GB" dirty="0"/>
              <a:t>Do they?</a:t>
            </a:r>
          </a:p>
        </p:txBody>
      </p:sp>
    </p:spTree>
    <p:extLst>
      <p:ext uri="{BB962C8B-B14F-4D97-AF65-F5344CB8AC3E}">
        <p14:creationId xmlns:p14="http://schemas.microsoft.com/office/powerpoint/2010/main" val="3785093983"/>
      </p:ext>
    </p:extLst>
  </p:cSld>
  <p:clrMapOvr>
    <a:masterClrMapping/>
  </p:clrMapOvr>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3912B36-0707-4655-398C-5BB0422239B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F702833-27B3-C901-101D-971BFEE123FB}"/>
              </a:ext>
            </a:extLst>
          </p:cNvPr>
          <p:cNvSpPr>
            <a:spLocks noGrp="1"/>
          </p:cNvSpPr>
          <p:nvPr>
            <p:ph type="title"/>
          </p:nvPr>
        </p:nvSpPr>
        <p:spPr/>
        <p:txBody>
          <a:bodyPr/>
          <a:lstStyle/>
          <a:p>
            <a:r>
              <a:rPr lang="en-GB" dirty="0"/>
              <a:t>Today's Lecture Outcomes</a:t>
            </a:r>
          </a:p>
        </p:txBody>
      </p:sp>
      <p:sp>
        <p:nvSpPr>
          <p:cNvPr id="3" name="Content Placeholder 2">
            <a:extLst>
              <a:ext uri="{FF2B5EF4-FFF2-40B4-BE49-F238E27FC236}">
                <a16:creationId xmlns:a16="http://schemas.microsoft.com/office/drawing/2014/main" id="{B381B91F-44BC-7FCA-4975-A7CD177F9C03}"/>
              </a:ext>
            </a:extLst>
          </p:cNvPr>
          <p:cNvSpPr>
            <a:spLocks noGrp="1"/>
          </p:cNvSpPr>
          <p:nvPr>
            <p:ph idx="1"/>
          </p:nvPr>
        </p:nvSpPr>
        <p:spPr/>
        <p:txBody>
          <a:bodyPr>
            <a:normAutofit/>
          </a:bodyPr>
          <a:lstStyle/>
          <a:p>
            <a:pPr>
              <a:lnSpc>
                <a:spcPct val="107000"/>
              </a:lnSpc>
              <a:spcAft>
                <a:spcPts val="800"/>
              </a:spcAft>
              <a:buFont typeface="Arial" panose="020B0604020202020204" pitchFamily="34" charset="0"/>
              <a:buChar char="•"/>
            </a:pPr>
            <a:r>
              <a:rPr lang="en-GB" sz="2400" dirty="0">
                <a:effectLst/>
              </a:rPr>
              <a:t>Introduction to module</a:t>
            </a:r>
          </a:p>
          <a:p>
            <a:pPr>
              <a:lnSpc>
                <a:spcPct val="107000"/>
              </a:lnSpc>
              <a:spcAft>
                <a:spcPts val="800"/>
              </a:spcAft>
              <a:buFont typeface="Arial" panose="020B0604020202020204" pitchFamily="34" charset="0"/>
              <a:buChar char="•"/>
            </a:pPr>
            <a:r>
              <a:rPr lang="en-GB" sz="2400" dirty="0">
                <a:effectLst/>
              </a:rPr>
              <a:t>Introduce and discuss Module Assessment</a:t>
            </a:r>
          </a:p>
          <a:p>
            <a:pPr>
              <a:lnSpc>
                <a:spcPct val="107000"/>
              </a:lnSpc>
              <a:spcAft>
                <a:spcPts val="800"/>
              </a:spcAft>
              <a:buFont typeface="Arial" panose="020B0604020202020204" pitchFamily="34" charset="0"/>
              <a:buChar char="•"/>
            </a:pPr>
            <a:r>
              <a:rPr lang="en-GB" sz="2400" dirty="0"/>
              <a:t>Define disability and ALN</a:t>
            </a:r>
            <a:endParaRPr lang="en-GB" sz="2400" dirty="0">
              <a:effectLst/>
            </a:endParaRPr>
          </a:p>
          <a:p>
            <a:pPr>
              <a:buFont typeface="Arial" panose="020B0604020202020204" pitchFamily="34" charset="0"/>
              <a:buChar char="•"/>
            </a:pPr>
            <a:r>
              <a:rPr lang="en-GB" sz="2400" dirty="0"/>
              <a:t>Define equality, equity and intersectionality</a:t>
            </a:r>
          </a:p>
          <a:p>
            <a:pPr>
              <a:buFont typeface="Arial" panose="020B0604020202020204" pitchFamily="34" charset="0"/>
              <a:buChar char="•"/>
            </a:pPr>
            <a:r>
              <a:rPr lang="en-GB" sz="2400" dirty="0"/>
              <a:t>Consider different legislations and policies around ALN</a:t>
            </a:r>
          </a:p>
          <a:p>
            <a:pPr>
              <a:buFont typeface="Arial" panose="020B0604020202020204" pitchFamily="34" charset="0"/>
              <a:buChar char="•"/>
            </a:pPr>
            <a:r>
              <a:rPr lang="en-GB" sz="2400" dirty="0"/>
              <a:t>Critique if these policies and legislations work in practice</a:t>
            </a:r>
            <a:r>
              <a:rPr lang="en-GB" dirty="0"/>
              <a:t> </a:t>
            </a:r>
          </a:p>
          <a:p>
            <a:pPr>
              <a:buFont typeface="Arial" panose="020B0604020202020204" pitchFamily="34" charset="0"/>
              <a:buChar char="•"/>
            </a:pPr>
            <a:endParaRPr lang="en-GB" dirty="0"/>
          </a:p>
          <a:p>
            <a:endParaRPr lang="en-GB" dirty="0"/>
          </a:p>
        </p:txBody>
      </p:sp>
    </p:spTree>
    <p:extLst>
      <p:ext uri="{BB962C8B-B14F-4D97-AF65-F5344CB8AC3E}">
        <p14:creationId xmlns:p14="http://schemas.microsoft.com/office/powerpoint/2010/main" val="3777111655"/>
      </p:ext>
    </p:extLst>
  </p:cSld>
  <p:clrMapOvr>
    <a:masterClrMapping/>
  </p:clrMapOvr>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References</a:t>
            </a:r>
          </a:p>
        </p:txBody>
      </p:sp>
      <p:sp>
        <p:nvSpPr>
          <p:cNvPr id="3" name="Content Placeholder 2"/>
          <p:cNvSpPr>
            <a:spLocks noGrp="1"/>
          </p:cNvSpPr>
          <p:nvPr>
            <p:ph idx="1"/>
          </p:nvPr>
        </p:nvSpPr>
        <p:spPr/>
        <p:txBody>
          <a:bodyPr>
            <a:noAutofit/>
          </a:bodyPr>
          <a:lstStyle/>
          <a:p>
            <a:r>
              <a:rPr lang="en-GB" sz="1800" dirty="0"/>
              <a:t>British Dyslexia Association (2018) </a:t>
            </a:r>
            <a:r>
              <a:rPr lang="en-GB" sz="1800" i="1" dirty="0"/>
              <a:t>Advancing Dyslexia and Dyscalculia </a:t>
            </a:r>
            <a:r>
              <a:rPr lang="en-GB" sz="1800" dirty="0"/>
              <a:t>Available at: </a:t>
            </a:r>
            <a:r>
              <a:rPr lang="en-GB" sz="1800" dirty="0">
                <a:hlinkClick r:id="rId2"/>
              </a:rPr>
              <a:t>https://www.bdadyslexia.org.uk/dyslexia</a:t>
            </a:r>
            <a:r>
              <a:rPr lang="en-GB" sz="1800" dirty="0"/>
              <a:t>   (Accessed: 10 April 2021).</a:t>
            </a:r>
          </a:p>
          <a:p>
            <a:pPr>
              <a:buFont typeface="Arial" panose="020B0604020202020204" pitchFamily="34" charset="0"/>
              <a:buChar char="•"/>
            </a:pPr>
            <a:r>
              <a:rPr lang="en-GB" sz="1800" dirty="0"/>
              <a:t>Birgit, S (1991) Intersectionality Available at </a:t>
            </a:r>
            <a:r>
              <a:rPr lang="en-GB" sz="1800" dirty="0">
                <a:hlinkClick r:id="rId3"/>
              </a:rPr>
              <a:t>https://whel-primo.hosted.exlibrisgroup.com/primo-explore/search?query=any,contains,Intersectionality&amp;tab=tab1&amp;search_scope=CSCOP_EVERYTHING&amp;vid=44WHELF_UWTSD_VU1&amp;facet=tlevel,include,peer_reviewed&amp;lang=en_US&amp;mode=basic&amp;offset=0</a:t>
            </a:r>
            <a:r>
              <a:rPr lang="en-GB" sz="1800" dirty="0"/>
              <a:t> Accessed on 20.03.20. </a:t>
            </a:r>
          </a:p>
          <a:p>
            <a:pPr>
              <a:buFont typeface="Arial" panose="020B0604020202020204" pitchFamily="34" charset="0"/>
              <a:buChar char="•"/>
            </a:pPr>
            <a:r>
              <a:rPr lang="en-GB" sz="1800" dirty="0">
                <a:effectLst/>
                <a:ea typeface="Calibri" panose="020F0502020204030204" pitchFamily="34" charset="0"/>
                <a:cs typeface="Times New Roman" panose="02020603050405020304" pitchFamily="18" charset="0"/>
              </a:rPr>
              <a:t>Blakemore, K. and  Griggs, E. (2007) </a:t>
            </a:r>
            <a:r>
              <a:rPr lang="en-GB" sz="1800" i="1" dirty="0">
                <a:effectLst/>
                <a:ea typeface="Calibri" panose="020F0502020204030204" pitchFamily="34" charset="0"/>
                <a:cs typeface="Times New Roman" panose="02020603050405020304" pitchFamily="18" charset="0"/>
              </a:rPr>
              <a:t>Social policy an introduction.</a:t>
            </a:r>
            <a:r>
              <a:rPr lang="en-GB" sz="1800" dirty="0">
                <a:effectLst/>
                <a:ea typeface="Calibri" panose="020F0502020204030204" pitchFamily="34" charset="0"/>
                <a:cs typeface="Times New Roman" panose="02020603050405020304" pitchFamily="18" charset="0"/>
              </a:rPr>
              <a:t> 3rd ed. Maidenhead: Open University Press. </a:t>
            </a:r>
          </a:p>
          <a:p>
            <a:pPr>
              <a:buFont typeface="Arial" panose="020B0604020202020204" pitchFamily="34" charset="0"/>
              <a:buChar char="•"/>
            </a:pPr>
            <a:r>
              <a:rPr lang="en-GB" sz="1800" dirty="0"/>
              <a:t>Bourdieu, P. &amp; </a:t>
            </a:r>
            <a:r>
              <a:rPr lang="en-GB" sz="1800" dirty="0" err="1"/>
              <a:t>Passeron</a:t>
            </a:r>
            <a:r>
              <a:rPr lang="en-GB" sz="1800" dirty="0"/>
              <a:t> J-C. (2013) Reproduction in Education, Society and Culture. UK: Sage.</a:t>
            </a:r>
          </a:p>
          <a:p>
            <a:r>
              <a:rPr lang="en-GB" sz="1800" dirty="0"/>
              <a:t>Cashin, A. (2020)</a:t>
            </a:r>
            <a:r>
              <a:rPr lang="en-GB" sz="1800" b="0" i="1" dirty="0">
                <a:effectLst/>
              </a:rPr>
              <a:t>Young People, Adults and Autism Spectrum Disorder</a:t>
            </a:r>
            <a:r>
              <a:rPr lang="en-GB" sz="1800" b="0" i="0" dirty="0">
                <a:effectLst/>
              </a:rPr>
              <a:t>, Nova Science Publishers, Incorporated,</a:t>
            </a:r>
            <a:r>
              <a:rPr lang="en-GB" sz="1800" b="0" i="1" dirty="0">
                <a:effectLst/>
              </a:rPr>
              <a:t> </a:t>
            </a:r>
            <a:r>
              <a:rPr lang="en-GB" sz="1800" b="0" dirty="0">
                <a:effectLst/>
              </a:rPr>
              <a:t>Available at: </a:t>
            </a:r>
            <a:r>
              <a:rPr lang="en-GB" sz="1800" b="0" i="0" dirty="0">
                <a:solidFill>
                  <a:srgbClr val="555555"/>
                </a:solidFill>
                <a:effectLst/>
                <a:hlinkClick r:id="rId4"/>
              </a:rPr>
              <a:t>http://ebookcentral.proquest.com/lib/trinity/detail.action?docID=6269264</a:t>
            </a:r>
            <a:r>
              <a:rPr lang="en-GB" sz="1800" b="0" i="0" dirty="0">
                <a:solidFill>
                  <a:srgbClr val="555555"/>
                </a:solidFill>
                <a:effectLst/>
              </a:rPr>
              <a:t>.</a:t>
            </a:r>
          </a:p>
        </p:txBody>
      </p:sp>
    </p:spTree>
    <p:extLst>
      <p:ext uri="{BB962C8B-B14F-4D97-AF65-F5344CB8AC3E}">
        <p14:creationId xmlns:p14="http://schemas.microsoft.com/office/powerpoint/2010/main" val="1745169251"/>
      </p:ext>
    </p:extLst>
  </p:cSld>
  <p:clrMapOvr>
    <a:masterClrMapping/>
  </p:clrMapOvr>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58E3B8-2602-49A6-24E3-276DF1489731}"/>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29AEA947-C93E-7E2E-922F-BD913E07AC5F}"/>
              </a:ext>
            </a:extLst>
          </p:cNvPr>
          <p:cNvSpPr>
            <a:spLocks noGrp="1"/>
          </p:cNvSpPr>
          <p:nvPr>
            <p:ph idx="1"/>
          </p:nvPr>
        </p:nvSpPr>
        <p:spPr/>
        <p:txBody>
          <a:bodyPr>
            <a:noAutofit/>
          </a:bodyPr>
          <a:lstStyle/>
          <a:p>
            <a:pPr>
              <a:buFont typeface="Arial" panose="020B0604020202020204" pitchFamily="34" charset="0"/>
              <a:buChar char="•"/>
            </a:pPr>
            <a:r>
              <a:rPr lang="en-GB" sz="1800" dirty="0"/>
              <a:t>Collins, P. (2019) Intersectionality as a Critical Theory. UK: Polity.</a:t>
            </a:r>
          </a:p>
          <a:p>
            <a:pPr>
              <a:lnSpc>
                <a:spcPct val="107000"/>
              </a:lnSpc>
              <a:spcAft>
                <a:spcPts val="800"/>
              </a:spcAft>
              <a:buFont typeface="Arial" panose="020B0604020202020204" pitchFamily="34" charset="0"/>
              <a:buChar char="•"/>
              <a:tabLst>
                <a:tab pos="457200" algn="l"/>
              </a:tabLst>
            </a:pPr>
            <a:r>
              <a:rPr lang="en-GB" sz="1800" i="1" dirty="0">
                <a:effectLst/>
                <a:ea typeface="Calibri" panose="020F0502020204030204" pitchFamily="34" charset="0"/>
                <a:cs typeface="Times New Roman" panose="02020603050405020304" pitchFamily="18" charset="0"/>
              </a:rPr>
              <a:t>Climb that Tree, </a:t>
            </a:r>
            <a:r>
              <a:rPr lang="en-GB" sz="1800" u="sng" dirty="0">
                <a:solidFill>
                  <a:srgbClr val="0563C1"/>
                </a:solidFill>
                <a:effectLst/>
                <a:ea typeface="Calibri" panose="020F0502020204030204" pitchFamily="34" charset="0"/>
                <a:cs typeface="Times New Roman" panose="02020603050405020304" pitchFamily="18" charset="0"/>
                <a:hlinkClick r:id="rId2"/>
              </a:rPr>
              <a:t>https://sputniksteve.wordpress.com/2019/03/28/climb-that-tree-differentiating-differentiation/</a:t>
            </a:r>
            <a:r>
              <a:rPr lang="en-GB" sz="1800" dirty="0">
                <a:effectLst/>
                <a:ea typeface="Calibri" panose="020F0502020204030204" pitchFamily="34" charset="0"/>
                <a:cs typeface="Times New Roman" panose="02020603050405020304" pitchFamily="18" charset="0"/>
              </a:rPr>
              <a:t> (Accessed 7 June 2021).</a:t>
            </a:r>
          </a:p>
          <a:p>
            <a:pPr>
              <a:lnSpc>
                <a:spcPct val="107000"/>
              </a:lnSpc>
              <a:spcAft>
                <a:spcPts val="800"/>
              </a:spcAft>
              <a:tabLst>
                <a:tab pos="457200" algn="l"/>
              </a:tabLst>
            </a:pPr>
            <a:r>
              <a:rPr lang="en-GB" sz="1800" dirty="0">
                <a:effectLst/>
                <a:ea typeface="Calibri" panose="020F0502020204030204" pitchFamily="34" charset="0"/>
                <a:cs typeface="Times New Roman" panose="02020603050405020304" pitchFamily="18" charset="0"/>
              </a:rPr>
              <a:t>Crenshaw, K. (1989) "Demarginalizing the Intersection of Race and Sex: A Black Feminist Critique of Antidiscrimination Doctrine, Feminist Theory and Antiracist Politics," </a:t>
            </a:r>
            <a:r>
              <a:rPr lang="en-GB" sz="1800" i="1" dirty="0">
                <a:effectLst/>
                <a:ea typeface="Calibri" panose="020F0502020204030204" pitchFamily="34" charset="0"/>
                <a:cs typeface="Times New Roman" panose="02020603050405020304" pitchFamily="18" charset="0"/>
              </a:rPr>
              <a:t>University of Chicago Legal Forum</a:t>
            </a:r>
            <a:r>
              <a:rPr lang="en-GB" sz="1800" dirty="0">
                <a:effectLst/>
                <a:ea typeface="Calibri" panose="020F0502020204030204" pitchFamily="34" charset="0"/>
                <a:cs typeface="Times New Roman" panose="02020603050405020304" pitchFamily="18" charset="0"/>
              </a:rPr>
              <a:t>: Vol. 1989 , Article 8.</a:t>
            </a:r>
            <a:br>
              <a:rPr lang="en-GB" sz="1800" dirty="0">
                <a:effectLst/>
                <a:ea typeface="Calibri" panose="020F0502020204030204" pitchFamily="34" charset="0"/>
                <a:cs typeface="Times New Roman" panose="02020603050405020304" pitchFamily="18" charset="0"/>
              </a:rPr>
            </a:br>
            <a:r>
              <a:rPr lang="en-GB" sz="1800" dirty="0">
                <a:effectLst/>
                <a:ea typeface="Calibri" panose="020F0502020204030204" pitchFamily="34" charset="0"/>
                <a:cs typeface="Times New Roman" panose="02020603050405020304" pitchFamily="18" charset="0"/>
              </a:rPr>
              <a:t>Available at: </a:t>
            </a:r>
            <a:r>
              <a:rPr lang="en-GB" sz="1800" u="sng" dirty="0">
                <a:solidFill>
                  <a:srgbClr val="0563C1"/>
                </a:solidFill>
                <a:effectLst/>
                <a:ea typeface="Calibri" panose="020F0502020204030204" pitchFamily="34" charset="0"/>
                <a:cs typeface="Times New Roman" panose="02020603050405020304" pitchFamily="18" charset="0"/>
                <a:hlinkClick r:id="rId3"/>
              </a:rPr>
              <a:t>https://chicagounbound.uchicago.edu/uclf/vol1989/iss1/8</a:t>
            </a:r>
            <a:r>
              <a:rPr lang="en-GB" sz="1800" dirty="0">
                <a:effectLst/>
                <a:ea typeface="Calibri" panose="020F0502020204030204" pitchFamily="34" charset="0"/>
                <a:cs typeface="Times New Roman" panose="02020603050405020304" pitchFamily="18" charset="0"/>
              </a:rPr>
              <a:t> </a:t>
            </a:r>
          </a:p>
          <a:p>
            <a:r>
              <a:rPr lang="en-GB" sz="1800" dirty="0"/>
              <a:t>Disability Rights UK (2012) </a:t>
            </a:r>
            <a:r>
              <a:rPr lang="en-GB" sz="1800" i="1" dirty="0"/>
              <a:t>The Equality Act and disabled people </a:t>
            </a:r>
            <a:r>
              <a:rPr lang="en-GB" sz="1800" dirty="0"/>
              <a:t>Available at: </a:t>
            </a:r>
            <a:r>
              <a:rPr lang="en-GB" sz="1800" dirty="0">
                <a:hlinkClick r:id="rId4"/>
              </a:rPr>
              <a:t>https://www.disabilityrightsuk.org/equality-act-and-disabled-people</a:t>
            </a:r>
            <a:r>
              <a:rPr lang="en-GB" sz="1800" dirty="0"/>
              <a:t> (Accessed: 11 April 2021).</a:t>
            </a:r>
          </a:p>
          <a:p>
            <a:r>
              <a:rPr lang="en-GB" sz="1800" dirty="0"/>
              <a:t>Dyslexia Action (2017) - </a:t>
            </a:r>
            <a:r>
              <a:rPr lang="en-GB" sz="1800" i="1" dirty="0"/>
              <a:t>Avoid Dyslexia Discrimination in the Workplace</a:t>
            </a:r>
            <a:r>
              <a:rPr lang="en-GB" sz="1800" dirty="0"/>
              <a:t>. Available at: </a:t>
            </a:r>
            <a:r>
              <a:rPr lang="en-GB" sz="1800" dirty="0">
                <a:hlinkClick r:id="rId5"/>
              </a:rPr>
              <a:t>https://dyslexiaaction.org.uk/contact-us/</a:t>
            </a:r>
            <a:r>
              <a:rPr lang="en-GB" sz="1800" dirty="0"/>
              <a:t> (Accessed 13 April 2021).</a:t>
            </a:r>
          </a:p>
          <a:p>
            <a:pPr>
              <a:lnSpc>
                <a:spcPct val="107000"/>
              </a:lnSpc>
              <a:spcAft>
                <a:spcPts val="800"/>
              </a:spcAft>
              <a:buFont typeface="Arial" panose="020B0604020202020204" pitchFamily="34" charset="0"/>
              <a:buChar char="•"/>
              <a:tabLst>
                <a:tab pos="457200" algn="l"/>
              </a:tabLst>
            </a:pPr>
            <a:endParaRPr lang="en-GB" sz="1400" dirty="0">
              <a:effectLst/>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112554057"/>
      </p:ext>
    </p:extLst>
  </p:cSld>
  <p:clrMapOvr>
    <a:masterClrMapping/>
  </p:clrMapOvr>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F126DA-F648-FF61-8483-5FCBA1D1302F}"/>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B8FD2E2C-F41A-FABA-659B-F6F1754CBCEF}"/>
              </a:ext>
            </a:extLst>
          </p:cNvPr>
          <p:cNvSpPr>
            <a:spLocks noGrp="1"/>
          </p:cNvSpPr>
          <p:nvPr>
            <p:ph idx="1"/>
          </p:nvPr>
        </p:nvSpPr>
        <p:spPr>
          <a:xfrm>
            <a:off x="1097280" y="2108201"/>
            <a:ext cx="10058400" cy="4134337"/>
          </a:xfrm>
        </p:spPr>
        <p:txBody>
          <a:bodyPr>
            <a:normAutofit fontScale="85000" lnSpcReduction="10000"/>
          </a:bodyPr>
          <a:lstStyle/>
          <a:p>
            <a:pPr>
              <a:buFont typeface="Arial" panose="020B0604020202020204" pitchFamily="34" charset="0"/>
              <a:buChar char="•"/>
            </a:pPr>
            <a:r>
              <a:rPr lang="en-GB" sz="1900" dirty="0">
                <a:effectLst/>
                <a:ea typeface="Calibri" panose="020F0502020204030204" pitchFamily="34" charset="0"/>
                <a:cs typeface="Times New Roman" panose="02020603050405020304" pitchFamily="18" charset="0"/>
              </a:rPr>
              <a:t>Equalities Act 2010, c.15. Available at </a:t>
            </a:r>
            <a:r>
              <a:rPr lang="en-GB" sz="1900" u="sng" dirty="0">
                <a:solidFill>
                  <a:srgbClr val="0563C1"/>
                </a:solidFill>
                <a:effectLst/>
                <a:ea typeface="Calibri" panose="020F0502020204030204" pitchFamily="34" charset="0"/>
                <a:cs typeface="Times New Roman" panose="02020603050405020304" pitchFamily="18" charset="0"/>
                <a:hlinkClick r:id="rId2"/>
              </a:rPr>
              <a:t>https://www.legislation.gov.uk/ukpga/2010/15/contents</a:t>
            </a:r>
            <a:r>
              <a:rPr lang="en-GB" sz="1900" dirty="0">
                <a:effectLst/>
                <a:ea typeface="Calibri" panose="020F0502020204030204" pitchFamily="34" charset="0"/>
                <a:cs typeface="Times New Roman" panose="02020603050405020304" pitchFamily="18" charset="0"/>
              </a:rPr>
              <a:t> (Accessed 10 December 2022).</a:t>
            </a:r>
          </a:p>
          <a:p>
            <a:r>
              <a:rPr lang="en-GB" sz="1900" b="0" i="0" dirty="0">
                <a:effectLst/>
              </a:rPr>
              <a:t>Farrell, M. (2006) </a:t>
            </a:r>
            <a:r>
              <a:rPr lang="en-GB" sz="1900" b="0" i="1" dirty="0">
                <a:effectLst/>
              </a:rPr>
              <a:t>The Effective Teacher’s Guide to Moderate, Severe and Profound Learning Difficulties : Practical Strategies</a:t>
            </a:r>
            <a:r>
              <a:rPr lang="en-GB" sz="1900" b="0" i="0" dirty="0">
                <a:effectLst/>
              </a:rPr>
              <a:t>, New Directions in Special Educational Needs, Taylor &amp; Francis, London, Available at: </a:t>
            </a:r>
            <a:r>
              <a:rPr lang="en-GB" sz="1900" b="0" i="0" dirty="0">
                <a:solidFill>
                  <a:srgbClr val="262626"/>
                </a:solidFill>
                <a:effectLst/>
                <a:hlinkClick r:id="rId3"/>
              </a:rPr>
              <a:t>https://search-ebscohost-com.ezproxy.uwtsd.ac.uk/login.aspx?direct=true&amp;db=nlebk&amp;AN=161087&amp;site=ehost-live</a:t>
            </a:r>
            <a:r>
              <a:rPr lang="en-GB" sz="1900" b="0" i="0" dirty="0">
                <a:solidFill>
                  <a:srgbClr val="262626"/>
                </a:solidFill>
                <a:effectLst/>
              </a:rPr>
              <a:t> </a:t>
            </a:r>
            <a:r>
              <a:rPr lang="en-GB" sz="1900" b="0" i="0" dirty="0">
                <a:effectLst/>
              </a:rPr>
              <a:t>(Accessed 28 November 2022)</a:t>
            </a:r>
            <a:endParaRPr lang="en-GB" sz="1900" dirty="0">
              <a:effectLst/>
              <a:ea typeface="Calibri" panose="020F0502020204030204" pitchFamily="34" charset="0"/>
              <a:cs typeface="Times New Roman" panose="02020603050405020304" pitchFamily="18" charset="0"/>
            </a:endParaRPr>
          </a:p>
          <a:p>
            <a:pPr>
              <a:buFont typeface="Arial" panose="020B0604020202020204" pitchFamily="34" charset="0"/>
              <a:buChar char="•"/>
            </a:pPr>
            <a:r>
              <a:rPr lang="en-GB" sz="1900" dirty="0"/>
              <a:t>Freire, P (1996) Pedagogy of the Oppressed. UK: Penguin Books.</a:t>
            </a:r>
          </a:p>
          <a:p>
            <a:pPr lvl="0">
              <a:lnSpc>
                <a:spcPct val="107000"/>
              </a:lnSpc>
              <a:spcAft>
                <a:spcPts val="800"/>
              </a:spcAft>
              <a:buFont typeface="Arial" panose="020B0604020202020204" pitchFamily="34" charset="0"/>
              <a:buChar char="•"/>
              <a:tabLst>
                <a:tab pos="457200" algn="l"/>
              </a:tabLst>
            </a:pPr>
            <a:r>
              <a:rPr lang="en-GB" sz="1900" dirty="0">
                <a:effectLst/>
                <a:ea typeface="Calibri" panose="020F0502020204030204" pitchFamily="34" charset="0"/>
                <a:cs typeface="Times New Roman" panose="02020603050405020304" pitchFamily="18" charset="0"/>
              </a:rPr>
              <a:t>Hill Collins, P and Bilge, S. (2016)</a:t>
            </a:r>
            <a:r>
              <a:rPr lang="en-GB" sz="1900" i="1" dirty="0">
                <a:effectLst/>
                <a:ea typeface="Calibri" panose="020F0502020204030204" pitchFamily="34" charset="0"/>
                <a:cs typeface="Times New Roman" panose="02020603050405020304" pitchFamily="18" charset="0"/>
              </a:rPr>
              <a:t> Intersectionality</a:t>
            </a:r>
            <a:r>
              <a:rPr lang="en-GB" sz="1900" dirty="0">
                <a:effectLst/>
                <a:ea typeface="Calibri" panose="020F0502020204030204" pitchFamily="34" charset="0"/>
                <a:cs typeface="Times New Roman" panose="02020603050405020304" pitchFamily="18" charset="0"/>
              </a:rPr>
              <a:t>, Polity Press, Cambridge</a:t>
            </a:r>
          </a:p>
          <a:p>
            <a:pPr lvl="0">
              <a:lnSpc>
                <a:spcPct val="107000"/>
              </a:lnSpc>
              <a:spcAft>
                <a:spcPts val="800"/>
              </a:spcAft>
              <a:buFont typeface="Arial" panose="020B0604020202020204" pitchFamily="34" charset="0"/>
              <a:buChar char="•"/>
              <a:tabLst>
                <a:tab pos="457200" algn="l"/>
              </a:tabLst>
            </a:pPr>
            <a:r>
              <a:rPr lang="en-GB" sz="1900" dirty="0">
                <a:effectLst/>
                <a:ea typeface="Calibri" panose="020F0502020204030204" pitchFamily="34" charset="0"/>
                <a:cs typeface="Times New Roman" panose="02020603050405020304" pitchFamily="18" charset="0"/>
              </a:rPr>
              <a:t>Hill, P &amp; Bilge, S. (2020) Intersectionality. UK: Polity.</a:t>
            </a:r>
          </a:p>
          <a:p>
            <a:r>
              <a:rPr lang="en-GB" sz="1900" dirty="0" err="1"/>
              <a:t>Retif</a:t>
            </a:r>
            <a:r>
              <a:rPr lang="en-GB" sz="1900" dirty="0"/>
              <a:t>, M. and </a:t>
            </a:r>
            <a:r>
              <a:rPr lang="en-GB" sz="1900" dirty="0" err="1"/>
              <a:t>Let</a:t>
            </a:r>
            <a:r>
              <a:rPr lang="en-GB" sz="1900" dirty="0" err="1">
                <a:ea typeface="DengXian" panose="02010600030101010101" pitchFamily="2" charset="-122"/>
                <a:cs typeface="Calibri" panose="020F0502020204030204" pitchFamily="34" charset="0"/>
              </a:rPr>
              <a:t>š</a:t>
            </a:r>
            <a:r>
              <a:rPr lang="en-GB" sz="1900" dirty="0" err="1"/>
              <a:t>osa</a:t>
            </a:r>
            <a:r>
              <a:rPr lang="en-GB" sz="1900" dirty="0"/>
              <a:t>, R. (2018) ‘Models of disability: A brief overview’. </a:t>
            </a:r>
            <a:r>
              <a:rPr lang="en-GB" sz="1900" i="1" dirty="0" err="1"/>
              <a:t>Hervormde</a:t>
            </a:r>
            <a:r>
              <a:rPr lang="en-GB" sz="1900" i="1" dirty="0"/>
              <a:t> </a:t>
            </a:r>
            <a:r>
              <a:rPr lang="en-GB" sz="1900" i="1" dirty="0" err="1"/>
              <a:t>Teologiese</a:t>
            </a:r>
            <a:r>
              <a:rPr lang="en-GB" sz="1900" i="1" dirty="0"/>
              <a:t> Studies, </a:t>
            </a:r>
            <a:r>
              <a:rPr lang="en-GB" sz="1900" b="1" dirty="0"/>
              <a:t>74</a:t>
            </a:r>
            <a:r>
              <a:rPr lang="en-GB" sz="1900" dirty="0"/>
              <a:t>(1) </a:t>
            </a:r>
          </a:p>
          <a:p>
            <a:pPr>
              <a:buFont typeface="Arial" panose="020B0604020202020204" pitchFamily="34" charset="0"/>
              <a:buChar char="•"/>
            </a:pPr>
            <a:r>
              <a:rPr lang="en-GB" sz="1900" dirty="0"/>
              <a:t>Romero, M. (2018) Introducing Intersectionality. UK: Polity Press.</a:t>
            </a:r>
          </a:p>
          <a:p>
            <a:endParaRPr lang="en-GB" dirty="0"/>
          </a:p>
          <a:p>
            <a:endParaRPr lang="en-GB" dirty="0"/>
          </a:p>
        </p:txBody>
      </p:sp>
    </p:spTree>
    <p:extLst>
      <p:ext uri="{BB962C8B-B14F-4D97-AF65-F5344CB8AC3E}">
        <p14:creationId xmlns:p14="http://schemas.microsoft.com/office/powerpoint/2010/main" val="3106992711"/>
      </p:ext>
    </p:extLst>
  </p:cSld>
  <p:clrMapOvr>
    <a:masterClrMapping/>
  </p:clrMapOvr>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a:xfrm>
            <a:off x="1097280" y="2108201"/>
            <a:ext cx="10058400" cy="4090376"/>
          </a:xfrm>
        </p:spPr>
        <p:txBody>
          <a:bodyPr>
            <a:normAutofit fontScale="70000" lnSpcReduction="20000"/>
          </a:bodyPr>
          <a:lstStyle/>
          <a:p>
            <a:r>
              <a:rPr lang="en-GB" sz="2600" dirty="0"/>
              <a:t>Sprenger-</a:t>
            </a:r>
            <a:r>
              <a:rPr lang="en-GB" sz="2600" dirty="0" err="1"/>
              <a:t>Charolles</a:t>
            </a:r>
            <a:r>
              <a:rPr lang="en-GB" sz="2600" dirty="0"/>
              <a:t>., L., L., S. and Siegel., B. (2016) ‘Prevalence and Reliability of Phonological, Surface, and Mixed Profiles in Dyslexia: A Review of Studies Conducted in Languages Varying in Orthographic Depth.’ </a:t>
            </a:r>
            <a:r>
              <a:rPr lang="en-GB" sz="2600" i="1" dirty="0"/>
              <a:t>Scientific Studies of Reading</a:t>
            </a:r>
            <a:r>
              <a:rPr lang="en-GB" sz="2600" dirty="0"/>
              <a:t>, 15(6) pp.498-521</a:t>
            </a:r>
          </a:p>
          <a:p>
            <a:pPr algn="l" fontAlgn="base"/>
            <a:r>
              <a:rPr lang="en-GB" sz="2600" b="0" i="0" dirty="0">
                <a:solidFill>
                  <a:srgbClr val="2A2A2A"/>
                </a:solidFill>
                <a:effectLst/>
              </a:rPr>
              <a:t>Swain, J., &amp; French, S. (2000). Towards an affirmation model of disability.  </a:t>
            </a:r>
            <a:r>
              <a:rPr lang="en-GB" sz="2600" b="0" i="1" dirty="0">
                <a:solidFill>
                  <a:srgbClr val="2A2A2A"/>
                </a:solidFill>
                <a:effectLst/>
              </a:rPr>
              <a:t>Disability and Society</a:t>
            </a:r>
            <a:r>
              <a:rPr lang="en-GB" sz="2600" b="0" i="0" dirty="0">
                <a:solidFill>
                  <a:srgbClr val="2A2A2A"/>
                </a:solidFill>
                <a:effectLst/>
              </a:rPr>
              <a:t>, </a:t>
            </a:r>
            <a:r>
              <a:rPr lang="en-GB" sz="2600" b="0" i="1" dirty="0">
                <a:solidFill>
                  <a:srgbClr val="2A2A2A"/>
                </a:solidFill>
                <a:effectLst/>
              </a:rPr>
              <a:t>15</a:t>
            </a:r>
            <a:r>
              <a:rPr lang="en-GB" sz="2600" b="0" i="0" dirty="0">
                <a:solidFill>
                  <a:srgbClr val="2A2A2A"/>
                </a:solidFill>
                <a:effectLst/>
              </a:rPr>
              <a:t>, 569–582.</a:t>
            </a:r>
          </a:p>
          <a:p>
            <a:pPr fontAlgn="base"/>
            <a:r>
              <a:rPr lang="en-GB" sz="2600" dirty="0"/>
              <a:t>United Nations General Assembly (2006) </a:t>
            </a:r>
            <a:r>
              <a:rPr lang="en-GB" sz="2600" i="1" dirty="0"/>
              <a:t>United Nations Convention on the Rights of Persons with Disabilities. </a:t>
            </a:r>
            <a:r>
              <a:rPr lang="en-GB" sz="2600" dirty="0"/>
              <a:t>Resolution A/RES/61/106. Available at: </a:t>
            </a:r>
            <a:r>
              <a:rPr lang="en-GB" sz="2600" dirty="0">
                <a:hlinkClick r:id="rId2"/>
              </a:rPr>
              <a:t>Convention on the Rights of Persons with Disabilities – Articles | United Nations Enable</a:t>
            </a:r>
            <a:r>
              <a:rPr lang="en-GB" sz="2600" dirty="0"/>
              <a:t> (Accessed 18 October 2022)</a:t>
            </a:r>
          </a:p>
          <a:p>
            <a:pPr>
              <a:lnSpc>
                <a:spcPct val="107000"/>
              </a:lnSpc>
              <a:spcAft>
                <a:spcPts val="800"/>
              </a:spcAft>
              <a:tabLst>
                <a:tab pos="457200" algn="l"/>
              </a:tabLst>
            </a:pPr>
            <a:r>
              <a:rPr lang="en-GB" sz="2600" dirty="0" err="1">
                <a:effectLst/>
                <a:ea typeface="Calibri" panose="020F0502020204030204" pitchFamily="34" charset="0"/>
                <a:cs typeface="Times New Roman" panose="02020603050405020304" pitchFamily="18" charset="0"/>
              </a:rPr>
              <a:t>Taket</a:t>
            </a:r>
            <a:r>
              <a:rPr lang="en-GB" sz="2600" dirty="0">
                <a:effectLst/>
                <a:ea typeface="Calibri" panose="020F0502020204030204" pitchFamily="34" charset="0"/>
                <a:cs typeface="Times New Roman" panose="02020603050405020304" pitchFamily="18" charset="0"/>
              </a:rPr>
              <a:t>, A., Crisp, B., </a:t>
            </a:r>
            <a:r>
              <a:rPr lang="en-GB" sz="2600" dirty="0" err="1">
                <a:effectLst/>
                <a:ea typeface="Calibri" panose="020F0502020204030204" pitchFamily="34" charset="0"/>
                <a:cs typeface="Times New Roman" panose="02020603050405020304" pitchFamily="18" charset="0"/>
              </a:rPr>
              <a:t>Nevill</a:t>
            </a:r>
            <a:r>
              <a:rPr lang="en-GB" sz="2600" dirty="0">
                <a:effectLst/>
                <a:ea typeface="Calibri" panose="020F0502020204030204" pitchFamily="34" charset="0"/>
                <a:cs typeface="Times New Roman" panose="02020603050405020304" pitchFamily="18" charset="0"/>
              </a:rPr>
              <a:t>, A., </a:t>
            </a:r>
            <a:r>
              <a:rPr lang="en-GB" sz="2600" dirty="0" err="1">
                <a:effectLst/>
                <a:ea typeface="Calibri" panose="020F0502020204030204" pitchFamily="34" charset="0"/>
                <a:cs typeface="Times New Roman" panose="02020603050405020304" pitchFamily="18" charset="0"/>
              </a:rPr>
              <a:t>Lamaro</a:t>
            </a:r>
            <a:r>
              <a:rPr lang="en-GB" sz="2600" dirty="0">
                <a:effectLst/>
                <a:ea typeface="Calibri" panose="020F0502020204030204" pitchFamily="34" charset="0"/>
                <a:cs typeface="Times New Roman" panose="02020603050405020304" pitchFamily="18" charset="0"/>
              </a:rPr>
              <a:t>, G., Graham, M. and Barter-Godfrey, S. (2009) </a:t>
            </a:r>
            <a:r>
              <a:rPr lang="en-GB" sz="2600" i="1" dirty="0" err="1">
                <a:effectLst/>
                <a:ea typeface="Calibri" panose="020F0502020204030204" pitchFamily="34" charset="0"/>
                <a:cs typeface="Times New Roman" panose="02020603050405020304" pitchFamily="18" charset="0"/>
              </a:rPr>
              <a:t>Therorising</a:t>
            </a:r>
            <a:r>
              <a:rPr lang="en-GB" sz="2600" i="1" dirty="0">
                <a:effectLst/>
                <a:ea typeface="Calibri" panose="020F0502020204030204" pitchFamily="34" charset="0"/>
                <a:cs typeface="Times New Roman" panose="02020603050405020304" pitchFamily="18" charset="0"/>
              </a:rPr>
              <a:t> Social Exclusion,</a:t>
            </a:r>
            <a:r>
              <a:rPr lang="en-GB" sz="2600" dirty="0">
                <a:effectLst/>
                <a:ea typeface="Calibri" panose="020F0502020204030204" pitchFamily="34" charset="0"/>
                <a:cs typeface="Times New Roman" panose="02020603050405020304" pitchFamily="18" charset="0"/>
              </a:rPr>
              <a:t> Abingdon: Routledge.</a:t>
            </a:r>
          </a:p>
          <a:p>
            <a:pPr>
              <a:lnSpc>
                <a:spcPct val="107000"/>
              </a:lnSpc>
              <a:spcAft>
                <a:spcPts val="800"/>
              </a:spcAft>
              <a:tabLst>
                <a:tab pos="457200" algn="l"/>
              </a:tabLst>
            </a:pPr>
            <a:r>
              <a:rPr lang="en-GB" sz="2600" dirty="0"/>
              <a:t> The Dyslexia Association (2021) </a:t>
            </a:r>
            <a:r>
              <a:rPr lang="en-GB" sz="2600" i="1" dirty="0"/>
              <a:t>The Equality Act 2010. </a:t>
            </a:r>
            <a:r>
              <a:rPr lang="en-GB" sz="2600" dirty="0"/>
              <a:t>Available at: </a:t>
            </a:r>
            <a:r>
              <a:rPr lang="en-GB" sz="2600" dirty="0">
                <a:hlinkClick r:id="rId3"/>
              </a:rPr>
              <a:t>https://www.dyslexia.uk.net/employers/equality-act/</a:t>
            </a:r>
            <a:r>
              <a:rPr lang="en-GB" sz="2600" dirty="0"/>
              <a:t> (Accessed: 12 April 2021).</a:t>
            </a:r>
            <a:endParaRPr lang="en-GB" sz="2600" dirty="0">
              <a:effectLst/>
              <a:ea typeface="Calibri" panose="020F0502020204030204" pitchFamily="34" charset="0"/>
              <a:cs typeface="Times New Roman" panose="02020603050405020304" pitchFamily="18" charset="0"/>
            </a:endParaRPr>
          </a:p>
          <a:p>
            <a:pPr algn="l" fontAlgn="base"/>
            <a:endParaRPr lang="en-GB" dirty="0"/>
          </a:p>
        </p:txBody>
      </p:sp>
    </p:spTree>
    <p:extLst>
      <p:ext uri="{BB962C8B-B14F-4D97-AF65-F5344CB8AC3E}">
        <p14:creationId xmlns:p14="http://schemas.microsoft.com/office/powerpoint/2010/main" val="2279132337"/>
      </p:ext>
    </p:extLst>
  </p:cSld>
  <p:clrMapOvr>
    <a:masterClrMapping/>
  </p:clrMapOvr>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9F1AFC-C213-1304-F4B0-C9E62113E6A6}"/>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82498B12-3939-6428-337D-91BFD115A495}"/>
              </a:ext>
            </a:extLst>
          </p:cNvPr>
          <p:cNvSpPr>
            <a:spLocks noGrp="1"/>
          </p:cNvSpPr>
          <p:nvPr>
            <p:ph idx="1"/>
          </p:nvPr>
        </p:nvSpPr>
        <p:spPr/>
        <p:txBody>
          <a:bodyPr>
            <a:normAutofit fontScale="55000" lnSpcReduction="20000"/>
          </a:bodyPr>
          <a:lstStyle/>
          <a:p>
            <a:pPr>
              <a:lnSpc>
                <a:spcPct val="107000"/>
              </a:lnSpc>
              <a:spcAft>
                <a:spcPts val="800"/>
              </a:spcAft>
              <a:tabLst>
                <a:tab pos="457200" algn="l"/>
              </a:tabLst>
            </a:pPr>
            <a:r>
              <a:rPr lang="en-GB" sz="3300" dirty="0" err="1">
                <a:effectLst/>
                <a:ea typeface="Calibri" panose="020F0502020204030204" pitchFamily="34" charset="0"/>
                <a:cs typeface="Times New Roman" panose="02020603050405020304" pitchFamily="18" charset="0"/>
              </a:rPr>
              <a:t>Taket</a:t>
            </a:r>
            <a:r>
              <a:rPr lang="en-GB" sz="3300" dirty="0">
                <a:effectLst/>
                <a:ea typeface="Calibri" panose="020F0502020204030204" pitchFamily="34" charset="0"/>
                <a:cs typeface="Times New Roman" panose="02020603050405020304" pitchFamily="18" charset="0"/>
              </a:rPr>
              <a:t>, A., Crisp, B., </a:t>
            </a:r>
            <a:r>
              <a:rPr lang="en-GB" sz="3300" dirty="0" err="1">
                <a:effectLst/>
                <a:ea typeface="Calibri" panose="020F0502020204030204" pitchFamily="34" charset="0"/>
                <a:cs typeface="Times New Roman" panose="02020603050405020304" pitchFamily="18" charset="0"/>
              </a:rPr>
              <a:t>Nevill</a:t>
            </a:r>
            <a:r>
              <a:rPr lang="en-GB" sz="3300" dirty="0">
                <a:effectLst/>
                <a:ea typeface="Calibri" panose="020F0502020204030204" pitchFamily="34" charset="0"/>
                <a:cs typeface="Times New Roman" panose="02020603050405020304" pitchFamily="18" charset="0"/>
              </a:rPr>
              <a:t>, A., </a:t>
            </a:r>
            <a:r>
              <a:rPr lang="en-GB" sz="3300" dirty="0" err="1">
                <a:effectLst/>
                <a:ea typeface="Calibri" panose="020F0502020204030204" pitchFamily="34" charset="0"/>
                <a:cs typeface="Times New Roman" panose="02020603050405020304" pitchFamily="18" charset="0"/>
              </a:rPr>
              <a:t>Lamaro</a:t>
            </a:r>
            <a:r>
              <a:rPr lang="en-GB" sz="3300" dirty="0">
                <a:effectLst/>
                <a:ea typeface="Calibri" panose="020F0502020204030204" pitchFamily="34" charset="0"/>
                <a:cs typeface="Times New Roman" panose="02020603050405020304" pitchFamily="18" charset="0"/>
              </a:rPr>
              <a:t>, G., Graham, M. and Barter-Godfrey, S. (2009) </a:t>
            </a:r>
            <a:r>
              <a:rPr lang="en-GB" sz="3300" i="1" dirty="0" err="1">
                <a:effectLst/>
                <a:ea typeface="Calibri" panose="020F0502020204030204" pitchFamily="34" charset="0"/>
                <a:cs typeface="Times New Roman" panose="02020603050405020304" pitchFamily="18" charset="0"/>
              </a:rPr>
              <a:t>Therorising</a:t>
            </a:r>
            <a:r>
              <a:rPr lang="en-GB" sz="3300" i="1" dirty="0">
                <a:effectLst/>
                <a:ea typeface="Calibri" panose="020F0502020204030204" pitchFamily="34" charset="0"/>
                <a:cs typeface="Times New Roman" panose="02020603050405020304" pitchFamily="18" charset="0"/>
              </a:rPr>
              <a:t> Social Exclusion,</a:t>
            </a:r>
            <a:r>
              <a:rPr lang="en-GB" sz="3300" dirty="0">
                <a:effectLst/>
                <a:ea typeface="Calibri" panose="020F0502020204030204" pitchFamily="34" charset="0"/>
                <a:cs typeface="Times New Roman" panose="02020603050405020304" pitchFamily="18" charset="0"/>
              </a:rPr>
              <a:t> Abingdon: Routledge.</a:t>
            </a:r>
          </a:p>
          <a:p>
            <a:pPr>
              <a:lnSpc>
                <a:spcPct val="107000"/>
              </a:lnSpc>
              <a:spcAft>
                <a:spcPts val="800"/>
              </a:spcAft>
              <a:tabLst>
                <a:tab pos="457200" algn="l"/>
              </a:tabLst>
            </a:pPr>
            <a:r>
              <a:rPr lang="en-GB" sz="3300" dirty="0"/>
              <a:t> The Dyslexia Association (2021) </a:t>
            </a:r>
            <a:r>
              <a:rPr lang="en-GB" sz="3300" i="1" dirty="0"/>
              <a:t>The Equality Act 2010. </a:t>
            </a:r>
            <a:r>
              <a:rPr lang="en-GB" sz="3300" dirty="0"/>
              <a:t>Available at: </a:t>
            </a:r>
            <a:r>
              <a:rPr lang="en-GB" sz="3300" dirty="0">
                <a:hlinkClick r:id="rId2"/>
              </a:rPr>
              <a:t>https://www.dyslexia.uk.net/employers/equality-act/</a:t>
            </a:r>
            <a:r>
              <a:rPr lang="en-GB" sz="3300" dirty="0"/>
              <a:t> (Accessed: 12 April 2021).</a:t>
            </a:r>
            <a:endParaRPr lang="en-GB" sz="3300" dirty="0">
              <a:effectLst/>
              <a:ea typeface="Calibri" panose="020F0502020204030204" pitchFamily="34" charset="0"/>
              <a:cs typeface="Times New Roman" panose="02020603050405020304" pitchFamily="18" charset="0"/>
            </a:endParaRPr>
          </a:p>
          <a:p>
            <a:pPr>
              <a:buFont typeface="Arial" panose="020B0604020202020204" pitchFamily="34" charset="0"/>
              <a:buChar char="•"/>
            </a:pPr>
            <a:r>
              <a:rPr lang="en-GB" sz="3300" dirty="0">
                <a:effectLst/>
                <a:ea typeface="Calibri" panose="020F0502020204030204" pitchFamily="34" charset="0"/>
                <a:cs typeface="Times New Roman" panose="02020603050405020304" pitchFamily="18" charset="0"/>
              </a:rPr>
              <a:t>The Equality Trust. (2019) </a:t>
            </a:r>
            <a:r>
              <a:rPr lang="en-GB" sz="3300" i="1" dirty="0">
                <a:effectLst/>
                <a:ea typeface="Calibri" panose="020F0502020204030204" pitchFamily="34" charset="0"/>
                <a:cs typeface="Times New Roman" panose="02020603050405020304" pitchFamily="18" charset="0"/>
              </a:rPr>
              <a:t>How Has Inequality Changed? </a:t>
            </a:r>
            <a:r>
              <a:rPr lang="en-GB" sz="3300" dirty="0">
                <a:effectLst/>
                <a:ea typeface="Calibri" panose="020F0502020204030204" pitchFamily="34" charset="0"/>
                <a:cs typeface="Times New Roman" panose="02020603050405020304" pitchFamily="18" charset="0"/>
              </a:rPr>
              <a:t>Available at: </a:t>
            </a:r>
            <a:r>
              <a:rPr lang="en-GB" sz="3300" u="sng" dirty="0">
                <a:solidFill>
                  <a:srgbClr val="0563C1"/>
                </a:solidFill>
                <a:effectLst/>
                <a:ea typeface="Calibri" panose="020F0502020204030204" pitchFamily="34" charset="0"/>
                <a:cs typeface="Times New Roman" panose="02020603050405020304" pitchFamily="18" charset="0"/>
                <a:hlinkClick r:id="rId3"/>
              </a:rPr>
              <a:t>https://www.equalitytrust.org.uk/how-has-inequality-changed</a:t>
            </a:r>
            <a:r>
              <a:rPr lang="en-GB" sz="3300" dirty="0">
                <a:effectLst/>
                <a:ea typeface="Calibri" panose="020F0502020204030204" pitchFamily="34" charset="0"/>
                <a:cs typeface="Times New Roman" panose="02020603050405020304" pitchFamily="18" charset="0"/>
              </a:rPr>
              <a:t> (Accessed: 10 December 2022).</a:t>
            </a:r>
          </a:p>
          <a:p>
            <a:r>
              <a:rPr lang="en-GB" sz="3300" dirty="0"/>
              <a:t>UCAS. (2022) </a:t>
            </a:r>
            <a:r>
              <a:rPr lang="en-GB" sz="3300" i="1" dirty="0"/>
              <a:t>Next Steps, What is the experience of disabled students in education?</a:t>
            </a:r>
            <a:r>
              <a:rPr lang="en-GB" sz="3300" dirty="0"/>
              <a:t>, UCAS: Cheltenham.</a:t>
            </a:r>
          </a:p>
          <a:p>
            <a:r>
              <a:rPr lang="en-GB" sz="3300" dirty="0"/>
              <a:t>United Nations General Assembly (2006) </a:t>
            </a:r>
            <a:r>
              <a:rPr lang="en-GB" sz="3300" i="1" dirty="0"/>
              <a:t>United Nations Convention on the Rights of Persons with Disabilities. </a:t>
            </a:r>
            <a:r>
              <a:rPr lang="en-GB" sz="3300" dirty="0"/>
              <a:t>Resolution A/RES/61/106. Available at: </a:t>
            </a:r>
            <a:r>
              <a:rPr lang="en-GB" sz="3300" dirty="0">
                <a:hlinkClick r:id="rId4"/>
              </a:rPr>
              <a:t>Convention on the Rights of Persons with Disabilities – Articles | United Nations Enable</a:t>
            </a:r>
            <a:r>
              <a:rPr lang="en-GB" sz="3300" dirty="0"/>
              <a:t> (Accessed 18 October 2022)</a:t>
            </a:r>
          </a:p>
          <a:p>
            <a:endParaRPr lang="en-GB" dirty="0"/>
          </a:p>
        </p:txBody>
      </p:sp>
    </p:spTree>
    <p:extLst>
      <p:ext uri="{BB962C8B-B14F-4D97-AF65-F5344CB8AC3E}">
        <p14:creationId xmlns:p14="http://schemas.microsoft.com/office/powerpoint/2010/main" val="297721821"/>
      </p:ext>
    </p:extLst>
  </p:cSld>
  <p:clrMapOvr>
    <a:masterClrMapping/>
  </p:clrMapOvr>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751920-17B2-F35D-0704-422D8C1A5379}"/>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174D2BB6-EF12-67BB-7286-F05561AB38A2}"/>
              </a:ext>
            </a:extLst>
          </p:cNvPr>
          <p:cNvSpPr>
            <a:spLocks noGrp="1"/>
          </p:cNvSpPr>
          <p:nvPr>
            <p:ph idx="1"/>
          </p:nvPr>
        </p:nvSpPr>
        <p:spPr/>
        <p:txBody>
          <a:bodyPr/>
          <a:lstStyle/>
          <a:p>
            <a:r>
              <a:rPr lang="en-GB" sz="1800" dirty="0" err="1"/>
              <a:t>WeArePurple</a:t>
            </a:r>
            <a:r>
              <a:rPr lang="en-GB" sz="1800" dirty="0"/>
              <a:t> (2020) </a:t>
            </a:r>
            <a:r>
              <a:rPr lang="en-GB" sz="1800" i="1" dirty="0"/>
              <a:t>Changing the Conversation</a:t>
            </a:r>
            <a:r>
              <a:rPr lang="en-GB" sz="1800" dirty="0"/>
              <a:t> Available at: </a:t>
            </a:r>
            <a:r>
              <a:rPr lang="en-GB" sz="1800" dirty="0">
                <a:hlinkClick r:id="rId2"/>
              </a:rPr>
              <a:t>https://wearepurple.org.uk/disability-and-inequality-infographic/</a:t>
            </a:r>
            <a:r>
              <a:rPr lang="en-GB" sz="1800" dirty="0"/>
              <a:t> (Accessed: 24 April 2021).</a:t>
            </a:r>
            <a:endParaRPr lang="en-GB" sz="1800" dirty="0">
              <a:effectLst/>
              <a:ea typeface="Calibri" panose="020F0502020204030204" pitchFamily="34" charset="0"/>
              <a:cs typeface="Times New Roman" panose="02020603050405020304" pitchFamily="18" charset="0"/>
            </a:endParaRPr>
          </a:p>
          <a:p>
            <a:pPr>
              <a:buFont typeface="Arial" panose="020B0604020202020204" pitchFamily="34" charset="0"/>
              <a:buChar char="•"/>
            </a:pPr>
            <a:r>
              <a:rPr lang="en-GB" sz="1800" dirty="0"/>
              <a:t>United Nations General Assembly (2006) </a:t>
            </a:r>
            <a:r>
              <a:rPr lang="en-GB" sz="1800" i="1" dirty="0"/>
              <a:t>United Nations Convention on the Rights of Persons with Disabilities. </a:t>
            </a:r>
            <a:r>
              <a:rPr lang="en-GB" sz="1800" dirty="0"/>
              <a:t>Resolution A/RES/61/106. Available at: </a:t>
            </a:r>
            <a:r>
              <a:rPr lang="en-GB" sz="1800" dirty="0">
                <a:hlinkClick r:id="rId3"/>
              </a:rPr>
              <a:t>Convention on the Rights of Persons with Disabilities – Articles | United Nations Enable</a:t>
            </a:r>
            <a:r>
              <a:rPr lang="en-GB" sz="1800" dirty="0"/>
              <a:t> (Accessed 18 October 2022)</a:t>
            </a:r>
          </a:p>
          <a:p>
            <a:pPr>
              <a:buFont typeface="Arial" panose="020B0604020202020204" pitchFamily="34" charset="0"/>
              <a:buChar char="•"/>
            </a:pPr>
            <a:r>
              <a:rPr lang="en-GB" sz="1800" dirty="0">
                <a:effectLst/>
                <a:ea typeface="Calibri" panose="020F0502020204030204" pitchFamily="34" charset="0"/>
                <a:cs typeface="Times New Roman" panose="02020603050405020304" pitchFamily="18" charset="0"/>
              </a:rPr>
              <a:t>Warwick-Booth, L. (2019) </a:t>
            </a:r>
            <a:r>
              <a:rPr lang="en-GB" sz="1800" i="1" dirty="0">
                <a:effectLst/>
                <a:ea typeface="Calibri" panose="020F0502020204030204" pitchFamily="34" charset="0"/>
                <a:cs typeface="Times New Roman" panose="02020603050405020304" pitchFamily="18" charset="0"/>
              </a:rPr>
              <a:t>Social Inequality.</a:t>
            </a:r>
            <a:r>
              <a:rPr lang="en-GB" sz="1800" dirty="0">
                <a:effectLst/>
                <a:ea typeface="Calibri" panose="020F0502020204030204" pitchFamily="34" charset="0"/>
                <a:cs typeface="Times New Roman" panose="02020603050405020304" pitchFamily="18" charset="0"/>
              </a:rPr>
              <a:t> 2</a:t>
            </a:r>
            <a:r>
              <a:rPr lang="en-GB" sz="1800" baseline="30000" dirty="0">
                <a:effectLst/>
                <a:ea typeface="Calibri" panose="020F0502020204030204" pitchFamily="34" charset="0"/>
                <a:cs typeface="Times New Roman" panose="02020603050405020304" pitchFamily="18" charset="0"/>
              </a:rPr>
              <a:t>nd</a:t>
            </a:r>
            <a:r>
              <a:rPr lang="en-GB" sz="1800" dirty="0">
                <a:effectLst/>
                <a:ea typeface="Calibri" panose="020F0502020204030204" pitchFamily="34" charset="0"/>
                <a:cs typeface="Times New Roman" panose="02020603050405020304" pitchFamily="18" charset="0"/>
              </a:rPr>
              <a:t> </a:t>
            </a:r>
            <a:r>
              <a:rPr lang="en-GB" sz="1800" dirty="0" err="1">
                <a:effectLst/>
                <a:ea typeface="Calibri" panose="020F0502020204030204" pitchFamily="34" charset="0"/>
                <a:cs typeface="Times New Roman" panose="02020603050405020304" pitchFamily="18" charset="0"/>
              </a:rPr>
              <a:t>edn</a:t>
            </a:r>
            <a:r>
              <a:rPr lang="en-GB" sz="1800" dirty="0">
                <a:effectLst/>
                <a:ea typeface="Calibri" panose="020F0502020204030204" pitchFamily="34" charset="0"/>
                <a:cs typeface="Times New Roman" panose="02020603050405020304" pitchFamily="18" charset="0"/>
              </a:rPr>
              <a:t>. London: Sage.</a:t>
            </a:r>
          </a:p>
          <a:p>
            <a:endParaRPr lang="en-GB" dirty="0"/>
          </a:p>
        </p:txBody>
      </p:sp>
    </p:spTree>
    <p:extLst>
      <p:ext uri="{BB962C8B-B14F-4D97-AF65-F5344CB8AC3E}">
        <p14:creationId xmlns:p14="http://schemas.microsoft.com/office/powerpoint/2010/main" val="2138896926"/>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RESGUID" val="a07ff6c9-6956-45b6-bf1d-2301207f1ae3"/>
</p:tagLst>
</file>

<file path=ppt/theme/theme1.xml><?xml version="1.0" encoding="utf-8"?>
<a:theme xmlns:a="http://schemas.openxmlformats.org/drawingml/2006/main" name="1_RetrospectVTI">
  <a:themeElements>
    <a:clrScheme name="Custom 34">
      <a:dk1>
        <a:sysClr val="windowText" lastClr="000000"/>
      </a:dk1>
      <a:lt1>
        <a:sysClr val="window" lastClr="FFFFFF"/>
      </a:lt1>
      <a:dk2>
        <a:srgbClr val="39302A"/>
      </a:dk2>
      <a:lt2>
        <a:srgbClr val="E5DEDB"/>
      </a:lt2>
      <a:accent1>
        <a:srgbClr val="EC7016"/>
      </a:accent1>
      <a:accent2>
        <a:srgbClr val="F8931D"/>
      </a:accent2>
      <a:accent3>
        <a:srgbClr val="CE8D3E"/>
      </a:accent3>
      <a:accent4>
        <a:srgbClr val="E64823"/>
      </a:accent4>
      <a:accent5>
        <a:srgbClr val="FFCA08"/>
      </a:accent5>
      <a:accent6>
        <a:srgbClr val="9C6A6A"/>
      </a:accent6>
      <a:hlink>
        <a:srgbClr val="2998E3"/>
      </a:hlink>
      <a:folHlink>
        <a:srgbClr val="7F723D"/>
      </a:folHlink>
    </a:clrScheme>
    <a:fontScheme name="Retrospect">
      <a:majorFont>
        <a:latin typeface="Bookman Old Style"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Franklin Gothic Book"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VTI" id="{ABE3C30C-0FC0-4450-828E-52DE70F1BCCB}" vid="{A6E2497D-935A-4CFD-B9FD-6DCB15FA68BF}"/>
    </a:ext>
  </a:extLst>
</a:theme>
</file>

<file path=ppt/theme/themeOverride1.xml><?xml version="1.0" encoding="utf-8"?>
<a:themeOverride xmlns:a="http://schemas.openxmlformats.org/drawingml/2006/main">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A03EEFF0-FB57-4CB4-8BFC-DF397689E2ED}">
  <ds:schemaRefs>
    <ds:schemaRef ds:uri="http://schemas.microsoft.com/office/2006/metadata/properties"/>
    <ds:schemaRef ds:uri="71af3243-3dd4-4a8d-8c0d-dd76da1f02a5"/>
    <ds:schemaRef ds:uri="16c05727-aa75-4e4a-9b5f-8a80a1165891"/>
    <ds:schemaRef ds:uri="http://schemas.openxmlformats.org/package/2006/metadata/core-properties"/>
    <ds:schemaRef ds:uri="http://purl.org/dc/elements/1.1/"/>
    <ds:schemaRef ds:uri="http://schemas.microsoft.com/office/infopath/2007/PartnerControls"/>
    <ds:schemaRef ds:uri="http://schemas.microsoft.com/office/2006/documentManagement/types"/>
    <ds:schemaRef ds:uri="http://www.w3.org/XML/1998/namespace"/>
    <ds:schemaRef ds:uri="http://purl.org/dc/dcmitype/"/>
    <ds:schemaRef ds:uri="http://purl.org/dc/terms/"/>
  </ds:schemaRefs>
</ds:datastoreItem>
</file>

<file path=customXml/itemProps2.xml><?xml version="1.0" encoding="utf-8"?>
<ds:datastoreItem xmlns:ds="http://schemas.openxmlformats.org/officeDocument/2006/customXml" ds:itemID="{93932EF5-314F-409E-8020-FEE5FA0795B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AA3F7EDC-E5B4-4BBC-9D2A-CBE6D46C37AD}">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{BE0D9F1C-1C6E-42BE-B50D-A6C80AF706D1}tf22712842_win32</Template>
  <TotalTime>0</TotalTime>
  <Words>8652</Words>
  <Application>Microsoft Office PowerPoint</Application>
  <PresentationFormat>Widescreen</PresentationFormat>
  <Paragraphs>591</Paragraphs>
  <Slides>109</Slides>
  <Notes>0</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109</vt:i4>
      </vt:variant>
    </vt:vector>
  </HeadingPairs>
  <TitlesOfParts>
    <vt:vector size="119" baseType="lpstr">
      <vt:lpstr>DengXian</vt:lpstr>
      <vt:lpstr>GDS Transport</vt:lpstr>
      <vt:lpstr>robotoregular</vt:lpstr>
      <vt:lpstr>Aptos</vt:lpstr>
      <vt:lpstr>Arial</vt:lpstr>
      <vt:lpstr>Bookman Old Style</vt:lpstr>
      <vt:lpstr>Calibri</vt:lpstr>
      <vt:lpstr>Franklin Gothic Book</vt:lpstr>
      <vt:lpstr>Times New Roman</vt:lpstr>
      <vt:lpstr>1_RetrospectVTI</vt:lpstr>
      <vt:lpstr>Additional Learning Needs</vt:lpstr>
      <vt:lpstr>Today's Lecture Outcomes</vt:lpstr>
      <vt:lpstr>Module Aims</vt:lpstr>
      <vt:lpstr>Module Learning Outcomes</vt:lpstr>
      <vt:lpstr>Indicative content</vt:lpstr>
      <vt:lpstr>What to expect</vt:lpstr>
      <vt:lpstr>Assignment </vt:lpstr>
      <vt:lpstr>Assignment: Part 1- learning support report</vt:lpstr>
      <vt:lpstr>Assignment: Part 2 - support statement  </vt:lpstr>
      <vt:lpstr>PowerPoint Presentation</vt:lpstr>
      <vt:lpstr>Rhys/Angharad</vt:lpstr>
      <vt:lpstr>Iwan</vt:lpstr>
      <vt:lpstr>Efa</vt:lpstr>
      <vt:lpstr>Megan</vt:lpstr>
      <vt:lpstr>Dafydd </vt:lpstr>
      <vt:lpstr>Alys </vt:lpstr>
      <vt:lpstr>Disability</vt:lpstr>
      <vt:lpstr>PowerPoint Presentation</vt:lpstr>
      <vt:lpstr>What is disability? (10 minutes) </vt:lpstr>
      <vt:lpstr>Disability Discrimination Act 2010</vt:lpstr>
      <vt:lpstr>Substantial - </vt:lpstr>
      <vt:lpstr>Long term</vt:lpstr>
      <vt:lpstr>Progressive conditions</vt:lpstr>
      <vt:lpstr>What is Physical or Mental Impairment?</vt:lpstr>
      <vt:lpstr>PowerPoint Presentation</vt:lpstr>
      <vt:lpstr>Barriers to consider</vt:lpstr>
      <vt:lpstr>Activity (15 mins)</vt:lpstr>
      <vt:lpstr>Additional Learning Needs</vt:lpstr>
      <vt:lpstr>What is meant by Additional  Learning Needs</vt:lpstr>
      <vt:lpstr>Language/abbreviations used</vt:lpstr>
      <vt:lpstr>PowerPoint Presentation</vt:lpstr>
      <vt:lpstr>PowerPoint Presentation</vt:lpstr>
      <vt:lpstr>Definition ALN – Welsh Assembly Government (WAG)</vt:lpstr>
      <vt:lpstr>PowerPoint Presentation</vt:lpstr>
      <vt:lpstr>Education- Specific Learning Disabilities (SpLDs)</vt:lpstr>
      <vt:lpstr>Specific Learning Disabilities</vt:lpstr>
      <vt:lpstr>In a bit more detail…</vt:lpstr>
      <vt:lpstr>Dyslexia</vt:lpstr>
      <vt:lpstr>PowerPoint Presentation</vt:lpstr>
      <vt:lpstr>PowerPoint Presentation</vt:lpstr>
      <vt:lpstr>Attention Deficit Hyperactivity Disorder (ADHD)</vt:lpstr>
      <vt:lpstr>PowerPoint Presentation</vt:lpstr>
      <vt:lpstr>PowerPoint Presentation</vt:lpstr>
      <vt:lpstr>An interesting read</vt:lpstr>
      <vt:lpstr>Autistic Spectrum (AS)</vt:lpstr>
      <vt:lpstr>PowerPoint Presentation</vt:lpstr>
      <vt:lpstr>PowerPoint Presentation</vt:lpstr>
      <vt:lpstr>Moderate Learning Disability</vt:lpstr>
      <vt:lpstr>Activity</vt:lpstr>
      <vt:lpstr>What do disables students say…</vt:lpstr>
      <vt:lpstr>PowerPoint Presentation</vt:lpstr>
      <vt:lpstr>What support disabled students expect…</vt:lpstr>
      <vt:lpstr>What disabled students look for…</vt:lpstr>
      <vt:lpstr>What does all this mean for us?</vt:lpstr>
      <vt:lpstr>PowerPoint Presentation</vt:lpstr>
      <vt:lpstr>Equality, equity and intersectionality</vt:lpstr>
      <vt:lpstr>Definitions </vt:lpstr>
      <vt:lpstr>Equality</vt:lpstr>
      <vt:lpstr>PowerPoint Presentation</vt:lpstr>
      <vt:lpstr>Equality: the Historical Debate</vt:lpstr>
      <vt:lpstr>Equity </vt:lpstr>
      <vt:lpstr>Equity</vt:lpstr>
      <vt:lpstr>Equality vs. Equity</vt:lpstr>
      <vt:lpstr>Equality and Equity</vt:lpstr>
      <vt:lpstr>PowerPoint Presentation</vt:lpstr>
      <vt:lpstr>Intersectionality</vt:lpstr>
      <vt:lpstr>Intersectionality today</vt:lpstr>
      <vt:lpstr>Legislation and policy</vt:lpstr>
      <vt:lpstr>Legislation and Policy for your assignment</vt:lpstr>
      <vt:lpstr>Equality Act</vt:lpstr>
      <vt:lpstr>PowerPoint Presentation</vt:lpstr>
      <vt:lpstr>PowerPoint Presentation</vt:lpstr>
      <vt:lpstr>Equalities act and PCET education</vt:lpstr>
      <vt:lpstr>PowerPoint Presentation</vt:lpstr>
      <vt:lpstr>PowerPoint Presentation</vt:lpstr>
      <vt:lpstr>Discussion…</vt:lpstr>
      <vt:lpstr>Some perspectives</vt:lpstr>
      <vt:lpstr>Promoting equality, diversity &amp; inclusion</vt:lpstr>
      <vt:lpstr>PowerPoint Presentation</vt:lpstr>
      <vt:lpstr>PowerPoint Presentation</vt:lpstr>
      <vt:lpstr>PowerPoint Presentation</vt:lpstr>
      <vt:lpstr>ALN reforms Wales</vt:lpstr>
      <vt:lpstr>PowerPoint Presentation</vt:lpstr>
      <vt:lpstr>5 areas of change</vt:lpstr>
      <vt:lpstr>What does this mean for us? </vt:lpstr>
      <vt:lpstr>PowerPoint Presentation</vt:lpstr>
      <vt:lpstr>PowerPoint Presentation</vt:lpstr>
      <vt:lpstr>PowerPoint Presentation</vt:lpstr>
      <vt:lpstr>Well-Being of Future Generations Wales Act (2015)</vt:lpstr>
      <vt:lpstr>PowerPoint Presentation</vt:lpstr>
      <vt:lpstr>5 ways of working</vt:lpstr>
      <vt:lpstr>Who is governed by the act?</vt:lpstr>
      <vt:lpstr>Taking Wales Forward (2016)</vt:lpstr>
      <vt:lpstr>Ambitious and Learning</vt:lpstr>
      <vt:lpstr>PowerPoint Presentation</vt:lpstr>
      <vt:lpstr>What does the UN say?</vt:lpstr>
      <vt:lpstr>PowerPoint Presentation</vt:lpstr>
      <vt:lpstr>PowerPoint Presentation</vt:lpstr>
      <vt:lpstr>PowerPoint Presentation</vt:lpstr>
      <vt:lpstr>PowerPoint Presentation</vt:lpstr>
      <vt:lpstr>Policy</vt:lpstr>
      <vt:lpstr>In practice</vt:lpstr>
      <vt:lpstr>Today's Lecture Outcomes</vt:lpstr>
      <vt:lpstr>References</vt:lpstr>
      <vt:lpstr>PowerPoint Presentation</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Lorem Ipsum</dc:title>
  <dc:creator>Katie Gardner</dc:creator>
  <cp:lastModifiedBy>Katie Gardner</cp:lastModifiedBy>
  <cp:revision>3</cp:revision>
  <dcterms:created xsi:type="dcterms:W3CDTF">2022-10-03T14:05:56Z</dcterms:created>
  <dcterms:modified xsi:type="dcterms:W3CDTF">2025-12-04T15:45:35Z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