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77" r:id="rId3"/>
    <p:sldId id="263" r:id="rId4"/>
    <p:sldId id="257" r:id="rId5"/>
    <p:sldId id="258" r:id="rId6"/>
    <p:sldId id="259" r:id="rId7"/>
    <p:sldId id="260" r:id="rId8"/>
    <p:sldId id="261" r:id="rId9"/>
    <p:sldId id="262" r:id="rId10"/>
    <p:sldId id="264" r:id="rId11"/>
    <p:sldId id="265" r:id="rId12"/>
    <p:sldId id="266" r:id="rId13"/>
    <p:sldId id="267" r:id="rId14"/>
    <p:sldId id="268" r:id="rId15"/>
    <p:sldId id="269" r:id="rId16"/>
    <p:sldId id="270" r:id="rId17"/>
    <p:sldId id="271" r:id="rId18"/>
    <p:sldId id="272" r:id="rId19"/>
    <p:sldId id="273" r:id="rId20"/>
    <p:sldId id="274" r:id="rId21"/>
    <p:sldId id="276" r:id="rId22"/>
    <p:sldId id="27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4" d="100"/>
          <a:sy n="74" d="100"/>
        </p:scale>
        <p:origin x="104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y williams" userId="5abb2f1ec14070a1" providerId="LiveId" clId="{B7FF8592-DBAC-45DC-8B40-930A9BB11D41}"/>
    <pc:docChg chg="custSel addSld modSld">
      <pc:chgData name="molly williams" userId="5abb2f1ec14070a1" providerId="LiveId" clId="{B7FF8592-DBAC-45DC-8B40-930A9BB11D41}" dt="2026-01-25T21:39:06.526" v="809" actId="20577"/>
      <pc:docMkLst>
        <pc:docMk/>
      </pc:docMkLst>
      <pc:sldChg chg="delSp modSp new mod">
        <pc:chgData name="molly williams" userId="5abb2f1ec14070a1" providerId="LiveId" clId="{B7FF8592-DBAC-45DC-8B40-930A9BB11D41}" dt="2026-01-25T21:39:06.526" v="809" actId="20577"/>
        <pc:sldMkLst>
          <pc:docMk/>
          <pc:sldMk cId="549118865" sldId="277"/>
        </pc:sldMkLst>
        <pc:spChg chg="del">
          <ac:chgData name="molly williams" userId="5abb2f1ec14070a1" providerId="LiveId" clId="{B7FF8592-DBAC-45DC-8B40-930A9BB11D41}" dt="2026-01-25T21:38:20.270" v="807" actId="478"/>
          <ac:spMkLst>
            <pc:docMk/>
            <pc:sldMk cId="549118865" sldId="277"/>
            <ac:spMk id="2" creationId="{6FE5E0A9-8D89-DC9A-7056-6E6F9B915F1C}"/>
          </ac:spMkLst>
        </pc:spChg>
        <pc:spChg chg="mod">
          <ac:chgData name="molly williams" userId="5abb2f1ec14070a1" providerId="LiveId" clId="{B7FF8592-DBAC-45DC-8B40-930A9BB11D41}" dt="2026-01-25T21:39:06.526" v="809" actId="20577"/>
          <ac:spMkLst>
            <pc:docMk/>
            <pc:sldMk cId="549118865" sldId="277"/>
            <ac:spMk id="3" creationId="{4E988369-7ECF-68F7-9EE5-870AAB1B5FD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1/25/2026</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784535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2355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1/25/2026</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03748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226919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0218490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60747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667575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1/25/2026</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045873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1/25/2026</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827059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004368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73037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txBody>
          <a:bodyPr/>
          <a:lstStyle/>
          <a:p>
            <a:endParaRPr lang="en-GB"/>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1/25/2026</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2128713351"/>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06" r:id="rId5"/>
    <p:sldLayoutId id="2147483701" r:id="rId6"/>
    <p:sldLayoutId id="2147483702" r:id="rId7"/>
    <p:sldLayoutId id="2147483703" r:id="rId8"/>
    <p:sldLayoutId id="2147483704" r:id="rId9"/>
    <p:sldLayoutId id="2147483705" r:id="rId10"/>
    <p:sldLayoutId id="2147483707" r:id="rId11"/>
  </p:sldLayoutIdLst>
  <p:hf sldNum="0" hdr="0" ftr="0" dt="0"/>
  <p:txStyles>
    <p:titleStyle>
      <a:lvl1pPr algn="l" defTabSz="914400" rtl="0" eaLnBrk="1" latinLnBrk="0" hangingPunct="1">
        <a:lnSpc>
          <a:spcPct val="90000"/>
        </a:lnSpc>
        <a:spcBef>
          <a:spcPct val="0"/>
        </a:spcBef>
        <a:buNone/>
        <a:defRPr lang="en-US" sz="48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inspiremyplay.com/blogs/blog/sensory-play-for-babies-20-simple-and-fun-ideas"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hyperlink" Target="https://royalsocietypublishing.org/rstb/article/375/1803/20190502/31298/Childhood-as-a-solution-to-explore-exploit" TargetMode="External"/><Relationship Id="rId3" Type="http://schemas.openxmlformats.org/officeDocument/2006/relationships/hyperlink" Target="https://www-sciencedirect-com.uwtsd.idm.oclc.org/science/article/pii/S0273229707000202" TargetMode="External"/><Relationship Id="rId7" Type="http://schemas.openxmlformats.org/officeDocument/2006/relationships/hyperlink" Target="https://www.simplypsychology.org/wp-content/uploads/simplypsychology.org-Piagets-Theory-and-Stages-of-Cognitive-Development.pdf" TargetMode="External"/><Relationship Id="rId2" Type="http://schemas.openxmlformats.org/officeDocument/2006/relationships/hyperlink" Target="https://healthiertogether.westlondon.nhs.uk/application/files/1017/4308/8317/Start_for_Life_Development_Guide_v3.pdf" TargetMode="External"/><Relationship Id="rId1" Type="http://schemas.openxmlformats.org/officeDocument/2006/relationships/slideLayout" Target="../slideLayouts/slideLayout2.xml"/><Relationship Id="rId6" Type="http://schemas.openxmlformats.org/officeDocument/2006/relationships/hyperlink" Target="https://www.lboro.ac.uk/media/media/nursery/downloads/Lets-go-to-the-Disco-Dough.pdf" TargetMode="External"/><Relationship Id="rId5" Type="http://schemas.openxmlformats.org/officeDocument/2006/relationships/hyperlink" Target="https://www.alderhey.nhs.uk/wp-content/uploads/2023/06/Fine-Motor-Skills-Five-Steps-to-Function-Booklet-PIAG-337.pdf" TargetMode="External"/><Relationship Id="rId10" Type="http://schemas.openxmlformats.org/officeDocument/2006/relationships/hyperlink" Target="https://www.nes.scot.nhs.uk/media/x4lmfskd/final_imh_interactive_pdf__3_.pdf" TargetMode="External"/><Relationship Id="rId4" Type="http://schemas.openxmlformats.org/officeDocument/2006/relationships/hyperlink" Target="https://www.proquest.com/docview/1564006540?accountid=130472&amp;parentSessionId=vfT96HxHOvGF9dAl5%2Bb03R4nxuOrUhu5QiaNtvr6Fu8%3D&amp;pq-origsite=primo&amp;sourcetype=Scholarly%20Journals" TargetMode="External"/><Relationship Id="rId9" Type="http://schemas.openxmlformats.org/officeDocument/2006/relationships/hyperlink" Target="https://www.froebel.org.uk/training-and-resources/elinor-goldschmied-treasure-baskets"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nurturing-care.org/wp-content/uploads/2021/03/Proposed_indicators.pdf" TargetMode="External"/><Relationship Id="rId3" Type="http://schemas.openxmlformats.org/officeDocument/2006/relationships/hyperlink" Target="https://ebookcentral.proquest.com/lib/trinity/reader.action?docID=1827015&amp;c=UERG&amp;ppg=1" TargetMode="External"/><Relationship Id="rId7" Type="http://schemas.openxmlformats.org/officeDocument/2006/relationships/hyperlink" Target="https://nurturing-care.org/nurturing-care-framework-toolkit" TargetMode="External"/><Relationship Id="rId2" Type="http://schemas.openxmlformats.org/officeDocument/2006/relationships/hyperlink" Target="https://www.child-encyclopedia.com/pdf/expert/peer-relations/according-experts/sibling-relations-and-their-impact-childrens-development" TargetMode="External"/><Relationship Id="rId1" Type="http://schemas.openxmlformats.org/officeDocument/2006/relationships/slideLayout" Target="../slideLayouts/slideLayout2.xml"/><Relationship Id="rId6" Type="http://schemas.openxmlformats.org/officeDocument/2006/relationships/hyperlink" Target="https://iris.who.int/handle/10665/269790" TargetMode="External"/><Relationship Id="rId5" Type="http://schemas.openxmlformats.org/officeDocument/2006/relationships/hyperlink" Target="https://edition.pagesuite-professional.co.uk/html5/reader/production/default.aspx?pubname=&amp;edid=4060e6d1-7228-41f2-b983-27e05ff4bf33" TargetMode="External"/><Relationship Id="rId4" Type="http://schemas.openxmlformats.org/officeDocument/2006/relationships/hyperlink" Target="file:///C:\Users\molly\Downloads\Early_Childhood_Key_Factors_in_Healthy_Brain_Devel.pdf" TargetMode="External"/><Relationship Id="rId9" Type="http://schemas.openxmlformats.org/officeDocument/2006/relationships/hyperlink" Target="https://royalsocietypublishing.org/rstb/article/375/1803/20190502/31298/Childhood-as-a-solution-to-explore-exploit" TargetMode="External"/></Relationships>
</file>

<file path=ppt/slides/_rels/slide22.xml.rels><?xml version="1.0" encoding="UTF-8" standalone="yes"?>
<Relationships xmlns="http://schemas.openxmlformats.org/package/2006/relationships"><Relationship Id="rId2" Type="http://schemas.openxmlformats.org/officeDocument/2006/relationships/hyperlink" Target="https://inspiremyplay.com/blogs/blog/sensory-play-for-babies-20-simple-and-fun-idea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Eyes on a candy">
            <a:extLst>
              <a:ext uri="{FF2B5EF4-FFF2-40B4-BE49-F238E27FC236}">
                <a16:creationId xmlns:a16="http://schemas.microsoft.com/office/drawing/2014/main" id="{110826C2-46E5-1D10-5394-125D76292441}"/>
              </a:ext>
            </a:extLst>
          </p:cNvPr>
          <p:cNvPicPr>
            <a:picLocks noChangeAspect="1"/>
          </p:cNvPicPr>
          <p:nvPr/>
        </p:nvPicPr>
        <p:blipFill>
          <a:blip r:embed="rId2"/>
          <a:srcRect b="15730"/>
          <a:stretch>
            <a:fillRect/>
          </a:stretch>
        </p:blipFill>
        <p:spPr>
          <a:xfrm>
            <a:off x="0" y="10"/>
            <a:ext cx="12191979" cy="6857990"/>
          </a:xfrm>
          <a:prstGeom prst="rect">
            <a:avLst/>
          </a:prstGeom>
          <a:ln>
            <a:noFill/>
          </a:ln>
          <a:effectLst>
            <a:outerShdw blurRad="292100" dist="139700" dir="2700000" algn="tl" rotWithShape="0">
              <a:srgbClr val="333333">
                <a:alpha val="65000"/>
              </a:srgbClr>
            </a:outerShdw>
          </a:effectLst>
        </p:spPr>
      </p:pic>
      <p:sp>
        <p:nvSpPr>
          <p:cNvPr id="9" name="Rectangle 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329" y="1808532"/>
            <a:ext cx="5452527" cy="3240936"/>
          </a:xfrm>
          <a:prstGeom prst="rect">
            <a:avLst/>
          </a:prstGeom>
          <a:solidFill>
            <a:schemeClr val="bg1">
              <a:lumMod val="75000"/>
              <a:lumOff val="25000"/>
            </a:schemeClr>
          </a:solidFill>
          <a:ln w="6350" cap="sq" cmpd="sng" algn="ctr">
            <a:noFill/>
            <a:prstDash val="solid"/>
            <a:miter lim="800000"/>
          </a:ln>
          <a:effectLst/>
        </p:spPr>
        <p:txBody>
          <a:bodyPr/>
          <a:lstStyle/>
          <a:p>
            <a:endParaRPr lang="en-GB"/>
          </a:p>
        </p:txBody>
      </p:sp>
      <p:sp>
        <p:nvSpPr>
          <p:cNvPr id="11" name="Rectangle 1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3272" y="1975104"/>
            <a:ext cx="5120640" cy="2907792"/>
          </a:xfrm>
          <a:prstGeom prst="rect">
            <a:avLst/>
          </a:prstGeom>
          <a:noFill/>
          <a:ln w="6350" cap="sq" cmpd="sng" algn="ctr">
            <a:solidFill>
              <a:schemeClr val="tx1"/>
            </a:solidFill>
            <a:prstDash val="solid"/>
            <a:miter lim="800000"/>
          </a:ln>
          <a:effectLst>
            <a:softEdge rad="0"/>
          </a:effectLst>
        </p:spPr>
        <p:txBody>
          <a:bodyPr/>
          <a:lstStyle/>
          <a:p>
            <a:endParaRPr lang="en-GB"/>
          </a:p>
        </p:txBody>
      </p:sp>
      <p:sp>
        <p:nvSpPr>
          <p:cNvPr id="2" name="Title 1">
            <a:extLst>
              <a:ext uri="{FF2B5EF4-FFF2-40B4-BE49-F238E27FC236}">
                <a16:creationId xmlns:a16="http://schemas.microsoft.com/office/drawing/2014/main" id="{3F075BD9-F0CF-FB5C-6001-70AE1D9F22B8}"/>
              </a:ext>
            </a:extLst>
          </p:cNvPr>
          <p:cNvSpPr>
            <a:spLocks noGrp="1"/>
          </p:cNvSpPr>
          <p:nvPr>
            <p:ph type="ctrTitle"/>
          </p:nvPr>
        </p:nvSpPr>
        <p:spPr>
          <a:xfrm>
            <a:off x="1276055" y="2350017"/>
            <a:ext cx="4775075" cy="1630906"/>
          </a:xfrm>
        </p:spPr>
        <p:txBody>
          <a:bodyPr>
            <a:normAutofit/>
          </a:bodyPr>
          <a:lstStyle/>
          <a:p>
            <a:r>
              <a:rPr lang="en-GB" sz="4400">
                <a:solidFill>
                  <a:schemeClr val="tx1"/>
                </a:solidFill>
              </a:rPr>
              <a:t>The first 1000 days </a:t>
            </a:r>
            <a:endParaRPr lang="en-GB" sz="4400" dirty="0">
              <a:solidFill>
                <a:schemeClr val="tx1"/>
              </a:solidFill>
            </a:endParaRPr>
          </a:p>
        </p:txBody>
      </p:sp>
      <p:sp>
        <p:nvSpPr>
          <p:cNvPr id="3" name="Subtitle 2">
            <a:extLst>
              <a:ext uri="{FF2B5EF4-FFF2-40B4-BE49-F238E27FC236}">
                <a16:creationId xmlns:a16="http://schemas.microsoft.com/office/drawing/2014/main" id="{F5571D1D-4B8A-9991-F5B7-964758BD378D}"/>
              </a:ext>
            </a:extLst>
          </p:cNvPr>
          <p:cNvSpPr>
            <a:spLocks noGrp="1"/>
          </p:cNvSpPr>
          <p:nvPr>
            <p:ph type="subTitle" idx="1"/>
          </p:nvPr>
        </p:nvSpPr>
        <p:spPr>
          <a:xfrm>
            <a:off x="1276055" y="3990546"/>
            <a:ext cx="4775075" cy="559656"/>
          </a:xfrm>
        </p:spPr>
        <p:txBody>
          <a:bodyPr>
            <a:normAutofit/>
          </a:bodyPr>
          <a:lstStyle/>
          <a:p>
            <a:r>
              <a:rPr lang="en-GB">
                <a:solidFill>
                  <a:schemeClr val="tx1"/>
                </a:solidFill>
              </a:rPr>
              <a:t>Ecey4005 2519650</a:t>
            </a:r>
            <a:endParaRPr lang="en-GB" dirty="0">
              <a:solidFill>
                <a:schemeClr val="tx1"/>
              </a:solidFill>
            </a:endParaRPr>
          </a:p>
        </p:txBody>
      </p:sp>
    </p:spTree>
    <p:extLst>
      <p:ext uri="{BB962C8B-B14F-4D97-AF65-F5344CB8AC3E}">
        <p14:creationId xmlns:p14="http://schemas.microsoft.com/office/powerpoint/2010/main" val="2125502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988369-7ECF-68F7-9EE5-870AAB1B5FD1}"/>
              </a:ext>
            </a:extLst>
          </p:cNvPr>
          <p:cNvSpPr>
            <a:spLocks noGrp="1"/>
          </p:cNvSpPr>
          <p:nvPr>
            <p:ph idx="1"/>
          </p:nvPr>
        </p:nvSpPr>
        <p:spPr/>
        <p:txBody>
          <a:bodyPr/>
          <a:lstStyle/>
          <a:p>
            <a:r>
              <a:rPr lang="en-GB" dirty="0"/>
              <a:t>I confirm that I have not used AI tools in the research and creation of this assignment. I confirm that I have not presented any AI generated materials as my own work. I confirm I have copies of my drafts, notes and other resources I used, which I may be asked to provide in evidence. </a:t>
            </a:r>
          </a:p>
          <a:p>
            <a:r>
              <a:rPr lang="en-GB" dirty="0"/>
              <a:t>I acknowledge the use of designer within </a:t>
            </a:r>
            <a:r>
              <a:rPr lang="en-GB" dirty="0" err="1"/>
              <a:t>Powerpoint</a:t>
            </a:r>
            <a:r>
              <a:rPr lang="en-GB" dirty="0"/>
              <a:t> on 25/01/26 to provide images for backgrounds on slides. </a:t>
            </a:r>
          </a:p>
          <a:p>
            <a:r>
              <a:rPr lang="en-GB" dirty="0"/>
              <a:t>I confirm that I have not presented any AI generated text as my own work. I confirm I have copies of my drafts, notes, and other resources I used before, and after the use of the AI tools which I may be asked to provide in evidence.  </a:t>
            </a:r>
          </a:p>
        </p:txBody>
      </p:sp>
    </p:spTree>
    <p:extLst>
      <p:ext uri="{BB962C8B-B14F-4D97-AF65-F5344CB8AC3E}">
        <p14:creationId xmlns:p14="http://schemas.microsoft.com/office/powerpoint/2010/main" val="5491188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46D25-893F-A8D7-47C7-2FAB01DDD47A}"/>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1A68A8DA-FFB1-B8D6-C3CB-B504D7829EC5}"/>
              </a:ext>
            </a:extLst>
          </p:cNvPr>
          <p:cNvSpPr>
            <a:spLocks noGrp="1"/>
          </p:cNvSpPr>
          <p:nvPr>
            <p:ph idx="1"/>
          </p:nvPr>
        </p:nvSpPr>
        <p:spPr/>
        <p:txBody>
          <a:bodyPr>
            <a:normAutofit fontScale="85000" lnSpcReduction="10000"/>
          </a:bodyPr>
          <a:lstStyle/>
          <a:p>
            <a:r>
              <a:rPr lang="en-GB" dirty="0"/>
              <a:t>The first 1000 days is describing a critical portion of development for a child; it is a period ‘from conception to age two, shaping long term health, wellbeing and life outcomes for the child’ UK parliament. The first section of the 1000 days is conception through to the birth of the baby, it is imperative that within this time the mother is taking in enough nutrients, is relaxed and has her needs met to ensure a healthy pregnancy. The baby within utero will thrive in a healthy calm and consistent environment, it will aid in the development of the baby physically and intellectually. This will give the baby the absolute best start at being a well developing child. </a:t>
            </a:r>
          </a:p>
          <a:p>
            <a:r>
              <a:rPr lang="en-GB" dirty="0"/>
              <a:t>The next section of the 1000 days is infancy, from birth until reaching toddlerhood. Within this time, it is important that the babies’ basic needs are met, for the first 3-6 months the baby will need constant responsive feeding, giving the baby the energy to grow and develop. (Bowlby, 1997) emphasises this aids in the baby’s development through creating a ‘lasting psychological connectedness’ between mother and baby.  A second aspect of the development would be to give the baby constant love and attention; practising serve and return activities with the baby. Animating oneself at any given moment will introduce language to the baby as well as building that attachment needed for successful development and emotional stability. </a:t>
            </a:r>
          </a:p>
          <a:p>
            <a:r>
              <a:rPr lang="en-GB" dirty="0"/>
              <a:t>The final section of the 1000 days is toddlerhood, right up until the second birthday. The building blocks for this hopefully have been laid out within the last two periods. The child will then have the opportunity for growth, from the months of serve and return and constant love and attention. Ensuring nutrients are now introduced from food as well as formula or milk. Within this timeframe it is imperative to provide the child with stimulating activities, sensory activities and the freedom of independent managed exploration. </a:t>
            </a:r>
          </a:p>
          <a:p>
            <a:endParaRPr lang="en-GB" dirty="0"/>
          </a:p>
        </p:txBody>
      </p:sp>
    </p:spTree>
    <p:extLst>
      <p:ext uri="{BB962C8B-B14F-4D97-AF65-F5344CB8AC3E}">
        <p14:creationId xmlns:p14="http://schemas.microsoft.com/office/powerpoint/2010/main" val="1698331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192707B-B929-41A7-9B41-E959A1C68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4BF8713A-7C5C-8975-C9AC-6A39EC538255}"/>
              </a:ext>
            </a:extLst>
          </p:cNvPr>
          <p:cNvPicPr>
            <a:picLocks noChangeAspect="1"/>
          </p:cNvPicPr>
          <p:nvPr/>
        </p:nvPicPr>
        <p:blipFill>
          <a:blip r:embed="rId2">
            <a:alphaModFix amt="35000"/>
          </a:blip>
          <a:srcRect/>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A072159B-2715-8993-C8A1-D2E0658CB458}"/>
              </a:ext>
            </a:extLst>
          </p:cNvPr>
          <p:cNvSpPr>
            <a:spLocks noGrp="1"/>
          </p:cNvSpPr>
          <p:nvPr>
            <p:ph type="title"/>
          </p:nvPr>
        </p:nvSpPr>
        <p:spPr>
          <a:xfrm>
            <a:off x="1066800" y="642594"/>
            <a:ext cx="10058400" cy="1371600"/>
          </a:xfrm>
        </p:spPr>
        <p:txBody>
          <a:bodyPr>
            <a:normAutofit/>
          </a:bodyPr>
          <a:lstStyle/>
          <a:p>
            <a:r>
              <a:rPr lang="en-GB" sz="4400"/>
              <a:t> </a:t>
            </a:r>
            <a:br>
              <a:rPr lang="en-GB" sz="4400"/>
            </a:br>
            <a:r>
              <a:rPr lang="en-GB" sz="4400"/>
              <a:t>caregiving </a:t>
            </a:r>
          </a:p>
        </p:txBody>
      </p:sp>
      <p:sp>
        <p:nvSpPr>
          <p:cNvPr id="3" name="Content Placeholder 2">
            <a:extLst>
              <a:ext uri="{FF2B5EF4-FFF2-40B4-BE49-F238E27FC236}">
                <a16:creationId xmlns:a16="http://schemas.microsoft.com/office/drawing/2014/main" id="{63699FD0-24D9-EC9B-9FAA-91162DC88755}"/>
              </a:ext>
            </a:extLst>
          </p:cNvPr>
          <p:cNvSpPr>
            <a:spLocks noGrp="1"/>
          </p:cNvSpPr>
          <p:nvPr>
            <p:ph idx="1"/>
          </p:nvPr>
        </p:nvSpPr>
        <p:spPr>
          <a:xfrm>
            <a:off x="1066800" y="2103120"/>
            <a:ext cx="10058400" cy="3849624"/>
          </a:xfrm>
        </p:spPr>
        <p:txBody>
          <a:bodyPr>
            <a:normAutofit/>
          </a:bodyPr>
          <a:lstStyle/>
          <a:p>
            <a:r>
              <a:rPr lang="en-GB" dirty="0"/>
              <a:t>In the context of the first 1000 days and their importance in the life of the infant, it is necessary to understand the significance of the time from conception to birth. Aspects of exceptional care as it relates to a pregnant mother would need to take into account the baby’s needs from the time of conception. This exceptional care would include the need to understand the importance of different aspects of life, including eating nutritional foods, getting enough exercise and where possible, reducing stress and anxiety. An important area of caregiving within this period would be to understand how central it is for the mother to allow intervention through the health care system, for example, allowing midwife appointments and vaccination and mineral supplements (NHS Wales, 2024). Understanding the risks and benefits associated with these interventions and taking full advantage of the benefits of health care interventions is important to ensure exceptional care. </a:t>
            </a:r>
          </a:p>
          <a:p>
            <a:endParaRPr lang="en-GB" dirty="0"/>
          </a:p>
        </p:txBody>
      </p:sp>
      <p:sp>
        <p:nvSpPr>
          <p:cNvPr id="18" name="Rectangle 17">
            <a:extLst>
              <a:ext uri="{FF2B5EF4-FFF2-40B4-BE49-F238E27FC236}">
                <a16:creationId xmlns:a16="http://schemas.microsoft.com/office/drawing/2014/main" id="{8FB4235C-4505-46C7-AD8F-8769A1972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noFill/>
          <a:ln w="6350" cap="sq" cmpd="sng" algn="ctr">
            <a:solidFill>
              <a:schemeClr val="tx1"/>
            </a:solidFill>
            <a:prstDash val="solid"/>
            <a:miter lim="800000"/>
          </a:ln>
          <a:effectLst>
            <a:softEdge rad="0"/>
          </a:effectLst>
        </p:spPr>
        <p:txBody>
          <a:bodyPr/>
          <a:lstStyle/>
          <a:p>
            <a:endParaRPr lang="en-GB"/>
          </a:p>
        </p:txBody>
      </p:sp>
    </p:spTree>
    <p:extLst>
      <p:ext uri="{BB962C8B-B14F-4D97-AF65-F5344CB8AC3E}">
        <p14:creationId xmlns:p14="http://schemas.microsoft.com/office/powerpoint/2010/main" val="3414849171"/>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hand of two adults and a kid on top of each other">
            <a:extLst>
              <a:ext uri="{FF2B5EF4-FFF2-40B4-BE49-F238E27FC236}">
                <a16:creationId xmlns:a16="http://schemas.microsoft.com/office/drawing/2014/main" id="{C37F8855-1F3E-7EAD-E6DA-859E6ECC08A2}"/>
              </a:ext>
            </a:extLst>
          </p:cNvPr>
          <p:cNvPicPr>
            <a:picLocks noChangeAspect="1"/>
          </p:cNvPicPr>
          <p:nvPr/>
        </p:nvPicPr>
        <p:blipFill>
          <a:blip r:embed="rId2"/>
          <a:srcRect l="22492" r="15287" b="-1"/>
          <a:stretch>
            <a:fillRect/>
          </a:stretch>
        </p:blipFill>
        <p:spPr>
          <a:xfrm>
            <a:off x="20" y="10"/>
            <a:ext cx="6392647" cy="6857990"/>
          </a:xfrm>
          <a:prstGeom prst="rect">
            <a:avLst/>
          </a:prstGeom>
        </p:spPr>
      </p:pic>
      <p:sp>
        <p:nvSpPr>
          <p:cNvPr id="11" name="Rectangle 10">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12B476C-9B5F-F78E-1844-7A24A79173F9}"/>
              </a:ext>
            </a:extLst>
          </p:cNvPr>
          <p:cNvSpPr>
            <a:spLocks noGrp="1"/>
          </p:cNvSpPr>
          <p:nvPr>
            <p:ph idx="1"/>
          </p:nvPr>
        </p:nvSpPr>
        <p:spPr>
          <a:xfrm>
            <a:off x="7041744" y="1327616"/>
            <a:ext cx="4472922" cy="3931920"/>
          </a:xfrm>
        </p:spPr>
        <p:txBody>
          <a:bodyPr>
            <a:normAutofit/>
          </a:bodyPr>
          <a:lstStyle/>
          <a:p>
            <a:r>
              <a:rPr lang="en-GB" dirty="0"/>
              <a:t>As well as understanding the importance of interventions from professionals, it is also necessary for the mother to maintain positive bonds with family and friends to maintain support within what has been called the micro system, the inner circle of what is the baby’s ecosystem (Bronfenbrenner 1979). One of the means of maintaining this positive environment could include the mother and other care givers being able to access pre-birth social groups to create a healthy emotional and social environment for baby and mother post-partum.  </a:t>
            </a:r>
          </a:p>
          <a:p>
            <a:endParaRPr lang="en-GB" dirty="0"/>
          </a:p>
          <a:p>
            <a:endParaRPr lang="en-GB" dirty="0"/>
          </a:p>
        </p:txBody>
      </p:sp>
    </p:spTree>
    <p:extLst>
      <p:ext uri="{BB962C8B-B14F-4D97-AF65-F5344CB8AC3E}">
        <p14:creationId xmlns:p14="http://schemas.microsoft.com/office/powerpoint/2010/main" val="17217891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A9005E3-7517-F4DD-B18F-CE5E1980668F}"/>
              </a:ext>
            </a:extLst>
          </p:cNvPr>
          <p:cNvPicPr>
            <a:picLocks noChangeAspect="1"/>
          </p:cNvPicPr>
          <p:nvPr/>
        </p:nvPicPr>
        <p:blipFill>
          <a:blip r:embed="rId2"/>
          <a:srcRect l="36283" r="11283"/>
          <a:stretch>
            <a:fillRect/>
          </a:stretch>
        </p:blipFill>
        <p:spPr>
          <a:xfrm>
            <a:off x="20" y="10"/>
            <a:ext cx="6392647" cy="6857990"/>
          </a:xfrm>
          <a:prstGeom prst="rect">
            <a:avLst/>
          </a:prstGeom>
        </p:spPr>
      </p:pic>
      <p:sp>
        <p:nvSpPr>
          <p:cNvPr id="11" name="Rectangle 10">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D0FD974-C2D7-62D6-B980-AA4211B232FE}"/>
              </a:ext>
            </a:extLst>
          </p:cNvPr>
          <p:cNvSpPr>
            <a:spLocks noGrp="1"/>
          </p:cNvSpPr>
          <p:nvPr>
            <p:ph idx="1"/>
          </p:nvPr>
        </p:nvSpPr>
        <p:spPr>
          <a:xfrm>
            <a:off x="7055872" y="1292893"/>
            <a:ext cx="4472922" cy="3931920"/>
          </a:xfrm>
        </p:spPr>
        <p:txBody>
          <a:bodyPr>
            <a:normAutofit/>
          </a:bodyPr>
          <a:lstStyle/>
          <a:p>
            <a:pPr>
              <a:lnSpc>
                <a:spcPct val="90000"/>
              </a:lnSpc>
            </a:pPr>
            <a:r>
              <a:rPr lang="en-GB" sz="1700" dirty="0"/>
              <a:t>When the baby has been born, it has been proposed that responsive parenting is important for good development, specifically ‘observing and responding to children’s movements, sounds, gestures and verbal requests in a timely manner’ (World Health Organisation, 2018, p.14), this timeliness aids in development of the baby.  Eshel et al, (2016, p.991) explain responsiveness as a three step process:  </a:t>
            </a:r>
          </a:p>
          <a:p>
            <a:pPr lvl="0">
              <a:lnSpc>
                <a:spcPct val="90000"/>
              </a:lnSpc>
            </a:pPr>
            <a:r>
              <a:rPr lang="en-GB" sz="1700" dirty="0"/>
              <a:t>Observation (caregiver observes child’s cues)</a:t>
            </a:r>
          </a:p>
          <a:p>
            <a:pPr lvl="0">
              <a:lnSpc>
                <a:spcPct val="90000"/>
              </a:lnSpc>
            </a:pPr>
            <a:r>
              <a:rPr lang="en-GB" sz="1700" dirty="0"/>
              <a:t>Interpretation (caregiver accurately interprets these signals)</a:t>
            </a:r>
          </a:p>
          <a:p>
            <a:pPr lvl="0">
              <a:lnSpc>
                <a:spcPct val="90000"/>
              </a:lnSpc>
            </a:pPr>
            <a:r>
              <a:rPr lang="en-GB" sz="1700" dirty="0"/>
              <a:t>Action (caregiver acts swiftly, consistently and efficiently)</a:t>
            </a:r>
          </a:p>
          <a:p>
            <a:pPr>
              <a:lnSpc>
                <a:spcPct val="90000"/>
              </a:lnSpc>
            </a:pPr>
            <a:endParaRPr lang="en-GB" sz="1700" dirty="0"/>
          </a:p>
        </p:txBody>
      </p:sp>
    </p:spTree>
    <p:extLst>
      <p:ext uri="{BB962C8B-B14F-4D97-AF65-F5344CB8AC3E}">
        <p14:creationId xmlns:p14="http://schemas.microsoft.com/office/powerpoint/2010/main" val="6057613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15AB7A-B822-513D-066E-5FDAB3B6F3EB}"/>
              </a:ext>
            </a:extLst>
          </p:cNvPr>
          <p:cNvSpPr>
            <a:spLocks noGrp="1"/>
          </p:cNvSpPr>
          <p:nvPr>
            <p:ph idx="1"/>
          </p:nvPr>
        </p:nvSpPr>
        <p:spPr>
          <a:xfrm>
            <a:off x="900546" y="565264"/>
            <a:ext cx="10058400" cy="5742017"/>
          </a:xfrm>
        </p:spPr>
        <p:txBody>
          <a:bodyPr/>
          <a:lstStyle/>
          <a:p>
            <a:r>
              <a:rPr lang="en-GB" dirty="0"/>
              <a:t>Responding to babies’ cues whether that may be a cry of hunger, a grumble from trapped wind or a more piercing cry for help, responding to any noise, whether big or small can result in a positive attachment with the child. Something to practice when trying to build attachment would be serve and return, for example a game of ‘peek- a- boo’ is a great way to encourage object permanence. Hentschel et al supports this by explaining two aspects critical to child development are communicating and playing, ‘when responsive stimulation is provided to support all domains of mental development simultaneously- cognitive, language, social emotional and fine motor skills’ (2006,  p.4). </a:t>
            </a:r>
          </a:p>
          <a:p>
            <a:pPr marL="0" indent="0">
              <a:buNone/>
            </a:pPr>
            <a:endParaRPr lang="en-GB" dirty="0"/>
          </a:p>
          <a:p>
            <a:r>
              <a:rPr lang="en-GB" dirty="0"/>
              <a:t>Safety to a baby looks like a nurturing and loving environment where, in a well researched resource, it is claimed that ‘a positive early relationship has been created between baby and main caregiver, ensuring positive infant mental health’ (NHS education for Scotland, no date, p.7). Both caregivers and professionals should enable the growing baby to explore their own free will in order to ensure they grow in confidence and their development continues into the toddler years. It is important all care givers carry out routine risk assessments, and on-going risk assessments of any hazards, or development opportunities that may present themselves, the World Health Organisation supports this by stating a ‘clean, safe and secure environment contributes to enabling environments for nurturing care’ (WHO, 2018, p.1). Assessing risk is an important part of ensuring exceptional care giving in the first 1000 days, play is one of the most nourishing activities for a growing child when it is developmentally appropriate.</a:t>
            </a:r>
          </a:p>
          <a:p>
            <a:endParaRPr lang="en-GB" dirty="0"/>
          </a:p>
          <a:p>
            <a:endParaRPr lang="en-GB" dirty="0"/>
          </a:p>
        </p:txBody>
      </p:sp>
    </p:spTree>
    <p:extLst>
      <p:ext uri="{BB962C8B-B14F-4D97-AF65-F5344CB8AC3E}">
        <p14:creationId xmlns:p14="http://schemas.microsoft.com/office/powerpoint/2010/main" val="860957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7" name="Rectangle 1036">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txBody>
          <a:bodyPr/>
          <a:lstStyle/>
          <a:p>
            <a:endParaRPr lang="en-GB"/>
          </a:p>
        </p:txBody>
      </p:sp>
      <p:sp>
        <p:nvSpPr>
          <p:cNvPr id="1038" name="Rectangle 1037">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txBody>
          <a:bodyPr/>
          <a:lstStyle/>
          <a:p>
            <a:endParaRPr lang="en-GB"/>
          </a:p>
        </p:txBody>
      </p:sp>
      <p:pic>
        <p:nvPicPr>
          <p:cNvPr id="1026" name="Picture 2" descr="Sensory Play for Babies: 20+ Simple and Fun Ideas – Inspire My Play">
            <a:extLst>
              <a:ext uri="{FF2B5EF4-FFF2-40B4-BE49-F238E27FC236}">
                <a16:creationId xmlns:a16="http://schemas.microsoft.com/office/drawing/2014/main" id="{016FBF9F-D608-68F2-7D10-785038944C0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05256" y="1230863"/>
            <a:ext cx="4414438" cy="441443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6A78622-13C6-62C7-B36A-8F823940583E}"/>
              </a:ext>
            </a:extLst>
          </p:cNvPr>
          <p:cNvSpPr>
            <a:spLocks noGrp="1"/>
          </p:cNvSpPr>
          <p:nvPr>
            <p:ph idx="1"/>
          </p:nvPr>
        </p:nvSpPr>
        <p:spPr>
          <a:xfrm>
            <a:off x="6579450" y="1801165"/>
            <a:ext cx="4957554" cy="3496120"/>
          </a:xfrm>
        </p:spPr>
        <p:txBody>
          <a:bodyPr>
            <a:normAutofit/>
          </a:bodyPr>
          <a:lstStyle/>
          <a:p>
            <a:r>
              <a:rPr lang="en-GB" dirty="0"/>
              <a:t>Play is essential within the first 1000 days, play will vary and should grow with the child. For example, play to a newborn may look like positioning items within sight, to show shadows and light and dark features, play may also look like singing and dancing with the baby. As the baby grows and gains strength, the baby will naturally be able to explore a small, assessed area, which could have some toys or interactive surroundings for the baby to explore with their hands or mouth, textures are brilliant to be introduced here, this is an example of exceptional care giving. </a:t>
            </a:r>
          </a:p>
          <a:p>
            <a:endParaRPr lang="en-GB" dirty="0"/>
          </a:p>
        </p:txBody>
      </p:sp>
      <p:sp>
        <p:nvSpPr>
          <p:cNvPr id="4" name="TextBox 3">
            <a:extLst>
              <a:ext uri="{FF2B5EF4-FFF2-40B4-BE49-F238E27FC236}">
                <a16:creationId xmlns:a16="http://schemas.microsoft.com/office/drawing/2014/main" id="{74EC1BAF-738D-11F0-B888-713C9E47A6FD}"/>
              </a:ext>
            </a:extLst>
          </p:cNvPr>
          <p:cNvSpPr txBox="1"/>
          <p:nvPr/>
        </p:nvSpPr>
        <p:spPr>
          <a:xfrm>
            <a:off x="644235" y="6136776"/>
            <a:ext cx="5766955" cy="253916"/>
          </a:xfrm>
          <a:prstGeom prst="rect">
            <a:avLst/>
          </a:prstGeom>
          <a:noFill/>
        </p:spPr>
        <p:txBody>
          <a:bodyPr wrap="square" rtlCol="0">
            <a:spAutoFit/>
          </a:bodyPr>
          <a:lstStyle/>
          <a:p>
            <a:r>
              <a:rPr lang="en-GB" sz="1050" dirty="0">
                <a:hlinkClick r:id="rId3"/>
              </a:rPr>
              <a:t>Sensory Play for Babies: 20+ Simple and Fun Ideas – Inspire My Play</a:t>
            </a:r>
            <a:endParaRPr lang="en-GB" sz="1050" dirty="0"/>
          </a:p>
        </p:txBody>
      </p:sp>
      <p:sp>
        <p:nvSpPr>
          <p:cNvPr id="5" name="TextBox 4">
            <a:extLst>
              <a:ext uri="{FF2B5EF4-FFF2-40B4-BE49-F238E27FC236}">
                <a16:creationId xmlns:a16="http://schemas.microsoft.com/office/drawing/2014/main" id="{1514CC4B-8B0F-2D01-A2A4-864A46A97A74}"/>
              </a:ext>
            </a:extLst>
          </p:cNvPr>
          <p:cNvSpPr txBox="1"/>
          <p:nvPr/>
        </p:nvSpPr>
        <p:spPr>
          <a:xfrm>
            <a:off x="6993082" y="721224"/>
            <a:ext cx="4125191" cy="707886"/>
          </a:xfrm>
          <a:prstGeom prst="rect">
            <a:avLst/>
          </a:prstGeom>
          <a:noFill/>
        </p:spPr>
        <p:txBody>
          <a:bodyPr wrap="square" rtlCol="0">
            <a:spAutoFit/>
          </a:bodyPr>
          <a:lstStyle/>
          <a:p>
            <a:r>
              <a:rPr lang="en-GB" sz="4000" dirty="0"/>
              <a:t>Play</a:t>
            </a:r>
            <a:r>
              <a:rPr lang="en-GB" dirty="0"/>
              <a:t> </a:t>
            </a:r>
          </a:p>
        </p:txBody>
      </p:sp>
    </p:spTree>
    <p:extLst>
      <p:ext uri="{BB962C8B-B14F-4D97-AF65-F5344CB8AC3E}">
        <p14:creationId xmlns:p14="http://schemas.microsoft.com/office/powerpoint/2010/main" val="1554484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8E5CC1-FEFF-439E-BCB4-978722CC8AA2}"/>
              </a:ext>
            </a:extLst>
          </p:cNvPr>
          <p:cNvSpPr>
            <a:spLocks noGrp="1"/>
          </p:cNvSpPr>
          <p:nvPr>
            <p:ph idx="1"/>
          </p:nvPr>
        </p:nvSpPr>
        <p:spPr>
          <a:xfrm>
            <a:off x="1182546" y="1408639"/>
            <a:ext cx="10058400" cy="3849624"/>
          </a:xfrm>
        </p:spPr>
        <p:txBody>
          <a:bodyPr/>
          <a:lstStyle/>
          <a:p>
            <a:r>
              <a:rPr lang="en-GB" dirty="0"/>
              <a:t>As the baby is growing, sitting and interacting more, the play should grow with them, maybe items are spaced out more to encourage independence and exploration in the infant, sensory play could be introduced here with safe ingredients. Theories support the development of exploration through play, most specifically, for five- to ten-month-old infants, explaining that ‘treasure baskets offer young babies a rich variety of material within reach’ (Hughes, no date, np). The explanation Hughes offers, suggests that play provides the opportunity for the infant to ‘explore in their own way and at their own pace’. This is supported by theorist Gopnik (2020, p.4) who states, ‘very young children learn by formulating and testing structured causal hypotheses about the world, updating them in the light of new evidence’ and further supports this by explaining that ‘human children are especially good at exploratory active learning’ (Gopnik, 2020, p.4). </a:t>
            </a:r>
          </a:p>
          <a:p>
            <a:r>
              <a:rPr lang="en-GB" dirty="0"/>
              <a:t>This section has covered the importance of the prenatal environment, the importance of caregivers and professionals working together, of the need to risk assess, the need to enable children to explore their environments and to be responsive as parents. These are some of the important aspects of exceptional care giving.</a:t>
            </a:r>
          </a:p>
          <a:p>
            <a:endParaRPr lang="en-GB" dirty="0"/>
          </a:p>
        </p:txBody>
      </p:sp>
    </p:spTree>
    <p:extLst>
      <p:ext uri="{BB962C8B-B14F-4D97-AF65-F5344CB8AC3E}">
        <p14:creationId xmlns:p14="http://schemas.microsoft.com/office/powerpoint/2010/main" val="3733866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6886F-7866-E41F-3384-84430031BA98}"/>
              </a:ext>
            </a:extLst>
          </p:cNvPr>
          <p:cNvSpPr>
            <a:spLocks noGrp="1"/>
          </p:cNvSpPr>
          <p:nvPr>
            <p:ph type="title"/>
          </p:nvPr>
        </p:nvSpPr>
        <p:spPr/>
        <p:txBody>
          <a:bodyPr/>
          <a:lstStyle/>
          <a:p>
            <a:r>
              <a:rPr lang="en-GB" dirty="0"/>
              <a:t>Professional partnerships </a:t>
            </a:r>
          </a:p>
        </p:txBody>
      </p:sp>
      <p:sp>
        <p:nvSpPr>
          <p:cNvPr id="3" name="Content Placeholder 2">
            <a:extLst>
              <a:ext uri="{FF2B5EF4-FFF2-40B4-BE49-F238E27FC236}">
                <a16:creationId xmlns:a16="http://schemas.microsoft.com/office/drawing/2014/main" id="{D4D67657-7475-D974-41F5-D4DB8F0D0C10}"/>
              </a:ext>
            </a:extLst>
          </p:cNvPr>
          <p:cNvSpPr>
            <a:spLocks noGrp="1"/>
          </p:cNvSpPr>
          <p:nvPr>
            <p:ph idx="1"/>
          </p:nvPr>
        </p:nvSpPr>
        <p:spPr/>
        <p:txBody>
          <a:bodyPr/>
          <a:lstStyle/>
          <a:p>
            <a:r>
              <a:rPr lang="en-GB" dirty="0"/>
              <a:t>Within the first 1000 days, the infant will bond with primary caregivers within the baby’s immediate circle, and for some infants they will have more bonds created as they may be placed into a childminder setting, in which they will gain a relationship with many practitioners. It is important that these relationships are formed to enable development and growth for the child this idea is supported by (M, </a:t>
            </a:r>
            <a:r>
              <a:rPr lang="en-GB" dirty="0" err="1"/>
              <a:t>Guavin</a:t>
            </a:r>
            <a:r>
              <a:rPr lang="en-GB" dirty="0"/>
              <a:t> p.406) who exclaims ‘social interaction, in particular is seen as a critical force in intellectual development’. The practitioner will need to also form a very important bond, with the primary caregiver of the child, to open pathways for concerns from either the caregiver or the setting. Either party may want to provide updates concerning the child’s routine as they grow throughout the first 1000 days, this can only be effective if a good partnership has been developed. </a:t>
            </a:r>
          </a:p>
          <a:p>
            <a:endParaRPr lang="en-GB" dirty="0"/>
          </a:p>
        </p:txBody>
      </p:sp>
    </p:spTree>
    <p:extLst>
      <p:ext uri="{BB962C8B-B14F-4D97-AF65-F5344CB8AC3E}">
        <p14:creationId xmlns:p14="http://schemas.microsoft.com/office/powerpoint/2010/main" val="2129286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32E52-AC92-686A-4C3E-EE38F08705EA}"/>
              </a:ext>
            </a:extLst>
          </p:cNvPr>
          <p:cNvSpPr>
            <a:spLocks noGrp="1"/>
          </p:cNvSpPr>
          <p:nvPr>
            <p:ph type="title"/>
          </p:nvPr>
        </p:nvSpPr>
        <p:spPr/>
        <p:txBody>
          <a:bodyPr/>
          <a:lstStyle/>
          <a:p>
            <a:r>
              <a:rPr lang="en-GB" dirty="0"/>
              <a:t>Role of the practitioner </a:t>
            </a:r>
          </a:p>
        </p:txBody>
      </p:sp>
      <p:sp>
        <p:nvSpPr>
          <p:cNvPr id="3" name="Content Placeholder 2">
            <a:extLst>
              <a:ext uri="{FF2B5EF4-FFF2-40B4-BE49-F238E27FC236}">
                <a16:creationId xmlns:a16="http://schemas.microsoft.com/office/drawing/2014/main" id="{D1B9E7F1-9196-9636-C21A-A9286B0A44BD}"/>
              </a:ext>
            </a:extLst>
          </p:cNvPr>
          <p:cNvSpPr>
            <a:spLocks noGrp="1"/>
          </p:cNvSpPr>
          <p:nvPr>
            <p:ph idx="1"/>
          </p:nvPr>
        </p:nvSpPr>
        <p:spPr/>
        <p:txBody>
          <a:bodyPr/>
          <a:lstStyle/>
          <a:p>
            <a:r>
              <a:rPr lang="en-GB" dirty="0"/>
              <a:t>The role of the early year’s practitioner will be to provide professional love to the child, to respond to the child, to care for the child, the practitioner should be always assessing the child’s needs and abilities to make sure they are tailoring their care to what the individual child needs. (Birth to 5 matters) stresses that ‘partnerships with parents can be truly effective only when parents and practitioners work together to enable children to create meaningful connections to their wider world, and to foster a love of learning’ supporting Urie Bronfenbrenner’s theory of understanding all aspects of the child’s ecological system are linked and affect the child’s development as a whole. Good communication here between the caregiver and practitioner will be essential for the development of the child, the practitioner will share knowledge with the parents, the practitioner could provide the families with resources or local hubs for help if needed. (Page </a:t>
            </a:r>
            <a:r>
              <a:rPr lang="en-GB" i="1" dirty="0"/>
              <a:t>et al</a:t>
            </a:r>
            <a:r>
              <a:rPr lang="en-GB" dirty="0"/>
              <a:t> 2013) theories two main points in terms of relationships, ‘high quality caregiving relationships are central to emotional development and learning in infants’ and they also put emphasise on relationships take time to develop, the key person must be given time and the opportunity to bond with the child.</a:t>
            </a:r>
          </a:p>
        </p:txBody>
      </p:sp>
    </p:spTree>
    <p:extLst>
      <p:ext uri="{BB962C8B-B14F-4D97-AF65-F5344CB8AC3E}">
        <p14:creationId xmlns:p14="http://schemas.microsoft.com/office/powerpoint/2010/main" val="1488995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6FDFE-82C9-8604-8950-AFB9E6FA0FF7}"/>
              </a:ext>
            </a:extLst>
          </p:cNvPr>
          <p:cNvSpPr>
            <a:spLocks noGrp="1"/>
          </p:cNvSpPr>
          <p:nvPr>
            <p:ph type="title"/>
          </p:nvPr>
        </p:nvSpPr>
        <p:spPr/>
        <p:txBody>
          <a:bodyPr/>
          <a:lstStyle/>
          <a:p>
            <a:r>
              <a:rPr lang="en-GB" dirty="0"/>
              <a:t>Partnerships </a:t>
            </a:r>
          </a:p>
        </p:txBody>
      </p:sp>
      <p:sp>
        <p:nvSpPr>
          <p:cNvPr id="3" name="Content Placeholder 2">
            <a:extLst>
              <a:ext uri="{FF2B5EF4-FFF2-40B4-BE49-F238E27FC236}">
                <a16:creationId xmlns:a16="http://schemas.microsoft.com/office/drawing/2014/main" id="{14348D68-3AF1-6A2E-C7F2-10F69C2A9A12}"/>
              </a:ext>
            </a:extLst>
          </p:cNvPr>
          <p:cNvSpPr>
            <a:spLocks noGrp="1"/>
          </p:cNvSpPr>
          <p:nvPr>
            <p:ph idx="1"/>
          </p:nvPr>
        </p:nvSpPr>
        <p:spPr/>
        <p:txBody>
          <a:bodyPr/>
          <a:lstStyle/>
          <a:p>
            <a:r>
              <a:rPr lang="en-GB" dirty="0"/>
              <a:t>Relationships between the practitioners and the management within the settings must also be honest and healthy, to ensure the proper care and attention is being given to the children within the setting. Management must support and encourage a child centred approach, maintaining staffing levels, ratios and a positive working environment. (birth to 5 matters) supports this explaining that ‘leaders should show commitment to developing a genuine interest in each family, which should extend to parental participation in policy making, developing a more inclusive environment’. </a:t>
            </a:r>
          </a:p>
          <a:p>
            <a:r>
              <a:rPr lang="en-GB" dirty="0"/>
              <a:t>Early relationships with caregivers and infants, sets the development of that child, for that child to development and flourish, the relationships right at the start of the child’s life need to be healthy and secure. The infant should have been shown love, care and security, ensuring when the time came that baby could explore and experiment in their own space safely. This idea is supported by (Conkbayir, M &amp; Pascal, C.2014 p.54) who link attachment theory with Maslow’s hierarchy of needs by saying, ‘infants who have a secure attachment with their mother are more likely to be confident, happy, and generally more secure due to having the essential needs met’.</a:t>
            </a:r>
          </a:p>
        </p:txBody>
      </p:sp>
    </p:spTree>
    <p:extLst>
      <p:ext uri="{BB962C8B-B14F-4D97-AF65-F5344CB8AC3E}">
        <p14:creationId xmlns:p14="http://schemas.microsoft.com/office/powerpoint/2010/main" val="3189436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14EEB-05AC-F78B-64B9-B06F468B2DD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B8F9C8F-45F0-5B84-3AD2-7BF96035E9DD}"/>
              </a:ext>
            </a:extLst>
          </p:cNvPr>
          <p:cNvSpPr>
            <a:spLocks noGrp="1"/>
          </p:cNvSpPr>
          <p:nvPr>
            <p:ph idx="1"/>
          </p:nvPr>
        </p:nvSpPr>
        <p:spPr/>
        <p:txBody>
          <a:bodyPr/>
          <a:lstStyle/>
          <a:p>
            <a:r>
              <a:rPr lang="en-GB" dirty="0"/>
              <a:t>(Frosch, CA </a:t>
            </a:r>
            <a:r>
              <a:rPr lang="en-GB" i="1" dirty="0"/>
              <a:t>et al 2019, pg.1) </a:t>
            </a:r>
            <a:r>
              <a:rPr lang="en-GB" dirty="0"/>
              <a:t>summarises the recognition both theorist John Bowlby and Urie Bronfenbrenner’s gave to the importance of relationships that the infant has with caregivers, but also the support provided to the parents by the community, with emphasis on the importance of relationships by stating ‘ Bronfenbrenner and  Bowlby remind us that to support healthy development, we must focus on the emotional quality of the relationships within which the child participates’. This concept is supported by (birth to 5 matters) who explains that ‘early relationships strongly influence how children develop, having close, secure attachment to their carers is important for children’s healthy development’. In cases of some infants however this is not the case, no bonds have been met and the child has not developed a secure attachment, if a child is placed into a setting and is noticed to have an anxious attachment style for example, it will be on the practitioner then to provide the professional love and show the infant, consistency, security and care, ‘this makes the role of the practitioners all the more significant as they can play a part in compensating for the lack of security and love in the child’s life through providing consistency of care’ Conkbayir, M &amp; Pascal, C 2014). </a:t>
            </a:r>
          </a:p>
        </p:txBody>
      </p:sp>
    </p:spTree>
    <p:extLst>
      <p:ext uri="{BB962C8B-B14F-4D97-AF65-F5344CB8AC3E}">
        <p14:creationId xmlns:p14="http://schemas.microsoft.com/office/powerpoint/2010/main" val="24453266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203729A-66E4-4139-B3DB-CECEF6DA52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8B0185-BF60-40FC-A3B6-BF883AD4E7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Rectangle 6">
            <a:extLst>
              <a:ext uri="{FF2B5EF4-FFF2-40B4-BE49-F238E27FC236}">
                <a16:creationId xmlns:a16="http://schemas.microsoft.com/office/drawing/2014/main" id="{75FF99E5-A26E-4AC8-AA09-A9F829E3A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7B8C31A5-7AF5-C507-BC0E-F7FF813ABD4C}"/>
              </a:ext>
            </a:extLst>
          </p:cNvPr>
          <p:cNvSpPr>
            <a:spLocks noGrp="1"/>
          </p:cNvSpPr>
          <p:nvPr>
            <p:ph type="title"/>
          </p:nvPr>
        </p:nvSpPr>
        <p:spPr>
          <a:xfrm>
            <a:off x="723619" y="891241"/>
            <a:ext cx="3939084" cy="5075519"/>
          </a:xfrm>
        </p:spPr>
        <p:txBody>
          <a:bodyPr>
            <a:normAutofit/>
          </a:bodyPr>
          <a:lstStyle/>
          <a:p>
            <a:pPr algn="r"/>
            <a:r>
              <a:rPr lang="en-GB" sz="4000"/>
              <a:t>Challenges to caregiving </a:t>
            </a:r>
          </a:p>
        </p:txBody>
      </p:sp>
      <p:cxnSp>
        <p:nvCxnSpPr>
          <p:cNvPr id="9" name="Straight Connector 8">
            <a:extLst>
              <a:ext uri="{FF2B5EF4-FFF2-40B4-BE49-F238E27FC236}">
                <a16:creationId xmlns:a16="http://schemas.microsoft.com/office/drawing/2014/main" id="{8A5AEE14-4971-4A17-9134-2678A90F29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9078" y="2057401"/>
            <a:ext cx="0" cy="274320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15FB226-9578-C129-06A2-073EE8195486}"/>
              </a:ext>
            </a:extLst>
          </p:cNvPr>
          <p:cNvSpPr>
            <a:spLocks noGrp="1"/>
          </p:cNvSpPr>
          <p:nvPr>
            <p:ph idx="1"/>
          </p:nvPr>
        </p:nvSpPr>
        <p:spPr>
          <a:xfrm>
            <a:off x="5300812" y="891241"/>
            <a:ext cx="5978834" cy="5075519"/>
          </a:xfrm>
        </p:spPr>
        <p:txBody>
          <a:bodyPr anchor="ctr">
            <a:normAutofit/>
          </a:bodyPr>
          <a:lstStyle/>
          <a:p>
            <a:pPr>
              <a:lnSpc>
                <a:spcPct val="90000"/>
              </a:lnSpc>
            </a:pPr>
            <a:r>
              <a:rPr lang="en-GB" dirty="0"/>
              <a:t>There are many challenges to caregiving in the first 1000 days, challenges can include anything that may impact an infant or child’s lived experience and their ability to have their basic needs met (Maslow, 1943). Challenges to caregiving may stem from life events, this may be something that affects the microsystem as proposed in Bronfenbrenner’s ecological system theory (1979). Authors have provided an examples of the challenges that can impact caregiving suggesting that ‘mothers who are substance abusers or live with depression, or who are overwhelmed by their social circumstances, will not be able to consistently provide the love and care that an infant requires’ (Conkbayir &amp; Pascal 2014 p.57) this view is suggesting that the mother has the sole impact on the child’s development. Interestingly other authors have suggested that it is not just the maternal bond alone that determines the child’s developmental success, rather emphasises the importance of sibling bonds within the family’s setup , providing the view that ‘sibling relations provide an important context for the development of children’s understanding of their social, emotional, moral and cognitive worlds’ (Howe, </a:t>
            </a:r>
            <a:r>
              <a:rPr lang="en-GB" i="1" dirty="0"/>
              <a:t>et al,</a:t>
            </a:r>
            <a:r>
              <a:rPr lang="en-GB" dirty="0"/>
              <a:t> 2023 p.3). </a:t>
            </a:r>
          </a:p>
        </p:txBody>
      </p:sp>
    </p:spTree>
    <p:extLst>
      <p:ext uri="{BB962C8B-B14F-4D97-AF65-F5344CB8AC3E}">
        <p14:creationId xmlns:p14="http://schemas.microsoft.com/office/powerpoint/2010/main" val="2961604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D6DCE-5546-6A0A-00D5-C0EF0BDF15E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8D118D8-F8D0-E127-76CF-4CFE287FE299}"/>
              </a:ext>
            </a:extLst>
          </p:cNvPr>
          <p:cNvSpPr>
            <a:spLocks noGrp="1"/>
          </p:cNvSpPr>
          <p:nvPr>
            <p:ph idx="1"/>
          </p:nvPr>
        </p:nvSpPr>
        <p:spPr/>
        <p:txBody>
          <a:bodyPr/>
          <a:lstStyle/>
          <a:p>
            <a:r>
              <a:rPr lang="en-GB" dirty="0"/>
              <a:t>Another of the many challenges to caregiving within the first 1000 days could be lack of understanding in terms of how much development will happen within the first 1000 days, how to best nurture and protect that development, how to show the best love and treatment to ensure a secure bond is made with the infant. One of the most fundamental things to understand about development within the first 1000 days is what is happening in the child’s brain. This author gives examples with ‘essential processes in brain development, including cell proliferation and migration, synaptic growth and pruning, and myelination occur so rapidly that 90% of brain development is complete before the age of 5 years’ (Lu, 2023, p.1). The Welsh government has provided an extremely useful online resource that provides information and support for all ages surrounding development and what parents or carers can do to support their child’s development, an example of their writing would be ‘at birth your baby has 100 billion brain cells but few synapsis between these cells. It is your love, affection and closeness that help wire up the connections’ (Welsh Government, </a:t>
            </a:r>
            <a:r>
              <a:rPr lang="en-GB" dirty="0" err="1"/>
              <a:t>nd</a:t>
            </a:r>
            <a:r>
              <a:rPr lang="en-GB" dirty="0"/>
              <a:t>, np) this resource also has useful links to practical resources from local county’s family information service, which provide support to families and also services like play groups, </a:t>
            </a:r>
            <a:r>
              <a:rPr lang="en-GB" dirty="0" err="1"/>
              <a:t>nurserys</a:t>
            </a:r>
            <a:r>
              <a:rPr lang="en-GB" dirty="0"/>
              <a:t> and out of school clubs. </a:t>
            </a:r>
          </a:p>
          <a:p>
            <a:endParaRPr lang="en-GB" dirty="0"/>
          </a:p>
        </p:txBody>
      </p:sp>
    </p:spTree>
    <p:extLst>
      <p:ext uri="{BB962C8B-B14F-4D97-AF65-F5344CB8AC3E}">
        <p14:creationId xmlns:p14="http://schemas.microsoft.com/office/powerpoint/2010/main" val="1474111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6EE7E08-B389-43E5-B019-1B0A8ACBB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oys at a table">
            <a:extLst>
              <a:ext uri="{FF2B5EF4-FFF2-40B4-BE49-F238E27FC236}">
                <a16:creationId xmlns:a16="http://schemas.microsoft.com/office/drawing/2014/main" id="{4C7E8436-3A44-CEEC-A4E6-FBBC93E5148C}"/>
              </a:ext>
            </a:extLst>
          </p:cNvPr>
          <p:cNvPicPr>
            <a:picLocks noChangeAspect="1"/>
          </p:cNvPicPr>
          <p:nvPr/>
        </p:nvPicPr>
        <p:blipFill>
          <a:blip r:embed="rId2"/>
          <a:srcRect l="10407" r="22710" b="-2"/>
          <a:stretch>
            <a:fillRect/>
          </a:stretch>
        </p:blipFill>
        <p:spPr>
          <a:xfrm>
            <a:off x="20" y="10"/>
            <a:ext cx="6392647" cy="6857990"/>
          </a:xfrm>
          <a:prstGeom prst="rect">
            <a:avLst/>
          </a:prstGeom>
        </p:spPr>
      </p:pic>
      <p:sp>
        <p:nvSpPr>
          <p:cNvPr id="11" name="Rectangle 10">
            <a:extLst>
              <a:ext uri="{FF2B5EF4-FFF2-40B4-BE49-F238E27FC236}">
                <a16:creationId xmlns:a16="http://schemas.microsoft.com/office/drawing/2014/main" id="{E60D94A5-8A09-4BAB-8F7C-69BC34C54D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A1AE32B-3A6E-4C5E-8FEB-73861B9A2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95AE09-9ECC-CEBD-E507-7C793488937F}"/>
              </a:ext>
            </a:extLst>
          </p:cNvPr>
          <p:cNvSpPr>
            <a:spLocks noGrp="1"/>
          </p:cNvSpPr>
          <p:nvPr>
            <p:ph type="title"/>
          </p:nvPr>
        </p:nvSpPr>
        <p:spPr>
          <a:xfrm>
            <a:off x="7064082" y="642594"/>
            <a:ext cx="4472921" cy="1371600"/>
          </a:xfrm>
        </p:spPr>
        <p:txBody>
          <a:bodyPr>
            <a:normAutofit/>
          </a:bodyPr>
          <a:lstStyle/>
          <a:p>
            <a:r>
              <a:rPr lang="en-GB" sz="4000"/>
              <a:t>Activities </a:t>
            </a:r>
          </a:p>
        </p:txBody>
      </p:sp>
      <p:sp>
        <p:nvSpPr>
          <p:cNvPr id="3" name="Content Placeholder 2">
            <a:extLst>
              <a:ext uri="{FF2B5EF4-FFF2-40B4-BE49-F238E27FC236}">
                <a16:creationId xmlns:a16="http://schemas.microsoft.com/office/drawing/2014/main" id="{34B9FD5D-DA62-1A25-2CE9-B5CAB042F70A}"/>
              </a:ext>
            </a:extLst>
          </p:cNvPr>
          <p:cNvSpPr>
            <a:spLocks noGrp="1"/>
          </p:cNvSpPr>
          <p:nvPr>
            <p:ph idx="1"/>
          </p:nvPr>
        </p:nvSpPr>
        <p:spPr>
          <a:xfrm>
            <a:off x="7064082" y="2103120"/>
            <a:ext cx="4472922" cy="3931920"/>
          </a:xfrm>
        </p:spPr>
        <p:txBody>
          <a:bodyPr>
            <a:normAutofit/>
          </a:bodyPr>
          <a:lstStyle/>
          <a:p>
            <a:r>
              <a:rPr lang="en-GB" dirty="0"/>
              <a:t>The research points out that play and activities are the driving factor in successful child development, the NHS has categorised development into 5 categories, such as speech and development, fine motor skills, gross motor skills, cognitive and social and emotional (NHS, start for life) , within this section of the scrapbook each of these categories will be investigated and examples of activities to support the development of each category will be devised. </a:t>
            </a:r>
          </a:p>
          <a:p>
            <a:endParaRPr lang="en-GB" dirty="0"/>
          </a:p>
        </p:txBody>
      </p:sp>
    </p:spTree>
    <p:extLst>
      <p:ext uri="{BB962C8B-B14F-4D97-AF65-F5344CB8AC3E}">
        <p14:creationId xmlns:p14="http://schemas.microsoft.com/office/powerpoint/2010/main" val="1889517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6179D-DB3B-8EF1-9C7A-E0F857F2071A}"/>
              </a:ext>
            </a:extLst>
          </p:cNvPr>
          <p:cNvSpPr>
            <a:spLocks noGrp="1"/>
          </p:cNvSpPr>
          <p:nvPr>
            <p:ph type="title"/>
          </p:nvPr>
        </p:nvSpPr>
        <p:spPr/>
        <p:txBody>
          <a:bodyPr/>
          <a:lstStyle/>
          <a:p>
            <a:r>
              <a:rPr lang="en-GB" dirty="0"/>
              <a:t>Speech and language </a:t>
            </a:r>
          </a:p>
        </p:txBody>
      </p:sp>
      <p:sp>
        <p:nvSpPr>
          <p:cNvPr id="3" name="Content Placeholder 2">
            <a:extLst>
              <a:ext uri="{FF2B5EF4-FFF2-40B4-BE49-F238E27FC236}">
                <a16:creationId xmlns:a16="http://schemas.microsoft.com/office/drawing/2014/main" id="{F7C86F0C-8498-4B54-DEE9-C2FA99DF9379}"/>
              </a:ext>
            </a:extLst>
          </p:cNvPr>
          <p:cNvSpPr>
            <a:spLocks noGrp="1"/>
          </p:cNvSpPr>
          <p:nvPr>
            <p:ph idx="1"/>
          </p:nvPr>
        </p:nvSpPr>
        <p:spPr/>
        <p:txBody>
          <a:bodyPr/>
          <a:lstStyle/>
          <a:p>
            <a:r>
              <a:rPr lang="en-GB" dirty="0"/>
              <a:t>Speech and language </a:t>
            </a:r>
          </a:p>
          <a:p>
            <a:r>
              <a:rPr lang="en-GB" dirty="0"/>
              <a:t>The topic of speech and language is a large area of development for an infant, the cognitive ability to hear and understand speech is a skill before the infant can even begin to execute the language heard.  Research have found ‘numerous studies have shown that young infants, and even newborns prefer listening to infant- over adult – directed speech samples’ (Soderstrom, 2007, p.502).  An activity to support language and development in infants could be reading a book to the child, whether that be picture books, literacy books or story books, studies have found ‘ the more frequently, and the greater variety of books, the parent read to him or her the higher the infants vocabulary scores’ (Richman and Colombo 2007) supported by authors when describing ‘ in the case of parents reading to infants, the parent may draw attention to particular pictures or aspects of the story and encourage the infant to share the parents focus of attention’ (Aisling &amp; Suzanne 2014 p.305). </a:t>
            </a:r>
          </a:p>
          <a:p>
            <a:endParaRPr lang="en-GB" dirty="0"/>
          </a:p>
        </p:txBody>
      </p:sp>
    </p:spTree>
    <p:extLst>
      <p:ext uri="{BB962C8B-B14F-4D97-AF65-F5344CB8AC3E}">
        <p14:creationId xmlns:p14="http://schemas.microsoft.com/office/powerpoint/2010/main" val="2443510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8D2BB-924F-FCC8-747A-D170556EA4AA}"/>
              </a:ext>
            </a:extLst>
          </p:cNvPr>
          <p:cNvSpPr>
            <a:spLocks noGrp="1"/>
          </p:cNvSpPr>
          <p:nvPr>
            <p:ph type="title"/>
          </p:nvPr>
        </p:nvSpPr>
        <p:spPr/>
        <p:txBody>
          <a:bodyPr/>
          <a:lstStyle/>
          <a:p>
            <a:r>
              <a:rPr lang="en-GB" dirty="0"/>
              <a:t>Fine motor skills </a:t>
            </a:r>
          </a:p>
        </p:txBody>
      </p:sp>
      <p:sp>
        <p:nvSpPr>
          <p:cNvPr id="3" name="Content Placeholder 2">
            <a:extLst>
              <a:ext uri="{FF2B5EF4-FFF2-40B4-BE49-F238E27FC236}">
                <a16:creationId xmlns:a16="http://schemas.microsoft.com/office/drawing/2014/main" id="{04958A58-AE34-FB29-44B2-32695E23A6C6}"/>
              </a:ext>
            </a:extLst>
          </p:cNvPr>
          <p:cNvSpPr>
            <a:spLocks noGrp="1"/>
          </p:cNvSpPr>
          <p:nvPr>
            <p:ph idx="1"/>
          </p:nvPr>
        </p:nvSpPr>
        <p:spPr>
          <a:xfrm>
            <a:off x="1066800" y="2103120"/>
            <a:ext cx="10058400" cy="2229889"/>
          </a:xfrm>
        </p:spPr>
        <p:txBody>
          <a:bodyPr/>
          <a:lstStyle/>
          <a:p>
            <a:r>
              <a:rPr lang="en-GB" dirty="0"/>
              <a:t>An element of exceptional care giving would be to enhance fine motor skills to aid in development of the child, fine motor skills are important for the child’s development as they grow, the skills they gain in infancy will strengthen the muscles in the hands, providing the foundations are set for the pre-school age this will aid in the child being able to ‘achieve goals in their everyday life, and develop independence’ (NHS, no date, p.4). Within the first 1000 days it is highlighted that a simple and effective way to strengthen fine motor skills is to use play dough, moulding play dough simultaneously in time with music, gains strength in the hands of the child and is engaging and mood boosting (Loughborough university, no date, np). </a:t>
            </a:r>
          </a:p>
          <a:p>
            <a:endParaRPr lang="en-GB" dirty="0"/>
          </a:p>
        </p:txBody>
      </p:sp>
    </p:spTree>
    <p:extLst>
      <p:ext uri="{BB962C8B-B14F-4D97-AF65-F5344CB8AC3E}">
        <p14:creationId xmlns:p14="http://schemas.microsoft.com/office/powerpoint/2010/main" val="1310698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76509-708F-4EEE-C7B4-034F694BC0B1}"/>
              </a:ext>
            </a:extLst>
          </p:cNvPr>
          <p:cNvSpPr>
            <a:spLocks noGrp="1"/>
          </p:cNvSpPr>
          <p:nvPr>
            <p:ph type="title"/>
          </p:nvPr>
        </p:nvSpPr>
        <p:spPr/>
        <p:txBody>
          <a:bodyPr/>
          <a:lstStyle/>
          <a:p>
            <a:r>
              <a:rPr lang="en-GB" dirty="0"/>
              <a:t>Cognitive </a:t>
            </a:r>
          </a:p>
        </p:txBody>
      </p:sp>
      <p:sp>
        <p:nvSpPr>
          <p:cNvPr id="3" name="Content Placeholder 2">
            <a:extLst>
              <a:ext uri="{FF2B5EF4-FFF2-40B4-BE49-F238E27FC236}">
                <a16:creationId xmlns:a16="http://schemas.microsoft.com/office/drawing/2014/main" id="{97AAF411-4A91-C44D-E5D2-D5CAB67B39A3}"/>
              </a:ext>
            </a:extLst>
          </p:cNvPr>
          <p:cNvSpPr>
            <a:spLocks noGrp="1"/>
          </p:cNvSpPr>
          <p:nvPr>
            <p:ph idx="1"/>
          </p:nvPr>
        </p:nvSpPr>
        <p:spPr/>
        <p:txBody>
          <a:bodyPr/>
          <a:lstStyle/>
          <a:p>
            <a:r>
              <a:rPr lang="en-GB" dirty="0"/>
              <a:t>Cognitive </a:t>
            </a:r>
          </a:p>
          <a:p>
            <a:r>
              <a:rPr lang="en-GB" dirty="0"/>
              <a:t>Within the first 1000 days, cognitive development occurs throughout the stages of infancy, at this time they are learning through their senses and actions, it is the responsibility of parents and practitioners to ensure the environments of which the child is in are exploratory and stimulate the senses (McLead 2025, p.1) there are many theories to explain this,  (Gopnik 2020,p.1) explores that ‘young human learners are highly exploratory, both in terms of their search for external information and their search through hypothesis spaces’. (Brodie 2018, p.22) emphasise the importance of sensory play for infants if planned out appropriately considering the developmental stage of the infant, this then can increase the synapsis connections for the child, which is exceptional caregiving for infants. </a:t>
            </a:r>
          </a:p>
          <a:p>
            <a:endParaRPr lang="en-GB" dirty="0"/>
          </a:p>
        </p:txBody>
      </p:sp>
    </p:spTree>
    <p:extLst>
      <p:ext uri="{BB962C8B-B14F-4D97-AF65-F5344CB8AC3E}">
        <p14:creationId xmlns:p14="http://schemas.microsoft.com/office/powerpoint/2010/main" val="26352750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EFEC3-6087-7BD4-0562-21FBCAF2F671}"/>
              </a:ext>
            </a:extLst>
          </p:cNvPr>
          <p:cNvSpPr>
            <a:spLocks noGrp="1"/>
          </p:cNvSpPr>
          <p:nvPr>
            <p:ph type="title"/>
          </p:nvPr>
        </p:nvSpPr>
        <p:spPr/>
        <p:txBody>
          <a:bodyPr/>
          <a:lstStyle/>
          <a:p>
            <a:r>
              <a:rPr lang="en-GB" dirty="0" err="1"/>
              <a:t>Refrences</a:t>
            </a:r>
            <a:r>
              <a:rPr lang="en-GB" dirty="0"/>
              <a:t> </a:t>
            </a:r>
          </a:p>
        </p:txBody>
      </p:sp>
      <p:sp>
        <p:nvSpPr>
          <p:cNvPr id="3" name="Content Placeholder 2">
            <a:extLst>
              <a:ext uri="{FF2B5EF4-FFF2-40B4-BE49-F238E27FC236}">
                <a16:creationId xmlns:a16="http://schemas.microsoft.com/office/drawing/2014/main" id="{0562BAE3-A3DD-5592-1729-C9FC8D8C3568}"/>
              </a:ext>
            </a:extLst>
          </p:cNvPr>
          <p:cNvSpPr>
            <a:spLocks noGrp="1"/>
          </p:cNvSpPr>
          <p:nvPr>
            <p:ph idx="1"/>
          </p:nvPr>
        </p:nvSpPr>
        <p:spPr>
          <a:xfrm>
            <a:off x="1066800" y="1760220"/>
            <a:ext cx="10058400" cy="3849624"/>
          </a:xfrm>
        </p:spPr>
        <p:txBody>
          <a:bodyPr>
            <a:normAutofit fontScale="62500" lnSpcReduction="20000"/>
          </a:bodyPr>
          <a:lstStyle/>
          <a:p>
            <a:r>
              <a:rPr lang="en-GB" dirty="0"/>
              <a:t>NHS, </a:t>
            </a:r>
            <a:r>
              <a:rPr lang="en-GB" i="1" dirty="0"/>
              <a:t>start for life, supporting the first 1001 days with your baby</a:t>
            </a:r>
            <a:r>
              <a:rPr lang="en-GB" dirty="0"/>
              <a:t>. Baby development guide. Available at: </a:t>
            </a:r>
            <a:r>
              <a:rPr lang="en-GB" u="sng" dirty="0">
                <a:hlinkClick r:id="rId2"/>
              </a:rPr>
              <a:t>Start_for_Life_Development_Guide_v3.pdf</a:t>
            </a:r>
            <a:r>
              <a:rPr lang="en-GB" dirty="0"/>
              <a:t> Accessed on: 24/01/26</a:t>
            </a:r>
          </a:p>
          <a:p>
            <a:r>
              <a:rPr lang="en-GB" dirty="0" err="1"/>
              <a:t>Soderstrom,M</a:t>
            </a:r>
            <a:r>
              <a:rPr lang="en-GB" dirty="0"/>
              <a:t>. (2007) </a:t>
            </a:r>
            <a:r>
              <a:rPr lang="en-GB" i="1" dirty="0"/>
              <a:t>Beyond babytalk: Re-evaluating the nature and content of speech input to preverbal infants</a:t>
            </a:r>
            <a:r>
              <a:rPr lang="en-GB" dirty="0"/>
              <a:t>. Vol 27, 4, 501-532. Available at: </a:t>
            </a:r>
            <a:r>
              <a:rPr lang="en-GB" u="sng" dirty="0">
                <a:hlinkClick r:id="rId3"/>
              </a:rPr>
              <a:t>Beyond babytalk: Re-evaluating the nature and content of speech input to preverbal infants - ScienceDirect</a:t>
            </a:r>
            <a:r>
              <a:rPr lang="en-GB" dirty="0"/>
              <a:t> Accessed on: 24/01/26</a:t>
            </a:r>
          </a:p>
          <a:p>
            <a:r>
              <a:rPr lang="en-GB" dirty="0" err="1"/>
              <a:t>Aisling,M</a:t>
            </a:r>
            <a:r>
              <a:rPr lang="en-GB" dirty="0"/>
              <a:t>. Suzanne, EM. 2014 </a:t>
            </a:r>
            <a:r>
              <a:rPr lang="en-GB" i="1" dirty="0"/>
              <a:t>does reading to infants benefit their cognitive development at 9 months</a:t>
            </a:r>
            <a:r>
              <a:rPr lang="en-GB" dirty="0"/>
              <a:t>? A investigation using a large birth cohort survey. Child language teaching and therapy. Vol 30, </a:t>
            </a:r>
            <a:r>
              <a:rPr lang="en-GB" dirty="0" err="1"/>
              <a:t>iss</a:t>
            </a:r>
            <a:r>
              <a:rPr lang="en-GB" dirty="0"/>
              <a:t> 3, Available at:  </a:t>
            </a:r>
            <a:r>
              <a:rPr lang="en-GB" u="sng" dirty="0">
                <a:hlinkClick r:id="rId4"/>
              </a:rPr>
              <a:t>Does reading to infants benefit their cognitive development at 9-months-old? An investigation using a large birth cohort survey - ProQuest</a:t>
            </a:r>
            <a:r>
              <a:rPr lang="en-GB" dirty="0"/>
              <a:t> Accessed on: 24/01/26 </a:t>
            </a:r>
          </a:p>
          <a:p>
            <a:r>
              <a:rPr lang="en-GB" dirty="0"/>
              <a:t>Richman W,A and Colombo J (2007) </a:t>
            </a:r>
            <a:r>
              <a:rPr lang="en-GB" i="1" dirty="0"/>
              <a:t>joint book reading in the second year and vocabulary outcomes</a:t>
            </a:r>
            <a:r>
              <a:rPr lang="en-GB" dirty="0"/>
              <a:t>. Journal of research in childhood education. 21: 242-253 </a:t>
            </a:r>
          </a:p>
          <a:p>
            <a:r>
              <a:rPr lang="en-GB" dirty="0"/>
              <a:t>NHS</a:t>
            </a:r>
            <a:r>
              <a:rPr lang="en-GB" i="1" dirty="0"/>
              <a:t>, five steps to function, fine motor skills</a:t>
            </a:r>
            <a:r>
              <a:rPr lang="en-GB" dirty="0"/>
              <a:t>. Sefton community, </a:t>
            </a:r>
            <a:r>
              <a:rPr lang="en-GB" dirty="0" err="1"/>
              <a:t>childrens</a:t>
            </a:r>
            <a:r>
              <a:rPr lang="en-GB" dirty="0"/>
              <a:t> occupational therapy. Available at; </a:t>
            </a:r>
            <a:r>
              <a:rPr lang="en-GB" u="sng" dirty="0">
                <a:hlinkClick r:id="rId5"/>
              </a:rPr>
              <a:t>Fine Motor Skills Five Steps to Function Booklet PIAG 337</a:t>
            </a:r>
            <a:r>
              <a:rPr lang="en-GB" dirty="0"/>
              <a:t> accessed on: 24/01/26 </a:t>
            </a:r>
          </a:p>
          <a:p>
            <a:r>
              <a:rPr lang="en-GB" dirty="0"/>
              <a:t>Loughborough university, no date, </a:t>
            </a:r>
            <a:r>
              <a:rPr lang="en-GB" i="1" dirty="0"/>
              <a:t>dough disco</a:t>
            </a:r>
            <a:r>
              <a:rPr lang="en-GB" dirty="0"/>
              <a:t>. Available at: </a:t>
            </a:r>
            <a:r>
              <a:rPr lang="en-GB" u="sng" dirty="0">
                <a:hlinkClick r:id="rId6"/>
              </a:rPr>
              <a:t>Lets-go-to-the-Disco-Dough.pdf</a:t>
            </a:r>
            <a:r>
              <a:rPr lang="en-GB" dirty="0"/>
              <a:t> accessed on: 25/01/26 </a:t>
            </a:r>
          </a:p>
          <a:p>
            <a:r>
              <a:rPr lang="en-GB" dirty="0"/>
              <a:t>McLeod, S. (2025</a:t>
            </a:r>
            <a:r>
              <a:rPr lang="en-GB" i="1" dirty="0"/>
              <a:t>) </a:t>
            </a:r>
            <a:r>
              <a:rPr lang="en-GB" i="1" dirty="0" err="1"/>
              <a:t>Piagets</a:t>
            </a:r>
            <a:r>
              <a:rPr lang="en-GB" i="1" dirty="0"/>
              <a:t> theory and stages of cognitive development</a:t>
            </a:r>
            <a:r>
              <a:rPr lang="en-GB" dirty="0"/>
              <a:t>. Available at: </a:t>
            </a:r>
            <a:r>
              <a:rPr lang="en-GB" u="sng" dirty="0">
                <a:hlinkClick r:id="rId7"/>
              </a:rPr>
              <a:t>simplypsychology.org-Piagets-Theory-and-Stages-of-Cognitive-Development.pdf</a:t>
            </a:r>
            <a:r>
              <a:rPr lang="en-GB" dirty="0"/>
              <a:t> accessed on 23/01/26</a:t>
            </a:r>
          </a:p>
          <a:p>
            <a:r>
              <a:rPr lang="en-GB" dirty="0"/>
              <a:t>Brodie K, (2018)  </a:t>
            </a:r>
            <a:r>
              <a:rPr lang="en-GB" i="1" dirty="0"/>
              <a:t>The holistic care and development of children from birth to three </a:t>
            </a:r>
            <a:r>
              <a:rPr lang="en-GB" dirty="0"/>
              <a:t>: </a:t>
            </a:r>
            <a:r>
              <a:rPr lang="en-GB" i="1" dirty="0"/>
              <a:t>an essential guide for students and practitioners</a:t>
            </a:r>
            <a:r>
              <a:rPr lang="en-GB" dirty="0"/>
              <a:t>, Taylor and Francis group </a:t>
            </a:r>
          </a:p>
          <a:p>
            <a:r>
              <a:rPr lang="en-GB" dirty="0"/>
              <a:t>Gopnik, A. 2020 </a:t>
            </a:r>
            <a:r>
              <a:rPr lang="en-GB" i="1" dirty="0"/>
              <a:t>Childhood as a solution to explore- exploit tensions</a:t>
            </a:r>
            <a:r>
              <a:rPr lang="en-GB" dirty="0"/>
              <a:t>. Philosophical transactions. </a:t>
            </a:r>
            <a:r>
              <a:rPr lang="en-GB" dirty="0" err="1"/>
              <a:t>Availble</a:t>
            </a:r>
            <a:r>
              <a:rPr lang="en-GB" dirty="0"/>
              <a:t> at: : </a:t>
            </a:r>
            <a:r>
              <a:rPr lang="en-GB" u="sng" dirty="0">
                <a:hlinkClick r:id="rId8"/>
              </a:rPr>
              <a:t>Childhood as a solution to explore–exploit tensions | Philosophical Transactions of the Royal Society B | The Royal Society</a:t>
            </a:r>
            <a:endParaRPr lang="en-GB" dirty="0"/>
          </a:p>
          <a:p>
            <a:r>
              <a:rPr lang="en-GB" dirty="0"/>
              <a:t>Hughes, A.M. (No date) </a:t>
            </a:r>
            <a:r>
              <a:rPr lang="en-GB" i="1" dirty="0"/>
              <a:t>Rediscovered Treasure: Elinor </a:t>
            </a:r>
            <a:r>
              <a:rPr lang="en-GB" i="1" dirty="0" err="1"/>
              <a:t>Goldschmeid’s</a:t>
            </a:r>
            <a:r>
              <a:rPr lang="en-GB" i="1" dirty="0"/>
              <a:t> Treasure Basket. </a:t>
            </a:r>
            <a:r>
              <a:rPr lang="en-GB" dirty="0"/>
              <a:t>In The Froebel Trust [Online] Available at: </a:t>
            </a:r>
            <a:r>
              <a:rPr lang="en-GB" u="sng" dirty="0">
                <a:hlinkClick r:id="rId9"/>
              </a:rPr>
              <a:t>Froebel Trust | Elinor Goldschmied &amp; treasure baskets</a:t>
            </a:r>
            <a:r>
              <a:rPr lang="en-GB" dirty="0"/>
              <a:t> Accessed 25.01.26.</a:t>
            </a:r>
          </a:p>
          <a:p>
            <a:r>
              <a:rPr lang="en-GB" dirty="0"/>
              <a:t>NHS Education Scotland () </a:t>
            </a:r>
            <a:r>
              <a:rPr lang="en-GB" i="1" dirty="0"/>
              <a:t>Infant Mental Health, developing positive early attachments</a:t>
            </a:r>
            <a:endParaRPr lang="en-GB" dirty="0"/>
          </a:p>
          <a:p>
            <a:r>
              <a:rPr lang="en-GB" u="sng" dirty="0">
                <a:hlinkClick r:id="rId10"/>
              </a:rPr>
              <a:t>final_imh_interactive_pdf__3_.pdf</a:t>
            </a:r>
            <a:endParaRPr lang="en-GB" u="sng" dirty="0"/>
          </a:p>
          <a:p>
            <a:endParaRPr lang="en-GB" dirty="0"/>
          </a:p>
          <a:p>
            <a:endParaRPr lang="en-GB" dirty="0"/>
          </a:p>
        </p:txBody>
      </p:sp>
    </p:spTree>
    <p:extLst>
      <p:ext uri="{BB962C8B-B14F-4D97-AF65-F5344CB8AC3E}">
        <p14:creationId xmlns:p14="http://schemas.microsoft.com/office/powerpoint/2010/main" val="10462639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0D42C-6162-402B-D004-357595FF2ECD}"/>
              </a:ext>
            </a:extLst>
          </p:cNvPr>
          <p:cNvSpPr>
            <a:spLocks noGrp="1"/>
          </p:cNvSpPr>
          <p:nvPr>
            <p:ph type="title"/>
          </p:nvPr>
        </p:nvSpPr>
        <p:spPr/>
        <p:txBody>
          <a:bodyPr/>
          <a:lstStyle/>
          <a:p>
            <a:r>
              <a:rPr lang="en-GB" dirty="0" err="1"/>
              <a:t>Refrences</a:t>
            </a:r>
            <a:r>
              <a:rPr lang="en-GB" dirty="0"/>
              <a:t> </a:t>
            </a:r>
          </a:p>
        </p:txBody>
      </p:sp>
      <p:sp>
        <p:nvSpPr>
          <p:cNvPr id="3" name="Content Placeholder 2">
            <a:extLst>
              <a:ext uri="{FF2B5EF4-FFF2-40B4-BE49-F238E27FC236}">
                <a16:creationId xmlns:a16="http://schemas.microsoft.com/office/drawing/2014/main" id="{B3F25208-435C-35CC-8FB1-1870251AB6DF}"/>
              </a:ext>
            </a:extLst>
          </p:cNvPr>
          <p:cNvSpPr>
            <a:spLocks noGrp="1"/>
          </p:cNvSpPr>
          <p:nvPr>
            <p:ph idx="1"/>
          </p:nvPr>
        </p:nvSpPr>
        <p:spPr/>
        <p:txBody>
          <a:bodyPr>
            <a:normAutofit fontScale="62500" lnSpcReduction="20000"/>
          </a:bodyPr>
          <a:lstStyle/>
          <a:p>
            <a:r>
              <a:rPr lang="en-GB" dirty="0"/>
              <a:t>Howe, N, </a:t>
            </a:r>
            <a:r>
              <a:rPr lang="en-GB" dirty="0" err="1"/>
              <a:t>Recchia,H</a:t>
            </a:r>
            <a:r>
              <a:rPr lang="en-GB" dirty="0"/>
              <a:t>, </a:t>
            </a:r>
            <a:r>
              <a:rPr lang="en-GB" dirty="0" err="1"/>
              <a:t>Kinsley,C</a:t>
            </a:r>
            <a:r>
              <a:rPr lang="en-GB" dirty="0"/>
              <a:t>, 2023, </a:t>
            </a:r>
            <a:r>
              <a:rPr lang="en-GB" i="1" dirty="0"/>
              <a:t>sibling relations and their impact on children’s development</a:t>
            </a:r>
            <a:r>
              <a:rPr lang="en-GB" dirty="0"/>
              <a:t>, department of education and centre for research, a human development. Concordia university, Canada. Available at: </a:t>
            </a:r>
            <a:r>
              <a:rPr lang="en-GB" u="sng" dirty="0">
                <a:hlinkClick r:id="rId2"/>
              </a:rPr>
              <a:t>sibling-relations-and-their-impact-</a:t>
            </a:r>
            <a:r>
              <a:rPr lang="en-GB" u="sng" dirty="0" err="1">
                <a:hlinkClick r:id="rId2"/>
              </a:rPr>
              <a:t>childrens</a:t>
            </a:r>
            <a:r>
              <a:rPr lang="en-GB" u="sng" dirty="0">
                <a:hlinkClick r:id="rId2"/>
              </a:rPr>
              <a:t>-development</a:t>
            </a:r>
            <a:r>
              <a:rPr lang="en-GB" dirty="0"/>
              <a:t>. Accessed on: 23/01/26</a:t>
            </a:r>
          </a:p>
          <a:p>
            <a:r>
              <a:rPr lang="en-GB" dirty="0" err="1"/>
              <a:t>Conkbayir,M</a:t>
            </a:r>
            <a:r>
              <a:rPr lang="en-GB" dirty="0"/>
              <a:t>. </a:t>
            </a:r>
            <a:r>
              <a:rPr lang="en-GB" dirty="0" err="1"/>
              <a:t>Pascal,C</a:t>
            </a:r>
            <a:r>
              <a:rPr lang="en-GB" dirty="0"/>
              <a:t>, (2014) </a:t>
            </a:r>
            <a:r>
              <a:rPr lang="en-GB" i="1" dirty="0"/>
              <a:t>Early childhood theories and contemporary issues, an introduction</a:t>
            </a:r>
            <a:r>
              <a:rPr lang="en-GB" dirty="0"/>
              <a:t>, Bloomsbury publishing plc. Available at: </a:t>
            </a:r>
            <a:r>
              <a:rPr lang="en-GB" u="sng" dirty="0">
                <a:hlinkClick r:id="rId3"/>
              </a:rPr>
              <a:t>ProQuest </a:t>
            </a:r>
            <a:r>
              <a:rPr lang="en-GB" u="sng" dirty="0" err="1">
                <a:hlinkClick r:id="rId3"/>
              </a:rPr>
              <a:t>Ebook</a:t>
            </a:r>
            <a:r>
              <a:rPr lang="en-GB" u="sng" dirty="0">
                <a:hlinkClick r:id="rId3"/>
              </a:rPr>
              <a:t> Central - Reader</a:t>
            </a:r>
            <a:r>
              <a:rPr lang="en-GB" dirty="0"/>
              <a:t> Accessed on: 22/01/26</a:t>
            </a:r>
          </a:p>
          <a:p>
            <a:r>
              <a:rPr lang="en-GB" dirty="0"/>
              <a:t>Urie Bronfenbrenner (1979</a:t>
            </a:r>
            <a:r>
              <a:rPr lang="en-GB" i="1" dirty="0"/>
              <a:t>) The ecology of human development, experiments by nature and design</a:t>
            </a:r>
            <a:r>
              <a:rPr lang="en-GB" dirty="0"/>
              <a:t>.</a:t>
            </a:r>
          </a:p>
          <a:p>
            <a:r>
              <a:rPr lang="en-GB" dirty="0"/>
              <a:t>Lu, Olivia (2023) </a:t>
            </a:r>
            <a:r>
              <a:rPr lang="en-GB" i="1" dirty="0"/>
              <a:t>Early childhood, key factors in healthy brain development &amp; adjustment </a:t>
            </a:r>
            <a:r>
              <a:rPr lang="en-GB" dirty="0"/>
              <a:t>: A literature review. Available at: </a:t>
            </a:r>
            <a:r>
              <a:rPr lang="en-GB" u="sng" dirty="0">
                <a:hlinkClick r:id="rId4"/>
              </a:rPr>
              <a:t>Early_Childhood_Key_Factors_in_Healthy_Brain_Devel.pdf</a:t>
            </a:r>
            <a:r>
              <a:rPr lang="en-GB" dirty="0"/>
              <a:t> Accessed on: 23/01/26</a:t>
            </a:r>
          </a:p>
          <a:p>
            <a:r>
              <a:rPr lang="en-GB" dirty="0"/>
              <a:t>Bronfenbrenner, U. (1979) </a:t>
            </a:r>
            <a:r>
              <a:rPr lang="en-GB" i="1" dirty="0"/>
              <a:t>The ecology of human development, experiments by nature and design.</a:t>
            </a:r>
            <a:r>
              <a:rPr lang="en-GB" dirty="0"/>
              <a:t> Harvard University Press.</a:t>
            </a:r>
          </a:p>
          <a:p>
            <a:r>
              <a:rPr lang="en-GB" dirty="0"/>
              <a:t>NHS </a:t>
            </a:r>
            <a:r>
              <a:rPr lang="en-GB" dirty="0" err="1"/>
              <a:t>wales</a:t>
            </a:r>
            <a:r>
              <a:rPr lang="en-GB" dirty="0"/>
              <a:t>, (2024</a:t>
            </a:r>
            <a:r>
              <a:rPr lang="en-GB" i="1" dirty="0"/>
              <a:t>) Every child, public health </a:t>
            </a:r>
            <a:r>
              <a:rPr lang="en-GB" i="1" dirty="0" err="1"/>
              <a:t>wales</a:t>
            </a:r>
            <a:r>
              <a:rPr lang="en-GB" i="1" dirty="0"/>
              <a:t>, your pregnancy and birth</a:t>
            </a:r>
            <a:r>
              <a:rPr lang="en-GB" dirty="0"/>
              <a:t>. Booklet 1, version 2. Available at: </a:t>
            </a:r>
            <a:r>
              <a:rPr lang="en-GB" u="sng" dirty="0">
                <a:hlinkClick r:id="rId5"/>
              </a:rPr>
              <a:t>Your Pregnancy and Birth</a:t>
            </a:r>
            <a:r>
              <a:rPr lang="en-GB" dirty="0"/>
              <a:t> accessed on : 22/01/26</a:t>
            </a:r>
          </a:p>
          <a:p>
            <a:r>
              <a:rPr lang="en-GB" dirty="0" err="1"/>
              <a:t>Eshel,N</a:t>
            </a:r>
            <a:r>
              <a:rPr lang="en-GB" dirty="0"/>
              <a:t>, </a:t>
            </a:r>
            <a:r>
              <a:rPr lang="en-GB" dirty="0" err="1"/>
              <a:t>Daelmans,B</a:t>
            </a:r>
            <a:r>
              <a:rPr lang="en-GB" dirty="0"/>
              <a:t> </a:t>
            </a:r>
            <a:r>
              <a:rPr lang="en-GB" dirty="0" err="1"/>
              <a:t>Mello,MCD</a:t>
            </a:r>
            <a:r>
              <a:rPr lang="en-GB" dirty="0"/>
              <a:t> &amp; Martines, J (2006) </a:t>
            </a:r>
            <a:r>
              <a:rPr lang="en-GB" i="1" dirty="0"/>
              <a:t>Responsive parenting: interventions and outcomes.</a:t>
            </a:r>
            <a:r>
              <a:rPr lang="en-GB" dirty="0"/>
              <a:t> Bulletin of the world health organisation, 84, 991-998. Available at: </a:t>
            </a:r>
            <a:r>
              <a:rPr lang="en-GB" u="sng" dirty="0">
                <a:hlinkClick r:id="rId6"/>
              </a:rPr>
              <a:t>https://iris.who.int/handle/10665/269790</a:t>
            </a:r>
            <a:r>
              <a:rPr lang="en-GB" dirty="0"/>
              <a:t> accessed on 20/01/26</a:t>
            </a:r>
          </a:p>
          <a:p>
            <a:r>
              <a:rPr lang="en-GB" dirty="0"/>
              <a:t>World Health organisation, united nations children’s fund and the world bank group (2018) </a:t>
            </a:r>
            <a:r>
              <a:rPr lang="en-GB" i="1" dirty="0"/>
              <a:t>Nurturing care for early childhood development: A framework for helping children survive and thrive to transform health and human potential</a:t>
            </a:r>
            <a:r>
              <a:rPr lang="en-GB" dirty="0"/>
              <a:t>, Geneva, Switzerland. Available at: </a:t>
            </a:r>
            <a:r>
              <a:rPr lang="en-GB" u="sng" dirty="0">
                <a:hlinkClick r:id="rId7"/>
              </a:rPr>
              <a:t>Toolkit for the Nurturing Care Framework for ECD</a:t>
            </a:r>
            <a:r>
              <a:rPr lang="en-GB" dirty="0"/>
              <a:t> accessed on 20/01/26</a:t>
            </a:r>
          </a:p>
          <a:p>
            <a:r>
              <a:rPr lang="en-GB" dirty="0"/>
              <a:t>Hentschel, E, Yousafzai, AK, Aboud, FE. </a:t>
            </a:r>
            <a:r>
              <a:rPr lang="en-GB" i="1" dirty="0"/>
              <a:t>The nurturing care framework : indicators for measuring responsive care and early learning activities</a:t>
            </a:r>
            <a:r>
              <a:rPr lang="en-GB" dirty="0"/>
              <a:t>, department of global health and population, school of public health. Available at: </a:t>
            </a:r>
            <a:r>
              <a:rPr lang="en-GB" u="sng" dirty="0">
                <a:hlinkClick r:id="rId8"/>
              </a:rPr>
              <a:t>Microsoft Word - Indicators of RC and EL for the NCF_FINAL revised 151020.docx</a:t>
            </a:r>
            <a:r>
              <a:rPr lang="en-GB" dirty="0"/>
              <a:t> accessed on 21/01/26</a:t>
            </a:r>
          </a:p>
          <a:p>
            <a:r>
              <a:rPr lang="en-GB" dirty="0"/>
              <a:t>Gopnik, A (2020) </a:t>
            </a:r>
            <a:r>
              <a:rPr lang="en-GB" i="1" dirty="0"/>
              <a:t>Childhood as a solution to explore- exploit tensions</a:t>
            </a:r>
            <a:r>
              <a:rPr lang="en-GB" dirty="0"/>
              <a:t>. Philosophical transactions. Available at: </a:t>
            </a:r>
            <a:r>
              <a:rPr lang="en-GB" u="sng" dirty="0">
                <a:hlinkClick r:id="rId9"/>
              </a:rPr>
              <a:t>Childhood as a solution to explore–exploit tensions | Philosophical Transactions of the Royal Society B | The Royal Society</a:t>
            </a:r>
            <a:r>
              <a:rPr lang="en-GB" dirty="0"/>
              <a:t> accessed on 22/01/26 </a:t>
            </a:r>
          </a:p>
          <a:p>
            <a:endParaRPr lang="en-GB" dirty="0"/>
          </a:p>
          <a:p>
            <a:endParaRPr lang="en-GB" dirty="0"/>
          </a:p>
        </p:txBody>
      </p:sp>
    </p:spTree>
    <p:extLst>
      <p:ext uri="{BB962C8B-B14F-4D97-AF65-F5344CB8AC3E}">
        <p14:creationId xmlns:p14="http://schemas.microsoft.com/office/powerpoint/2010/main" val="8484877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B892A-2ECA-DB49-76CC-9FD9C10EB266}"/>
              </a:ext>
            </a:extLst>
          </p:cNvPr>
          <p:cNvSpPr>
            <a:spLocks noGrp="1"/>
          </p:cNvSpPr>
          <p:nvPr>
            <p:ph type="title"/>
          </p:nvPr>
        </p:nvSpPr>
        <p:spPr/>
        <p:txBody>
          <a:bodyPr/>
          <a:lstStyle/>
          <a:p>
            <a:r>
              <a:rPr lang="en-GB" dirty="0"/>
              <a:t>Image references </a:t>
            </a:r>
          </a:p>
        </p:txBody>
      </p:sp>
      <p:sp>
        <p:nvSpPr>
          <p:cNvPr id="3" name="Content Placeholder 2">
            <a:extLst>
              <a:ext uri="{FF2B5EF4-FFF2-40B4-BE49-F238E27FC236}">
                <a16:creationId xmlns:a16="http://schemas.microsoft.com/office/drawing/2014/main" id="{68EE1D4E-DD10-C204-4828-F97B83E49034}"/>
              </a:ext>
            </a:extLst>
          </p:cNvPr>
          <p:cNvSpPr>
            <a:spLocks noGrp="1"/>
          </p:cNvSpPr>
          <p:nvPr>
            <p:ph idx="1"/>
          </p:nvPr>
        </p:nvSpPr>
        <p:spPr/>
        <p:txBody>
          <a:bodyPr/>
          <a:lstStyle/>
          <a:p>
            <a:r>
              <a:rPr lang="en-GB" dirty="0">
                <a:hlinkClick r:id="rId2"/>
              </a:rPr>
              <a:t>Sensory Play for Babies: 20+ Simple and Fun Ideas – Inspire My Play</a:t>
            </a:r>
            <a:r>
              <a:rPr lang="en-GB" dirty="0"/>
              <a:t> Inspire my play, sensory play for babies: 20+ simple and fun ideas. </a:t>
            </a:r>
          </a:p>
          <a:p>
            <a:r>
              <a:rPr lang="en-GB" dirty="0"/>
              <a:t> </a:t>
            </a:r>
          </a:p>
        </p:txBody>
      </p:sp>
    </p:spTree>
    <p:extLst>
      <p:ext uri="{BB962C8B-B14F-4D97-AF65-F5344CB8AC3E}">
        <p14:creationId xmlns:p14="http://schemas.microsoft.com/office/powerpoint/2010/main" val="991000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1498</TotalTime>
  <Words>4290</Words>
  <Application>Microsoft Office PowerPoint</Application>
  <PresentationFormat>Widescreen</PresentationFormat>
  <Paragraphs>72</Paragraphs>
  <Slides>22</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22</vt:i4>
      </vt:variant>
    </vt:vector>
  </HeadingPairs>
  <TitlesOfParts>
    <vt:vector size="24" baseType="lpstr">
      <vt:lpstr>Garamond</vt:lpstr>
      <vt:lpstr>SavonVTI</vt:lpstr>
      <vt:lpstr>The first 1000 days </vt:lpstr>
      <vt:lpstr>PowerPoint Presentation</vt:lpstr>
      <vt:lpstr>Introduction </vt:lpstr>
      <vt:lpstr>  caregiving </vt:lpstr>
      <vt:lpstr>PowerPoint Presentation</vt:lpstr>
      <vt:lpstr>PowerPoint Presentation</vt:lpstr>
      <vt:lpstr>PowerPoint Presentation</vt:lpstr>
      <vt:lpstr>PowerPoint Presentation</vt:lpstr>
      <vt:lpstr>PowerPoint Presentation</vt:lpstr>
      <vt:lpstr>Professional partnerships </vt:lpstr>
      <vt:lpstr>Role of the practitioner </vt:lpstr>
      <vt:lpstr>Partnerships </vt:lpstr>
      <vt:lpstr>PowerPoint Presentation</vt:lpstr>
      <vt:lpstr>Challenges to caregiving </vt:lpstr>
      <vt:lpstr>PowerPoint Presentation</vt:lpstr>
      <vt:lpstr>Activities </vt:lpstr>
      <vt:lpstr>Speech and language </vt:lpstr>
      <vt:lpstr>Fine motor skills </vt:lpstr>
      <vt:lpstr>Cognitive </vt:lpstr>
      <vt:lpstr>Refrences </vt:lpstr>
      <vt:lpstr>Refrences </vt:lpstr>
      <vt:lpstr>Image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molly williams</dc:creator>
  <cp:lastModifiedBy>molly williams</cp:lastModifiedBy>
  <cp:revision>2</cp:revision>
  <dcterms:created xsi:type="dcterms:W3CDTF">2026-01-24T20:36:03Z</dcterms:created>
  <dcterms:modified xsi:type="dcterms:W3CDTF">2026-01-25T21:39:10Z</dcterms:modified>
</cp:coreProperties>
</file>